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32" r:id="rId2"/>
    <p:sldId id="423" r:id="rId3"/>
    <p:sldId id="424" r:id="rId4"/>
    <p:sldId id="431" r:id="rId5"/>
  </p:sldIdLst>
  <p:sldSz cx="9144000" cy="6858000" type="screen4x3"/>
  <p:notesSz cx="6858000" cy="9144000"/>
  <p:embeddedFontLst>
    <p:embeddedFont>
      <p:font typeface="Monotype Sorts"/>
      <p:regular r:id="rId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575"/>
    <a:srgbClr val="8A6C5C"/>
    <a:srgbClr val="9A6D4C"/>
    <a:srgbClr val="996633"/>
    <a:srgbClr val="FFFFCC"/>
    <a:srgbClr val="FFFF66"/>
    <a:srgbClr val="CC0000"/>
    <a:srgbClr val="B49C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74286" autoAdjust="0"/>
  </p:normalViewPr>
  <p:slideViewPr>
    <p:cSldViewPr>
      <p:cViewPr varScale="1">
        <p:scale>
          <a:sx n="67" d="100"/>
          <a:sy n="6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fld id="{431F8718-7697-4AC7-9357-0F53798C9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R2D2, </a:t>
            </a:r>
            <a:r>
              <a:rPr lang="en-US" dirty="0" err="1" smtClean="0"/>
              <a:t>Optimus</a:t>
            </a:r>
            <a:r>
              <a:rPr lang="en-US" dirty="0" smtClean="0"/>
              <a:t> Prime, </a:t>
            </a:r>
            <a:r>
              <a:rPr lang="en-US" baseline="0" dirty="0" smtClean="0"/>
              <a:t>Commander Data, Agent Smith, Terminator, </a:t>
            </a:r>
            <a:r>
              <a:rPr lang="en-US" baseline="0" dirty="0" err="1" smtClean="0"/>
              <a:t>Cylon</a:t>
            </a:r>
            <a:r>
              <a:rPr lang="en-US" baseline="0" dirty="0" smtClean="0"/>
              <a:t>, </a:t>
            </a:r>
            <a:r>
              <a:rPr lang="en-US" dirty="0" smtClean="0"/>
              <a:t>K.I.T.T.,</a:t>
            </a:r>
            <a:r>
              <a:rPr lang="en-US" baseline="0" dirty="0" smtClean="0"/>
              <a:t> War Games, HAL, Marvin, </a:t>
            </a:r>
            <a:r>
              <a:rPr lang="en-US" baseline="0" dirty="0" err="1" smtClean="0"/>
              <a:t>Gort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Priss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F8718-7697-4AC7-9357-0F53798C9E1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GRAIL (1969): Handwriting recognition</a:t>
            </a:r>
          </a:p>
          <a:p>
            <a:r>
              <a:rPr lang="en-US" dirty="0" smtClean="0"/>
              <a:t>Medical</a:t>
            </a:r>
            <a:r>
              <a:rPr lang="en-US" baseline="0" dirty="0" smtClean="0"/>
              <a:t> Expert Systems (1975-present): </a:t>
            </a:r>
          </a:p>
          <a:p>
            <a:r>
              <a:rPr lang="en-US" baseline="0" dirty="0" smtClean="0"/>
              <a:t>	- HELP (1975): Hospital decision support system</a:t>
            </a:r>
          </a:p>
          <a:p>
            <a:r>
              <a:rPr lang="en-US" baseline="0" dirty="0" smtClean="0"/>
              <a:t>	- PUFF (1979): interprets lung disease test results</a:t>
            </a:r>
          </a:p>
          <a:p>
            <a:r>
              <a:rPr lang="en-US" baseline="0" dirty="0" smtClean="0"/>
              <a:t>	- APACHE (1981): predicts risk of patient death</a:t>
            </a:r>
          </a:p>
          <a:p>
            <a:r>
              <a:rPr lang="en-US" baseline="0" dirty="0" smtClean="0"/>
              <a:t>DRAGON (1975): speech recognition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Deep Blue (1997): beat world chess champion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Falcon (1998): Credit Card Fraud monitoring by HNC software, uses neural networks and expert rules, latest version now used by many banks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SpamAssassin</a:t>
            </a:r>
            <a:r>
              <a:rPr lang="en-US" baseline="0" dirty="0" smtClean="0"/>
              <a:t> (2001): Uses </a:t>
            </a:r>
            <a:r>
              <a:rPr lang="en-US" baseline="0" dirty="0" err="1" smtClean="0"/>
              <a:t>Bayseian</a:t>
            </a:r>
            <a:r>
              <a:rPr lang="en-US" baseline="0" dirty="0" smtClean="0"/>
              <a:t> rules to classify Spam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MAPGEN (2004): handled routine plans for Mars Rover missions [mixed initiative planer]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BOSS (2007):</a:t>
            </a:r>
            <a:r>
              <a:rPr lang="en-US" baseline="0" dirty="0" smtClean="0"/>
              <a:t> won </a:t>
            </a:r>
            <a:r>
              <a:rPr lang="en-US" dirty="0" smtClean="0"/>
              <a:t>DARPA Urban</a:t>
            </a:r>
            <a:r>
              <a:rPr lang="en-US" baseline="0" dirty="0" smtClean="0"/>
              <a:t> Challenge</a:t>
            </a:r>
          </a:p>
          <a:p>
            <a:r>
              <a:rPr lang="en-US" baseline="0" dirty="0" smtClean="0"/>
              <a:t>Watson (2011): beat human Jeopardy! champions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Other:</a:t>
            </a:r>
          </a:p>
          <a:p>
            <a:r>
              <a:rPr lang="en-US" baseline="0" dirty="0" smtClean="0"/>
              <a:t>Remote Agent - Deep Space 1 probe</a:t>
            </a:r>
          </a:p>
          <a:p>
            <a:r>
              <a:rPr lang="en-US" baseline="0" dirty="0" err="1" smtClean="0"/>
              <a:t>RoboCup</a:t>
            </a:r>
            <a:endParaRPr lang="en-US" baseline="0" dirty="0" smtClean="0"/>
          </a:p>
          <a:p>
            <a:r>
              <a:rPr lang="en-US" baseline="0" dirty="0" smtClean="0"/>
              <a:t>Logistics Planning (Desert Storm)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F8718-7697-4AC7-9357-0F53798C9E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49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/>
          <p:cNvPicPr>
            <a:picLocks noChangeAspect="1" noChangeArrowheads="1"/>
          </p:cNvPicPr>
          <p:nvPr userDrawn="1"/>
        </p:nvPicPr>
        <p:blipFill>
          <a:blip r:embed="rId2" cstate="print"/>
          <a:srcRect r="78000"/>
          <a:stretch>
            <a:fillRect/>
          </a:stretch>
        </p:blipFill>
        <p:spPr bwMode="auto">
          <a:xfrm>
            <a:off x="0" y="0"/>
            <a:ext cx="2011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3" descr="lehigh-str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7162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286000" y="2286000"/>
            <a:ext cx="5867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3886200"/>
            <a:ext cx="5486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F16B-B9F5-4314-ABCF-416908D1E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quarter" idx="1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F92E-D0F7-4C24-A356-E452573748CE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5313" y="381000"/>
            <a:ext cx="204628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450" y="381000"/>
            <a:ext cx="598646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EA94E-F51B-4C9A-9D76-09F96766246E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01ADF-EE9D-428E-AD71-80746B01E538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6E266-91EA-40DD-AF82-E458DBDB3F4D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625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2A7B-59A4-4124-8FE0-F7A7D544B309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A9A32-2106-45D1-80BB-84F0E830416D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91C20-20BA-4995-9D85-8ACB3803AE24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ADC47-82B1-4EAD-B397-7FEAD282E890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25E7E-EBD2-4C5A-8051-9DC863E98BC8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C9755-E50F-4697-B64A-63019AD721DE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6200" y="0"/>
            <a:ext cx="9296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3810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676400"/>
            <a:ext cx="7727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8A22E034-F9D3-44A0-B3E9-A5BEC4ECBFEE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Ch. </a:t>
            </a:r>
            <a:r>
              <a:rPr lang="en-US" dirty="0" smtClean="0"/>
              <a:t>1 </a:t>
            </a:r>
            <a:r>
              <a:rPr lang="en-US"/>
              <a:t>– </a:t>
            </a:r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Supplemental slides for CSE 327</a:t>
            </a:r>
          </a:p>
          <a:p>
            <a:r>
              <a:rPr lang="en-US"/>
              <a:t>Prof. Jeff Heflin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</a:t>
            </a:r>
            <a:r>
              <a:rPr lang="en-US" dirty="0" err="1" smtClean="0"/>
              <a:t>SciFi</a:t>
            </a:r>
            <a:r>
              <a:rPr lang="en-US" dirty="0" smtClean="0"/>
              <a:t> IQ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01ADF-EE9D-428E-AD71-80746B01E538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 of 30</a:t>
            </a:r>
            <a:endParaRPr lang="en-US" dirty="0"/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158496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600200"/>
            <a:ext cx="2034073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600200"/>
            <a:ext cx="1280160" cy="156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600201"/>
            <a:ext cx="1114913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810000"/>
            <a:ext cx="1285629" cy="1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3906" y="3810000"/>
            <a:ext cx="1219200" cy="16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2" y="3700790"/>
            <a:ext cx="1608556" cy="111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7200" y="3352801"/>
            <a:ext cx="609188" cy="10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5181600"/>
            <a:ext cx="2209800" cy="4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 preferRelativeResize="0"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53200" y="3352800"/>
            <a:ext cx="1008677" cy="100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80469" y="5181600"/>
            <a:ext cx="1639332" cy="11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4106" y="3886200"/>
            <a:ext cx="914400" cy="163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971800" y="3276600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R2D2 – Star Wars (1977)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3276600"/>
            <a:ext cx="1266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Agent Smith – </a:t>
            </a:r>
            <a:br>
              <a:rPr lang="en-US" sz="1100" dirty="0" smtClean="0"/>
            </a:br>
            <a:r>
              <a:rPr lang="en-US" sz="1100" dirty="0" smtClean="0"/>
              <a:t>The Matrix  (1999)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2895599"/>
            <a:ext cx="2438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Optimus</a:t>
            </a:r>
            <a:r>
              <a:rPr lang="en-US" sz="1100" dirty="0" smtClean="0"/>
              <a:t> Prime  – Transformers (2007)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320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Commander Data – </a:t>
            </a:r>
            <a:br>
              <a:rPr lang="en-US" sz="1100" dirty="0" smtClean="0"/>
            </a:br>
            <a:r>
              <a:rPr lang="en-US" sz="1100" dirty="0" smtClean="0"/>
              <a:t>Star Trek TNG (1987)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5486399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T-800  – </a:t>
            </a:r>
            <a:br>
              <a:rPr lang="en-US" sz="1100" dirty="0" smtClean="0"/>
            </a:br>
            <a:r>
              <a:rPr lang="en-US" sz="1100" dirty="0" smtClean="0"/>
              <a:t>The Terminator (1984)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1673906" y="5562600"/>
            <a:ext cx="12978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Cylon</a:t>
            </a:r>
            <a:r>
              <a:rPr lang="en-US" sz="1100" dirty="0" smtClean="0"/>
              <a:t> –  Battle Star </a:t>
            </a:r>
            <a:br>
              <a:rPr lang="en-US" sz="1100" dirty="0" smtClean="0"/>
            </a:br>
            <a:r>
              <a:rPr lang="en-US" sz="1100" dirty="0" err="1" smtClean="0"/>
              <a:t>Galactica</a:t>
            </a:r>
            <a:r>
              <a:rPr lang="en-US" sz="1100" dirty="0" smtClean="0"/>
              <a:t>  (1978/2004)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3274106" y="5562600"/>
            <a:ext cx="9930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Priss</a:t>
            </a:r>
            <a:r>
              <a:rPr lang="en-US" sz="1100" dirty="0" smtClean="0"/>
              <a:t>  – </a:t>
            </a:r>
            <a:br>
              <a:rPr lang="en-US" sz="1100" dirty="0" smtClean="0"/>
            </a:br>
            <a:r>
              <a:rPr lang="en-US" sz="1100" dirty="0" smtClean="0"/>
              <a:t>Blade Runner (1982)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1" y="480060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K.I.T.T. – Knight Rider (1982)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4343401" y="6274713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Gort</a:t>
            </a:r>
            <a:r>
              <a:rPr lang="en-US" sz="1100" dirty="0" smtClean="0"/>
              <a:t> – The Day the Earth Stood Still (1951)</a:t>
            </a:r>
            <a:endParaRPr lang="en-US" sz="11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1600200"/>
            <a:ext cx="108438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553200" y="4419601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Marvin – The Hitchhiker’s Guide to the Galaxy (2005)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7924800" y="4495801"/>
            <a:ext cx="121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HAL900 – 2001:A Space Odyssey (1968)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57150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Joshua – </a:t>
            </a:r>
            <a:r>
              <a:rPr lang="en-US" sz="1100" smtClean="0"/>
              <a:t>WarGames</a:t>
            </a:r>
            <a:r>
              <a:rPr lang="en-US" sz="1100" dirty="0" smtClean="0"/>
              <a:t> (1983)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" y="3276600"/>
            <a:ext cx="1136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WALL-E – </a:t>
            </a:r>
            <a:br>
              <a:rPr lang="en-US" sz="1100" dirty="0" smtClean="0"/>
            </a:br>
            <a:r>
              <a:rPr lang="en-US" sz="1100" dirty="0" smtClean="0"/>
              <a:t>WALL-E (2008)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Real AI IQ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91C20-20BA-4995-9D85-8ACB3803AE24}" type="slidenum">
              <a:rPr lang="en-US" smtClean="0"/>
              <a:pPr>
                <a:defRPr/>
              </a:pPr>
              <a:t>3</a:t>
            </a:fld>
            <a:r>
              <a:rPr lang="en-US" smtClean="0"/>
              <a:t> of 30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303" y="3276602"/>
            <a:ext cx="2150097" cy="138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971" y="3276600"/>
            <a:ext cx="992332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029201"/>
            <a:ext cx="1791747" cy="141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1309" y="4967403"/>
            <a:ext cx="2411091" cy="143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013961"/>
            <a:ext cx="1720078" cy="137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600200"/>
            <a:ext cx="2078427" cy="13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304" y="3276602"/>
            <a:ext cx="2046313" cy="1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1600201"/>
            <a:ext cx="1882178" cy="1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1877" y="1600201"/>
            <a:ext cx="1800251" cy="1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6781800" y="3276601"/>
            <a:ext cx="1433398" cy="1303020"/>
            <a:chOff x="6400800" y="3352800"/>
            <a:chExt cx="1524000" cy="14478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53200" y="35052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15"/>
            <p:cNvSpPr/>
            <p:nvPr/>
          </p:nvSpPr>
          <p:spPr bwMode="auto">
            <a:xfrm>
              <a:off x="6400800" y="3352800"/>
              <a:ext cx="1524000" cy="1447800"/>
            </a:xfrm>
            <a:prstGeom prst="ellips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" name="Straight Connector 17"/>
            <p:cNvCxnSpPr>
              <a:stCxn id="16" idx="7"/>
              <a:endCxn id="16" idx="3"/>
            </p:cNvCxnSpPr>
            <p:nvPr/>
          </p:nvCxnSpPr>
          <p:spPr bwMode="auto">
            <a:xfrm rot="16200000" flipH="1" flipV="1">
              <a:off x="6650925" y="3537885"/>
              <a:ext cx="1023750" cy="1077630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152400" y="2971800"/>
            <a:ext cx="24561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GRAIL (1969): handwriting recognition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5677" y="2971800"/>
            <a:ext cx="2884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HELP (1975): hospital decision support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0" y="2971800"/>
            <a:ext cx="23342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DRAGON (1975): speech recognition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31503" y="4648201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/>
              <a:t>Deep Blue (1997): beat world chess champion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2103" y="4648201"/>
            <a:ext cx="26709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/>
              <a:t>Falcon (1995): Credit card fraud monitoring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9400" y="4648201"/>
            <a:ext cx="2053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err="1" smtClean="0"/>
              <a:t>SpamAssassin</a:t>
            </a:r>
            <a:r>
              <a:rPr lang="en-US" sz="1100" dirty="0" smtClean="0"/>
              <a:t> (2001): kills spam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6324601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MAPGEN (2004): handled routine plans for Mars Rover missions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85878" y="6400801"/>
            <a:ext cx="20147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/>
              <a:t>BOSS (2007): won DARPA Urban Challenge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1" y="64008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Watson (2011): beat human Jeopardy! champions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Turing Test</a:t>
            </a:r>
            <a:endParaRPr lang="en-US" dirty="0"/>
          </a:p>
        </p:txBody>
      </p:sp>
      <p:pic>
        <p:nvPicPr>
          <p:cNvPr id="5" name="Picture 4" descr="dilb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29740"/>
            <a:ext cx="7662333" cy="4137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ylan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FF00"/>
      </a:accent1>
      <a:accent2>
        <a:srgbClr val="9900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8A0000"/>
      </a:accent6>
      <a:hlink>
        <a:srgbClr val="1A0CF3"/>
      </a:hlink>
      <a:folHlink>
        <a:srgbClr val="808080"/>
      </a:folHlink>
    </a:clrScheme>
    <a:fontScheme name="Maryl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yland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Designs\Maryland.pot</Template>
  <TotalTime>5516</TotalTime>
  <Words>218</Words>
  <Application>Microsoft Office PowerPoint</Application>
  <PresentationFormat>On-screen Show (4:3)</PresentationFormat>
  <Paragraphs>50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Times New Roman</vt:lpstr>
      <vt:lpstr>Monotype Sorts</vt:lpstr>
      <vt:lpstr>Maryland</vt:lpstr>
      <vt:lpstr>Ch. 1 – Introduction</vt:lpstr>
      <vt:lpstr>Test Your SciFi IQ</vt:lpstr>
      <vt:lpstr>Test Your Real AI IQ</vt:lpstr>
      <vt:lpstr>The Turing Test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Representation Issues for the Semantic Web</dc:title>
  <dc:creator>Jeff Heflin</dc:creator>
  <cp:lastModifiedBy>heflin</cp:lastModifiedBy>
  <cp:revision>253</cp:revision>
  <dcterms:created xsi:type="dcterms:W3CDTF">1995-05-27T20:07:50Z</dcterms:created>
  <dcterms:modified xsi:type="dcterms:W3CDTF">2012-01-16T14:01:40Z</dcterms:modified>
</cp:coreProperties>
</file>