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58" r:id="rId3"/>
    <p:sldId id="259" r:id="rId4"/>
    <p:sldId id="260" r:id="rId5"/>
    <p:sldId id="267" r:id="rId6"/>
    <p:sldId id="272" r:id="rId7"/>
    <p:sldId id="262" r:id="rId8"/>
    <p:sldId id="263" r:id="rId9"/>
    <p:sldId id="266" r:id="rId10"/>
    <p:sldId id="265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713" autoAdjust="0"/>
  </p:normalViewPr>
  <p:slideViewPr>
    <p:cSldViewPr>
      <p:cViewPr varScale="1">
        <p:scale>
          <a:sx n="50" d="100"/>
          <a:sy n="50" d="100"/>
        </p:scale>
        <p:origin x="-102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6ED157A-DAE2-447B-A310-4156F949B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86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1CAC3D-AF38-41EC-81E1-8057DFF983B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blue = in memory, green = on frontier, red = out of memory, clear = not generated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 notation f=x+y=z is used to show the f(n) calculation for each node, where f=f(n)=z, x=g(n), y=h(n).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52F947-7AA5-4860-9B86-207FC4BA6CB2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6C444D-28C1-43B7-A0A5-807AD6DCF5AC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5B1FF-CAE0-4190-B937-ACF1C839D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1743B-9838-4C40-8017-2F95A6ABD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D23B3-F206-4396-AE35-55FFC2AB4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01299-13C0-4BBF-A03D-C8826E475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3B843-C921-4FF6-BC85-D033CFBDD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DF512-B744-4D78-9416-97E9ADCC7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9BFE0-9842-484A-A557-D4747737D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94D53-5222-4FA9-95E1-606EDC51E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A490E-3D96-45D5-BC6C-520A4A549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7CB55-C7F9-46A6-BBE6-007F26A30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F7778-C964-4CD4-80E7-824E17AD6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5727A-12CB-48CE-9395-E3B0AC93C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BE69A24-C7B5-487D-8AF8-EEA2E20C5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3 – Search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Uninformed Search Summary</a:t>
            </a:r>
          </a:p>
        </p:txBody>
      </p:sp>
      <p:graphicFrame>
        <p:nvGraphicFramePr>
          <p:cNvPr id="25771" name="Group 171"/>
          <p:cNvGraphicFramePr>
            <a:graphicFrameLocks noGrp="1"/>
          </p:cNvGraphicFramePr>
          <p:nvPr/>
        </p:nvGraphicFramePr>
        <p:xfrm>
          <a:off x="685800" y="2212975"/>
          <a:ext cx="7772400" cy="3291840"/>
        </p:xfrm>
        <a:graphic>
          <a:graphicData uri="http://schemas.openxmlformats.org/drawingml/2006/table">
            <a:tbl>
              <a:tblPr/>
              <a:tblGrid>
                <a:gridCol w="1371600"/>
                <a:gridCol w="1905000"/>
                <a:gridCol w="2286000"/>
                <a:gridCol w="22098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depth-first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breadth-first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uniform cost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queuing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add to front (LIFO)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add to back (FIFO)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by path cost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complete?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yes, if all step costs are greater than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optimal?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yes, if identical step costs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yes, if all step costs are greater than 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expensive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expensive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expensive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space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modest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expensive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expensive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A* Example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609600"/>
          </a:xfrm>
        </p:spPr>
        <p:txBody>
          <a:bodyPr/>
          <a:lstStyle/>
          <a:p>
            <a:pPr eaLnBrk="1" hangingPunct="1"/>
            <a:r>
              <a:rPr lang="en-US" sz="2800" smtClean="0"/>
              <a:t>Use A* to solve the 8-puzzle:</a:t>
            </a:r>
          </a:p>
        </p:txBody>
      </p:sp>
      <p:graphicFrame>
        <p:nvGraphicFramePr>
          <p:cNvPr id="26669" name="Group 45"/>
          <p:cNvGraphicFramePr>
            <a:graphicFrameLocks noGrp="1"/>
          </p:cNvGraphicFramePr>
          <p:nvPr/>
        </p:nvGraphicFramePr>
        <p:xfrm>
          <a:off x="2971800" y="2667000"/>
          <a:ext cx="838200" cy="749808"/>
        </p:xfrm>
        <a:graphic>
          <a:graphicData uri="http://schemas.openxmlformats.org/drawingml/2006/table">
            <a:tbl>
              <a:tblPr/>
              <a:tblGrid>
                <a:gridCol w="279400"/>
                <a:gridCol w="279400"/>
                <a:gridCol w="2794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668" name="Group 44"/>
          <p:cNvGraphicFramePr>
            <a:graphicFrameLocks noGrp="1"/>
          </p:cNvGraphicFramePr>
          <p:nvPr/>
        </p:nvGraphicFramePr>
        <p:xfrm>
          <a:off x="5791200" y="2667000"/>
          <a:ext cx="838200" cy="749808"/>
        </p:xfrm>
        <a:graphic>
          <a:graphicData uri="http://schemas.openxmlformats.org/drawingml/2006/table">
            <a:tbl>
              <a:tblPr/>
              <a:tblGrid>
                <a:gridCol w="279400"/>
                <a:gridCol w="279400"/>
                <a:gridCol w="2794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2" name="Text Box 41"/>
          <p:cNvSpPr txBox="1">
            <a:spLocks noChangeArrowheads="1"/>
          </p:cNvSpPr>
          <p:nvPr/>
        </p:nvSpPr>
        <p:spPr bwMode="auto">
          <a:xfrm>
            <a:off x="1355725" y="2605088"/>
            <a:ext cx="1370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initial state:</a:t>
            </a:r>
          </a:p>
        </p:txBody>
      </p:sp>
      <p:sp>
        <p:nvSpPr>
          <p:cNvPr id="13353" name="Text Box 42"/>
          <p:cNvSpPr txBox="1">
            <a:spLocks noChangeArrowheads="1"/>
          </p:cNvSpPr>
          <p:nvPr/>
        </p:nvSpPr>
        <p:spPr bwMode="auto">
          <a:xfrm>
            <a:off x="4365625" y="2563813"/>
            <a:ext cx="1217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goal state:</a:t>
            </a:r>
          </a:p>
        </p:txBody>
      </p:sp>
      <p:sp>
        <p:nvSpPr>
          <p:cNvPr id="13354" name="Rectangle 43"/>
          <p:cNvSpPr>
            <a:spLocks noChangeArrowheads="1"/>
          </p:cNvSpPr>
          <p:nvPr/>
        </p:nvSpPr>
        <p:spPr bwMode="auto">
          <a:xfrm>
            <a:off x="685800" y="4038600"/>
            <a:ext cx="777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Consider these heuristics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The number of tiles out of place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: Sum of distances of tiles from goal positions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Ignore moves that return you to the previous state</a:t>
            </a:r>
          </a:p>
        </p:txBody>
      </p:sp>
      <p:sp>
        <p:nvSpPr>
          <p:cNvPr id="13355" name="Text Box 46"/>
          <p:cNvSpPr txBox="1">
            <a:spLocks noChangeArrowheads="1"/>
          </p:cNvSpPr>
          <p:nvPr/>
        </p:nvSpPr>
        <p:spPr bwMode="auto">
          <a:xfrm>
            <a:off x="1371600" y="3581400"/>
            <a:ext cx="548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/>
              <a:t>path cost is the total number of moves made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810000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A* on 8-puzzle</a:t>
            </a:r>
          </a:p>
        </p:txBody>
      </p:sp>
      <p:graphicFrame>
        <p:nvGraphicFramePr>
          <p:cNvPr id="12509" name="Group 221"/>
          <p:cNvGraphicFramePr>
            <a:graphicFrameLocks noGrp="1"/>
          </p:cNvGraphicFramePr>
          <p:nvPr/>
        </p:nvGraphicFramePr>
        <p:xfrm>
          <a:off x="4267200" y="838200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7" name="Line 185"/>
          <p:cNvSpPr>
            <a:spLocks noChangeShapeType="1"/>
          </p:cNvSpPr>
          <p:nvPr/>
        </p:nvSpPr>
        <p:spPr bwMode="auto">
          <a:xfrm flipH="1">
            <a:off x="2590800" y="11430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Line 186"/>
          <p:cNvSpPr>
            <a:spLocks noChangeShapeType="1"/>
          </p:cNvSpPr>
          <p:nvPr/>
        </p:nvSpPr>
        <p:spPr bwMode="auto">
          <a:xfrm>
            <a:off x="4953000" y="11430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510" name="Group 222"/>
          <p:cNvGraphicFramePr>
            <a:graphicFrameLocks noGrp="1"/>
          </p:cNvGraphicFramePr>
          <p:nvPr/>
        </p:nvGraphicFramePr>
        <p:xfrm>
          <a:off x="6324600" y="1752600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28" name="Group 240"/>
          <p:cNvGraphicFramePr>
            <a:graphicFrameLocks noGrp="1"/>
          </p:cNvGraphicFramePr>
          <p:nvPr/>
        </p:nvGraphicFramePr>
        <p:xfrm>
          <a:off x="2286000" y="1752600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47" name="Group 259"/>
          <p:cNvGraphicFramePr>
            <a:graphicFrameLocks noGrp="1"/>
          </p:cNvGraphicFramePr>
          <p:nvPr/>
        </p:nvGraphicFramePr>
        <p:xfrm>
          <a:off x="7391400" y="2895600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65" name="Group 277"/>
          <p:cNvGraphicFramePr>
            <a:graphicFrameLocks noGrp="1"/>
          </p:cNvGraphicFramePr>
          <p:nvPr/>
        </p:nvGraphicFramePr>
        <p:xfrm>
          <a:off x="5029200" y="2895600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83" name="Group 295"/>
          <p:cNvGraphicFramePr>
            <a:graphicFrameLocks noGrp="1"/>
          </p:cNvGraphicFramePr>
          <p:nvPr/>
        </p:nvGraphicFramePr>
        <p:xfrm>
          <a:off x="561975" y="2924175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601" name="Group 313"/>
          <p:cNvGraphicFramePr>
            <a:graphicFrameLocks noGrp="1"/>
          </p:cNvGraphicFramePr>
          <p:nvPr/>
        </p:nvGraphicFramePr>
        <p:xfrm>
          <a:off x="3200400" y="2924175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619" name="Group 331"/>
          <p:cNvGraphicFramePr>
            <a:graphicFrameLocks noGrp="1"/>
          </p:cNvGraphicFramePr>
          <p:nvPr/>
        </p:nvGraphicFramePr>
        <p:xfrm>
          <a:off x="3276600" y="4219575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637" name="Group 349"/>
          <p:cNvGraphicFramePr>
            <a:graphicFrameLocks noGrp="1"/>
          </p:cNvGraphicFramePr>
          <p:nvPr/>
        </p:nvGraphicFramePr>
        <p:xfrm>
          <a:off x="5105400" y="4219575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655" name="Group 367"/>
          <p:cNvGraphicFramePr>
            <a:graphicFrameLocks noGrp="1"/>
          </p:cNvGraphicFramePr>
          <p:nvPr/>
        </p:nvGraphicFramePr>
        <p:xfrm>
          <a:off x="6915150" y="4219575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724" name="Group 436"/>
          <p:cNvGraphicFramePr>
            <a:graphicFrameLocks noGrp="1"/>
          </p:cNvGraphicFramePr>
          <p:nvPr/>
        </p:nvGraphicFramePr>
        <p:xfrm>
          <a:off x="5895975" y="5667375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691" name="Group 403"/>
          <p:cNvGraphicFramePr>
            <a:graphicFrameLocks noGrp="1"/>
          </p:cNvGraphicFramePr>
          <p:nvPr/>
        </p:nvGraphicFramePr>
        <p:xfrm>
          <a:off x="7572375" y="5667375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57" name="Text Box 437"/>
          <p:cNvSpPr txBox="1">
            <a:spLocks noChangeArrowheads="1"/>
          </p:cNvSpPr>
          <p:nvPr/>
        </p:nvSpPr>
        <p:spPr bwMode="auto">
          <a:xfrm>
            <a:off x="4876800" y="7620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f=0+3=3</a:t>
            </a:r>
          </a:p>
        </p:txBody>
      </p:sp>
      <p:sp>
        <p:nvSpPr>
          <p:cNvPr id="14558" name="Text Box 438"/>
          <p:cNvSpPr txBox="1">
            <a:spLocks noChangeArrowheads="1"/>
          </p:cNvSpPr>
          <p:nvPr/>
        </p:nvSpPr>
        <p:spPr bwMode="auto">
          <a:xfrm>
            <a:off x="6934200" y="17526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f=1+3=4</a:t>
            </a:r>
          </a:p>
        </p:txBody>
      </p:sp>
      <p:sp>
        <p:nvSpPr>
          <p:cNvPr id="14559" name="Text Box 439"/>
          <p:cNvSpPr txBox="1">
            <a:spLocks noChangeArrowheads="1"/>
          </p:cNvSpPr>
          <p:nvPr/>
        </p:nvSpPr>
        <p:spPr bwMode="auto">
          <a:xfrm>
            <a:off x="2895600" y="17526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f=1+3=4</a:t>
            </a:r>
          </a:p>
        </p:txBody>
      </p:sp>
      <p:sp>
        <p:nvSpPr>
          <p:cNvPr id="14560" name="Text Box 440"/>
          <p:cNvSpPr txBox="1">
            <a:spLocks noChangeArrowheads="1"/>
          </p:cNvSpPr>
          <p:nvPr/>
        </p:nvSpPr>
        <p:spPr bwMode="auto">
          <a:xfrm>
            <a:off x="8001000" y="28956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f=2+4=6</a:t>
            </a:r>
          </a:p>
        </p:txBody>
      </p:sp>
      <p:sp>
        <p:nvSpPr>
          <p:cNvPr id="14561" name="Text Box 441"/>
          <p:cNvSpPr txBox="1">
            <a:spLocks noChangeArrowheads="1"/>
          </p:cNvSpPr>
          <p:nvPr/>
        </p:nvSpPr>
        <p:spPr bwMode="auto">
          <a:xfrm>
            <a:off x="5638800" y="2867025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f=2+2=4</a:t>
            </a:r>
          </a:p>
        </p:txBody>
      </p:sp>
      <p:sp>
        <p:nvSpPr>
          <p:cNvPr id="14562" name="Text Box 442"/>
          <p:cNvSpPr txBox="1">
            <a:spLocks noChangeArrowheads="1"/>
          </p:cNvSpPr>
          <p:nvPr/>
        </p:nvSpPr>
        <p:spPr bwMode="auto">
          <a:xfrm>
            <a:off x="1171575" y="28956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f=2+3=5</a:t>
            </a:r>
          </a:p>
        </p:txBody>
      </p:sp>
      <p:sp>
        <p:nvSpPr>
          <p:cNvPr id="14563" name="Text Box 443"/>
          <p:cNvSpPr txBox="1">
            <a:spLocks noChangeArrowheads="1"/>
          </p:cNvSpPr>
          <p:nvPr/>
        </p:nvSpPr>
        <p:spPr bwMode="auto">
          <a:xfrm>
            <a:off x="3810000" y="28956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f=2+4=6</a:t>
            </a:r>
          </a:p>
        </p:txBody>
      </p:sp>
      <p:sp>
        <p:nvSpPr>
          <p:cNvPr id="14564" name="Text Box 444"/>
          <p:cNvSpPr txBox="1">
            <a:spLocks noChangeArrowheads="1"/>
          </p:cNvSpPr>
          <p:nvPr/>
        </p:nvSpPr>
        <p:spPr bwMode="auto">
          <a:xfrm>
            <a:off x="3838575" y="41910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f=3+3=6</a:t>
            </a:r>
          </a:p>
        </p:txBody>
      </p:sp>
      <p:sp>
        <p:nvSpPr>
          <p:cNvPr id="14565" name="Text Box 445"/>
          <p:cNvSpPr txBox="1">
            <a:spLocks noChangeArrowheads="1"/>
          </p:cNvSpPr>
          <p:nvPr/>
        </p:nvSpPr>
        <p:spPr bwMode="auto">
          <a:xfrm>
            <a:off x="5715000" y="41910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f=3+3=6</a:t>
            </a:r>
          </a:p>
        </p:txBody>
      </p:sp>
      <p:sp>
        <p:nvSpPr>
          <p:cNvPr id="14566" name="Text Box 446"/>
          <p:cNvSpPr txBox="1">
            <a:spLocks noChangeArrowheads="1"/>
          </p:cNvSpPr>
          <p:nvPr/>
        </p:nvSpPr>
        <p:spPr bwMode="auto">
          <a:xfrm>
            <a:off x="7524750" y="41910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f=3+1=4</a:t>
            </a:r>
          </a:p>
        </p:txBody>
      </p:sp>
      <p:sp>
        <p:nvSpPr>
          <p:cNvPr id="14567" name="Text Box 447"/>
          <p:cNvSpPr txBox="1">
            <a:spLocks noChangeArrowheads="1"/>
          </p:cNvSpPr>
          <p:nvPr/>
        </p:nvSpPr>
        <p:spPr bwMode="auto">
          <a:xfrm>
            <a:off x="6505575" y="56388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f=4+2=6</a:t>
            </a:r>
          </a:p>
        </p:txBody>
      </p:sp>
      <p:sp>
        <p:nvSpPr>
          <p:cNvPr id="14568" name="Text Box 448"/>
          <p:cNvSpPr txBox="1">
            <a:spLocks noChangeArrowheads="1"/>
          </p:cNvSpPr>
          <p:nvPr/>
        </p:nvSpPr>
        <p:spPr bwMode="auto">
          <a:xfrm>
            <a:off x="8181975" y="56388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f=4+0=4</a:t>
            </a:r>
          </a:p>
        </p:txBody>
      </p:sp>
      <p:sp>
        <p:nvSpPr>
          <p:cNvPr id="14569" name="Oval 449"/>
          <p:cNvSpPr>
            <a:spLocks noChangeArrowheads="1"/>
          </p:cNvSpPr>
          <p:nvPr/>
        </p:nvSpPr>
        <p:spPr bwMode="auto">
          <a:xfrm>
            <a:off x="3962400" y="762000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1</a:t>
            </a:r>
          </a:p>
        </p:txBody>
      </p:sp>
      <p:sp>
        <p:nvSpPr>
          <p:cNvPr id="14570" name="Oval 450"/>
          <p:cNvSpPr>
            <a:spLocks noChangeArrowheads="1"/>
          </p:cNvSpPr>
          <p:nvPr/>
        </p:nvSpPr>
        <p:spPr bwMode="auto">
          <a:xfrm>
            <a:off x="6019800" y="1752600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3</a:t>
            </a:r>
          </a:p>
        </p:txBody>
      </p:sp>
      <p:sp>
        <p:nvSpPr>
          <p:cNvPr id="14571" name="Oval 451"/>
          <p:cNvSpPr>
            <a:spLocks noChangeArrowheads="1"/>
          </p:cNvSpPr>
          <p:nvPr/>
        </p:nvSpPr>
        <p:spPr bwMode="auto">
          <a:xfrm>
            <a:off x="1981200" y="1752600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14572" name="Oval 452"/>
          <p:cNvSpPr>
            <a:spLocks noChangeArrowheads="1"/>
          </p:cNvSpPr>
          <p:nvPr/>
        </p:nvSpPr>
        <p:spPr bwMode="auto">
          <a:xfrm>
            <a:off x="4724400" y="2867025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4</a:t>
            </a:r>
          </a:p>
        </p:txBody>
      </p:sp>
      <p:sp>
        <p:nvSpPr>
          <p:cNvPr id="14573" name="Oval 453"/>
          <p:cNvSpPr>
            <a:spLocks noChangeArrowheads="1"/>
          </p:cNvSpPr>
          <p:nvPr/>
        </p:nvSpPr>
        <p:spPr bwMode="auto">
          <a:xfrm>
            <a:off x="6657975" y="4191000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5</a:t>
            </a:r>
          </a:p>
        </p:txBody>
      </p:sp>
      <p:sp>
        <p:nvSpPr>
          <p:cNvPr id="14574" name="Oval 454"/>
          <p:cNvSpPr>
            <a:spLocks noChangeArrowheads="1"/>
          </p:cNvSpPr>
          <p:nvPr/>
        </p:nvSpPr>
        <p:spPr bwMode="auto">
          <a:xfrm>
            <a:off x="7315200" y="5638800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6</a:t>
            </a:r>
          </a:p>
        </p:txBody>
      </p:sp>
      <p:sp>
        <p:nvSpPr>
          <p:cNvPr id="14575" name="Text Box 455"/>
          <p:cNvSpPr txBox="1">
            <a:spLocks noChangeArrowheads="1"/>
          </p:cNvSpPr>
          <p:nvPr/>
        </p:nvSpPr>
        <p:spPr bwMode="auto">
          <a:xfrm>
            <a:off x="0" y="990600"/>
            <a:ext cx="194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Heuristic = H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14576" name="Line 514"/>
          <p:cNvSpPr>
            <a:spLocks noChangeShapeType="1"/>
          </p:cNvSpPr>
          <p:nvPr/>
        </p:nvSpPr>
        <p:spPr bwMode="auto">
          <a:xfrm flipH="1">
            <a:off x="5334000" y="2438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77" name="Line 515"/>
          <p:cNvSpPr>
            <a:spLocks noChangeShapeType="1"/>
          </p:cNvSpPr>
          <p:nvPr/>
        </p:nvSpPr>
        <p:spPr bwMode="auto">
          <a:xfrm>
            <a:off x="6781800" y="2438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78" name="Line 516"/>
          <p:cNvSpPr>
            <a:spLocks noChangeShapeType="1"/>
          </p:cNvSpPr>
          <p:nvPr/>
        </p:nvSpPr>
        <p:spPr bwMode="auto">
          <a:xfrm flipH="1">
            <a:off x="762000" y="2438400"/>
            <a:ext cx="1600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79" name="Line 517"/>
          <p:cNvSpPr>
            <a:spLocks noChangeShapeType="1"/>
          </p:cNvSpPr>
          <p:nvPr/>
        </p:nvSpPr>
        <p:spPr bwMode="auto">
          <a:xfrm>
            <a:off x="2819400" y="2438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80" name="Line 518"/>
          <p:cNvSpPr>
            <a:spLocks noChangeShapeType="1"/>
          </p:cNvSpPr>
          <p:nvPr/>
        </p:nvSpPr>
        <p:spPr bwMode="auto">
          <a:xfrm flipH="1">
            <a:off x="3581400" y="3581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81" name="Line 519"/>
          <p:cNvSpPr>
            <a:spLocks noChangeShapeType="1"/>
          </p:cNvSpPr>
          <p:nvPr/>
        </p:nvSpPr>
        <p:spPr bwMode="auto">
          <a:xfrm>
            <a:off x="52578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82" name="Line 520"/>
          <p:cNvSpPr>
            <a:spLocks noChangeShapeType="1"/>
          </p:cNvSpPr>
          <p:nvPr/>
        </p:nvSpPr>
        <p:spPr bwMode="auto">
          <a:xfrm>
            <a:off x="5486400" y="35814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83" name="Line 525"/>
          <p:cNvSpPr>
            <a:spLocks noChangeShapeType="1"/>
          </p:cNvSpPr>
          <p:nvPr/>
        </p:nvSpPr>
        <p:spPr bwMode="auto">
          <a:xfrm flipH="1">
            <a:off x="6200775" y="48768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84" name="Line 526"/>
          <p:cNvSpPr>
            <a:spLocks noChangeShapeType="1"/>
          </p:cNvSpPr>
          <p:nvPr/>
        </p:nvSpPr>
        <p:spPr bwMode="auto">
          <a:xfrm>
            <a:off x="7419975" y="48768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85" name="AutoShape 527"/>
          <p:cNvSpPr>
            <a:spLocks noChangeArrowheads="1"/>
          </p:cNvSpPr>
          <p:nvPr/>
        </p:nvSpPr>
        <p:spPr bwMode="auto">
          <a:xfrm>
            <a:off x="533400" y="4114800"/>
            <a:ext cx="2286000" cy="838200"/>
          </a:xfrm>
          <a:prstGeom prst="wedgeRectCallout">
            <a:avLst>
              <a:gd name="adj1" fmla="val 46106"/>
              <a:gd name="adj2" fmla="val -251824"/>
            </a:avLst>
          </a:prstGeom>
          <a:solidFill>
            <a:srgbClr val="FF0000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/>
              <a:t>Whether or not this node is expanded depends on how you break ties. It could be expanded at any time or not at 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0" y="0"/>
            <a:ext cx="381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A* on 8-puzzle</a:t>
            </a:r>
          </a:p>
        </p:txBody>
      </p:sp>
      <p:graphicFrame>
        <p:nvGraphicFramePr>
          <p:cNvPr id="25605" name="Group 5"/>
          <p:cNvGraphicFramePr>
            <a:graphicFrameLocks noGrp="1"/>
          </p:cNvGraphicFramePr>
          <p:nvPr/>
        </p:nvGraphicFramePr>
        <p:xfrm>
          <a:off x="4343400" y="914400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1" name="Line 23"/>
          <p:cNvSpPr>
            <a:spLocks noChangeShapeType="1"/>
          </p:cNvSpPr>
          <p:nvPr/>
        </p:nvSpPr>
        <p:spPr bwMode="auto">
          <a:xfrm flipH="1">
            <a:off x="2667000" y="12192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Line 24"/>
          <p:cNvSpPr>
            <a:spLocks noChangeShapeType="1"/>
          </p:cNvSpPr>
          <p:nvPr/>
        </p:nvSpPr>
        <p:spPr bwMode="auto">
          <a:xfrm>
            <a:off x="5029200" y="12192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5625" name="Group 25"/>
          <p:cNvGraphicFramePr>
            <a:graphicFrameLocks noGrp="1"/>
          </p:cNvGraphicFramePr>
          <p:nvPr/>
        </p:nvGraphicFramePr>
        <p:xfrm>
          <a:off x="6276975" y="1828800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643" name="Group 43"/>
          <p:cNvGraphicFramePr>
            <a:graphicFrameLocks noGrp="1"/>
          </p:cNvGraphicFramePr>
          <p:nvPr/>
        </p:nvGraphicFramePr>
        <p:xfrm>
          <a:off x="2362200" y="1855788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661" name="Group 61"/>
          <p:cNvGraphicFramePr>
            <a:graphicFrameLocks noGrp="1"/>
          </p:cNvGraphicFramePr>
          <p:nvPr/>
        </p:nvGraphicFramePr>
        <p:xfrm>
          <a:off x="7315200" y="2971800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679" name="Group 79"/>
          <p:cNvGraphicFramePr>
            <a:graphicFrameLocks noGrp="1"/>
          </p:cNvGraphicFramePr>
          <p:nvPr/>
        </p:nvGraphicFramePr>
        <p:xfrm>
          <a:off x="4876800" y="3000375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733" name="Group 133"/>
          <p:cNvGraphicFramePr>
            <a:graphicFrameLocks noGrp="1"/>
          </p:cNvGraphicFramePr>
          <p:nvPr/>
        </p:nvGraphicFramePr>
        <p:xfrm>
          <a:off x="3048000" y="4371975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751" name="Group 151"/>
          <p:cNvGraphicFramePr>
            <a:graphicFrameLocks noGrp="1"/>
          </p:cNvGraphicFramePr>
          <p:nvPr/>
        </p:nvGraphicFramePr>
        <p:xfrm>
          <a:off x="4876800" y="4371975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769" name="Group 169"/>
          <p:cNvGraphicFramePr>
            <a:graphicFrameLocks noGrp="1"/>
          </p:cNvGraphicFramePr>
          <p:nvPr/>
        </p:nvGraphicFramePr>
        <p:xfrm>
          <a:off x="6581775" y="4371975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787" name="Group 187"/>
          <p:cNvGraphicFramePr>
            <a:graphicFrameLocks noGrp="1"/>
          </p:cNvGraphicFramePr>
          <p:nvPr/>
        </p:nvGraphicFramePr>
        <p:xfrm>
          <a:off x="5743575" y="5819775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805" name="Group 205"/>
          <p:cNvGraphicFramePr>
            <a:graphicFrameLocks noGrp="1"/>
          </p:cNvGraphicFramePr>
          <p:nvPr/>
        </p:nvGraphicFramePr>
        <p:xfrm>
          <a:off x="7419975" y="5819775"/>
          <a:ext cx="609600" cy="658368"/>
        </p:xfrm>
        <a:graphic>
          <a:graphicData uri="http://schemas.openxmlformats.org/drawingml/2006/table">
            <a:tbl>
              <a:tblPr/>
              <a:tblGrid>
                <a:gridCol w="203200"/>
                <a:gridCol w="203200"/>
                <a:gridCol w="203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545" name="Text Box 223"/>
          <p:cNvSpPr txBox="1">
            <a:spLocks noChangeArrowheads="1"/>
          </p:cNvSpPr>
          <p:nvPr/>
        </p:nvSpPr>
        <p:spPr bwMode="auto">
          <a:xfrm>
            <a:off x="4953000" y="8382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f=0+4=4</a:t>
            </a:r>
          </a:p>
        </p:txBody>
      </p:sp>
      <p:sp>
        <p:nvSpPr>
          <p:cNvPr id="15546" name="Text Box 224"/>
          <p:cNvSpPr txBox="1">
            <a:spLocks noChangeArrowheads="1"/>
          </p:cNvSpPr>
          <p:nvPr/>
        </p:nvSpPr>
        <p:spPr bwMode="auto">
          <a:xfrm>
            <a:off x="6886575" y="18288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f=1+3=4</a:t>
            </a:r>
          </a:p>
        </p:txBody>
      </p:sp>
      <p:sp>
        <p:nvSpPr>
          <p:cNvPr id="15547" name="Text Box 225"/>
          <p:cNvSpPr txBox="1">
            <a:spLocks noChangeArrowheads="1"/>
          </p:cNvSpPr>
          <p:nvPr/>
        </p:nvSpPr>
        <p:spPr bwMode="auto">
          <a:xfrm>
            <a:off x="2971800" y="1855788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f=1+5=6</a:t>
            </a:r>
          </a:p>
        </p:txBody>
      </p:sp>
      <p:sp>
        <p:nvSpPr>
          <p:cNvPr id="15548" name="Text Box 226"/>
          <p:cNvSpPr txBox="1">
            <a:spLocks noChangeArrowheads="1"/>
          </p:cNvSpPr>
          <p:nvPr/>
        </p:nvSpPr>
        <p:spPr bwMode="auto">
          <a:xfrm>
            <a:off x="7924800" y="29718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f=2+4=6</a:t>
            </a:r>
          </a:p>
        </p:txBody>
      </p:sp>
      <p:sp>
        <p:nvSpPr>
          <p:cNvPr id="15549" name="Text Box 227"/>
          <p:cNvSpPr txBox="1">
            <a:spLocks noChangeArrowheads="1"/>
          </p:cNvSpPr>
          <p:nvPr/>
        </p:nvSpPr>
        <p:spPr bwMode="auto">
          <a:xfrm>
            <a:off x="5486400" y="29718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f=2+2=4</a:t>
            </a:r>
          </a:p>
        </p:txBody>
      </p:sp>
      <p:sp>
        <p:nvSpPr>
          <p:cNvPr id="15550" name="Text Box 230"/>
          <p:cNvSpPr txBox="1">
            <a:spLocks noChangeArrowheads="1"/>
          </p:cNvSpPr>
          <p:nvPr/>
        </p:nvSpPr>
        <p:spPr bwMode="auto">
          <a:xfrm>
            <a:off x="3657600" y="43434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f=3+3=6</a:t>
            </a:r>
          </a:p>
        </p:txBody>
      </p:sp>
      <p:sp>
        <p:nvSpPr>
          <p:cNvPr id="15551" name="Text Box 231"/>
          <p:cNvSpPr txBox="1">
            <a:spLocks noChangeArrowheads="1"/>
          </p:cNvSpPr>
          <p:nvPr/>
        </p:nvSpPr>
        <p:spPr bwMode="auto">
          <a:xfrm>
            <a:off x="5486400" y="43434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f=3+3=6</a:t>
            </a:r>
          </a:p>
        </p:txBody>
      </p:sp>
      <p:sp>
        <p:nvSpPr>
          <p:cNvPr id="15552" name="Text Box 232"/>
          <p:cNvSpPr txBox="1">
            <a:spLocks noChangeArrowheads="1"/>
          </p:cNvSpPr>
          <p:nvPr/>
        </p:nvSpPr>
        <p:spPr bwMode="auto">
          <a:xfrm>
            <a:off x="7191375" y="43434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f=3+1=4</a:t>
            </a:r>
          </a:p>
        </p:txBody>
      </p:sp>
      <p:sp>
        <p:nvSpPr>
          <p:cNvPr id="15553" name="Text Box 233"/>
          <p:cNvSpPr txBox="1">
            <a:spLocks noChangeArrowheads="1"/>
          </p:cNvSpPr>
          <p:nvPr/>
        </p:nvSpPr>
        <p:spPr bwMode="auto">
          <a:xfrm>
            <a:off x="6353175" y="57912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f=4+2=6</a:t>
            </a:r>
          </a:p>
        </p:txBody>
      </p:sp>
      <p:sp>
        <p:nvSpPr>
          <p:cNvPr id="15554" name="Text Box 234"/>
          <p:cNvSpPr txBox="1">
            <a:spLocks noChangeArrowheads="1"/>
          </p:cNvSpPr>
          <p:nvPr/>
        </p:nvSpPr>
        <p:spPr bwMode="auto">
          <a:xfrm>
            <a:off x="8029575" y="57912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f=4+0=4</a:t>
            </a:r>
          </a:p>
        </p:txBody>
      </p:sp>
      <p:sp>
        <p:nvSpPr>
          <p:cNvPr id="15555" name="Oval 235"/>
          <p:cNvSpPr>
            <a:spLocks noChangeArrowheads="1"/>
          </p:cNvSpPr>
          <p:nvPr/>
        </p:nvSpPr>
        <p:spPr bwMode="auto">
          <a:xfrm>
            <a:off x="4038600" y="838200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1</a:t>
            </a:r>
          </a:p>
        </p:txBody>
      </p:sp>
      <p:sp>
        <p:nvSpPr>
          <p:cNvPr id="15556" name="Oval 236"/>
          <p:cNvSpPr>
            <a:spLocks noChangeArrowheads="1"/>
          </p:cNvSpPr>
          <p:nvPr/>
        </p:nvSpPr>
        <p:spPr bwMode="auto">
          <a:xfrm>
            <a:off x="5972175" y="1828800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15557" name="Oval 238"/>
          <p:cNvSpPr>
            <a:spLocks noChangeArrowheads="1"/>
          </p:cNvSpPr>
          <p:nvPr/>
        </p:nvSpPr>
        <p:spPr bwMode="auto">
          <a:xfrm>
            <a:off x="4572000" y="2971800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3</a:t>
            </a:r>
          </a:p>
        </p:txBody>
      </p:sp>
      <p:sp>
        <p:nvSpPr>
          <p:cNvPr id="15558" name="Oval 239"/>
          <p:cNvSpPr>
            <a:spLocks noChangeArrowheads="1"/>
          </p:cNvSpPr>
          <p:nvPr/>
        </p:nvSpPr>
        <p:spPr bwMode="auto">
          <a:xfrm>
            <a:off x="6324600" y="4343400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4</a:t>
            </a:r>
          </a:p>
        </p:txBody>
      </p:sp>
      <p:sp>
        <p:nvSpPr>
          <p:cNvPr id="15559" name="Oval 240"/>
          <p:cNvSpPr>
            <a:spLocks noChangeArrowheads="1"/>
          </p:cNvSpPr>
          <p:nvPr/>
        </p:nvSpPr>
        <p:spPr bwMode="auto">
          <a:xfrm>
            <a:off x="7162800" y="5791200"/>
            <a:ext cx="228600" cy="228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5</a:t>
            </a:r>
          </a:p>
        </p:txBody>
      </p:sp>
      <p:sp>
        <p:nvSpPr>
          <p:cNvPr id="15560" name="Text Box 241"/>
          <p:cNvSpPr txBox="1">
            <a:spLocks noChangeArrowheads="1"/>
          </p:cNvSpPr>
          <p:nvPr/>
        </p:nvSpPr>
        <p:spPr bwMode="auto">
          <a:xfrm>
            <a:off x="0" y="990600"/>
            <a:ext cx="194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Heuristic = H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15561" name="Line 242"/>
          <p:cNvSpPr>
            <a:spLocks noChangeShapeType="1"/>
          </p:cNvSpPr>
          <p:nvPr/>
        </p:nvSpPr>
        <p:spPr bwMode="auto">
          <a:xfrm flipH="1">
            <a:off x="5286375" y="25146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562" name="Line 243"/>
          <p:cNvSpPr>
            <a:spLocks noChangeShapeType="1"/>
          </p:cNvSpPr>
          <p:nvPr/>
        </p:nvSpPr>
        <p:spPr bwMode="auto">
          <a:xfrm>
            <a:off x="6810375" y="25146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563" name="Line 244"/>
          <p:cNvSpPr>
            <a:spLocks noChangeShapeType="1"/>
          </p:cNvSpPr>
          <p:nvPr/>
        </p:nvSpPr>
        <p:spPr bwMode="auto">
          <a:xfrm flipH="1">
            <a:off x="3352800" y="36576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564" name="Line 245"/>
          <p:cNvSpPr>
            <a:spLocks noChangeShapeType="1"/>
          </p:cNvSpPr>
          <p:nvPr/>
        </p:nvSpPr>
        <p:spPr bwMode="auto">
          <a:xfrm>
            <a:off x="51816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565" name="Line 246"/>
          <p:cNvSpPr>
            <a:spLocks noChangeShapeType="1"/>
          </p:cNvSpPr>
          <p:nvPr/>
        </p:nvSpPr>
        <p:spPr bwMode="auto">
          <a:xfrm>
            <a:off x="5410200" y="3657600"/>
            <a:ext cx="1447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566" name="Line 247"/>
          <p:cNvSpPr>
            <a:spLocks noChangeShapeType="1"/>
          </p:cNvSpPr>
          <p:nvPr/>
        </p:nvSpPr>
        <p:spPr bwMode="auto">
          <a:xfrm flipH="1">
            <a:off x="6019800" y="50292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567" name="Line 248"/>
          <p:cNvSpPr>
            <a:spLocks noChangeShapeType="1"/>
          </p:cNvSpPr>
          <p:nvPr/>
        </p:nvSpPr>
        <p:spPr bwMode="auto">
          <a:xfrm>
            <a:off x="7086600" y="50292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Search Algorithms</a:t>
            </a:r>
          </a:p>
        </p:txBody>
      </p:sp>
      <p:graphicFrame>
        <p:nvGraphicFramePr>
          <p:cNvPr id="27892" name="Group 244"/>
          <p:cNvGraphicFramePr>
            <a:graphicFrameLocks noGrp="1"/>
          </p:cNvGraphicFramePr>
          <p:nvPr/>
        </p:nvGraphicFramePr>
        <p:xfrm>
          <a:off x="762000" y="2209800"/>
          <a:ext cx="7467600" cy="2316480"/>
        </p:xfrm>
        <a:graphic>
          <a:graphicData uri="http://schemas.openxmlformats.org/drawingml/2006/table">
            <a:tbl>
              <a:tblPr/>
              <a:tblGrid>
                <a:gridCol w="1481138"/>
                <a:gridCol w="1409700"/>
                <a:gridCol w="1169987"/>
                <a:gridCol w="1117600"/>
                <a:gridCol w="1168400"/>
                <a:gridCol w="1120775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type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ordering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optimal?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complete?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efficient?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depth-first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uninformed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LIFO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if lucky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breadth-first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uninformed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FIFO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uniform cost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uninformed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g(n)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r>
                        <a:rPr kumimoji="0" lang="en-US" sz="16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greedy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informed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h(n)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usually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A*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informed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g(n)+h(n)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r>
                        <a:rPr kumimoji="0" lang="en-US" sz="16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32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38" name="Text Box 245"/>
          <p:cNvSpPr txBox="1">
            <a:spLocks noChangeArrowheads="1"/>
          </p:cNvSpPr>
          <p:nvPr/>
        </p:nvSpPr>
        <p:spPr bwMode="auto">
          <a:xfrm>
            <a:off x="762000" y="4821238"/>
            <a:ext cx="5105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1600" i="1"/>
              <a:t>a</a:t>
            </a:r>
            <a:r>
              <a:rPr lang="en-US" sz="1600"/>
              <a:t> – if step costs are identical</a:t>
            </a:r>
          </a:p>
          <a:p>
            <a:pPr lvl="1"/>
            <a:r>
              <a:rPr lang="en-US" sz="1600" i="1"/>
              <a:t>b</a:t>
            </a:r>
            <a:r>
              <a:rPr lang="en-US" sz="1600"/>
              <a:t> – if step costs &gt; 0</a:t>
            </a:r>
          </a:p>
          <a:p>
            <a:pPr lvl="1"/>
            <a:r>
              <a:rPr lang="en-US" sz="1600" i="1"/>
              <a:t>c</a:t>
            </a:r>
            <a:r>
              <a:rPr lang="en-US" sz="1600"/>
              <a:t> – if heuristic is admissible and consistent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8-Puzzle Transition Model</a:t>
            </a:r>
          </a:p>
        </p:txBody>
      </p:sp>
      <p:graphicFrame>
        <p:nvGraphicFramePr>
          <p:cNvPr id="7196" name="Group 28"/>
          <p:cNvGraphicFramePr>
            <a:graphicFrameLocks noGrp="1"/>
          </p:cNvGraphicFramePr>
          <p:nvPr>
            <p:ph idx="1"/>
          </p:nvPr>
        </p:nvGraphicFramePr>
        <p:xfrm>
          <a:off x="3962400" y="1828800"/>
          <a:ext cx="1219200" cy="1219200"/>
        </p:xfrm>
        <a:graphic>
          <a:graphicData uri="http://schemas.openxmlformats.org/drawingml/2006/table">
            <a:tbl>
              <a:tblPr/>
              <a:tblGrid>
                <a:gridCol w="406400"/>
                <a:gridCol w="406400"/>
                <a:gridCol w="406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17" name="Group 49"/>
          <p:cNvGraphicFramePr>
            <a:graphicFrameLocks noGrp="1"/>
          </p:cNvGraphicFramePr>
          <p:nvPr/>
        </p:nvGraphicFramePr>
        <p:xfrm>
          <a:off x="990600" y="4648200"/>
          <a:ext cx="1219200" cy="1219200"/>
        </p:xfrm>
        <a:graphic>
          <a:graphicData uri="http://schemas.openxmlformats.org/drawingml/2006/table">
            <a:tbl>
              <a:tblPr/>
              <a:tblGrid>
                <a:gridCol w="406400"/>
                <a:gridCol w="406400"/>
                <a:gridCol w="406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54" name="Group 86"/>
          <p:cNvGraphicFramePr>
            <a:graphicFrameLocks noGrp="1"/>
          </p:cNvGraphicFramePr>
          <p:nvPr/>
        </p:nvGraphicFramePr>
        <p:xfrm>
          <a:off x="2971800" y="4648200"/>
          <a:ext cx="1219200" cy="1219200"/>
        </p:xfrm>
        <a:graphic>
          <a:graphicData uri="http://schemas.openxmlformats.org/drawingml/2006/table">
            <a:tbl>
              <a:tblPr/>
              <a:tblGrid>
                <a:gridCol w="406400"/>
                <a:gridCol w="406400"/>
                <a:gridCol w="406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72" name="Group 104"/>
          <p:cNvGraphicFramePr>
            <a:graphicFrameLocks noGrp="1"/>
          </p:cNvGraphicFramePr>
          <p:nvPr/>
        </p:nvGraphicFramePr>
        <p:xfrm>
          <a:off x="4953000" y="4648200"/>
          <a:ext cx="1219200" cy="1219200"/>
        </p:xfrm>
        <a:graphic>
          <a:graphicData uri="http://schemas.openxmlformats.org/drawingml/2006/table">
            <a:tbl>
              <a:tblPr/>
              <a:tblGrid>
                <a:gridCol w="406400"/>
                <a:gridCol w="406400"/>
                <a:gridCol w="406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90" name="Group 122"/>
          <p:cNvGraphicFramePr>
            <a:graphicFrameLocks noGrp="1"/>
          </p:cNvGraphicFramePr>
          <p:nvPr/>
        </p:nvGraphicFramePr>
        <p:xfrm>
          <a:off x="6934200" y="4648200"/>
          <a:ext cx="1219200" cy="1219200"/>
        </p:xfrm>
        <a:graphic>
          <a:graphicData uri="http://schemas.openxmlformats.org/drawingml/2006/table">
            <a:tbl>
              <a:tblPr/>
              <a:tblGrid>
                <a:gridCol w="406400"/>
                <a:gridCol w="406400"/>
                <a:gridCol w="406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65" name="Line 143"/>
          <p:cNvSpPr>
            <a:spLocks noChangeShapeType="1"/>
          </p:cNvSpPr>
          <p:nvPr/>
        </p:nvSpPr>
        <p:spPr bwMode="auto">
          <a:xfrm flipH="1">
            <a:off x="1600200" y="3048000"/>
            <a:ext cx="2514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66" name="Line 144"/>
          <p:cNvSpPr>
            <a:spLocks noChangeShapeType="1"/>
          </p:cNvSpPr>
          <p:nvPr/>
        </p:nvSpPr>
        <p:spPr bwMode="auto">
          <a:xfrm flipH="1">
            <a:off x="3581400" y="3048000"/>
            <a:ext cx="838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67" name="Line 145"/>
          <p:cNvSpPr>
            <a:spLocks noChangeShapeType="1"/>
          </p:cNvSpPr>
          <p:nvPr/>
        </p:nvSpPr>
        <p:spPr bwMode="auto">
          <a:xfrm>
            <a:off x="4648200" y="3048000"/>
            <a:ext cx="914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68" name="Line 146"/>
          <p:cNvSpPr>
            <a:spLocks noChangeShapeType="1"/>
          </p:cNvSpPr>
          <p:nvPr/>
        </p:nvSpPr>
        <p:spPr bwMode="auto">
          <a:xfrm>
            <a:off x="4953000" y="3048000"/>
            <a:ext cx="2590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69" name="Text Box 147"/>
          <p:cNvSpPr txBox="1">
            <a:spLocks noChangeArrowheads="1"/>
          </p:cNvSpPr>
          <p:nvPr/>
        </p:nvSpPr>
        <p:spPr bwMode="auto">
          <a:xfrm>
            <a:off x="628650" y="41148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blank-right</a:t>
            </a:r>
          </a:p>
        </p:txBody>
      </p:sp>
      <p:sp>
        <p:nvSpPr>
          <p:cNvPr id="3170" name="Text Box 148"/>
          <p:cNvSpPr txBox="1">
            <a:spLocks noChangeArrowheads="1"/>
          </p:cNvSpPr>
          <p:nvPr/>
        </p:nvSpPr>
        <p:spPr bwMode="auto">
          <a:xfrm>
            <a:off x="5715000" y="4114800"/>
            <a:ext cx="127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blank-down</a:t>
            </a:r>
          </a:p>
        </p:txBody>
      </p:sp>
      <p:sp>
        <p:nvSpPr>
          <p:cNvPr id="3171" name="Text Box 149"/>
          <p:cNvSpPr txBox="1">
            <a:spLocks noChangeArrowheads="1"/>
          </p:cNvSpPr>
          <p:nvPr/>
        </p:nvSpPr>
        <p:spPr bwMode="auto">
          <a:xfrm>
            <a:off x="2508250" y="41148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blank-left</a:t>
            </a:r>
          </a:p>
        </p:txBody>
      </p:sp>
      <p:sp>
        <p:nvSpPr>
          <p:cNvPr id="3172" name="Text Box 150"/>
          <p:cNvSpPr txBox="1">
            <a:spLocks noChangeArrowheads="1"/>
          </p:cNvSpPr>
          <p:nvPr/>
        </p:nvSpPr>
        <p:spPr bwMode="auto">
          <a:xfrm>
            <a:off x="4337050" y="41148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blank-up</a:t>
            </a:r>
          </a:p>
        </p:txBody>
      </p:sp>
      <p:sp>
        <p:nvSpPr>
          <p:cNvPr id="3173" name="TextBox 15"/>
          <p:cNvSpPr txBox="1">
            <a:spLocks noChangeArrowheads="1"/>
          </p:cNvSpPr>
          <p:nvPr/>
        </p:nvSpPr>
        <p:spPr bwMode="auto">
          <a:xfrm>
            <a:off x="5791200" y="1981200"/>
            <a:ext cx="815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state </a:t>
            </a:r>
            <a:r>
              <a:rPr lang="en-US" sz="2000" i="1"/>
              <a:t>s</a:t>
            </a:r>
            <a:endParaRPr lang="en-US" sz="200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162800" y="3733800"/>
            <a:ext cx="1101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actions </a:t>
            </a:r>
            <a:r>
              <a:rPr lang="en-US" sz="2000" i="1"/>
              <a:t>a</a:t>
            </a:r>
            <a:endParaRPr lang="en-US" sz="200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657600" y="6019800"/>
            <a:ext cx="1593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RESULT(</a:t>
            </a:r>
            <a:r>
              <a:rPr lang="en-US" sz="2000" i="1"/>
              <a:t>s</a:t>
            </a:r>
            <a:r>
              <a:rPr lang="en-US" sz="2000"/>
              <a:t>,</a:t>
            </a:r>
            <a:r>
              <a:rPr lang="en-US" sz="2000" i="1"/>
              <a:t>a</a:t>
            </a:r>
            <a:r>
              <a:rPr lang="en-US" sz="2000"/>
              <a:t>)</a:t>
            </a:r>
          </a:p>
        </p:txBody>
      </p:sp>
      <p:cxnSp>
        <p:nvCxnSpPr>
          <p:cNvPr id="3176" name="Straight Arrow Connector 19"/>
          <p:cNvCxnSpPr>
            <a:cxnSpLocks noChangeShapeType="1"/>
            <a:stCxn id="3173" idx="1"/>
          </p:cNvCxnSpPr>
          <p:nvPr/>
        </p:nvCxnSpPr>
        <p:spPr bwMode="auto">
          <a:xfrm rot="10800000" flipV="1">
            <a:off x="5257800" y="2181225"/>
            <a:ext cx="533400" cy="180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2" name="Straight Arrow Connector 21"/>
          <p:cNvCxnSpPr>
            <a:cxnSpLocks noChangeShapeType="1"/>
            <a:stCxn id="17" idx="1"/>
            <a:endCxn id="3170" idx="0"/>
          </p:cNvCxnSpPr>
          <p:nvPr/>
        </p:nvCxnSpPr>
        <p:spPr bwMode="auto">
          <a:xfrm rot="10800000" flipV="1">
            <a:off x="6353175" y="3933825"/>
            <a:ext cx="809625" cy="180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6" name="Straight Arrow Connector 25"/>
          <p:cNvCxnSpPr>
            <a:cxnSpLocks noChangeShapeType="1"/>
            <a:stCxn id="18" idx="1"/>
          </p:cNvCxnSpPr>
          <p:nvPr/>
        </p:nvCxnSpPr>
        <p:spPr bwMode="auto">
          <a:xfrm rot="10800000">
            <a:off x="2286000" y="5943600"/>
            <a:ext cx="1371600" cy="2762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8" name="Straight Arrow Connector 27"/>
          <p:cNvCxnSpPr>
            <a:cxnSpLocks noChangeShapeType="1"/>
            <a:stCxn id="18" idx="3"/>
          </p:cNvCxnSpPr>
          <p:nvPr/>
        </p:nvCxnSpPr>
        <p:spPr bwMode="auto">
          <a:xfrm flipV="1">
            <a:off x="5251450" y="5867400"/>
            <a:ext cx="1606550" cy="3524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5" grpId="0" animBg="1"/>
      <p:bldP spid="3166" grpId="0" animBg="1"/>
      <p:bldP spid="3167" grpId="0" animBg="1"/>
      <p:bldP spid="3168" grpId="0" animBg="1"/>
      <p:bldP spid="3169" grpId="0"/>
      <p:bldP spid="3170" grpId="0"/>
      <p:bldP spid="3171" grpId="0"/>
      <p:bldP spid="3172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8-puzzle Search Tree</a:t>
            </a:r>
          </a:p>
        </p:txBody>
      </p:sp>
      <p:graphicFrame>
        <p:nvGraphicFramePr>
          <p:cNvPr id="12293" name="Group 5"/>
          <p:cNvGraphicFramePr>
            <a:graphicFrameLocks noGrp="1"/>
          </p:cNvGraphicFramePr>
          <p:nvPr/>
        </p:nvGraphicFramePr>
        <p:xfrm>
          <a:off x="4114800" y="1828800"/>
          <a:ext cx="990600" cy="914400"/>
        </p:xfrm>
        <a:graphic>
          <a:graphicData uri="http://schemas.openxmlformats.org/drawingml/2006/table">
            <a:tbl>
              <a:tblPr/>
              <a:tblGrid>
                <a:gridCol w="330200"/>
                <a:gridCol w="330200"/>
                <a:gridCol w="33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11" name="Group 23"/>
          <p:cNvGraphicFramePr>
            <a:graphicFrameLocks noGrp="1"/>
          </p:cNvGraphicFramePr>
          <p:nvPr/>
        </p:nvGraphicFramePr>
        <p:xfrm>
          <a:off x="457200" y="4876800"/>
          <a:ext cx="990600" cy="914400"/>
        </p:xfrm>
        <a:graphic>
          <a:graphicData uri="http://schemas.openxmlformats.org/drawingml/2006/table">
            <a:tbl>
              <a:tblPr/>
              <a:tblGrid>
                <a:gridCol w="330200"/>
                <a:gridCol w="330200"/>
                <a:gridCol w="33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29" name="Group 41"/>
          <p:cNvGraphicFramePr>
            <a:graphicFrameLocks noGrp="1"/>
          </p:cNvGraphicFramePr>
          <p:nvPr/>
        </p:nvGraphicFramePr>
        <p:xfrm>
          <a:off x="1828800" y="4876800"/>
          <a:ext cx="990600" cy="914400"/>
        </p:xfrm>
        <a:graphic>
          <a:graphicData uri="http://schemas.openxmlformats.org/drawingml/2006/table">
            <a:tbl>
              <a:tblPr/>
              <a:tblGrid>
                <a:gridCol w="330200"/>
                <a:gridCol w="330200"/>
                <a:gridCol w="33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47" name="Group 59"/>
          <p:cNvGraphicFramePr>
            <a:graphicFrameLocks noGrp="1"/>
          </p:cNvGraphicFramePr>
          <p:nvPr/>
        </p:nvGraphicFramePr>
        <p:xfrm>
          <a:off x="3200400" y="4876800"/>
          <a:ext cx="990600" cy="914400"/>
        </p:xfrm>
        <a:graphic>
          <a:graphicData uri="http://schemas.openxmlformats.org/drawingml/2006/table">
            <a:tbl>
              <a:tblPr/>
              <a:tblGrid>
                <a:gridCol w="330200"/>
                <a:gridCol w="330200"/>
                <a:gridCol w="33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83" name="Group 95"/>
          <p:cNvGraphicFramePr>
            <a:graphicFrameLocks noGrp="1"/>
          </p:cNvGraphicFramePr>
          <p:nvPr/>
        </p:nvGraphicFramePr>
        <p:xfrm>
          <a:off x="5029200" y="4876800"/>
          <a:ext cx="990600" cy="914400"/>
        </p:xfrm>
        <a:graphic>
          <a:graphicData uri="http://schemas.openxmlformats.org/drawingml/2006/table">
            <a:tbl>
              <a:tblPr/>
              <a:tblGrid>
                <a:gridCol w="330200"/>
                <a:gridCol w="330200"/>
                <a:gridCol w="33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401" name="Group 113"/>
          <p:cNvGraphicFramePr>
            <a:graphicFrameLocks noGrp="1"/>
          </p:cNvGraphicFramePr>
          <p:nvPr/>
        </p:nvGraphicFramePr>
        <p:xfrm>
          <a:off x="6400800" y="4876800"/>
          <a:ext cx="990600" cy="914400"/>
        </p:xfrm>
        <a:graphic>
          <a:graphicData uri="http://schemas.openxmlformats.org/drawingml/2006/table">
            <a:tbl>
              <a:tblPr/>
              <a:tblGrid>
                <a:gridCol w="330200"/>
                <a:gridCol w="330200"/>
                <a:gridCol w="33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419" name="Group 131"/>
          <p:cNvGraphicFramePr>
            <a:graphicFrameLocks noGrp="1"/>
          </p:cNvGraphicFramePr>
          <p:nvPr/>
        </p:nvGraphicFramePr>
        <p:xfrm>
          <a:off x="7772400" y="4876800"/>
          <a:ext cx="990600" cy="914400"/>
        </p:xfrm>
        <a:graphic>
          <a:graphicData uri="http://schemas.openxmlformats.org/drawingml/2006/table">
            <a:tbl>
              <a:tblPr/>
              <a:tblGrid>
                <a:gridCol w="330200"/>
                <a:gridCol w="330200"/>
                <a:gridCol w="33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437" name="Group 149"/>
          <p:cNvGraphicFramePr>
            <a:graphicFrameLocks noGrp="1"/>
          </p:cNvGraphicFramePr>
          <p:nvPr/>
        </p:nvGraphicFramePr>
        <p:xfrm>
          <a:off x="2209800" y="3352800"/>
          <a:ext cx="990600" cy="914400"/>
        </p:xfrm>
        <a:graphic>
          <a:graphicData uri="http://schemas.openxmlformats.org/drawingml/2006/table">
            <a:tbl>
              <a:tblPr/>
              <a:tblGrid>
                <a:gridCol w="330200"/>
                <a:gridCol w="330200"/>
                <a:gridCol w="33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455" name="Group 167"/>
          <p:cNvGraphicFramePr>
            <a:graphicFrameLocks noGrp="1"/>
          </p:cNvGraphicFramePr>
          <p:nvPr/>
        </p:nvGraphicFramePr>
        <p:xfrm>
          <a:off x="5943600" y="3352800"/>
          <a:ext cx="990600" cy="914400"/>
        </p:xfrm>
        <a:graphic>
          <a:graphicData uri="http://schemas.openxmlformats.org/drawingml/2006/table">
            <a:tbl>
              <a:tblPr/>
              <a:tblGrid>
                <a:gridCol w="330200"/>
                <a:gridCol w="330200"/>
                <a:gridCol w="330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61" name="Line 185"/>
          <p:cNvSpPr>
            <a:spLocks noChangeShapeType="1"/>
          </p:cNvSpPr>
          <p:nvPr/>
        </p:nvSpPr>
        <p:spPr bwMode="auto">
          <a:xfrm flipH="1">
            <a:off x="2743200" y="27432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62" name="Line 186"/>
          <p:cNvSpPr>
            <a:spLocks noChangeShapeType="1"/>
          </p:cNvSpPr>
          <p:nvPr/>
        </p:nvSpPr>
        <p:spPr bwMode="auto">
          <a:xfrm>
            <a:off x="4876800" y="27432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63" name="Line 187"/>
          <p:cNvSpPr>
            <a:spLocks noChangeShapeType="1"/>
          </p:cNvSpPr>
          <p:nvPr/>
        </p:nvSpPr>
        <p:spPr bwMode="auto">
          <a:xfrm flipH="1">
            <a:off x="990600" y="42672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64" name="Line 188"/>
          <p:cNvSpPr>
            <a:spLocks noChangeShapeType="1"/>
          </p:cNvSpPr>
          <p:nvPr/>
        </p:nvSpPr>
        <p:spPr bwMode="auto">
          <a:xfrm flipH="1">
            <a:off x="2286000" y="4267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65" name="Line 189"/>
          <p:cNvSpPr>
            <a:spLocks noChangeShapeType="1"/>
          </p:cNvSpPr>
          <p:nvPr/>
        </p:nvSpPr>
        <p:spPr bwMode="auto">
          <a:xfrm>
            <a:off x="3048000" y="4267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66" name="Line 190"/>
          <p:cNvSpPr>
            <a:spLocks noChangeShapeType="1"/>
          </p:cNvSpPr>
          <p:nvPr/>
        </p:nvSpPr>
        <p:spPr bwMode="auto">
          <a:xfrm flipH="1">
            <a:off x="5486400" y="4267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67" name="Line 191"/>
          <p:cNvSpPr>
            <a:spLocks noChangeShapeType="1"/>
          </p:cNvSpPr>
          <p:nvPr/>
        </p:nvSpPr>
        <p:spPr bwMode="auto">
          <a:xfrm>
            <a:off x="6477000" y="4267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68" name="Line 192"/>
          <p:cNvSpPr>
            <a:spLocks noChangeShapeType="1"/>
          </p:cNvSpPr>
          <p:nvPr/>
        </p:nvSpPr>
        <p:spPr bwMode="auto">
          <a:xfrm>
            <a:off x="6781800" y="4267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69" name="Line 193"/>
          <p:cNvSpPr>
            <a:spLocks noChangeShapeType="1"/>
          </p:cNvSpPr>
          <p:nvPr/>
        </p:nvSpPr>
        <p:spPr bwMode="auto">
          <a:xfrm flipH="1">
            <a:off x="609600" y="5791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70" name="Line 194"/>
          <p:cNvSpPr>
            <a:spLocks noChangeShapeType="1"/>
          </p:cNvSpPr>
          <p:nvPr/>
        </p:nvSpPr>
        <p:spPr bwMode="auto">
          <a:xfrm>
            <a:off x="1219200" y="5791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71" name="Line 195"/>
          <p:cNvSpPr>
            <a:spLocks noChangeShapeType="1"/>
          </p:cNvSpPr>
          <p:nvPr/>
        </p:nvSpPr>
        <p:spPr bwMode="auto">
          <a:xfrm flipH="1">
            <a:off x="1752600" y="5791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72" name="Line 196"/>
          <p:cNvSpPr>
            <a:spLocks noChangeShapeType="1"/>
          </p:cNvSpPr>
          <p:nvPr/>
        </p:nvSpPr>
        <p:spPr bwMode="auto">
          <a:xfrm flipH="1">
            <a:off x="2057400" y="5791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73" name="Line 197"/>
          <p:cNvSpPr>
            <a:spLocks noChangeShapeType="1"/>
          </p:cNvSpPr>
          <p:nvPr/>
        </p:nvSpPr>
        <p:spPr bwMode="auto">
          <a:xfrm>
            <a:off x="2362200" y="5791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74" name="Line 198"/>
          <p:cNvSpPr>
            <a:spLocks noChangeShapeType="1"/>
          </p:cNvSpPr>
          <p:nvPr/>
        </p:nvSpPr>
        <p:spPr bwMode="auto">
          <a:xfrm>
            <a:off x="2667000" y="5791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75" name="Line 199"/>
          <p:cNvSpPr>
            <a:spLocks noChangeShapeType="1"/>
          </p:cNvSpPr>
          <p:nvPr/>
        </p:nvSpPr>
        <p:spPr bwMode="auto">
          <a:xfrm flipH="1">
            <a:off x="3352800" y="5791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76" name="Line 200"/>
          <p:cNvSpPr>
            <a:spLocks noChangeShapeType="1"/>
          </p:cNvSpPr>
          <p:nvPr/>
        </p:nvSpPr>
        <p:spPr bwMode="auto">
          <a:xfrm>
            <a:off x="3962400" y="5791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77" name="Line 201"/>
          <p:cNvSpPr>
            <a:spLocks noChangeShapeType="1"/>
          </p:cNvSpPr>
          <p:nvPr/>
        </p:nvSpPr>
        <p:spPr bwMode="auto">
          <a:xfrm flipH="1">
            <a:off x="6553200" y="5791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78" name="Line 202"/>
          <p:cNvSpPr>
            <a:spLocks noChangeShapeType="1"/>
          </p:cNvSpPr>
          <p:nvPr/>
        </p:nvSpPr>
        <p:spPr bwMode="auto">
          <a:xfrm>
            <a:off x="7162800" y="5791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79" name="Line 203"/>
          <p:cNvSpPr>
            <a:spLocks noChangeShapeType="1"/>
          </p:cNvSpPr>
          <p:nvPr/>
        </p:nvSpPr>
        <p:spPr bwMode="auto">
          <a:xfrm flipH="1">
            <a:off x="8001000" y="5791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80" name="Line 204"/>
          <p:cNvSpPr>
            <a:spLocks noChangeShapeType="1"/>
          </p:cNvSpPr>
          <p:nvPr/>
        </p:nvSpPr>
        <p:spPr bwMode="auto">
          <a:xfrm>
            <a:off x="8610600" y="5791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81" name="Line 205"/>
          <p:cNvSpPr>
            <a:spLocks noChangeShapeType="1"/>
          </p:cNvSpPr>
          <p:nvPr/>
        </p:nvSpPr>
        <p:spPr bwMode="auto">
          <a:xfrm flipH="1">
            <a:off x="5029200" y="5791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82" name="Line 206"/>
          <p:cNvSpPr>
            <a:spLocks noChangeShapeType="1"/>
          </p:cNvSpPr>
          <p:nvPr/>
        </p:nvSpPr>
        <p:spPr bwMode="auto">
          <a:xfrm flipH="1">
            <a:off x="5334000" y="5791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83" name="Line 207"/>
          <p:cNvSpPr>
            <a:spLocks noChangeShapeType="1"/>
          </p:cNvSpPr>
          <p:nvPr/>
        </p:nvSpPr>
        <p:spPr bwMode="auto">
          <a:xfrm>
            <a:off x="5638800" y="5791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84" name="Line 208"/>
          <p:cNvSpPr>
            <a:spLocks noChangeShapeType="1"/>
          </p:cNvSpPr>
          <p:nvPr/>
        </p:nvSpPr>
        <p:spPr bwMode="auto">
          <a:xfrm>
            <a:off x="5943600" y="5791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85" name="Text Box 209"/>
          <p:cNvSpPr txBox="1">
            <a:spLocks noChangeArrowheads="1"/>
          </p:cNvSpPr>
          <p:nvPr/>
        </p:nvSpPr>
        <p:spPr bwMode="auto">
          <a:xfrm>
            <a:off x="2662238" y="1919288"/>
            <a:ext cx="1300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initial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234950" algn="l"/>
                <a:tab pos="576263" algn="l"/>
                <a:tab pos="966788" algn="l"/>
                <a:tab pos="1377950" algn="l"/>
                <a:tab pos="1831975" algn="l"/>
              </a:tabLst>
            </a:pPr>
            <a:r>
              <a:rPr lang="en-US" sz="2000" b="1" dirty="0"/>
              <a:t>function</a:t>
            </a:r>
            <a:r>
              <a:rPr lang="en-US" sz="2000" dirty="0"/>
              <a:t> </a:t>
            </a:r>
            <a:r>
              <a:rPr lang="en-US" sz="2000" cap="small" dirty="0" smtClean="0"/>
              <a:t>Tree-Search</a:t>
            </a:r>
            <a:r>
              <a:rPr lang="en-US" sz="2000" dirty="0" smtClean="0"/>
              <a:t>(</a:t>
            </a:r>
            <a:r>
              <a:rPr lang="en-US" sz="2000" i="1" dirty="0" smtClean="0"/>
              <a:t>problem</a:t>
            </a:r>
            <a:r>
              <a:rPr lang="en-US" sz="2000" dirty="0"/>
              <a:t>) </a:t>
            </a:r>
            <a:r>
              <a:rPr lang="en-US" sz="2000" b="1" dirty="0"/>
              <a:t>returns</a:t>
            </a:r>
            <a:r>
              <a:rPr lang="en-US" sz="2000" dirty="0"/>
              <a:t> a solution, or failure</a:t>
            </a:r>
            <a:endParaRPr lang="en-US" sz="2000" i="1" dirty="0"/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34950" algn="l"/>
                <a:tab pos="576263" algn="l"/>
                <a:tab pos="966788" algn="l"/>
                <a:tab pos="1377950" algn="l"/>
                <a:tab pos="1831975" algn="l"/>
              </a:tabLst>
            </a:pPr>
            <a:r>
              <a:rPr lang="en-US" sz="2000" dirty="0"/>
              <a:t>	initialize the </a:t>
            </a:r>
            <a:r>
              <a:rPr lang="en-US" sz="2000" i="1" dirty="0"/>
              <a:t>frontier </a:t>
            </a:r>
            <a:r>
              <a:rPr lang="en-US" sz="2000" dirty="0"/>
              <a:t>using the initial state of </a:t>
            </a:r>
            <a:r>
              <a:rPr lang="en-US" sz="2000" i="1" dirty="0"/>
              <a:t>problem</a:t>
            </a:r>
            <a:br>
              <a:rPr lang="en-US" sz="2000" i="1" dirty="0"/>
            </a:br>
            <a:r>
              <a:rPr lang="en-US" sz="2000" dirty="0">
                <a:sym typeface="Wingdings" pitchFamily="2" charset="2"/>
              </a:rPr>
              <a:t>	</a:t>
            </a:r>
            <a:r>
              <a:rPr lang="en-US" sz="2000" b="1" dirty="0">
                <a:sym typeface="Wingdings" pitchFamily="2" charset="2"/>
              </a:rPr>
              <a:t>loop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b="1" dirty="0">
                <a:sym typeface="Wingdings" pitchFamily="2" charset="2"/>
              </a:rPr>
              <a:t>do</a:t>
            </a:r>
            <a:r>
              <a:rPr lang="en-US" sz="2000" dirty="0">
                <a:sym typeface="Wingdings" pitchFamily="2" charset="2"/>
              </a:rPr>
              <a:t/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		</a:t>
            </a:r>
            <a:r>
              <a:rPr lang="en-US" sz="2000" b="1" dirty="0">
                <a:sym typeface="Wingdings" pitchFamily="2" charset="2"/>
              </a:rPr>
              <a:t>if</a:t>
            </a:r>
            <a:r>
              <a:rPr lang="en-US" sz="2000" dirty="0">
                <a:sym typeface="Wingdings" pitchFamily="2" charset="2"/>
              </a:rPr>
              <a:t> the </a:t>
            </a:r>
            <a:r>
              <a:rPr lang="en-US" sz="2000" i="1" dirty="0">
                <a:sym typeface="Wingdings" pitchFamily="2" charset="2"/>
              </a:rPr>
              <a:t>frontier </a:t>
            </a:r>
            <a:r>
              <a:rPr lang="en-US" sz="2000" dirty="0">
                <a:sym typeface="Wingdings" pitchFamily="2" charset="2"/>
              </a:rPr>
              <a:t>is empty </a:t>
            </a:r>
            <a:r>
              <a:rPr lang="en-US" sz="2000" b="1" dirty="0">
                <a:sym typeface="Wingdings" pitchFamily="2" charset="2"/>
              </a:rPr>
              <a:t>then return </a:t>
            </a:r>
            <a:r>
              <a:rPr lang="en-US" sz="2000" dirty="0">
                <a:sym typeface="Wingdings" pitchFamily="2" charset="2"/>
              </a:rPr>
              <a:t>failure</a:t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		choose a leaf node and remove it from the </a:t>
            </a:r>
            <a:r>
              <a:rPr lang="en-US" sz="2000" i="1" dirty="0">
                <a:sym typeface="Wingdings" pitchFamily="2" charset="2"/>
              </a:rPr>
              <a:t>frontier</a:t>
            </a:r>
            <a:r>
              <a:rPr lang="en-US" sz="2000" dirty="0">
                <a:sym typeface="Wingdings" pitchFamily="2" charset="2"/>
              </a:rPr>
              <a:t/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		</a:t>
            </a:r>
            <a:r>
              <a:rPr lang="en-US" sz="2000" b="1" dirty="0">
                <a:sym typeface="Wingdings" pitchFamily="2" charset="2"/>
              </a:rPr>
              <a:t>if</a:t>
            </a:r>
            <a:r>
              <a:rPr lang="en-US" sz="2000" dirty="0">
                <a:sym typeface="Wingdings" pitchFamily="2" charset="2"/>
              </a:rPr>
              <a:t> the node contains a goal state </a:t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			</a:t>
            </a:r>
            <a:r>
              <a:rPr lang="en-US" sz="2000" b="1" dirty="0">
                <a:sym typeface="Wingdings" pitchFamily="2" charset="2"/>
              </a:rPr>
              <a:t>then return</a:t>
            </a:r>
            <a:r>
              <a:rPr lang="en-US" sz="2000" dirty="0">
                <a:sym typeface="Wingdings" pitchFamily="2" charset="2"/>
              </a:rPr>
              <a:t> the corresponding solution</a:t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		expand the chosen node, adding the resulting nodes to the </a:t>
            </a:r>
            <a:r>
              <a:rPr lang="en-US" sz="2000" i="1" dirty="0">
                <a:sym typeface="Wingdings" pitchFamily="2" charset="2"/>
              </a:rPr>
              <a:t>frontier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34950" algn="l"/>
                <a:tab pos="576263" algn="l"/>
                <a:tab pos="966788" algn="l"/>
                <a:tab pos="1377950" algn="l"/>
                <a:tab pos="1831975" algn="l"/>
              </a:tabLst>
            </a:pPr>
            <a:r>
              <a:rPr lang="en-US" sz="2000" dirty="0">
                <a:sym typeface="Wingdings" pitchFamily="2" charset="2"/>
              </a:rPr>
              <a:t/>
            </a:r>
            <a:br>
              <a:rPr lang="en-US" sz="2000" dirty="0">
                <a:sym typeface="Wingdings" pitchFamily="2" charset="2"/>
              </a:rPr>
            </a:br>
            <a:endParaRPr lang="en-US" sz="2000" dirty="0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685800" y="5334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Tree Search Algorithm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657225" y="3946525"/>
            <a:ext cx="8105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/>
            <a:r>
              <a:rPr lang="en-US" sz="2000" i="1">
                <a:sym typeface="Wingdings" pitchFamily="2" charset="2"/>
              </a:rPr>
              <a:t>						From Figure 3.7, p. 77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Repeated States</a:t>
            </a:r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5791200" y="247015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7086600" y="346075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4724400" y="346075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5426075" y="44577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cxnSp>
        <p:nvCxnSpPr>
          <p:cNvPr id="10247" name="AutoShape 15"/>
          <p:cNvCxnSpPr>
            <a:cxnSpLocks noChangeShapeType="1"/>
            <a:stCxn id="5" idx="3"/>
            <a:endCxn id="7" idx="7"/>
          </p:cNvCxnSpPr>
          <p:nvPr/>
        </p:nvCxnSpPr>
        <p:spPr bwMode="auto">
          <a:xfrm flipH="1">
            <a:off x="5049838" y="2795588"/>
            <a:ext cx="796925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48" name="AutoShape 16"/>
          <p:cNvCxnSpPr>
            <a:cxnSpLocks noChangeShapeType="1"/>
            <a:stCxn id="5" idx="5"/>
            <a:endCxn id="6" idx="1"/>
          </p:cNvCxnSpPr>
          <p:nvPr/>
        </p:nvCxnSpPr>
        <p:spPr bwMode="auto">
          <a:xfrm rot="16200000" flipH="1">
            <a:off x="6269038" y="2643188"/>
            <a:ext cx="720725" cy="1025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49" name="AutoShape 17"/>
          <p:cNvCxnSpPr>
            <a:cxnSpLocks noChangeShapeType="1"/>
            <a:stCxn id="7" idx="5"/>
            <a:endCxn id="8" idx="0"/>
          </p:cNvCxnSpPr>
          <p:nvPr/>
        </p:nvCxnSpPr>
        <p:spPr bwMode="auto">
          <a:xfrm rot="16200000" flipH="1">
            <a:off x="4997451" y="3838575"/>
            <a:ext cx="671512" cy="566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274" name="Oval 2"/>
          <p:cNvSpPr>
            <a:spLocks noChangeArrowheads="1"/>
          </p:cNvSpPr>
          <p:nvPr/>
        </p:nvSpPr>
        <p:spPr bwMode="auto">
          <a:xfrm>
            <a:off x="838200" y="2362200"/>
            <a:ext cx="381000" cy="381000"/>
          </a:xfrm>
          <a:prstGeom prst="ellipse">
            <a:avLst/>
          </a:prstGeom>
          <a:solidFill>
            <a:srgbClr val="FFFFFF"/>
          </a:solidFill>
          <a:ln w="88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A</a:t>
            </a:r>
            <a:endParaRPr lang="en-US"/>
          </a:p>
        </p:txBody>
      </p:sp>
      <p:sp>
        <p:nvSpPr>
          <p:cNvPr id="11275" name="TextBox 56"/>
          <p:cNvSpPr txBox="1">
            <a:spLocks noChangeArrowheads="1"/>
          </p:cNvSpPr>
          <p:nvPr/>
        </p:nvSpPr>
        <p:spPr bwMode="auto">
          <a:xfrm>
            <a:off x="1295400" y="1752600"/>
            <a:ext cx="11604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State space</a:t>
            </a:r>
          </a:p>
        </p:txBody>
      </p:sp>
      <p:sp>
        <p:nvSpPr>
          <p:cNvPr id="10263" name="TextBox 57"/>
          <p:cNvSpPr txBox="1">
            <a:spLocks noChangeArrowheads="1"/>
          </p:cNvSpPr>
          <p:nvPr/>
        </p:nvSpPr>
        <p:spPr bwMode="auto">
          <a:xfrm>
            <a:off x="5410200" y="1828800"/>
            <a:ext cx="11763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Search tree</a:t>
            </a:r>
          </a:p>
        </p:txBody>
      </p:sp>
      <p:sp>
        <p:nvSpPr>
          <p:cNvPr id="11277" name="Oval 2"/>
          <p:cNvSpPr>
            <a:spLocks noChangeArrowheads="1"/>
          </p:cNvSpPr>
          <p:nvPr/>
        </p:nvSpPr>
        <p:spPr bwMode="auto">
          <a:xfrm>
            <a:off x="2819400" y="2362200"/>
            <a:ext cx="381000" cy="381000"/>
          </a:xfrm>
          <a:prstGeom prst="ellipse">
            <a:avLst/>
          </a:prstGeom>
          <a:noFill/>
          <a:ln w="88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600"/>
              <a:t>B</a:t>
            </a:r>
          </a:p>
        </p:txBody>
      </p:sp>
      <p:sp>
        <p:nvSpPr>
          <p:cNvPr id="11278" name="Oval 2"/>
          <p:cNvSpPr>
            <a:spLocks noChangeArrowheads="1"/>
          </p:cNvSpPr>
          <p:nvPr/>
        </p:nvSpPr>
        <p:spPr bwMode="auto">
          <a:xfrm>
            <a:off x="3200400" y="3124200"/>
            <a:ext cx="381000" cy="381000"/>
          </a:xfrm>
          <a:prstGeom prst="ellipse">
            <a:avLst/>
          </a:prstGeom>
          <a:noFill/>
          <a:ln w="88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600"/>
              <a:t>G</a:t>
            </a:r>
          </a:p>
        </p:txBody>
      </p:sp>
      <p:sp>
        <p:nvSpPr>
          <p:cNvPr id="11279" name="Oval 2"/>
          <p:cNvSpPr>
            <a:spLocks noChangeArrowheads="1"/>
          </p:cNvSpPr>
          <p:nvPr/>
        </p:nvSpPr>
        <p:spPr bwMode="auto">
          <a:xfrm>
            <a:off x="1828800" y="3124200"/>
            <a:ext cx="381000" cy="381000"/>
          </a:xfrm>
          <a:prstGeom prst="ellipse">
            <a:avLst/>
          </a:prstGeom>
          <a:noFill/>
          <a:ln w="88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600"/>
              <a:t>C</a:t>
            </a:r>
          </a:p>
        </p:txBody>
      </p:sp>
      <p:cxnSp>
        <p:nvCxnSpPr>
          <p:cNvPr id="11280" name="Straight Arrow Connector 76"/>
          <p:cNvCxnSpPr>
            <a:cxnSpLocks noChangeShapeType="1"/>
            <a:stCxn id="11274" idx="6"/>
            <a:endCxn id="11277" idx="2"/>
          </p:cNvCxnSpPr>
          <p:nvPr/>
        </p:nvCxnSpPr>
        <p:spPr bwMode="auto">
          <a:xfrm>
            <a:off x="1219200" y="2552700"/>
            <a:ext cx="1600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80" name="Oval 9"/>
          <p:cNvSpPr>
            <a:spLocks noChangeArrowheads="1"/>
          </p:cNvSpPr>
          <p:nvPr/>
        </p:nvSpPr>
        <p:spPr bwMode="auto">
          <a:xfrm>
            <a:off x="3581400" y="44577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cxnSp>
        <p:nvCxnSpPr>
          <p:cNvPr id="10279" name="Straight Arrow Connector 82"/>
          <p:cNvCxnSpPr>
            <a:cxnSpLocks noChangeShapeType="1"/>
            <a:stCxn id="7" idx="3"/>
            <a:endCxn id="80" idx="7"/>
          </p:cNvCxnSpPr>
          <p:nvPr/>
        </p:nvCxnSpPr>
        <p:spPr bwMode="auto">
          <a:xfrm rot="5400000">
            <a:off x="3979863" y="3713163"/>
            <a:ext cx="727075" cy="873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283" name="Straight Arrow Connector 49"/>
          <p:cNvCxnSpPr>
            <a:cxnSpLocks noChangeShapeType="1"/>
            <a:stCxn id="11274" idx="5"/>
            <a:endCxn id="11279" idx="2"/>
          </p:cNvCxnSpPr>
          <p:nvPr/>
        </p:nvCxnSpPr>
        <p:spPr bwMode="auto">
          <a:xfrm rot="16200000" flipH="1">
            <a:off x="1182688" y="2668588"/>
            <a:ext cx="627062" cy="6651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1284" name="Straight Arrow Connector 51"/>
          <p:cNvCxnSpPr>
            <a:cxnSpLocks noChangeShapeType="1"/>
            <a:stCxn id="11279" idx="6"/>
            <a:endCxn id="11277" idx="3"/>
          </p:cNvCxnSpPr>
          <p:nvPr/>
        </p:nvCxnSpPr>
        <p:spPr bwMode="auto">
          <a:xfrm flipV="1">
            <a:off x="2209800" y="2687638"/>
            <a:ext cx="665163" cy="627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1285" name="Straight Arrow Connector 54"/>
          <p:cNvCxnSpPr>
            <a:cxnSpLocks noChangeShapeType="1"/>
            <a:stCxn id="11279" idx="6"/>
            <a:endCxn id="11278" idx="2"/>
          </p:cNvCxnSpPr>
          <p:nvPr/>
        </p:nvCxnSpPr>
        <p:spPr bwMode="auto">
          <a:xfrm>
            <a:off x="2209800" y="3314700"/>
            <a:ext cx="990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57" name="Oval 9"/>
          <p:cNvSpPr>
            <a:spLocks noChangeArrowheads="1"/>
          </p:cNvSpPr>
          <p:nvPr/>
        </p:nvSpPr>
        <p:spPr bwMode="auto">
          <a:xfrm>
            <a:off x="3048000" y="569277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59" name="Oval 9"/>
          <p:cNvSpPr>
            <a:spLocks noChangeArrowheads="1"/>
          </p:cNvSpPr>
          <p:nvPr/>
        </p:nvSpPr>
        <p:spPr bwMode="auto">
          <a:xfrm>
            <a:off x="6096000" y="569277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sp>
        <p:nvSpPr>
          <p:cNvPr id="63" name="Oval 9"/>
          <p:cNvSpPr>
            <a:spLocks noChangeArrowheads="1"/>
          </p:cNvSpPr>
          <p:nvPr/>
        </p:nvSpPr>
        <p:spPr bwMode="auto">
          <a:xfrm>
            <a:off x="3962400" y="569277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65" name="Oval 9"/>
          <p:cNvSpPr>
            <a:spLocks noChangeArrowheads="1"/>
          </p:cNvSpPr>
          <p:nvPr/>
        </p:nvSpPr>
        <p:spPr bwMode="auto">
          <a:xfrm>
            <a:off x="5410200" y="569277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66" name="Oval 9"/>
          <p:cNvSpPr>
            <a:spLocks noChangeArrowheads="1"/>
          </p:cNvSpPr>
          <p:nvPr/>
        </p:nvSpPr>
        <p:spPr bwMode="auto">
          <a:xfrm>
            <a:off x="4784725" y="569277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67" name="Oval 9"/>
          <p:cNvSpPr>
            <a:spLocks noChangeArrowheads="1"/>
          </p:cNvSpPr>
          <p:nvPr/>
        </p:nvSpPr>
        <p:spPr bwMode="auto">
          <a:xfrm>
            <a:off x="7924800" y="44577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sp>
        <p:nvSpPr>
          <p:cNvPr id="68" name="Oval 9"/>
          <p:cNvSpPr>
            <a:spLocks noChangeArrowheads="1"/>
          </p:cNvSpPr>
          <p:nvPr/>
        </p:nvSpPr>
        <p:spPr bwMode="auto">
          <a:xfrm>
            <a:off x="7086600" y="44577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69" name="Oval 9"/>
          <p:cNvSpPr>
            <a:spLocks noChangeArrowheads="1"/>
          </p:cNvSpPr>
          <p:nvPr/>
        </p:nvSpPr>
        <p:spPr bwMode="auto">
          <a:xfrm>
            <a:off x="6308725" y="44577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cxnSp>
        <p:nvCxnSpPr>
          <p:cNvPr id="71" name="Straight Arrow Connector 70"/>
          <p:cNvCxnSpPr>
            <a:cxnSpLocks noChangeShapeType="1"/>
            <a:stCxn id="80" idx="3"/>
            <a:endCxn id="57" idx="7"/>
          </p:cNvCxnSpPr>
          <p:nvPr/>
        </p:nvCxnSpPr>
        <p:spPr bwMode="auto">
          <a:xfrm rot="5400000">
            <a:off x="3022601" y="5133975"/>
            <a:ext cx="965200" cy="263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3" name="Straight Arrow Connector 72"/>
          <p:cNvCxnSpPr>
            <a:cxnSpLocks noChangeShapeType="1"/>
            <a:stCxn id="80" idx="5"/>
            <a:endCxn id="63" idx="0"/>
          </p:cNvCxnSpPr>
          <p:nvPr/>
        </p:nvCxnSpPr>
        <p:spPr bwMode="auto">
          <a:xfrm rot="16200000" flipH="1">
            <a:off x="3575050" y="5114926"/>
            <a:ext cx="909637" cy="246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5" name="Straight Arrow Connector 74"/>
          <p:cNvCxnSpPr>
            <a:cxnSpLocks noChangeShapeType="1"/>
            <a:stCxn id="8" idx="3"/>
            <a:endCxn id="66" idx="7"/>
          </p:cNvCxnSpPr>
          <p:nvPr/>
        </p:nvCxnSpPr>
        <p:spPr bwMode="auto">
          <a:xfrm rot="5400000">
            <a:off x="4813301" y="5080000"/>
            <a:ext cx="965200" cy="3714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7" name="Straight Arrow Connector 76"/>
          <p:cNvCxnSpPr>
            <a:cxnSpLocks noChangeShapeType="1"/>
            <a:stCxn id="8" idx="4"/>
            <a:endCxn id="65" idx="0"/>
          </p:cNvCxnSpPr>
          <p:nvPr/>
        </p:nvCxnSpPr>
        <p:spPr bwMode="auto">
          <a:xfrm rot="5400000">
            <a:off x="5181600" y="5257800"/>
            <a:ext cx="854075" cy="15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" name="Straight Arrow Connector 81"/>
          <p:cNvCxnSpPr>
            <a:cxnSpLocks noChangeShapeType="1"/>
            <a:stCxn id="8" idx="5"/>
            <a:endCxn id="59" idx="1"/>
          </p:cNvCxnSpPr>
          <p:nvPr/>
        </p:nvCxnSpPr>
        <p:spPr bwMode="auto">
          <a:xfrm rot="16200000" flipH="1">
            <a:off x="5468938" y="5065713"/>
            <a:ext cx="965200" cy="400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5" name="Straight Arrow Connector 84"/>
          <p:cNvCxnSpPr>
            <a:cxnSpLocks noChangeShapeType="1"/>
            <a:stCxn id="6" idx="3"/>
            <a:endCxn id="69" idx="7"/>
          </p:cNvCxnSpPr>
          <p:nvPr/>
        </p:nvCxnSpPr>
        <p:spPr bwMode="auto">
          <a:xfrm rot="5400000">
            <a:off x="6524625" y="3895726"/>
            <a:ext cx="727075" cy="508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7" name="Straight Arrow Connector 86"/>
          <p:cNvCxnSpPr>
            <a:cxnSpLocks noChangeShapeType="1"/>
            <a:stCxn id="6" idx="4"/>
            <a:endCxn id="68" idx="0"/>
          </p:cNvCxnSpPr>
          <p:nvPr/>
        </p:nvCxnSpPr>
        <p:spPr bwMode="auto">
          <a:xfrm rot="5400000">
            <a:off x="6969126" y="4149725"/>
            <a:ext cx="61595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9" name="Straight Arrow Connector 88"/>
          <p:cNvCxnSpPr>
            <a:cxnSpLocks noChangeShapeType="1"/>
            <a:stCxn id="6" idx="5"/>
            <a:endCxn id="67" idx="1"/>
          </p:cNvCxnSpPr>
          <p:nvPr/>
        </p:nvCxnSpPr>
        <p:spPr bwMode="auto">
          <a:xfrm rot="16200000" flipH="1">
            <a:off x="7332663" y="3865563"/>
            <a:ext cx="727075" cy="5683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302" name="Rounded Rectangular Callout 93"/>
          <p:cNvSpPr>
            <a:spLocks noChangeArrowheads="1"/>
          </p:cNvSpPr>
          <p:nvPr/>
        </p:nvSpPr>
        <p:spPr bwMode="auto">
          <a:xfrm>
            <a:off x="457200" y="4038600"/>
            <a:ext cx="914400" cy="612775"/>
          </a:xfrm>
          <a:prstGeom prst="wedgeRoundRectCallout">
            <a:avLst>
              <a:gd name="adj1" fmla="val -4167"/>
              <a:gd name="adj2" fmla="val -253421"/>
              <a:gd name="adj3" fmla="val 16667"/>
            </a:avLst>
          </a:prstGeom>
          <a:solidFill>
            <a:srgbClr val="00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800"/>
              <a:t>initial state</a:t>
            </a:r>
          </a:p>
        </p:txBody>
      </p:sp>
      <p:sp>
        <p:nvSpPr>
          <p:cNvPr id="11303" name="Rounded Rectangular Callout 94"/>
          <p:cNvSpPr>
            <a:spLocks noChangeArrowheads="1"/>
          </p:cNvSpPr>
          <p:nvPr/>
        </p:nvSpPr>
        <p:spPr bwMode="auto">
          <a:xfrm>
            <a:off x="1905000" y="4038600"/>
            <a:ext cx="914400" cy="612775"/>
          </a:xfrm>
          <a:prstGeom prst="wedgeRoundRectCallout">
            <a:avLst>
              <a:gd name="adj1" fmla="val 89167"/>
              <a:gd name="adj2" fmla="val -134019"/>
              <a:gd name="adj3" fmla="val 16667"/>
            </a:avLst>
          </a:prstGeom>
          <a:solidFill>
            <a:srgbClr val="00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800" dirty="0"/>
              <a:t>goal </a:t>
            </a:r>
            <a:r>
              <a:rPr lang="en-US" sz="1800" dirty="0" smtClean="0"/>
              <a:t>state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263" grpId="0"/>
      <p:bldP spid="80" grpId="0" animBg="1"/>
      <p:bldP spid="57" grpId="0" animBg="1"/>
      <p:bldP spid="59" grpId="0" animBg="1"/>
      <p:bldP spid="63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234950" algn="l"/>
                <a:tab pos="576263" algn="l"/>
                <a:tab pos="966788" algn="l"/>
                <a:tab pos="1377950" algn="l"/>
                <a:tab pos="1831975" algn="l"/>
              </a:tabLst>
            </a:pPr>
            <a:r>
              <a:rPr lang="en-US" sz="2000" b="1" dirty="0"/>
              <a:t>function</a:t>
            </a:r>
            <a:r>
              <a:rPr lang="en-US" sz="2000" dirty="0"/>
              <a:t> </a:t>
            </a:r>
            <a:r>
              <a:rPr lang="en-US" sz="2000" cap="small" dirty="0" smtClean="0"/>
              <a:t>Graph-Search</a:t>
            </a:r>
            <a:r>
              <a:rPr lang="en-US" sz="2000" dirty="0" smtClean="0"/>
              <a:t>(</a:t>
            </a:r>
            <a:r>
              <a:rPr lang="en-US" sz="2000" i="1" dirty="0" smtClean="0"/>
              <a:t>problem</a:t>
            </a:r>
            <a:r>
              <a:rPr lang="en-US" sz="2000" dirty="0"/>
              <a:t>) </a:t>
            </a:r>
            <a:r>
              <a:rPr lang="en-US" sz="2000" b="1" dirty="0"/>
              <a:t>returns</a:t>
            </a:r>
            <a:r>
              <a:rPr lang="en-US" sz="2000" dirty="0"/>
              <a:t> a solution, or failure</a:t>
            </a:r>
            <a:endParaRPr lang="en-US" sz="2000" i="1" dirty="0"/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34950" algn="l"/>
                <a:tab pos="576263" algn="l"/>
                <a:tab pos="966788" algn="l"/>
                <a:tab pos="1377950" algn="l"/>
                <a:tab pos="1831975" algn="l"/>
              </a:tabLst>
            </a:pPr>
            <a:r>
              <a:rPr lang="en-US" sz="2000" dirty="0"/>
              <a:t>	initialize the </a:t>
            </a:r>
            <a:r>
              <a:rPr lang="en-US" sz="2000" i="1" dirty="0"/>
              <a:t>frontier </a:t>
            </a:r>
            <a:r>
              <a:rPr lang="en-US" sz="2000" dirty="0"/>
              <a:t>using the initial state of </a:t>
            </a:r>
            <a:r>
              <a:rPr lang="en-US" sz="2000" i="1" dirty="0" smtClean="0"/>
              <a:t>problem</a:t>
            </a:r>
            <a:br>
              <a:rPr lang="en-US" sz="2000" i="1" dirty="0" smtClean="0"/>
            </a:br>
            <a:r>
              <a:rPr lang="en-US" sz="2000" i="1" dirty="0" smtClean="0"/>
              <a:t>	</a:t>
            </a:r>
            <a:r>
              <a:rPr lang="en-US" sz="2000" b="1" dirty="0" smtClean="0">
                <a:solidFill>
                  <a:srgbClr val="0070C0"/>
                </a:solidFill>
              </a:rPr>
              <a:t>initialize the explored set to be empty</a:t>
            </a:r>
            <a:r>
              <a:rPr lang="en-US" sz="2000" b="1" dirty="0">
                <a:solidFill>
                  <a:srgbClr val="7030A0"/>
                </a:solidFill>
              </a:rPr>
              <a:t/>
            </a:r>
            <a:br>
              <a:rPr lang="en-US" sz="2000" b="1" dirty="0">
                <a:solidFill>
                  <a:srgbClr val="7030A0"/>
                </a:solidFill>
              </a:rPr>
            </a:br>
            <a:r>
              <a:rPr lang="en-US" sz="2000" dirty="0">
                <a:sym typeface="Wingdings" pitchFamily="2" charset="2"/>
              </a:rPr>
              <a:t>	</a:t>
            </a:r>
            <a:r>
              <a:rPr lang="en-US" sz="2000" b="1" dirty="0">
                <a:sym typeface="Wingdings" pitchFamily="2" charset="2"/>
              </a:rPr>
              <a:t>loop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b="1" dirty="0">
                <a:sym typeface="Wingdings" pitchFamily="2" charset="2"/>
              </a:rPr>
              <a:t>do</a:t>
            </a:r>
            <a:r>
              <a:rPr lang="en-US" sz="2000" dirty="0">
                <a:sym typeface="Wingdings" pitchFamily="2" charset="2"/>
              </a:rPr>
              <a:t/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		</a:t>
            </a:r>
            <a:r>
              <a:rPr lang="en-US" sz="2000" b="1" dirty="0">
                <a:sym typeface="Wingdings" pitchFamily="2" charset="2"/>
              </a:rPr>
              <a:t>if</a:t>
            </a:r>
            <a:r>
              <a:rPr lang="en-US" sz="2000" dirty="0">
                <a:sym typeface="Wingdings" pitchFamily="2" charset="2"/>
              </a:rPr>
              <a:t> the </a:t>
            </a:r>
            <a:r>
              <a:rPr lang="en-US" sz="2000" i="1" dirty="0">
                <a:sym typeface="Wingdings" pitchFamily="2" charset="2"/>
              </a:rPr>
              <a:t>frontier </a:t>
            </a:r>
            <a:r>
              <a:rPr lang="en-US" sz="2000" dirty="0">
                <a:sym typeface="Wingdings" pitchFamily="2" charset="2"/>
              </a:rPr>
              <a:t>is empty </a:t>
            </a:r>
            <a:r>
              <a:rPr lang="en-US" sz="2000" b="1" dirty="0">
                <a:sym typeface="Wingdings" pitchFamily="2" charset="2"/>
              </a:rPr>
              <a:t>then return </a:t>
            </a:r>
            <a:r>
              <a:rPr lang="en-US" sz="2000" dirty="0">
                <a:sym typeface="Wingdings" pitchFamily="2" charset="2"/>
              </a:rPr>
              <a:t>failure</a:t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		choose a leaf node and remove it from the </a:t>
            </a:r>
            <a:r>
              <a:rPr lang="en-US" sz="2000" i="1" dirty="0">
                <a:sym typeface="Wingdings" pitchFamily="2" charset="2"/>
              </a:rPr>
              <a:t>frontier</a:t>
            </a:r>
            <a:r>
              <a:rPr lang="en-US" sz="2000" dirty="0">
                <a:sym typeface="Wingdings" pitchFamily="2" charset="2"/>
              </a:rPr>
              <a:t/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		</a:t>
            </a:r>
            <a:r>
              <a:rPr lang="en-US" sz="2000" b="1" dirty="0">
                <a:sym typeface="Wingdings" pitchFamily="2" charset="2"/>
              </a:rPr>
              <a:t>if</a:t>
            </a:r>
            <a:r>
              <a:rPr lang="en-US" sz="2000" dirty="0">
                <a:sym typeface="Wingdings" pitchFamily="2" charset="2"/>
              </a:rPr>
              <a:t> the node contains a goal state </a:t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			</a:t>
            </a:r>
            <a:r>
              <a:rPr lang="en-US" sz="2000" b="1" dirty="0">
                <a:sym typeface="Wingdings" pitchFamily="2" charset="2"/>
              </a:rPr>
              <a:t>then return</a:t>
            </a:r>
            <a:r>
              <a:rPr lang="en-US" sz="2000" dirty="0">
                <a:sym typeface="Wingdings" pitchFamily="2" charset="2"/>
              </a:rPr>
              <a:t> the corresponding solution</a:t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b="1" dirty="0" smtClean="0">
                <a:solidFill>
                  <a:srgbClr val="0070C0"/>
                </a:solidFill>
                <a:sym typeface="Wingdings" pitchFamily="2" charset="2"/>
              </a:rPr>
              <a:t>add the node to the explored set</a:t>
            </a:r>
            <a:r>
              <a:rPr lang="en-US" sz="2000" dirty="0">
                <a:sym typeface="Wingdings" pitchFamily="2" charset="2"/>
              </a:rPr>
              <a:t>		</a:t>
            </a:r>
            <a:r>
              <a:rPr lang="en-US" sz="2000" dirty="0" smtClean="0">
                <a:sym typeface="Wingdings" pitchFamily="2" charset="2"/>
              </a:rPr>
              <a:t/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expand </a:t>
            </a:r>
            <a:r>
              <a:rPr lang="en-US" sz="2000" dirty="0">
                <a:sym typeface="Wingdings" pitchFamily="2" charset="2"/>
              </a:rPr>
              <a:t>the chosen node, adding the resulting nodes to the </a:t>
            </a:r>
            <a:r>
              <a:rPr lang="en-US" sz="2000" i="1" dirty="0" smtClean="0">
                <a:sym typeface="Wingdings" pitchFamily="2" charset="2"/>
              </a:rPr>
              <a:t>frontier, 			</a:t>
            </a:r>
            <a:r>
              <a:rPr lang="en-US" sz="2000" b="1" dirty="0" smtClean="0">
                <a:solidFill>
                  <a:srgbClr val="0070C0"/>
                </a:solidFill>
                <a:sym typeface="Wingdings" pitchFamily="2" charset="2"/>
              </a:rPr>
              <a:t>but only if not in the frontier or explored set</a:t>
            </a:r>
            <a:endParaRPr lang="en-US" sz="2000" b="1" dirty="0">
              <a:solidFill>
                <a:srgbClr val="0070C0"/>
              </a:solidFill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234950" algn="l"/>
                <a:tab pos="576263" algn="l"/>
                <a:tab pos="966788" algn="l"/>
                <a:tab pos="1377950" algn="l"/>
                <a:tab pos="1831975" algn="l"/>
              </a:tabLst>
            </a:pPr>
            <a:r>
              <a:rPr lang="en-US" sz="2000" dirty="0">
                <a:sym typeface="Wingdings" pitchFamily="2" charset="2"/>
              </a:rPr>
              <a:t/>
            </a:r>
            <a:br>
              <a:rPr lang="en-US" sz="2000" dirty="0">
                <a:sym typeface="Wingdings" pitchFamily="2" charset="2"/>
              </a:rPr>
            </a:br>
            <a:endParaRPr lang="en-US" sz="2000" dirty="0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685800" y="5334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Graph Search </a:t>
            </a:r>
            <a:r>
              <a:rPr lang="en-US" sz="4000" dirty="0">
                <a:solidFill>
                  <a:schemeClr val="tx2"/>
                </a:solidFill>
              </a:rPr>
              <a:t>Algorithm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657225" y="4781550"/>
            <a:ext cx="8105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/>
            <a:r>
              <a:rPr lang="en-US" sz="2000" i="1">
                <a:sym typeface="Wingdings" pitchFamily="2" charset="2"/>
              </a:rPr>
              <a:t>						From Figure 3.7, p. 77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8012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Depth-first Search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5181600" y="1905000"/>
            <a:ext cx="381000" cy="3810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6324600" y="2895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4114800" y="2895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505200" y="4038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4648200" y="4038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5867400" y="4038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3048000" y="5334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7086600" y="4038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sp>
        <p:nvSpPr>
          <p:cNvPr id="17421" name="Oval 13"/>
          <p:cNvSpPr>
            <a:spLocks noChangeArrowheads="1"/>
          </p:cNvSpPr>
          <p:nvPr/>
        </p:nvSpPr>
        <p:spPr bwMode="auto">
          <a:xfrm>
            <a:off x="3886200" y="5334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</a:t>
            </a:r>
          </a:p>
        </p:txBody>
      </p:sp>
      <p:cxnSp>
        <p:nvCxnSpPr>
          <p:cNvPr id="8204" name="AutoShape 14"/>
          <p:cNvCxnSpPr>
            <a:cxnSpLocks noChangeShapeType="1"/>
            <a:stCxn id="17413" idx="3"/>
            <a:endCxn id="17415" idx="7"/>
          </p:cNvCxnSpPr>
          <p:nvPr/>
        </p:nvCxnSpPr>
        <p:spPr bwMode="auto">
          <a:xfrm flipH="1">
            <a:off x="4440238" y="2230438"/>
            <a:ext cx="796925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5" name="AutoShape 15"/>
          <p:cNvCxnSpPr>
            <a:cxnSpLocks noChangeShapeType="1"/>
            <a:stCxn id="17413" idx="5"/>
            <a:endCxn id="17414" idx="1"/>
          </p:cNvCxnSpPr>
          <p:nvPr/>
        </p:nvCxnSpPr>
        <p:spPr bwMode="auto">
          <a:xfrm>
            <a:off x="5507038" y="2230438"/>
            <a:ext cx="873125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6" name="AutoShape 16"/>
          <p:cNvCxnSpPr>
            <a:cxnSpLocks noChangeShapeType="1"/>
            <a:stCxn id="17415" idx="3"/>
            <a:endCxn id="17416" idx="0"/>
          </p:cNvCxnSpPr>
          <p:nvPr/>
        </p:nvCxnSpPr>
        <p:spPr bwMode="auto">
          <a:xfrm flipH="1">
            <a:off x="3695700" y="3221038"/>
            <a:ext cx="474663" cy="817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7" name="AutoShape 17"/>
          <p:cNvCxnSpPr>
            <a:cxnSpLocks noChangeShapeType="1"/>
            <a:stCxn id="17415" idx="5"/>
            <a:endCxn id="17417" idx="0"/>
          </p:cNvCxnSpPr>
          <p:nvPr/>
        </p:nvCxnSpPr>
        <p:spPr bwMode="auto">
          <a:xfrm>
            <a:off x="4440238" y="3221038"/>
            <a:ext cx="398462" cy="817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8" name="AutoShape 18"/>
          <p:cNvCxnSpPr>
            <a:cxnSpLocks noChangeShapeType="1"/>
            <a:stCxn id="17414" idx="3"/>
            <a:endCxn id="17418" idx="0"/>
          </p:cNvCxnSpPr>
          <p:nvPr/>
        </p:nvCxnSpPr>
        <p:spPr bwMode="auto">
          <a:xfrm flipH="1">
            <a:off x="6057900" y="3221038"/>
            <a:ext cx="322263" cy="817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09" name="AutoShape 19"/>
          <p:cNvCxnSpPr>
            <a:cxnSpLocks noChangeShapeType="1"/>
            <a:stCxn id="17414" idx="5"/>
            <a:endCxn id="17420" idx="0"/>
          </p:cNvCxnSpPr>
          <p:nvPr/>
        </p:nvCxnSpPr>
        <p:spPr bwMode="auto">
          <a:xfrm>
            <a:off x="6650038" y="3221038"/>
            <a:ext cx="627062" cy="817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10" name="AutoShape 20"/>
          <p:cNvCxnSpPr>
            <a:cxnSpLocks noChangeShapeType="1"/>
            <a:stCxn id="17416" idx="3"/>
            <a:endCxn id="17419" idx="0"/>
          </p:cNvCxnSpPr>
          <p:nvPr/>
        </p:nvCxnSpPr>
        <p:spPr bwMode="auto">
          <a:xfrm flipH="1">
            <a:off x="3238500" y="4364038"/>
            <a:ext cx="322263" cy="969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211" name="AutoShape 21"/>
          <p:cNvCxnSpPr>
            <a:cxnSpLocks noChangeShapeType="1"/>
            <a:stCxn id="17416" idx="5"/>
            <a:endCxn id="17421" idx="0"/>
          </p:cNvCxnSpPr>
          <p:nvPr/>
        </p:nvCxnSpPr>
        <p:spPr bwMode="auto">
          <a:xfrm>
            <a:off x="3830638" y="4364038"/>
            <a:ext cx="246062" cy="969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5048250" y="16446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4038600" y="25908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6267450" y="25908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7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352800" y="37782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4419600" y="38100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6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2819400" y="50292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4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3676650" y="50736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5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5734050" y="37782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8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6858000" y="38100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9</a:t>
            </a:r>
          </a:p>
        </p:txBody>
      </p:sp>
      <p:sp>
        <p:nvSpPr>
          <p:cNvPr id="8221" name="Oval 31"/>
          <p:cNvSpPr>
            <a:spLocks noChangeArrowheads="1"/>
          </p:cNvSpPr>
          <p:nvPr/>
        </p:nvSpPr>
        <p:spPr bwMode="auto">
          <a:xfrm>
            <a:off x="609600" y="1981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222" name="Oval 32"/>
          <p:cNvSpPr>
            <a:spLocks noChangeArrowheads="1"/>
          </p:cNvSpPr>
          <p:nvPr/>
        </p:nvSpPr>
        <p:spPr bwMode="auto">
          <a:xfrm>
            <a:off x="609600" y="2514600"/>
            <a:ext cx="381000" cy="3810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223" name="Oval 33"/>
          <p:cNvSpPr>
            <a:spLocks noChangeArrowheads="1"/>
          </p:cNvSpPr>
          <p:nvPr/>
        </p:nvSpPr>
        <p:spPr bwMode="auto">
          <a:xfrm>
            <a:off x="609600" y="3048000"/>
            <a:ext cx="381000" cy="3810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224" name="Oval 34"/>
          <p:cNvSpPr>
            <a:spLocks noChangeArrowheads="1"/>
          </p:cNvSpPr>
          <p:nvPr/>
        </p:nvSpPr>
        <p:spPr bwMode="auto">
          <a:xfrm>
            <a:off x="609600" y="35814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225" name="Text Box 35"/>
          <p:cNvSpPr txBox="1">
            <a:spLocks noChangeArrowheads="1"/>
          </p:cNvSpPr>
          <p:nvPr/>
        </p:nvSpPr>
        <p:spPr bwMode="auto">
          <a:xfrm>
            <a:off x="1143000" y="1981200"/>
            <a:ext cx="155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not generated</a:t>
            </a:r>
          </a:p>
        </p:txBody>
      </p:sp>
      <p:sp>
        <p:nvSpPr>
          <p:cNvPr id="8226" name="Text Box 36"/>
          <p:cNvSpPr txBox="1">
            <a:spLocks noChangeArrowheads="1"/>
          </p:cNvSpPr>
          <p:nvPr/>
        </p:nvSpPr>
        <p:spPr bwMode="auto">
          <a:xfrm>
            <a:off x="1143000" y="2498725"/>
            <a:ext cx="1271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on frontier</a:t>
            </a:r>
          </a:p>
        </p:txBody>
      </p:sp>
      <p:sp>
        <p:nvSpPr>
          <p:cNvPr id="8227" name="Text Box 37"/>
          <p:cNvSpPr txBox="1">
            <a:spLocks noChangeArrowheads="1"/>
          </p:cNvSpPr>
          <p:nvPr/>
        </p:nvSpPr>
        <p:spPr bwMode="auto">
          <a:xfrm>
            <a:off x="1143000" y="3032125"/>
            <a:ext cx="1289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 memory</a:t>
            </a:r>
          </a:p>
        </p:txBody>
      </p:sp>
      <p:sp>
        <p:nvSpPr>
          <p:cNvPr id="8228" name="Text Box 38"/>
          <p:cNvSpPr txBox="1">
            <a:spLocks noChangeArrowheads="1"/>
          </p:cNvSpPr>
          <p:nvPr/>
        </p:nvSpPr>
        <p:spPr bwMode="auto">
          <a:xfrm>
            <a:off x="1143000" y="3581400"/>
            <a:ext cx="915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deleted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indefinite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indefinite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indefinite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indefinite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indefinite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indefinite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indefinite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indefinite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indefinite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indefinite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indefinite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indefinite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indefinite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indefinite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indefinite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indefinite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indefinite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indefinite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indefinite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indefinite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indefinite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indefinite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indefinite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indefinite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" dur="indefinite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indefinite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indefinite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indefinite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indefinite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indefinite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indefinite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indefinite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indefinite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indefinite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indefinite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indefinite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" dur="indefinite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indefinite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indefinite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indefinite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indefinite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indefinite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" dur="indefinite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indefinite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indefinite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" dur="indefinite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indefinite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indefinite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5" dur="indefinite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indefinite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indefinite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" dur="indefinite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indefinite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0" grpId="0"/>
      <p:bldP spid="17431" grpId="0"/>
      <p:bldP spid="17432" grpId="0"/>
      <p:bldP spid="17433" grpId="0"/>
      <p:bldP spid="17434" grpId="0"/>
      <p:bldP spid="17435" grpId="0"/>
      <p:bldP spid="17436" grpId="0"/>
      <p:bldP spid="17437" grpId="0"/>
      <p:bldP spid="174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Breadth-first Search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5181600" y="1905000"/>
            <a:ext cx="381000" cy="3810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6324600" y="2895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4114800" y="2895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3505200" y="4038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</a:t>
            </a: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4648200" y="4038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5867400" y="4038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3048000" y="5334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7086600" y="4038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3886200" y="5334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</a:t>
            </a:r>
          </a:p>
        </p:txBody>
      </p:sp>
      <p:cxnSp>
        <p:nvCxnSpPr>
          <p:cNvPr id="9228" name="AutoShape 15"/>
          <p:cNvCxnSpPr>
            <a:cxnSpLocks noChangeShapeType="1"/>
            <a:stCxn id="21510" idx="3"/>
            <a:endCxn id="21512" idx="7"/>
          </p:cNvCxnSpPr>
          <p:nvPr/>
        </p:nvCxnSpPr>
        <p:spPr bwMode="auto">
          <a:xfrm flipH="1">
            <a:off x="4440238" y="2230438"/>
            <a:ext cx="796925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29" name="AutoShape 16"/>
          <p:cNvCxnSpPr>
            <a:cxnSpLocks noChangeShapeType="1"/>
            <a:stCxn id="21510" idx="5"/>
            <a:endCxn id="21511" idx="1"/>
          </p:cNvCxnSpPr>
          <p:nvPr/>
        </p:nvCxnSpPr>
        <p:spPr bwMode="auto">
          <a:xfrm>
            <a:off x="5507038" y="2230438"/>
            <a:ext cx="873125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30" name="AutoShape 17"/>
          <p:cNvCxnSpPr>
            <a:cxnSpLocks noChangeShapeType="1"/>
            <a:stCxn id="21512" idx="3"/>
            <a:endCxn id="21513" idx="0"/>
          </p:cNvCxnSpPr>
          <p:nvPr/>
        </p:nvCxnSpPr>
        <p:spPr bwMode="auto">
          <a:xfrm flipH="1">
            <a:off x="3695700" y="3221038"/>
            <a:ext cx="474663" cy="817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31" name="AutoShape 18"/>
          <p:cNvCxnSpPr>
            <a:cxnSpLocks noChangeShapeType="1"/>
            <a:stCxn id="21512" idx="5"/>
            <a:endCxn id="21514" idx="0"/>
          </p:cNvCxnSpPr>
          <p:nvPr/>
        </p:nvCxnSpPr>
        <p:spPr bwMode="auto">
          <a:xfrm>
            <a:off x="4440238" y="3221038"/>
            <a:ext cx="398462" cy="817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32" name="AutoShape 19"/>
          <p:cNvCxnSpPr>
            <a:cxnSpLocks noChangeShapeType="1"/>
            <a:stCxn id="21511" idx="3"/>
            <a:endCxn id="21515" idx="0"/>
          </p:cNvCxnSpPr>
          <p:nvPr/>
        </p:nvCxnSpPr>
        <p:spPr bwMode="auto">
          <a:xfrm flipH="1">
            <a:off x="6057900" y="3221038"/>
            <a:ext cx="322263" cy="817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33" name="AutoShape 20"/>
          <p:cNvCxnSpPr>
            <a:cxnSpLocks noChangeShapeType="1"/>
            <a:stCxn id="21511" idx="5"/>
            <a:endCxn id="21517" idx="0"/>
          </p:cNvCxnSpPr>
          <p:nvPr/>
        </p:nvCxnSpPr>
        <p:spPr bwMode="auto">
          <a:xfrm>
            <a:off x="6650038" y="3221038"/>
            <a:ext cx="627062" cy="817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34" name="AutoShape 21"/>
          <p:cNvCxnSpPr>
            <a:cxnSpLocks noChangeShapeType="1"/>
            <a:stCxn id="21513" idx="3"/>
            <a:endCxn id="21516" idx="0"/>
          </p:cNvCxnSpPr>
          <p:nvPr/>
        </p:nvCxnSpPr>
        <p:spPr bwMode="auto">
          <a:xfrm flipH="1">
            <a:off x="3238500" y="4364038"/>
            <a:ext cx="322263" cy="969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35" name="AutoShape 22"/>
          <p:cNvCxnSpPr>
            <a:cxnSpLocks noChangeShapeType="1"/>
            <a:stCxn id="21513" idx="5"/>
            <a:endCxn id="21518" idx="0"/>
          </p:cNvCxnSpPr>
          <p:nvPr/>
        </p:nvCxnSpPr>
        <p:spPr bwMode="auto">
          <a:xfrm>
            <a:off x="3830638" y="4364038"/>
            <a:ext cx="246062" cy="969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5048250" y="16446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4038600" y="25908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6877050" y="38100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7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6248400" y="25908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5715000" y="38100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6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3352800" y="37338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4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4419600" y="38100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5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2895600" y="51054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8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3752850" y="51054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9</a:t>
            </a:r>
          </a:p>
        </p:txBody>
      </p:sp>
      <p:sp>
        <p:nvSpPr>
          <p:cNvPr id="9245" name="Oval 32"/>
          <p:cNvSpPr>
            <a:spLocks noChangeArrowheads="1"/>
          </p:cNvSpPr>
          <p:nvPr/>
        </p:nvSpPr>
        <p:spPr bwMode="auto">
          <a:xfrm>
            <a:off x="609600" y="1981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9246" name="Oval 33"/>
          <p:cNvSpPr>
            <a:spLocks noChangeArrowheads="1"/>
          </p:cNvSpPr>
          <p:nvPr/>
        </p:nvSpPr>
        <p:spPr bwMode="auto">
          <a:xfrm>
            <a:off x="609600" y="2514600"/>
            <a:ext cx="381000" cy="3810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9247" name="Oval 34"/>
          <p:cNvSpPr>
            <a:spLocks noChangeArrowheads="1"/>
          </p:cNvSpPr>
          <p:nvPr/>
        </p:nvSpPr>
        <p:spPr bwMode="auto">
          <a:xfrm>
            <a:off x="609600" y="3048000"/>
            <a:ext cx="381000" cy="3810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9248" name="Oval 35"/>
          <p:cNvSpPr>
            <a:spLocks noChangeArrowheads="1"/>
          </p:cNvSpPr>
          <p:nvPr/>
        </p:nvSpPr>
        <p:spPr bwMode="auto">
          <a:xfrm>
            <a:off x="609600" y="35814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9249" name="Text Box 36"/>
          <p:cNvSpPr txBox="1">
            <a:spLocks noChangeArrowheads="1"/>
          </p:cNvSpPr>
          <p:nvPr/>
        </p:nvSpPr>
        <p:spPr bwMode="auto">
          <a:xfrm>
            <a:off x="1143000" y="1981200"/>
            <a:ext cx="155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not generated</a:t>
            </a:r>
          </a:p>
        </p:txBody>
      </p:sp>
      <p:sp>
        <p:nvSpPr>
          <p:cNvPr id="9250" name="Text Box 37"/>
          <p:cNvSpPr txBox="1">
            <a:spLocks noChangeArrowheads="1"/>
          </p:cNvSpPr>
          <p:nvPr/>
        </p:nvSpPr>
        <p:spPr bwMode="auto">
          <a:xfrm>
            <a:off x="1143000" y="2498725"/>
            <a:ext cx="1271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on frontier</a:t>
            </a:r>
          </a:p>
        </p:txBody>
      </p:sp>
      <p:sp>
        <p:nvSpPr>
          <p:cNvPr id="9251" name="Text Box 38"/>
          <p:cNvSpPr txBox="1">
            <a:spLocks noChangeArrowheads="1"/>
          </p:cNvSpPr>
          <p:nvPr/>
        </p:nvSpPr>
        <p:spPr bwMode="auto">
          <a:xfrm>
            <a:off x="1143000" y="3032125"/>
            <a:ext cx="1289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 memory</a:t>
            </a:r>
          </a:p>
        </p:txBody>
      </p:sp>
      <p:sp>
        <p:nvSpPr>
          <p:cNvPr id="9252" name="Text Box 39"/>
          <p:cNvSpPr txBox="1">
            <a:spLocks noChangeArrowheads="1"/>
          </p:cNvSpPr>
          <p:nvPr/>
        </p:nvSpPr>
        <p:spPr bwMode="auto">
          <a:xfrm>
            <a:off x="1143000" y="3581400"/>
            <a:ext cx="915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deleted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indefinite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indefinite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indefinite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indefinite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indefinite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indefinite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indefinite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indefinite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indefinite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indefinite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indefinite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indefinite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indefinite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indefinite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indefinite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indefinite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indefinite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indefinite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indefinite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indefinite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indefinite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" dur="indefinite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indefinite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indefinite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indefinite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indefinite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indefinite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indefinite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indefinite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indefinite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indefinite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indefinite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indefinite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" dur="indefinite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indefinite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7" grpId="0"/>
      <p:bldP spid="21528" grpId="0"/>
      <p:bldP spid="21529" grpId="0"/>
      <p:bldP spid="21530" grpId="0"/>
      <p:bldP spid="21531" grpId="0"/>
      <p:bldP spid="21532" grpId="0"/>
      <p:bldP spid="21533" grpId="0"/>
      <p:bldP spid="21534" grpId="0"/>
      <p:bldP spid="215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Uniform Cost Search</a:t>
            </a:r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5791200" y="2470150"/>
            <a:ext cx="381000" cy="3810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</a:t>
            </a:r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6934200" y="346075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4724400" y="346075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5426075" y="460375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0247" name="AutoShape 15"/>
          <p:cNvCxnSpPr>
            <a:cxnSpLocks noChangeShapeType="1"/>
            <a:stCxn id="5" idx="3"/>
            <a:endCxn id="7" idx="7"/>
          </p:cNvCxnSpPr>
          <p:nvPr/>
        </p:nvCxnSpPr>
        <p:spPr bwMode="auto">
          <a:xfrm flipH="1">
            <a:off x="5049838" y="2795588"/>
            <a:ext cx="796925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48" name="AutoShape 16"/>
          <p:cNvCxnSpPr>
            <a:cxnSpLocks noChangeShapeType="1"/>
            <a:stCxn id="5" idx="5"/>
            <a:endCxn id="6" idx="1"/>
          </p:cNvCxnSpPr>
          <p:nvPr/>
        </p:nvCxnSpPr>
        <p:spPr bwMode="auto">
          <a:xfrm>
            <a:off x="6116638" y="2795588"/>
            <a:ext cx="873125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49" name="AutoShape 17"/>
          <p:cNvCxnSpPr>
            <a:cxnSpLocks noChangeShapeType="1"/>
            <a:stCxn id="7" idx="5"/>
            <a:endCxn id="8" idx="0"/>
          </p:cNvCxnSpPr>
          <p:nvPr/>
        </p:nvCxnSpPr>
        <p:spPr bwMode="auto">
          <a:xfrm rot="16200000" flipH="1">
            <a:off x="4924426" y="3911600"/>
            <a:ext cx="817562" cy="566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5657850" y="22098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4648200" y="31559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5273675" y="42989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4</a:t>
            </a:r>
          </a:p>
        </p:txBody>
      </p:sp>
      <p:sp>
        <p:nvSpPr>
          <p:cNvPr id="10253" name="Oval 2"/>
          <p:cNvSpPr>
            <a:spLocks noChangeArrowheads="1"/>
          </p:cNvSpPr>
          <p:nvPr/>
        </p:nvSpPr>
        <p:spPr bwMode="auto">
          <a:xfrm>
            <a:off x="838200" y="2362200"/>
            <a:ext cx="381000" cy="381000"/>
          </a:xfrm>
          <a:prstGeom prst="ellipse">
            <a:avLst/>
          </a:prstGeom>
          <a:solidFill>
            <a:srgbClr val="FFFFFF"/>
          </a:solidFill>
          <a:ln w="88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971550" y="2408238"/>
            <a:ext cx="682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en-US" sz="1600">
                <a:solidFill>
                  <a:srgbClr val="000000"/>
                </a:solidFill>
                <a:latin typeface="+mn-lt"/>
              </a:rPr>
              <a:t>I</a:t>
            </a:r>
            <a:endParaRPr lang="en-US" sz="1600">
              <a:latin typeface="+mn-lt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938338" y="2835275"/>
            <a:ext cx="136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B</a:t>
            </a:r>
            <a:endParaRPr lang="en-US" sz="1600" dirty="0">
              <a:latin typeface="+mn-lt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924175" y="2408238"/>
            <a:ext cx="1476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G</a:t>
            </a:r>
            <a:endParaRPr lang="en-US" sz="1600" dirty="0">
              <a:latin typeface="+mn-lt"/>
            </a:endParaRPr>
          </a:p>
        </p:txBody>
      </p:sp>
      <p:sp>
        <p:nvSpPr>
          <p:cNvPr id="10257" name="Rectangle 10"/>
          <p:cNvSpPr>
            <a:spLocks noChangeArrowheads="1"/>
          </p:cNvSpPr>
          <p:nvPr/>
        </p:nvSpPr>
        <p:spPr bwMode="auto">
          <a:xfrm>
            <a:off x="3030538" y="2408238"/>
            <a:ext cx="39687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100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1849438" y="2311400"/>
            <a:ext cx="2047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10</a:t>
            </a:r>
            <a:endParaRPr lang="en-US" sz="1600" dirty="0">
              <a:latin typeface="+mn-lt"/>
            </a:endParaRPr>
          </a:p>
        </p:txBody>
      </p:sp>
      <p:sp>
        <p:nvSpPr>
          <p:cNvPr id="10259" name="Rectangle 22"/>
          <p:cNvSpPr>
            <a:spLocks noChangeArrowheads="1"/>
          </p:cNvSpPr>
          <p:nvPr/>
        </p:nvSpPr>
        <p:spPr bwMode="auto">
          <a:xfrm>
            <a:off x="1050925" y="2755900"/>
            <a:ext cx="2921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1139825" y="2808288"/>
            <a:ext cx="103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4</a:t>
            </a:r>
            <a:endParaRPr lang="en-US" sz="1600" dirty="0">
              <a:latin typeface="+mn-lt"/>
            </a:endParaRPr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2622550" y="2878138"/>
            <a:ext cx="103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5</a:t>
            </a:r>
            <a:endParaRPr lang="en-US" sz="1600" dirty="0">
              <a:latin typeface="+mn-lt"/>
            </a:endParaRPr>
          </a:p>
        </p:txBody>
      </p:sp>
      <p:sp>
        <p:nvSpPr>
          <p:cNvPr id="10262" name="TextBox 56"/>
          <p:cNvSpPr txBox="1">
            <a:spLocks noChangeArrowheads="1"/>
          </p:cNvSpPr>
          <p:nvPr/>
        </p:nvSpPr>
        <p:spPr bwMode="auto">
          <a:xfrm>
            <a:off x="1295400" y="1752600"/>
            <a:ext cx="1104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State space</a:t>
            </a:r>
          </a:p>
        </p:txBody>
      </p:sp>
      <p:sp>
        <p:nvSpPr>
          <p:cNvPr id="10263" name="TextBox 57"/>
          <p:cNvSpPr txBox="1">
            <a:spLocks noChangeArrowheads="1"/>
          </p:cNvSpPr>
          <p:nvPr/>
        </p:nvSpPr>
        <p:spPr bwMode="auto">
          <a:xfrm>
            <a:off x="5410200" y="1828800"/>
            <a:ext cx="1104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Search tree</a:t>
            </a:r>
          </a:p>
        </p:txBody>
      </p:sp>
      <p:sp>
        <p:nvSpPr>
          <p:cNvPr id="10264" name="TextBox 58"/>
          <p:cNvSpPr txBox="1">
            <a:spLocks noChangeArrowheads="1"/>
          </p:cNvSpPr>
          <p:nvPr/>
        </p:nvSpPr>
        <p:spPr bwMode="auto">
          <a:xfrm>
            <a:off x="6477000" y="2438400"/>
            <a:ext cx="746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g(n)=0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5334000" y="3429000"/>
            <a:ext cx="746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g(n)=4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7467600" y="3505200"/>
            <a:ext cx="847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g(n)=10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5959475" y="4648200"/>
            <a:ext cx="746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g(n)=9</a:t>
            </a:r>
          </a:p>
        </p:txBody>
      </p:sp>
      <p:sp>
        <p:nvSpPr>
          <p:cNvPr id="64" name="Rectangle 6"/>
          <p:cNvSpPr>
            <a:spLocks noChangeArrowheads="1"/>
          </p:cNvSpPr>
          <p:nvPr/>
        </p:nvSpPr>
        <p:spPr bwMode="auto">
          <a:xfrm>
            <a:off x="2565400" y="3279775"/>
            <a:ext cx="136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C</a:t>
            </a:r>
          </a:p>
        </p:txBody>
      </p:sp>
      <p:cxnSp>
        <p:nvCxnSpPr>
          <p:cNvPr id="10269" name="Shape 65"/>
          <p:cNvCxnSpPr>
            <a:cxnSpLocks noChangeShapeType="1"/>
            <a:stCxn id="10272" idx="4"/>
            <a:endCxn id="10271" idx="2"/>
          </p:cNvCxnSpPr>
          <p:nvPr/>
        </p:nvCxnSpPr>
        <p:spPr bwMode="auto">
          <a:xfrm rot="16200000" flipH="1">
            <a:off x="2095500" y="3048000"/>
            <a:ext cx="266700" cy="419100"/>
          </a:xfrm>
          <a:prstGeom prst="curved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0270" name="Oval 2"/>
          <p:cNvSpPr>
            <a:spLocks noChangeArrowheads="1"/>
          </p:cNvSpPr>
          <p:nvPr/>
        </p:nvSpPr>
        <p:spPr bwMode="auto">
          <a:xfrm>
            <a:off x="2819400" y="2362200"/>
            <a:ext cx="381000" cy="381000"/>
          </a:xfrm>
          <a:prstGeom prst="ellipse">
            <a:avLst/>
          </a:prstGeom>
          <a:noFill/>
          <a:ln w="88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1" name="Oval 2"/>
          <p:cNvSpPr>
            <a:spLocks noChangeArrowheads="1"/>
          </p:cNvSpPr>
          <p:nvPr/>
        </p:nvSpPr>
        <p:spPr bwMode="auto">
          <a:xfrm>
            <a:off x="2438400" y="3200400"/>
            <a:ext cx="381000" cy="381000"/>
          </a:xfrm>
          <a:prstGeom prst="ellipse">
            <a:avLst/>
          </a:prstGeom>
          <a:noFill/>
          <a:ln w="88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2" name="Oval 2"/>
          <p:cNvSpPr>
            <a:spLocks noChangeArrowheads="1"/>
          </p:cNvSpPr>
          <p:nvPr/>
        </p:nvSpPr>
        <p:spPr bwMode="auto">
          <a:xfrm>
            <a:off x="1828800" y="2743200"/>
            <a:ext cx="381000" cy="381000"/>
          </a:xfrm>
          <a:prstGeom prst="ellipse">
            <a:avLst/>
          </a:prstGeom>
          <a:noFill/>
          <a:ln w="88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0273" name="Shape 72"/>
          <p:cNvCxnSpPr>
            <a:cxnSpLocks noChangeShapeType="1"/>
            <a:stCxn id="10253" idx="5"/>
            <a:endCxn id="10272" idx="2"/>
          </p:cNvCxnSpPr>
          <p:nvPr/>
        </p:nvCxnSpPr>
        <p:spPr bwMode="auto">
          <a:xfrm rot="16200000" flipH="1">
            <a:off x="1373188" y="2478088"/>
            <a:ext cx="246062" cy="665162"/>
          </a:xfrm>
          <a:prstGeom prst="curved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74" name="Shape 74"/>
          <p:cNvCxnSpPr>
            <a:cxnSpLocks noChangeShapeType="1"/>
            <a:stCxn id="10272" idx="6"/>
            <a:endCxn id="10270" idx="3"/>
          </p:cNvCxnSpPr>
          <p:nvPr/>
        </p:nvCxnSpPr>
        <p:spPr bwMode="auto">
          <a:xfrm flipV="1">
            <a:off x="2209800" y="2687638"/>
            <a:ext cx="665163" cy="246062"/>
          </a:xfrm>
          <a:prstGeom prst="curved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75" name="Straight Arrow Connector 76"/>
          <p:cNvCxnSpPr>
            <a:cxnSpLocks noChangeShapeType="1"/>
            <a:stCxn id="10253" idx="6"/>
            <a:endCxn id="10270" idx="2"/>
          </p:cNvCxnSpPr>
          <p:nvPr/>
        </p:nvCxnSpPr>
        <p:spPr bwMode="auto">
          <a:xfrm>
            <a:off x="1219200" y="2552700"/>
            <a:ext cx="1600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8" name="Rectangle 26"/>
          <p:cNvSpPr>
            <a:spLocks noChangeArrowheads="1"/>
          </p:cNvSpPr>
          <p:nvPr/>
        </p:nvSpPr>
        <p:spPr bwMode="auto">
          <a:xfrm>
            <a:off x="1981200" y="3276600"/>
            <a:ext cx="1031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3</a:t>
            </a:r>
            <a:endParaRPr lang="en-US" sz="1600" dirty="0">
              <a:latin typeface="+mn-lt"/>
            </a:endParaRPr>
          </a:p>
        </p:txBody>
      </p:sp>
      <p:sp>
        <p:nvSpPr>
          <p:cNvPr id="80" name="Oval 9"/>
          <p:cNvSpPr>
            <a:spLocks noChangeArrowheads="1"/>
          </p:cNvSpPr>
          <p:nvPr/>
        </p:nvSpPr>
        <p:spPr bwMode="auto">
          <a:xfrm>
            <a:off x="3581400" y="4648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4114800" y="4692650"/>
            <a:ext cx="746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g(n)=7</a:t>
            </a:r>
          </a:p>
        </p:txBody>
      </p:sp>
      <p:cxnSp>
        <p:nvCxnSpPr>
          <p:cNvPr id="10279" name="Straight Arrow Connector 82"/>
          <p:cNvCxnSpPr>
            <a:cxnSpLocks noChangeShapeType="1"/>
            <a:stCxn id="7" idx="3"/>
            <a:endCxn id="80" idx="7"/>
          </p:cNvCxnSpPr>
          <p:nvPr/>
        </p:nvCxnSpPr>
        <p:spPr bwMode="auto">
          <a:xfrm rot="5400000">
            <a:off x="3884613" y="3808413"/>
            <a:ext cx="917575" cy="873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4" name="Text Box 26"/>
          <p:cNvSpPr txBox="1">
            <a:spLocks noChangeArrowheads="1"/>
          </p:cNvSpPr>
          <p:nvPr/>
        </p:nvSpPr>
        <p:spPr bwMode="auto">
          <a:xfrm>
            <a:off x="3448050" y="43878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10281" name="Oval 32"/>
          <p:cNvSpPr>
            <a:spLocks noChangeArrowheads="1"/>
          </p:cNvSpPr>
          <p:nvPr/>
        </p:nvSpPr>
        <p:spPr bwMode="auto">
          <a:xfrm>
            <a:off x="957263" y="3886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0282" name="Oval 33"/>
          <p:cNvSpPr>
            <a:spLocks noChangeArrowheads="1"/>
          </p:cNvSpPr>
          <p:nvPr/>
        </p:nvSpPr>
        <p:spPr bwMode="auto">
          <a:xfrm>
            <a:off x="957263" y="4419600"/>
            <a:ext cx="381000" cy="3810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0283" name="Oval 34"/>
          <p:cNvSpPr>
            <a:spLocks noChangeArrowheads="1"/>
          </p:cNvSpPr>
          <p:nvPr/>
        </p:nvSpPr>
        <p:spPr bwMode="auto">
          <a:xfrm>
            <a:off x="957263" y="4953000"/>
            <a:ext cx="381000" cy="3810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0284" name="Oval 35"/>
          <p:cNvSpPr>
            <a:spLocks noChangeArrowheads="1"/>
          </p:cNvSpPr>
          <p:nvPr/>
        </p:nvSpPr>
        <p:spPr bwMode="auto">
          <a:xfrm>
            <a:off x="957263" y="54864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0285" name="Text Box 36"/>
          <p:cNvSpPr txBox="1">
            <a:spLocks noChangeArrowheads="1"/>
          </p:cNvSpPr>
          <p:nvPr/>
        </p:nvSpPr>
        <p:spPr bwMode="auto">
          <a:xfrm>
            <a:off x="1490663" y="3886200"/>
            <a:ext cx="155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not generated</a:t>
            </a:r>
          </a:p>
        </p:txBody>
      </p:sp>
      <p:sp>
        <p:nvSpPr>
          <p:cNvPr id="10286" name="Text Box 37"/>
          <p:cNvSpPr txBox="1">
            <a:spLocks noChangeArrowheads="1"/>
          </p:cNvSpPr>
          <p:nvPr/>
        </p:nvSpPr>
        <p:spPr bwMode="auto">
          <a:xfrm>
            <a:off x="1490663" y="4403725"/>
            <a:ext cx="12715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on frontier</a:t>
            </a:r>
          </a:p>
        </p:txBody>
      </p:sp>
      <p:sp>
        <p:nvSpPr>
          <p:cNvPr id="10287" name="Text Box 38"/>
          <p:cNvSpPr txBox="1">
            <a:spLocks noChangeArrowheads="1"/>
          </p:cNvSpPr>
          <p:nvPr/>
        </p:nvSpPr>
        <p:spPr bwMode="auto">
          <a:xfrm>
            <a:off x="1490663" y="4937125"/>
            <a:ext cx="1289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 memory</a:t>
            </a:r>
          </a:p>
        </p:txBody>
      </p:sp>
      <p:sp>
        <p:nvSpPr>
          <p:cNvPr id="10288" name="Text Box 39"/>
          <p:cNvSpPr txBox="1">
            <a:spLocks noChangeArrowheads="1"/>
          </p:cNvSpPr>
          <p:nvPr/>
        </p:nvSpPr>
        <p:spPr bwMode="auto">
          <a:xfrm>
            <a:off x="1490663" y="5486400"/>
            <a:ext cx="915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deleted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6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7" grpId="0"/>
      <p:bldP spid="60" grpId="0"/>
      <p:bldP spid="61" grpId="0"/>
      <p:bldP spid="62" grpId="0"/>
      <p:bldP spid="81" grpId="0"/>
      <p:bldP spid="8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2857</TotalTime>
  <Words>808</Words>
  <Application>Microsoft Office PowerPoint</Application>
  <PresentationFormat>On-screen Show (4:3)</PresentationFormat>
  <Paragraphs>547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Ch. 3 – Search</vt:lpstr>
      <vt:lpstr>8-Puzzle Transition Model</vt:lpstr>
      <vt:lpstr>8-puzzle Search Tree</vt:lpstr>
      <vt:lpstr>PowerPoint Presentation</vt:lpstr>
      <vt:lpstr>Repeated States</vt:lpstr>
      <vt:lpstr>PowerPoint Presentation</vt:lpstr>
      <vt:lpstr>Depth-first Search</vt:lpstr>
      <vt:lpstr>PowerPoint Presentation</vt:lpstr>
      <vt:lpstr>Uniform Cost Search</vt:lpstr>
      <vt:lpstr>Uninformed Search Summary</vt:lpstr>
      <vt:lpstr>A* Example</vt:lpstr>
      <vt:lpstr>A* on 8-puzzle</vt:lpstr>
      <vt:lpstr>PowerPoint Presentation</vt:lpstr>
      <vt:lpstr>Summary of Search Algorithms</vt:lpstr>
    </vt:vector>
  </TitlesOfParts>
  <Company>Lehigh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327 – Lecture 3</dc:title>
  <dc:creator>Jeff Heflin</dc:creator>
  <cp:lastModifiedBy>heflin</cp:lastModifiedBy>
  <cp:revision>142</cp:revision>
  <dcterms:created xsi:type="dcterms:W3CDTF">2004-01-22T22:06:30Z</dcterms:created>
  <dcterms:modified xsi:type="dcterms:W3CDTF">2014-01-23T04:10:07Z</dcterms:modified>
</cp:coreProperties>
</file>