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3" r:id="rId5"/>
    <p:sldId id="262" r:id="rId6"/>
    <p:sldId id="270" r:id="rId7"/>
    <p:sldId id="259" r:id="rId8"/>
    <p:sldId id="272" r:id="rId9"/>
    <p:sldId id="268" r:id="rId10"/>
    <p:sldId id="271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>
        <p:scale>
          <a:sx n="130" d="100"/>
          <a:sy n="130" d="100"/>
        </p:scale>
        <p:origin x="-99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55A3-5CE9-4F76-98D8-055FCA835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C9F4-ED32-46E2-AB6F-8F21EED8A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865A-5B49-46D2-8154-4F9E5170D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E6D3-0B40-43EE-8A0B-E5EEBC8C7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09042-8278-4CB7-B71E-1D97D42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30639-D8A9-47B6-A0EA-C7E1468D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CE15-8CA8-4885-9B99-3F6CCBD42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9FAE-B652-416C-BC41-DE5D1DC2F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80D5-7026-4E18-8545-4F9759485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8BAD4-D571-4F9C-BC58-ACA30F647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D466-82CC-44BE-9809-85B86ED21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257CE3-6C07-492A-BA8B-6269A14C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10 – Planning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Tire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49263">
              <a:buNone/>
            </a:pPr>
            <a:r>
              <a:rPr lang="en-US" sz="2000" dirty="0" smtClean="0"/>
              <a:t>Init(Tire(Flat)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Tire(Spare)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Flat,Axle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Spare,Trunk</a:t>
            </a:r>
            <a:r>
              <a:rPr lang="en-US" sz="2000" dirty="0" smtClean="0"/>
              <a:t>))</a:t>
            </a:r>
          </a:p>
          <a:p>
            <a:pPr marL="457200" lvl="2" indent="-449263">
              <a:buNone/>
            </a:pPr>
            <a:r>
              <a:rPr lang="en-US" sz="2000" dirty="0" smtClean="0"/>
              <a:t>Goal(At(</a:t>
            </a:r>
            <a:r>
              <a:rPr lang="en-US" sz="2000" dirty="0" err="1" smtClean="0"/>
              <a:t>Spare,Axle</a:t>
            </a:r>
            <a:r>
              <a:rPr lang="en-US" sz="2000" dirty="0" smtClean="0"/>
              <a:t>))</a:t>
            </a:r>
          </a:p>
          <a:p>
            <a:pPr marL="457200" lvl="2" indent="-449263">
              <a:buNone/>
            </a:pPr>
            <a:r>
              <a:rPr lang="en-US" sz="2000" dirty="0" smtClean="0"/>
              <a:t>Action(Remove(</a:t>
            </a:r>
            <a:r>
              <a:rPr lang="en-US" sz="2000" dirty="0" err="1" smtClean="0"/>
              <a:t>obj,loc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PRECOND: At(</a:t>
            </a:r>
            <a:r>
              <a:rPr lang="en-US" sz="2000" dirty="0" err="1" smtClean="0"/>
              <a:t>obj,loc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EFFECT: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obj,loc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obj,Ground</a:t>
            </a:r>
            <a:r>
              <a:rPr lang="en-US" sz="2000" dirty="0" smtClean="0"/>
              <a:t>))</a:t>
            </a:r>
          </a:p>
          <a:p>
            <a:pPr marL="457200" lvl="2" indent="-449263">
              <a:buNone/>
            </a:pPr>
            <a:r>
              <a:rPr lang="en-US" sz="2000" dirty="0" smtClean="0"/>
              <a:t>Action(</a:t>
            </a:r>
            <a:r>
              <a:rPr lang="en-US" sz="2000" dirty="0" err="1" smtClean="0"/>
              <a:t>PutOn</a:t>
            </a:r>
            <a:r>
              <a:rPr lang="en-US" sz="2000" dirty="0" smtClean="0"/>
              <a:t>(t, Axle),</a:t>
            </a:r>
            <a:br>
              <a:rPr lang="en-US" sz="2000" dirty="0" smtClean="0"/>
            </a:br>
            <a:r>
              <a:rPr lang="en-US" sz="2000" dirty="0" smtClean="0"/>
              <a:t>PRECOND: Tire(t)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t,Ground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Flat,Axle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EFFECT: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t,Ground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smtClean="0"/>
              <a:t>t,Axle</a:t>
            </a:r>
            <a:r>
              <a:rPr lang="en-US" sz="2000" dirty="0" smtClean="0"/>
              <a:t>))</a:t>
            </a:r>
          </a:p>
          <a:p>
            <a:pPr marL="457200" lvl="2" indent="-449263">
              <a:buNone/>
            </a:pPr>
            <a:r>
              <a:rPr lang="en-US" sz="2000" dirty="0" smtClean="0"/>
              <a:t>Action(</a:t>
            </a:r>
            <a:r>
              <a:rPr lang="en-US" sz="2000" dirty="0" err="1" smtClean="0"/>
              <a:t>LeaveOvernight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PRECOND: </a:t>
            </a:r>
            <a:r>
              <a:rPr lang="en-US" sz="2000" dirty="0" smtClean="0">
                <a:sym typeface="Symbol"/>
              </a:rPr>
              <a:t>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EFFECT: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Spare,Ground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Spare,Axle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Spare,Trunk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Flat,Axle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Flat,Trunk</a:t>
            </a:r>
            <a:r>
              <a:rPr lang="en-US" sz="2000" dirty="0" smtClean="0"/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6172200"/>
            <a:ext cx="1813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From Fig. 10.2, p. 370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Spare Tire Planning Graph</a:t>
            </a:r>
          </a:p>
        </p:txBody>
      </p:sp>
      <p:pic>
        <p:nvPicPr>
          <p:cNvPr id="10243" name="Picture 4" descr="tir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22513"/>
            <a:ext cx="8278813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781800" y="6096000"/>
            <a:ext cx="188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10.10, p. 384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3075" name="AutoShape 3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6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3079" name="Rectangle 7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8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3081" name="Rectangle 9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3082" name="Group 10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3109" name="Line 11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2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3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3107" name="Line 14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5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Rectangle 16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7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6" name="Rectangle 18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Text Box 19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3088" name="Rectangle 20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3089" name="Rectangle 21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3090" name="Line 22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3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AutoShape 24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3093" name="AutoShape 25"/>
          <p:cNvCxnSpPr>
            <a:cxnSpLocks noChangeAspect="1" noChangeShapeType="1"/>
            <a:stCxn id="3092" idx="3"/>
            <a:endCxn id="3089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AutoShape 26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3095" name="AutoShape 27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3096" name="AutoShape 28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3097" name="Line 29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8" name="AutoShape 30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9" name="AutoShape 31"/>
          <p:cNvCxnSpPr>
            <a:cxnSpLocks noChangeAspect="1" noChangeShapeType="1"/>
            <a:stCxn id="3095" idx="3"/>
            <a:endCxn id="3088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2"/>
          <p:cNvCxnSpPr>
            <a:cxnSpLocks noChangeAspect="1" noChangeShapeType="1"/>
            <a:stCxn id="3096" idx="3"/>
            <a:endCxn id="3088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Rectangle 33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3102" name="Line 34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3" name="AutoShape 35"/>
          <p:cNvCxnSpPr>
            <a:cxnSpLocks noChangeAspect="1" noChangeShapeType="1"/>
            <a:stCxn id="3095" idx="3"/>
            <a:endCxn id="3101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4" name="AutoShape 36"/>
          <p:cNvCxnSpPr>
            <a:cxnSpLocks noChangeAspect="1" noChangeShapeType="1"/>
            <a:stCxn id="3096" idx="3"/>
            <a:endCxn id="3101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5" name="Text Box 37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3106" name="Freeform 38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Blocks World 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initial state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On(A,Table)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Block(B)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goal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On(A,B)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actions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370013" algn="l"/>
              </a:tabLst>
            </a:pPr>
            <a:r>
              <a:rPr lang="en-US" sz="2000" smtClean="0"/>
              <a:t>Action(Move(b,x,y) 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Block(y),</a:t>
            </a:r>
            <a:br>
              <a:rPr lang="en-US" sz="2000" smtClean="0"/>
            </a:br>
            <a:r>
              <a:rPr lang="en-US" sz="2000" smtClean="0"/>
              <a:t>	Effect: On(b,y)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Clear(y))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370013" algn="l"/>
              </a:tabLst>
            </a:pPr>
            <a:r>
              <a:rPr lang="en-US" sz="2000" smtClean="0"/>
              <a:t>Action(MoveToTable(b,x),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Clear(b),</a:t>
            </a:r>
            <a:br>
              <a:rPr lang="en-US" sz="2000" smtClean="0"/>
            </a:br>
            <a:r>
              <a:rPr lang="en-US" sz="2000" smtClean="0"/>
              <a:t>	Effect: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Applicable Actions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981200"/>
            <a:ext cx="3810000" cy="2514600"/>
          </a:xfrm>
        </p:spPr>
        <p:txBody>
          <a:bodyPr/>
          <a:lstStyle/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Action(</a:t>
            </a:r>
            <a:r>
              <a:rPr lang="en-US" sz="2000" b="1" smtClean="0"/>
              <a:t>Move</a:t>
            </a:r>
            <a:r>
              <a:rPr lang="en-US" sz="2000" smtClean="0"/>
              <a:t>(b,x,y),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Block(y),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Effect: On(b,y)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Clear(y))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Action(</a:t>
            </a:r>
            <a:r>
              <a:rPr lang="en-US" sz="2000" b="1" smtClean="0"/>
              <a:t>MoveToTable</a:t>
            </a:r>
            <a:r>
              <a:rPr lang="en-US" sz="2000" smtClean="0"/>
              <a:t>(b,x),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Effect: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On(b,x))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endParaRPr lang="en-US" sz="2400" smtClean="0"/>
          </a:p>
          <a:p>
            <a:pPr marL="1082675" indent="-1082675" eaLnBrk="1" hangingPunct="1">
              <a:lnSpc>
                <a:spcPct val="80000"/>
              </a:lnSpc>
              <a:tabLst>
                <a:tab pos="288925" algn="l"/>
              </a:tabLst>
            </a:pPr>
            <a:endParaRPr lang="en-US" sz="200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an action </a:t>
            </a:r>
            <a:r>
              <a:rPr lang="en-US" sz="2000" i="1" smtClean="0"/>
              <a:t>a</a:t>
            </a:r>
            <a:r>
              <a:rPr lang="en-US" sz="2000" smtClean="0"/>
              <a:t> is </a:t>
            </a:r>
            <a:r>
              <a:rPr lang="en-US" sz="2000" b="1" smtClean="0"/>
              <a:t>applicable</a:t>
            </a:r>
            <a:r>
              <a:rPr lang="en-US" sz="2000" smtClean="0"/>
              <a:t> in any state that satisfies the precondition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e.g., Move(A,Table,B) is applicable in initial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unify with action description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apply substitution </a:t>
            </a:r>
            <a:br>
              <a:rPr lang="en-US" sz="2000" smtClean="0"/>
            </a:br>
            <a:r>
              <a:rPr lang="en-US" i="1" smtClean="0">
                <a:sym typeface="Symbol" pitchFamily="18" charset="2"/>
              </a:rPr>
              <a:t></a:t>
            </a:r>
            <a:r>
              <a:rPr lang="en-US" smtClean="0"/>
              <a:t> =</a:t>
            </a:r>
            <a:r>
              <a:rPr lang="en-US" sz="2000" smtClean="0"/>
              <a:t>{b/A, x/Table, y/B} to the action’s Precondition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initial state satisfies On(A,Table)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Block(B)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724400" y="4460875"/>
            <a:ext cx="38862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80000"/>
              </a:lnSpc>
              <a:tabLst>
                <a:tab pos="228600" algn="l"/>
              </a:tabLst>
            </a:pPr>
            <a:r>
              <a:rPr lang="en-US" sz="2000" b="1"/>
              <a:t>Initial State:</a:t>
            </a:r>
          </a:p>
          <a:p>
            <a:pPr marL="228600" indent="-228600">
              <a:lnSpc>
                <a:spcPct val="80000"/>
              </a:lnSpc>
              <a:tabLst>
                <a:tab pos="228600" algn="l"/>
              </a:tabLst>
            </a:pPr>
            <a:r>
              <a:rPr lang="en-US" sz="2000"/>
              <a:t>	On(A,Table)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On(B,Table)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Clear(A)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Clear(B)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Clear(Table)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Block(A)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Block(B)</a:t>
            </a:r>
          </a:p>
          <a:p>
            <a:pPr marL="228600" indent="-228600">
              <a:lnSpc>
                <a:spcPct val="80000"/>
              </a:lnSpc>
              <a:tabLst>
                <a:tab pos="228600" algn="l"/>
              </a:tabLst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Blocks World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initial state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On(A,Table)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On(C,Table)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Clear(C)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Block(C)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goal state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On(B,C)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On(A,B)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On(C,Table) 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actions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Action(Move(b,x,y) 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Block(y),</a:t>
            </a:r>
            <a:br>
              <a:rPr lang="en-US" sz="2000" smtClean="0"/>
            </a:br>
            <a:r>
              <a:rPr lang="en-US" sz="2000" smtClean="0"/>
              <a:t>	Effect: On(b,y)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Clear(y))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Action(MoveToTable(b,x),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Clear(b),</a:t>
            </a:r>
            <a:br>
              <a:rPr lang="en-US" sz="2000" smtClean="0"/>
            </a:br>
            <a:r>
              <a:rPr lang="en-US" sz="2000" smtClean="0"/>
              <a:t>	Effect: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State-Space Search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2895600"/>
            <a:ext cx="2057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On(A,T) ^  On(B,T) ^ On(C,T) ^ Clear(A) ^ Clear(B) ^ Clear(C) ^ Clear(T)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81350" y="1881188"/>
            <a:ext cx="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19325" y="1846263"/>
            <a:ext cx="8286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9010" y="1890713"/>
            <a:ext cx="4648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429000" y="2895600"/>
            <a:ext cx="2057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On(A,T) </a:t>
            </a: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^  On(B,T)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^ On(C,T) ^ Clear(A) ^ Clear(B) ^ </a:t>
            </a: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Clear(C)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^  Clear(T) ^ 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On(B,C)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53200" y="2895600"/>
            <a:ext cx="20955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On(A,T)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^  On(C,T) ^ Clear(A) ^ </a:t>
            </a: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Clear(B)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^ Clear(T) ^ On(B,C) ^ 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On(A,B)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429000" y="16764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981200" y="16764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Move(A,T,B)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429000" y="20193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981200" y="20193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Move(A,T,C)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429000" y="23622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981200" y="23622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Move(B,T,A)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429000" y="37338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429000" y="40767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429000" y="44196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981200" y="37338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Move(C,T,A)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1981200" y="40767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Move(C,T,B)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1981200" y="54483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Move(A,T,A)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438400" y="2933700"/>
            <a:ext cx="1028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Move(B,T,C)</a:t>
            </a: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429000" y="47625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1981200" y="57912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Move(B,T,B)</a:t>
            </a: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3429000" y="51054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1981200" y="61341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Move(C,T,C)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429000" y="54483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1524000" y="4419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MoveToTable(A,T)</a:t>
            </a: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3429000" y="57912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524000" y="47625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MoveToTable(B,T)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3429000" y="61341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1524000" y="51054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MoveToTable(C,T)</a:t>
            </a:r>
          </a:p>
        </p:txBody>
      </p:sp>
      <p:sp>
        <p:nvSpPr>
          <p:cNvPr id="1067" name="AutoShape 43"/>
          <p:cNvSpPr>
            <a:spLocks/>
          </p:cNvSpPr>
          <p:nvPr/>
        </p:nvSpPr>
        <p:spPr bwMode="auto">
          <a:xfrm>
            <a:off x="4800600" y="44196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068" name="Text Box 44"/>
          <p:cNvSpPr txBox="1">
            <a:spLocks noChangeArrowheads="1"/>
          </p:cNvSpPr>
          <p:nvPr/>
        </p:nvSpPr>
        <p:spPr bwMode="auto">
          <a:xfrm>
            <a:off x="5372100" y="510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spurious actions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9" name="AutoShape 45"/>
          <p:cNvCxnSpPr>
            <a:cxnSpLocks noChangeShapeType="1"/>
            <a:stCxn id="1030" idx="3"/>
            <a:endCxn id="1031" idx="1"/>
          </p:cNvCxnSpPr>
          <p:nvPr/>
        </p:nvCxnSpPr>
        <p:spPr bwMode="auto">
          <a:xfrm>
            <a:off x="5486400" y="3200400"/>
            <a:ext cx="1066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5562600" y="2933700"/>
            <a:ext cx="990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Move(A,T,B)</a:t>
            </a:r>
          </a:p>
        </p:txBody>
      </p:sp>
      <p:sp>
        <p:nvSpPr>
          <p:cNvPr id="1071" name="Text Box 47"/>
          <p:cNvSpPr txBox="1">
            <a:spLocks noChangeArrowheads="1"/>
          </p:cNvSpPr>
          <p:nvPr/>
        </p:nvSpPr>
        <p:spPr bwMode="auto">
          <a:xfrm>
            <a:off x="5105400" y="2362200"/>
            <a:ext cx="1028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Move(B,C,A)</a:t>
            </a:r>
          </a:p>
        </p:txBody>
      </p:sp>
      <p:sp>
        <p:nvSpPr>
          <p:cNvPr id="1072" name="Text Box 48"/>
          <p:cNvSpPr txBox="1">
            <a:spLocks noChangeArrowheads="1"/>
          </p:cNvSpPr>
          <p:nvPr/>
        </p:nvSpPr>
        <p:spPr bwMode="auto">
          <a:xfrm>
            <a:off x="5181600" y="1905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MoveToTable(B,C)</a:t>
            </a: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6591300" y="20574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6591300" y="24003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5143500" y="3619500"/>
            <a:ext cx="1028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Move(A,T,A)</a:t>
            </a: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6591300" y="36576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Text Box 56"/>
          <p:cNvSpPr txBox="1">
            <a:spLocks noChangeArrowheads="1"/>
          </p:cNvSpPr>
          <p:nvPr/>
        </p:nvSpPr>
        <p:spPr bwMode="auto">
          <a:xfrm>
            <a:off x="5105400" y="39624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Move(B,C,B)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6591300" y="40005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Text Box 59"/>
          <p:cNvSpPr txBox="1">
            <a:spLocks noChangeArrowheads="1"/>
          </p:cNvSpPr>
          <p:nvPr/>
        </p:nvSpPr>
        <p:spPr bwMode="auto">
          <a:xfrm>
            <a:off x="5181600" y="4495800"/>
            <a:ext cx="1409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(A,T)</a:t>
            </a: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6591300" y="43434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Elbow Connector 80"/>
          <p:cNvCxnSpPr>
            <a:stCxn id="1030" idx="3"/>
            <a:endCxn id="1074" idx="1"/>
          </p:cNvCxnSpPr>
          <p:nvPr/>
        </p:nvCxnSpPr>
        <p:spPr>
          <a:xfrm flipV="1">
            <a:off x="5486400" y="2514600"/>
            <a:ext cx="1104900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1030" idx="3"/>
            <a:endCxn id="1073" idx="1"/>
          </p:cNvCxnSpPr>
          <p:nvPr/>
        </p:nvCxnSpPr>
        <p:spPr>
          <a:xfrm flipV="1">
            <a:off x="5486400" y="2171700"/>
            <a:ext cx="1104900" cy="1028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1030" idx="3"/>
            <a:endCxn id="1079" idx="1"/>
          </p:cNvCxnSpPr>
          <p:nvPr/>
        </p:nvCxnSpPr>
        <p:spPr>
          <a:xfrm>
            <a:off x="5486400" y="3200400"/>
            <a:ext cx="1104900" cy="5715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1030" idx="3"/>
            <a:endCxn id="1081" idx="1"/>
          </p:cNvCxnSpPr>
          <p:nvPr/>
        </p:nvCxnSpPr>
        <p:spPr>
          <a:xfrm>
            <a:off x="5486400" y="3200400"/>
            <a:ext cx="1104900" cy="914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1030" idx="3"/>
            <a:endCxn id="1084" idx="1"/>
          </p:cNvCxnSpPr>
          <p:nvPr/>
        </p:nvCxnSpPr>
        <p:spPr>
          <a:xfrm>
            <a:off x="5486400" y="3200400"/>
            <a:ext cx="1104900" cy="1257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026" idx="3"/>
            <a:endCxn id="1041" idx="1"/>
          </p:cNvCxnSpPr>
          <p:nvPr/>
        </p:nvCxnSpPr>
        <p:spPr>
          <a:xfrm>
            <a:off x="2362200" y="3200400"/>
            <a:ext cx="1066800" cy="647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1026" idx="3"/>
            <a:endCxn id="1042" idx="1"/>
          </p:cNvCxnSpPr>
          <p:nvPr/>
        </p:nvCxnSpPr>
        <p:spPr>
          <a:xfrm>
            <a:off x="2362200" y="3200400"/>
            <a:ext cx="1066800" cy="9906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1026" idx="3"/>
            <a:endCxn id="1043" idx="1"/>
          </p:cNvCxnSpPr>
          <p:nvPr/>
        </p:nvCxnSpPr>
        <p:spPr>
          <a:xfrm>
            <a:off x="2362200" y="3200400"/>
            <a:ext cx="1066800" cy="13335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026" idx="3"/>
            <a:endCxn id="1052" idx="1"/>
          </p:cNvCxnSpPr>
          <p:nvPr/>
        </p:nvCxnSpPr>
        <p:spPr>
          <a:xfrm>
            <a:off x="2362200" y="3200400"/>
            <a:ext cx="1066800" cy="1676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Elbow Connector 170"/>
          <p:cNvCxnSpPr>
            <a:stCxn id="1026" idx="3"/>
            <a:endCxn id="1054" idx="1"/>
          </p:cNvCxnSpPr>
          <p:nvPr/>
        </p:nvCxnSpPr>
        <p:spPr>
          <a:xfrm>
            <a:off x="2362200" y="3200400"/>
            <a:ext cx="1066800" cy="2019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1026" idx="3"/>
            <a:endCxn id="1056" idx="1"/>
          </p:cNvCxnSpPr>
          <p:nvPr/>
        </p:nvCxnSpPr>
        <p:spPr>
          <a:xfrm>
            <a:off x="2362200" y="3200400"/>
            <a:ext cx="1066800" cy="23622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Elbow Connector 176"/>
          <p:cNvCxnSpPr>
            <a:stCxn id="1026" idx="3"/>
            <a:endCxn id="1058" idx="1"/>
          </p:cNvCxnSpPr>
          <p:nvPr/>
        </p:nvCxnSpPr>
        <p:spPr>
          <a:xfrm>
            <a:off x="2362200" y="3200400"/>
            <a:ext cx="1066800" cy="27051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1026" idx="3"/>
            <a:endCxn id="1060" idx="1"/>
          </p:cNvCxnSpPr>
          <p:nvPr/>
        </p:nvCxnSpPr>
        <p:spPr>
          <a:xfrm>
            <a:off x="2362200" y="3200400"/>
            <a:ext cx="1066800" cy="30480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1026" idx="3"/>
            <a:endCxn id="1038" idx="1"/>
          </p:cNvCxnSpPr>
          <p:nvPr/>
        </p:nvCxnSpPr>
        <p:spPr>
          <a:xfrm flipV="1">
            <a:off x="2362200" y="2476500"/>
            <a:ext cx="1066800" cy="7239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026" idx="3"/>
            <a:endCxn id="1035" idx="1"/>
          </p:cNvCxnSpPr>
          <p:nvPr/>
        </p:nvCxnSpPr>
        <p:spPr>
          <a:xfrm flipV="1">
            <a:off x="2362200" y="2133600"/>
            <a:ext cx="1066800" cy="1066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Elbow Connector 188"/>
          <p:cNvCxnSpPr>
            <a:stCxn id="1026" idx="3"/>
            <a:endCxn id="1032" idx="1"/>
          </p:cNvCxnSpPr>
          <p:nvPr/>
        </p:nvCxnSpPr>
        <p:spPr>
          <a:xfrm flipV="1">
            <a:off x="2362200" y="1790700"/>
            <a:ext cx="1066800" cy="1409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026" idx="3"/>
            <a:endCxn id="1030" idx="1"/>
          </p:cNvCxnSpPr>
          <p:nvPr/>
        </p:nvCxnSpPr>
        <p:spPr>
          <a:xfrm>
            <a:off x="2362200" y="3200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" name="Right Brace 193"/>
          <p:cNvSpPr/>
          <p:nvPr/>
        </p:nvSpPr>
        <p:spPr>
          <a:xfrm>
            <a:off x="7086600" y="3657600"/>
            <a:ext cx="152400" cy="990600"/>
          </a:xfrm>
          <a:prstGeom prst="rightBrac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 Box 44"/>
          <p:cNvSpPr txBox="1">
            <a:spLocks noChangeArrowheads="1"/>
          </p:cNvSpPr>
          <p:nvPr/>
        </p:nvSpPr>
        <p:spPr bwMode="auto">
          <a:xfrm>
            <a:off x="7315200" y="3886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spurious actions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State-Space Search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652588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440113" y="1828800"/>
            <a:ext cx="2051050" cy="760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On(B,C)</a:t>
            </a:r>
            <a:r>
              <a:rPr lang="en-US" sz="1400">
                <a:latin typeface="Arial" charset="0"/>
              </a:rPr>
              <a:t> ^ </a:t>
            </a:r>
            <a:r>
              <a:rPr lang="en-US" sz="1400" u="sng">
                <a:latin typeface="Arial" charset="0"/>
              </a:rPr>
              <a:t>On(A,B) </a:t>
            </a:r>
            <a:r>
              <a:rPr lang="en-US" sz="1400">
                <a:latin typeface="Arial" charset="0"/>
              </a:rPr>
              <a:t>^ On(C,T)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920750" y="3271838"/>
            <a:ext cx="2051050" cy="76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On(A,B)</a:t>
            </a:r>
            <a:r>
              <a:rPr lang="en-US" sz="1400">
                <a:latin typeface="Arial" charset="0"/>
              </a:rPr>
              <a:t> ^ On(C,T) ^ </a:t>
            </a:r>
            <a:r>
              <a:rPr lang="en-US" sz="1400" b="1">
                <a:latin typeface="Arial" charset="0"/>
              </a:rPr>
              <a:t>On(B,x) ^ Clear(B) ^ Clear(C)</a:t>
            </a:r>
            <a:endParaRPr lang="en-US" sz="1400">
              <a:latin typeface="Arial" charset="0"/>
            </a:endParaRP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3359150" y="3271838"/>
            <a:ext cx="2051050" cy="76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On(B,C)</a:t>
            </a:r>
            <a:r>
              <a:rPr lang="en-US" sz="1400">
                <a:latin typeface="Arial" charset="0"/>
              </a:rPr>
              <a:t> ^ On(C,T) ^ </a:t>
            </a:r>
            <a:r>
              <a:rPr lang="en-US" sz="1400" b="1">
                <a:latin typeface="Arial" charset="0"/>
              </a:rPr>
              <a:t>On(A,x) ^ Clear(A) ^ Clear(B)</a:t>
            </a:r>
            <a:endParaRPr lang="en-US" sz="1400">
              <a:latin typeface="Arial" charset="0"/>
            </a:endParaRP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3359150" y="4792663"/>
            <a:ext cx="2051050" cy="769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>
                <a:latin typeface="Arial" charset="0"/>
              </a:rPr>
              <a:t>On(C,T) ^ On(A,x) ^ Clear(A) ^ Clear(B) ^ </a:t>
            </a:r>
            <a:r>
              <a:rPr lang="en-US" sz="1400" b="1">
                <a:latin typeface="Arial" charset="0"/>
              </a:rPr>
              <a:t>On(B,y) ^ Clear(C)</a:t>
            </a:r>
            <a:endParaRPr lang="en-US" sz="1400">
              <a:latin typeface="Arial" charset="0"/>
            </a:endParaRPr>
          </a:p>
        </p:txBody>
      </p:sp>
      <p:cxnSp>
        <p:nvCxnSpPr>
          <p:cNvPr id="7176" name="AutoShape 11"/>
          <p:cNvCxnSpPr>
            <a:cxnSpLocks noChangeShapeType="1"/>
            <a:stCxn id="7172" idx="2"/>
            <a:endCxn id="7174" idx="0"/>
          </p:cNvCxnSpPr>
          <p:nvPr/>
        </p:nvCxnSpPr>
        <p:spPr bwMode="auto">
          <a:xfrm flipH="1">
            <a:off x="4384675" y="2589213"/>
            <a:ext cx="80963" cy="682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7" name="AutoShape 12"/>
          <p:cNvCxnSpPr>
            <a:cxnSpLocks noChangeShapeType="1"/>
            <a:stCxn id="7174" idx="2"/>
            <a:endCxn id="7175" idx="0"/>
          </p:cNvCxnSpPr>
          <p:nvPr/>
        </p:nvCxnSpPr>
        <p:spPr bwMode="auto">
          <a:xfrm>
            <a:off x="4384675" y="4038600"/>
            <a:ext cx="0" cy="754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1225550" y="2743200"/>
            <a:ext cx="1271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Move(B,x,C)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x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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3357563" y="2743200"/>
            <a:ext cx="1214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Move(A,x,B)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x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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200400" y="4184650"/>
            <a:ext cx="12223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Move(B,y,C)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y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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2667000" y="2133600"/>
            <a:ext cx="762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GOAL:</a:t>
            </a:r>
          </a:p>
        </p:txBody>
      </p:sp>
      <p:sp>
        <p:nvSpPr>
          <p:cNvPr id="7182" name="Text Box 17"/>
          <p:cNvSpPr txBox="1">
            <a:spLocks noChangeArrowheads="1"/>
          </p:cNvSpPr>
          <p:nvPr/>
        </p:nvSpPr>
        <p:spPr bwMode="auto">
          <a:xfrm>
            <a:off x="5486400" y="5029200"/>
            <a:ext cx="1530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INITIAL STATE: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 (if x=T and y= T)</a:t>
            </a:r>
          </a:p>
        </p:txBody>
      </p:sp>
      <p:cxnSp>
        <p:nvCxnSpPr>
          <p:cNvPr id="7183" name="AutoShape 18"/>
          <p:cNvCxnSpPr>
            <a:cxnSpLocks noChangeShapeType="1"/>
            <a:stCxn id="7173" idx="2"/>
          </p:cNvCxnSpPr>
          <p:nvPr/>
        </p:nvCxnSpPr>
        <p:spPr bwMode="auto">
          <a:xfrm flipH="1">
            <a:off x="1911350" y="4038600"/>
            <a:ext cx="34925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77863" y="4335463"/>
            <a:ext cx="13096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Move(A,y,B)?</a:t>
            </a:r>
          </a:p>
        </p:txBody>
      </p:sp>
      <p:sp>
        <p:nvSpPr>
          <p:cNvPr id="7185" name="AutoShape 20"/>
          <p:cNvSpPr>
            <a:spLocks noChangeArrowheads="1"/>
          </p:cNvSpPr>
          <p:nvPr/>
        </p:nvSpPr>
        <p:spPr bwMode="auto">
          <a:xfrm>
            <a:off x="404813" y="5257800"/>
            <a:ext cx="1582737" cy="696913"/>
          </a:xfrm>
          <a:prstGeom prst="wedgeRectCallout">
            <a:avLst>
              <a:gd name="adj1" fmla="val 1454"/>
              <a:gd name="adj2" fmla="val -1383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Not relevant: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has effect delete Clear(B)</a:t>
            </a:r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5645150" y="3276600"/>
            <a:ext cx="908050" cy="766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>
                <a:latin typeface="Arial" charset="0"/>
              </a:rPr>
              <a:t>?</a:t>
            </a:r>
          </a:p>
        </p:txBody>
      </p:sp>
      <p:sp>
        <p:nvSpPr>
          <p:cNvPr id="7187" name="Rectangle 22"/>
          <p:cNvSpPr>
            <a:spLocks noChangeArrowheads="1"/>
          </p:cNvSpPr>
          <p:nvPr/>
        </p:nvSpPr>
        <p:spPr bwMode="auto">
          <a:xfrm>
            <a:off x="7016750" y="3276600"/>
            <a:ext cx="908050" cy="766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>
                <a:latin typeface="Arial" charset="0"/>
              </a:rPr>
              <a:t>?</a:t>
            </a:r>
          </a:p>
        </p:txBody>
      </p:sp>
      <p:cxnSp>
        <p:nvCxnSpPr>
          <p:cNvPr id="7188" name="AutoShape 23"/>
          <p:cNvCxnSpPr>
            <a:cxnSpLocks noChangeShapeType="1"/>
            <a:stCxn id="7172" idx="2"/>
            <a:endCxn id="7186" idx="0"/>
          </p:cNvCxnSpPr>
          <p:nvPr/>
        </p:nvCxnSpPr>
        <p:spPr bwMode="auto">
          <a:xfrm>
            <a:off x="4465638" y="2589213"/>
            <a:ext cx="1633537" cy="6873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7189" name="Text Box 25"/>
          <p:cNvSpPr txBox="1">
            <a:spLocks noChangeArrowheads="1"/>
          </p:cNvSpPr>
          <p:nvPr/>
        </p:nvSpPr>
        <p:spPr bwMode="auto">
          <a:xfrm>
            <a:off x="5872163" y="2971800"/>
            <a:ext cx="1214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Move(C,x,T)</a:t>
            </a:r>
          </a:p>
        </p:txBody>
      </p:sp>
      <p:sp>
        <p:nvSpPr>
          <p:cNvPr id="7190" name="Line 26"/>
          <p:cNvSpPr>
            <a:spLocks noChangeShapeType="1"/>
          </p:cNvSpPr>
          <p:nvPr/>
        </p:nvSpPr>
        <p:spPr bwMode="auto">
          <a:xfrm flipH="1">
            <a:off x="1981200" y="2590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6248400" y="2590800"/>
            <a:ext cx="174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MoveToTable(C,x)</a:t>
            </a:r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>
            <a:off x="5334000" y="25908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21336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>
            <a:off x="2362200" y="4038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31"/>
          <p:cNvSpPr>
            <a:spLocks noChangeShapeType="1"/>
          </p:cNvSpPr>
          <p:nvPr/>
        </p:nvSpPr>
        <p:spPr bwMode="auto">
          <a:xfrm>
            <a:off x="45720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32"/>
          <p:cNvSpPr>
            <a:spLocks noChangeShapeType="1"/>
          </p:cNvSpPr>
          <p:nvPr/>
        </p:nvSpPr>
        <p:spPr bwMode="auto">
          <a:xfrm>
            <a:off x="50292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33"/>
          <p:cNvSpPr>
            <a:spLocks noChangeShapeType="1"/>
          </p:cNvSpPr>
          <p:nvPr/>
        </p:nvSpPr>
        <p:spPr bwMode="auto">
          <a:xfrm flipH="1">
            <a:off x="6019800" y="4038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4"/>
          <p:cNvSpPr>
            <a:spLocks noChangeShapeType="1"/>
          </p:cNvSpPr>
          <p:nvPr/>
        </p:nvSpPr>
        <p:spPr bwMode="auto">
          <a:xfrm>
            <a:off x="6248400" y="4038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5"/>
          <p:cNvSpPr>
            <a:spLocks noChangeShapeType="1"/>
          </p:cNvSpPr>
          <p:nvPr/>
        </p:nvSpPr>
        <p:spPr bwMode="auto">
          <a:xfrm flipH="1">
            <a:off x="7162800" y="4038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6"/>
          <p:cNvSpPr>
            <a:spLocks noChangeShapeType="1"/>
          </p:cNvSpPr>
          <p:nvPr/>
        </p:nvSpPr>
        <p:spPr bwMode="auto">
          <a:xfrm>
            <a:off x="7543800" y="4038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4349750" y="5819775"/>
            <a:ext cx="403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bold</a:t>
            </a:r>
            <a:r>
              <a:rPr lang="en-US" sz="1600"/>
              <a:t> – literal that was added to the predecessor</a:t>
            </a:r>
            <a:endParaRPr lang="en-US" sz="1600" b="1"/>
          </a:p>
          <a:p>
            <a:r>
              <a:rPr lang="en-US" sz="1600" u="sng"/>
              <a:t>underline</a:t>
            </a:r>
            <a:r>
              <a:rPr lang="en-US" sz="1600"/>
              <a:t> – goal is not satisfied by initial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188" y="4267200"/>
            <a:ext cx="7364412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038225" y="1600200"/>
            <a:ext cx="52276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Init(Have(Cake)</a:t>
            </a:r>
          </a:p>
          <a:p>
            <a:r>
              <a:rPr lang="en-US" sz="2000"/>
              <a:t>Goal(Have(Cake)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Eaten(Cake))</a:t>
            </a:r>
          </a:p>
          <a:p>
            <a:pPr marL="0" lvl="3"/>
            <a:r>
              <a:rPr lang="en-US" sz="2000"/>
              <a:t>Action(Eat(Cake)</a:t>
            </a:r>
          </a:p>
          <a:p>
            <a:pPr marL="914400" lvl="4"/>
            <a:r>
              <a:rPr lang="en-US" sz="2000"/>
              <a:t>PRECOND: Have(Cake)</a:t>
            </a:r>
          </a:p>
          <a:p>
            <a:pPr marL="914400" lvl="4"/>
            <a:r>
              <a:rPr lang="en-US" sz="2000"/>
              <a:t>EFFECT: 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Have(Cake)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Eaten(Cake))</a:t>
            </a:r>
          </a:p>
          <a:p>
            <a:pPr marL="0" lvl="3"/>
            <a:r>
              <a:rPr lang="en-US" sz="2000"/>
              <a:t>Action(Bake(Cake)</a:t>
            </a:r>
          </a:p>
          <a:p>
            <a:pPr marL="914400" lvl="4"/>
            <a:r>
              <a:rPr lang="en-US" sz="2000"/>
              <a:t>PRECOND: 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Have(Cake)</a:t>
            </a:r>
          </a:p>
          <a:p>
            <a:pPr marL="914400" lvl="4"/>
            <a:r>
              <a:rPr lang="en-US" sz="2000"/>
              <a:t>EFFECT: Have(Cake) </a:t>
            </a:r>
          </a:p>
          <a:p>
            <a:endParaRPr lang="en-US" sz="2000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181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10.8, p. 380</a:t>
            </a:r>
          </a:p>
        </p:txBody>
      </p:sp>
      <p:sp>
        <p:nvSpPr>
          <p:cNvPr id="11" name="Arc 10"/>
          <p:cNvSpPr/>
          <p:nvPr/>
        </p:nvSpPr>
        <p:spPr>
          <a:xfrm>
            <a:off x="5551714" y="5109369"/>
            <a:ext cx="914400" cy="762000"/>
          </a:xfrm>
          <a:prstGeom prst="arc">
            <a:avLst>
              <a:gd name="adj1" fmla="val 16200013"/>
              <a:gd name="adj2" fmla="val 5464851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7162800" y="3273552"/>
            <a:ext cx="1066800" cy="612648"/>
          </a:xfrm>
          <a:prstGeom prst="wedgeRoundRectCallout">
            <a:avLst>
              <a:gd name="adj1" fmla="val -122291"/>
              <a:gd name="adj2" fmla="val 265059"/>
              <a:gd name="adj3" fmla="val 16667"/>
            </a:avLst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Missing from book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5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err="1" smtClean="0"/>
              <a:t>GraphPlan</a:t>
            </a:r>
            <a:r>
              <a:rPr lang="en-US" sz="2000" dirty="0" smtClean="0"/>
              <a:t>(</a:t>
            </a:r>
            <a:r>
              <a:rPr lang="en-US" sz="2000" i="1" dirty="0" smtClean="0"/>
              <a:t>problem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solution or failure</a:t>
            </a:r>
          </a:p>
          <a:p>
            <a:pPr marL="457200" indent="0"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sz="2000" i="1" dirty="0" smtClean="0"/>
              <a:t>graph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Initial-Planning-Graph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problem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cap="small" dirty="0" smtClean="0">
                <a:sym typeface="Wingdings" pitchFamily="2" charset="2"/>
              </a:rPr>
              <a:t>Conjuncts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err="1" smtClean="0">
                <a:sym typeface="Wingdings" pitchFamily="2" charset="2"/>
              </a:rPr>
              <a:t>problem</a:t>
            </a:r>
            <a:r>
              <a:rPr lang="en-US" sz="2000" dirty="0" err="1" smtClean="0">
                <a:sym typeface="Wingdings" pitchFamily="2" charset="2"/>
              </a:rPr>
              <a:t>.</a:t>
            </a:r>
            <a:r>
              <a:rPr lang="en-US" sz="2000" cap="small" dirty="0" err="1" smtClean="0">
                <a:sym typeface="Wingdings" pitchFamily="2" charset="2"/>
              </a:rPr>
              <a:t>Goal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i="1" dirty="0" err="1" smtClean="0">
                <a:sym typeface="Wingdings" pitchFamily="2" charset="2"/>
              </a:rPr>
              <a:t>nogoods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an empty hash table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t </a:t>
            </a:r>
            <a:r>
              <a:rPr lang="en-US" sz="2000" dirty="0" smtClean="0">
                <a:sym typeface="Wingdings" pitchFamily="2" charset="2"/>
              </a:rPr>
              <a:t>= 0 </a:t>
            </a:r>
            <a:r>
              <a:rPr lang="en-US" sz="2000" b="1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/>
              </a:rPr>
              <a:t> </a:t>
            </a:r>
            <a:r>
              <a:rPr lang="en-US" sz="2000" b="1" dirty="0" smtClean="0">
                <a:sym typeface="Symbol"/>
              </a:rPr>
              <a:t>do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if </a:t>
            </a:r>
            <a:r>
              <a:rPr lang="en-US" sz="2000" i="1" dirty="0" smtClean="0">
                <a:sym typeface="Wingdings" pitchFamily="2" charset="2"/>
              </a:rPr>
              <a:t>goals </a:t>
            </a:r>
            <a:r>
              <a:rPr lang="en-US" sz="2000" dirty="0" smtClean="0">
                <a:sym typeface="Wingdings" pitchFamily="2" charset="2"/>
              </a:rPr>
              <a:t>all non-</a:t>
            </a:r>
            <a:r>
              <a:rPr lang="en-US" sz="2000" dirty="0" err="1" smtClean="0">
                <a:sym typeface="Wingdings" pitchFamily="2" charset="2"/>
              </a:rPr>
              <a:t>mutex</a:t>
            </a:r>
            <a:r>
              <a:rPr lang="en-US" sz="2000" dirty="0" smtClean="0">
                <a:sym typeface="Wingdings" pitchFamily="2" charset="2"/>
              </a:rPr>
              <a:t> in </a:t>
            </a:r>
            <a:r>
              <a:rPr lang="en-US" sz="2000" i="1" dirty="0" smtClean="0">
                <a:sym typeface="Wingdings" pitchFamily="2" charset="2"/>
              </a:rPr>
              <a:t>S</a:t>
            </a:r>
            <a:r>
              <a:rPr lang="en-US" sz="2000" i="1" baseline="-25000" dirty="0" smtClean="0">
                <a:sym typeface="Wingdings" pitchFamily="2" charset="2"/>
              </a:rPr>
              <a:t>t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/>
              </a:rPr>
              <a:t>of </a:t>
            </a:r>
            <a:r>
              <a:rPr lang="en-US" sz="2000" i="1" dirty="0" smtClean="0">
                <a:sym typeface="Symbol"/>
              </a:rPr>
              <a:t>graph </a:t>
            </a:r>
            <a:r>
              <a:rPr lang="en-US" sz="2000" b="1" dirty="0" smtClean="0">
                <a:sym typeface="Symbol"/>
              </a:rPr>
              <a:t>then</a:t>
            </a:r>
            <a:br>
              <a:rPr lang="en-US" sz="2000" b="1" dirty="0" smtClean="0">
                <a:sym typeface="Symbol"/>
              </a:rPr>
            </a:br>
            <a:r>
              <a:rPr lang="en-US" sz="2000" b="1" dirty="0" smtClean="0">
                <a:sym typeface="Symbol"/>
              </a:rPr>
              <a:t>		</a:t>
            </a:r>
            <a:r>
              <a:rPr lang="en-US" sz="2000" i="1" dirty="0" smtClean="0">
                <a:sym typeface="Symbol"/>
              </a:rPr>
              <a:t>solution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Extract-Solution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i="1" dirty="0" smtClean="0">
                <a:sym typeface="Wingdings" pitchFamily="2" charset="2"/>
              </a:rPr>
              <a:t>, goals, 						</a:t>
            </a:r>
            <a:r>
              <a:rPr lang="en-US" sz="2000" cap="small" dirty="0" err="1" smtClean="0">
                <a:sym typeface="Wingdings" pitchFamily="2" charset="2"/>
              </a:rPr>
              <a:t>NumLevels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dirty="0" smtClean="0">
                <a:sym typeface="Wingdings" pitchFamily="2" charset="2"/>
              </a:rPr>
              <a:t>),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i="1" dirty="0" err="1" smtClean="0">
                <a:sym typeface="Wingdings" pitchFamily="2" charset="2"/>
              </a:rPr>
              <a:t>nogoods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solution </a:t>
            </a:r>
            <a:r>
              <a:rPr lang="en-US" sz="2000" dirty="0" smtClean="0">
                <a:sym typeface="Wingdings" pitchFamily="2" charset="2"/>
              </a:rPr>
              <a:t>≠ </a:t>
            </a:r>
            <a:r>
              <a:rPr lang="en-US" sz="2000" i="1" dirty="0" smtClean="0">
                <a:sym typeface="Wingdings" pitchFamily="2" charset="2"/>
              </a:rPr>
              <a:t>failure </a:t>
            </a:r>
            <a:r>
              <a:rPr lang="en-US" sz="2000" b="1" dirty="0" smtClean="0">
                <a:sym typeface="Wingdings" pitchFamily="2" charset="2"/>
              </a:rPr>
              <a:t>then return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solution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i="1" dirty="0" err="1" smtClean="0">
                <a:sym typeface="Wingdings" pitchFamily="2" charset="2"/>
              </a:rPr>
              <a:t>nogoods</a:t>
            </a:r>
            <a:r>
              <a:rPr lang="en-US" sz="2000" dirty="0" smtClean="0">
                <a:sym typeface="Wingdings" pitchFamily="2" charset="2"/>
              </a:rPr>
              <a:t> have both leveled off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i="1" dirty="0" smtClean="0">
                <a:sym typeface="Wingdings" pitchFamily="2" charset="2"/>
              </a:rPr>
              <a:t>failure</a:t>
            </a:r>
            <a:br>
              <a:rPr lang="en-US" sz="2000" i="1" dirty="0" smtClean="0">
                <a:sym typeface="Wingdings" pitchFamily="2" charset="2"/>
              </a:rPr>
            </a:br>
            <a:r>
              <a:rPr lang="en-US" sz="2000" i="1" dirty="0" smtClean="0">
                <a:sym typeface="Wingdings" pitchFamily="2" charset="2"/>
              </a:rPr>
              <a:t>	graph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Expand-Graph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Wingdings" pitchFamily="2" charset="2"/>
              </a:rPr>
              <a:t>problem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>
              <a:sym typeface="Symbol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181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10.9, p. 383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508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Ch. 10 – Planning</vt:lpstr>
      <vt:lpstr>Goal-Based Agent</vt:lpstr>
      <vt:lpstr>Blocks World Example</vt:lpstr>
      <vt:lpstr>Applicable Actions</vt:lpstr>
      <vt:lpstr>A Blocks World Problem</vt:lpstr>
      <vt:lpstr>Forward State-Space Search</vt:lpstr>
      <vt:lpstr>Backward State-Space Search</vt:lpstr>
      <vt:lpstr>Planning Graph Example</vt:lpstr>
      <vt:lpstr>GraphPlan</vt:lpstr>
      <vt:lpstr>Spare Tire Problem</vt:lpstr>
      <vt:lpstr>Spare Tire Planning Graph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78</cp:revision>
  <dcterms:created xsi:type="dcterms:W3CDTF">2004-02-29T20:14:56Z</dcterms:created>
  <dcterms:modified xsi:type="dcterms:W3CDTF">2014-03-27T17:37:05Z</dcterms:modified>
</cp:coreProperties>
</file>