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7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13" autoAdjust="0"/>
  </p:normalViewPr>
  <p:slideViewPr>
    <p:cSldViewPr>
      <p:cViewPr varScale="1">
        <p:scale>
          <a:sx n="57" d="100"/>
          <a:sy n="57" d="100"/>
        </p:scale>
        <p:origin x="-9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867-552B-45F2-B00A-09047FC5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6D06-918B-4360-ADC9-85258A58D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39F3-6264-4D72-B1E4-07C369AE8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360A9-A15D-4BBC-AE7E-E5DC06280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74DD-8A0B-4E27-AF1F-249F058F9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2D3B-5038-4B26-9835-DD9F9D6C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C69A4-6DDC-4EEC-9B91-835EC20C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1852-E387-4A73-A86E-A7B23468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2BD8-945D-4522-B9AC-8EF3C8D8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5CB4B-DDC1-447D-A1EB-6A057667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2320-8733-4DD1-BFE9-4541D8742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DFE2A1-34EE-48E2-98BA-7215637D0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8 – First Order Logic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Syntax of First-Order Logic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/>
              <a:t>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AtomicSentence | ComplexSentence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AtomicSentence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Predicate(Term,…) 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	| Term = Term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ComplexSentence </a:t>
            </a:r>
            <a:r>
              <a:rPr lang="en-US" sz="2800" smtClean="0">
                <a:sym typeface="Wingdings" pitchFamily="2" charset="2"/>
              </a:rPr>
              <a:t> </a:t>
            </a:r>
            <a:r>
              <a:rPr lang="en-US" sz="2800" b="1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Sentence</a:t>
            </a:r>
            <a:r>
              <a:rPr lang="en-US" sz="2800" b="1" smtClean="0">
                <a:sym typeface="Wingdings" pitchFamily="2" charset="2"/>
              </a:rPr>
              <a:t>)</a:t>
            </a:r>
            <a:r>
              <a:rPr lang="en-US" sz="2800" i="1" smtClean="0">
                <a:sym typeface="Wingdings" pitchFamily="2" charset="2"/>
              </a:rPr>
              <a:t>	 |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 </a:t>
            </a:r>
            <a:r>
              <a:rPr lang="en-US" sz="2800" i="1" smtClean="0">
                <a:sym typeface="Wingdings" pitchFamily="2" charset="2"/>
              </a:rPr>
              <a:t>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	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800" i="1" smtClean="0">
                <a:sym typeface="Wingdings" pitchFamily="2" charset="2"/>
              </a:rPr>
              <a:t> 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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	| Quantifier Variable,… Sentence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Term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Function(Term,…)  | Constant  | Variable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374775" algn="l"/>
                <a:tab pos="2000250" algn="l"/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Quantifier </a:t>
            </a:r>
            <a:r>
              <a:rPr lang="en-US" sz="2800" smtClean="0">
                <a:sym typeface="Wingdings" pitchFamily="2" charset="2"/>
              </a:rPr>
              <a:t> </a:t>
            </a:r>
            <a:r>
              <a:rPr lang="en-US" sz="2800" smtClean="0">
                <a:sym typeface="Symbol" pitchFamily="18" charset="2"/>
              </a:rPr>
              <a:t>  |  </a:t>
            </a:r>
            <a:endParaRPr lang="en-US" sz="2800" smtClean="0">
              <a:sym typeface="Wingdings" pitchFamily="2" charset="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03888" y="6172200"/>
            <a:ext cx="2652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From Figure 8.3, p. 293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Knowledge-Based Agent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400" b="1" dirty="0" smtClean="0"/>
              <a:t>function </a:t>
            </a:r>
            <a:r>
              <a:rPr lang="en-US" sz="2400" cap="small" dirty="0" smtClean="0"/>
              <a:t>KB-Agent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)</a:t>
            </a:r>
            <a:r>
              <a:rPr lang="en-US" sz="2400" b="1" dirty="0" smtClean="0"/>
              <a:t> returns </a:t>
            </a:r>
            <a:r>
              <a:rPr lang="en-US" sz="2400" dirty="0" smtClean="0"/>
              <a:t>an </a:t>
            </a:r>
            <a:r>
              <a:rPr lang="en-US" sz="2400" i="1" dirty="0" smtClean="0"/>
              <a:t>action</a:t>
            </a:r>
            <a:br>
              <a:rPr lang="en-US" sz="2400" i="1" dirty="0" smtClean="0"/>
            </a:br>
            <a:r>
              <a:rPr lang="en-US" sz="2400" i="1" dirty="0" smtClean="0"/>
              <a:t>	</a:t>
            </a:r>
            <a:r>
              <a:rPr lang="en-US" sz="2400" b="1" dirty="0" smtClean="0"/>
              <a:t>persistent: </a:t>
            </a:r>
            <a:r>
              <a:rPr lang="en-US" sz="2400" i="1" dirty="0" smtClean="0"/>
              <a:t>KB</a:t>
            </a:r>
            <a:r>
              <a:rPr lang="en-US" sz="2400" dirty="0" smtClean="0"/>
              <a:t>, a knowledge base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400" i="1" dirty="0" smtClean="0"/>
              <a:t>t</a:t>
            </a:r>
            <a:r>
              <a:rPr lang="en-US" sz="2400" dirty="0" smtClean="0"/>
              <a:t>, a counter, initially 0 indicating time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400" dirty="0" smtClean="0"/>
              <a:t>	TELL(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Make-Percept-Sentence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, </a:t>
            </a:r>
            <a:r>
              <a:rPr lang="en-US" sz="2400" i="1" dirty="0" smtClean="0"/>
              <a:t>t))</a:t>
            </a:r>
            <a:br>
              <a:rPr lang="en-US" sz="2400" i="1" dirty="0" smtClean="0"/>
            </a:br>
            <a:r>
              <a:rPr lang="en-US" sz="2400" i="1" dirty="0" smtClean="0"/>
              <a:t>	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ASK(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Make-Action-Query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TELL(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action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i="1" dirty="0" smtClean="0"/>
              <a:t>t</a:t>
            </a:r>
            <a:r>
              <a:rPr lang="en-US" sz="2400" dirty="0" smtClean="0"/>
              <a:t> + 1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 </a:t>
            </a:r>
            <a:r>
              <a:rPr lang="en-US" sz="2400" i="1" dirty="0" smtClean="0"/>
              <a:t>action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400" i="1" dirty="0" smtClean="0">
                <a:sym typeface="Wingdings" pitchFamily="2" charset="2"/>
              </a:rPr>
              <a:t>From Figure 7.1, p. 236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PEAS Description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Performance 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percentage of mines found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NxM grid with random placement of mines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Actuators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choose a square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Sensors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chosen square has </a:t>
            </a:r>
            <a:r>
              <a:rPr lang="en-US" sz="2400" i="1" smtClean="0"/>
              <a:t>x</a:t>
            </a:r>
            <a:r>
              <a:rPr lang="en-US" sz="2400" smtClean="0"/>
              <a:t> adjacent mines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or uncover mine and lose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Predicates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</a:t>
            </a:r>
          </a:p>
          <a:p>
            <a:pPr lvl="1" eaLnBrk="1" hangingPunct="1"/>
            <a:r>
              <a:rPr lang="en-US" smtClean="0"/>
              <a:t>Mine(s)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has a mine in it</a:t>
            </a:r>
          </a:p>
          <a:p>
            <a:pPr eaLnBrk="1" hangingPunct="1"/>
            <a:r>
              <a:rPr lang="en-US" smtClean="0"/>
              <a:t>Sensing</a:t>
            </a:r>
          </a:p>
          <a:p>
            <a:pPr lvl="1" eaLnBrk="1" hangingPunct="1"/>
            <a:r>
              <a:rPr lang="en-US" smtClean="0"/>
              <a:t>NearbyMines(s,k)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has </a:t>
            </a:r>
            <a:r>
              <a:rPr lang="en-US" i="1" smtClean="0"/>
              <a:t>k</a:t>
            </a:r>
            <a:r>
              <a:rPr lang="en-US" smtClean="0"/>
              <a:t> adjacent mines</a:t>
            </a:r>
          </a:p>
          <a:p>
            <a:pPr lvl="1" eaLnBrk="1" hangingPunct="1"/>
            <a:r>
              <a:rPr lang="en-US" smtClean="0"/>
              <a:t>Cleared(s)</a:t>
            </a:r>
          </a:p>
          <a:p>
            <a:pPr lvl="2" eaLnBrk="1" hangingPunct="1"/>
            <a:r>
              <a:rPr lang="en-US" smtClean="0"/>
              <a:t>square </a:t>
            </a:r>
            <a:r>
              <a:rPr lang="en-US" i="1" smtClean="0"/>
              <a:t>s</a:t>
            </a:r>
            <a:r>
              <a:rPr lang="en-US" smtClean="0"/>
              <a:t> is safe (didn’t uncover a mine)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Minesweeper Axioms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 </a:t>
            </a:r>
            <a:r>
              <a:rPr lang="en-US" sz="2400" dirty="0" smtClean="0"/>
              <a:t>Cleared(s)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Mine(s)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s,r NearbyMines(s,0)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dirty="0" smtClean="0"/>
              <a:t> Adjacent(s,r)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pt-BR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pt-BR" sz="2400" dirty="0" smtClean="0"/>
              <a:t>Mine(r)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s </a:t>
            </a:r>
            <a:r>
              <a:rPr lang="en-US" sz="2400" dirty="0" err="1" smtClean="0"/>
              <a:t>NearbyMines</a:t>
            </a:r>
            <a:r>
              <a:rPr lang="en-US" sz="2400" dirty="0" smtClean="0"/>
              <a:t>(s,1)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</a:t>
            </a:r>
            <a:r>
              <a:rPr lang="en-US" sz="2400" dirty="0" smtClean="0"/>
              <a:t>r Adjacent(</a:t>
            </a:r>
            <a:r>
              <a:rPr lang="en-US" sz="2400" dirty="0" err="1" smtClean="0"/>
              <a:t>s,r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Mine(r) </a:t>
            </a:r>
            <a:r>
              <a:rPr lang="en-US" sz="2400" dirty="0" smtClean="0">
                <a:sym typeface="Symbol" pitchFamily="18" charset="2"/>
              </a:rPr>
              <a:t></a:t>
            </a:r>
            <a:br>
              <a:rPr lang="en-US" sz="2400" dirty="0" smtClean="0">
                <a:sym typeface="Symbol" pitchFamily="18" charset="2"/>
              </a:rPr>
            </a:br>
            <a:r>
              <a:rPr lang="de-DE" sz="2400" dirty="0" smtClean="0"/>
              <a:t>(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de-DE" sz="2400" dirty="0" smtClean="0"/>
              <a:t>t Adjacent(s,t)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de-DE" sz="2400" dirty="0" smtClean="0"/>
              <a:t> Mine(t)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de-DE" sz="2400" dirty="0" smtClean="0"/>
              <a:t> r=t)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also need 6 other rules for 1&lt;k&lt;8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pt-BR" sz="2400" dirty="0" smtClean="0"/>
              <a:t>s,r NearbyMines(s,8)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dirty="0" smtClean="0"/>
              <a:t> Adjacent(s,r)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pt-BR" sz="2400" dirty="0" smtClean="0"/>
              <a:t>  Mine(r)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x,y,a,b</a:t>
            </a:r>
            <a:r>
              <a:rPr lang="en-US" sz="2400" dirty="0" smtClean="0"/>
              <a:t> Adjacent([</a:t>
            </a:r>
            <a:r>
              <a:rPr lang="en-US" sz="2400" dirty="0" err="1" smtClean="0"/>
              <a:t>x,y</a:t>
            </a:r>
            <a:r>
              <a:rPr lang="en-US" sz="2400" dirty="0" smtClean="0"/>
              <a:t>],[</a:t>
            </a:r>
            <a:r>
              <a:rPr lang="en-US" sz="2400" dirty="0" err="1" smtClean="0"/>
              <a:t>a,b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(a=x+1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a=x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a=x-1)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(b=y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b=y+1 </a:t>
            </a:r>
            <a:r>
              <a:rPr lang="en-US" sz="2400" dirty="0" smtClean="0">
                <a:sym typeface="Symbol" pitchFamily="18" charset="2"/>
              </a:rPr>
              <a:t></a:t>
            </a:r>
            <a:r>
              <a:rPr lang="en-US" sz="2400" dirty="0" smtClean="0"/>
              <a:t> b=y-1)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(a=x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a=y)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x,y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a,b</a:t>
            </a:r>
            <a:r>
              <a:rPr lang="en-US" sz="2400" dirty="0" smtClean="0"/>
              <a:t>])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Legal([</a:t>
            </a:r>
            <a:r>
              <a:rPr lang="en-US" sz="2400" dirty="0" err="1" smtClean="0"/>
              <a:t>x,y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x &gt; 0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y &gt; 0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x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/>
              <a:t> N 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y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/>
              <a:t> 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Kinship Domain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i="1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: </a:t>
            </a:r>
            <a:r>
              <a:rPr lang="en-US" sz="2400" i="1" dirty="0" smtClean="0"/>
              <a:t>x</a:t>
            </a:r>
            <a:r>
              <a:rPr lang="en-US" sz="2400" dirty="0" smtClean="0"/>
              <a:t> Male(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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</a:t>
            </a:r>
            <a:r>
              <a:rPr lang="en-US" sz="2400" dirty="0" smtClean="0"/>
              <a:t>Female(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4495800"/>
            <a:ext cx="75889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7</a:t>
            </a:r>
            <a:r>
              <a:rPr lang="en-US" dirty="0">
                <a:sym typeface="Symbol" pitchFamily="18" charset="2"/>
              </a:rPr>
              <a:t>: 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 Sibling(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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>
                <a:sym typeface="Symbol" pitchFamily="18" charset="2"/>
              </a:rPr>
              <a:t>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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</a:t>
            </a:r>
            <a:r>
              <a:rPr lang="en-US" i="1" dirty="0"/>
              <a:t>p</a:t>
            </a:r>
            <a:r>
              <a:rPr lang="en-US" dirty="0"/>
              <a:t> Parent(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</a:t>
            </a:r>
            <a:r>
              <a:rPr lang="en-US" dirty="0"/>
              <a:t> Parent(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217802"/>
            <a:ext cx="4387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 Parent(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</a:t>
            </a:r>
            <a:r>
              <a:rPr lang="en-US" dirty="0" smtClean="0"/>
              <a:t> Child(</a:t>
            </a:r>
            <a:r>
              <a:rPr lang="en-US" i="1" dirty="0" err="1" smtClean="0"/>
              <a:t>c</a:t>
            </a:r>
            <a:r>
              <a:rPr lang="en-US" dirty="0" err="1" smtClean="0"/>
              <a:t>,</a:t>
            </a:r>
            <a:r>
              <a:rPr lang="en-US" i="1" dirty="0" err="1" smtClean="0"/>
              <a:t>p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2791802"/>
            <a:ext cx="464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Spouse(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)  Spouse(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dirty="0" err="1" smtClean="0">
                <a:sym typeface="Symbol" pitchFamily="18" charset="2"/>
              </a:rPr>
              <a:t>,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402735"/>
            <a:ext cx="701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/>
              <a:t>w</a:t>
            </a:r>
            <a:r>
              <a:rPr lang="en-US" dirty="0" err="1" smtClean="0"/>
              <a:t>,</a:t>
            </a:r>
            <a:r>
              <a:rPr lang="en-US" i="1" dirty="0" err="1" smtClean="0"/>
              <a:t>h</a:t>
            </a:r>
            <a:r>
              <a:rPr lang="en-US" dirty="0" smtClean="0"/>
              <a:t> Husband(</a:t>
            </a:r>
            <a:r>
              <a:rPr lang="en-US" i="1" dirty="0" err="1" smtClean="0"/>
              <a:t>h</a:t>
            </a:r>
            <a:r>
              <a:rPr lang="en-US" dirty="0" err="1" smtClean="0"/>
              <a:t>,</a:t>
            </a:r>
            <a:r>
              <a:rPr lang="en-US" i="1" dirty="0" err="1" smtClean="0"/>
              <a:t>w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</a:t>
            </a:r>
            <a:r>
              <a:rPr lang="en-US" dirty="0" smtClean="0"/>
              <a:t> Male(</a:t>
            </a:r>
            <a:r>
              <a:rPr lang="en-US" i="1" dirty="0" smtClean="0"/>
              <a:t>h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</a:t>
            </a:r>
            <a:r>
              <a:rPr lang="en-US" dirty="0" smtClean="0"/>
              <a:t> Spouse(</a:t>
            </a:r>
            <a:r>
              <a:rPr lang="en-US" i="1" dirty="0" err="1" smtClean="0"/>
              <a:t>h</a:t>
            </a:r>
            <a:r>
              <a:rPr lang="en-US" dirty="0" err="1" smtClean="0"/>
              <a:t>,</a:t>
            </a:r>
            <a:r>
              <a:rPr lang="en-US" i="1" dirty="0" err="1" smtClean="0"/>
              <a:t>w</a:t>
            </a:r>
            <a:r>
              <a:rPr lang="en-US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643802"/>
            <a:ext cx="480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 Parent(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Ancestor(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69802"/>
            <a:ext cx="688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: 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z</a:t>
            </a:r>
            <a:r>
              <a:rPr lang="en-US" dirty="0" smtClean="0"/>
              <a:t> Ancestor(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</a:t>
            </a:r>
            <a:r>
              <a:rPr lang="en-US" dirty="0" smtClean="0"/>
              <a:t> Parent(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z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Ancestor(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z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226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Ch. 8 – First Order Logic</vt:lpstr>
      <vt:lpstr>Syntax of First-Order Logic</vt:lpstr>
      <vt:lpstr>Knowledge-Based Agent</vt:lpstr>
      <vt:lpstr>Minesweeper PEAS Description</vt:lpstr>
      <vt:lpstr>Minesweeper Predicates</vt:lpstr>
      <vt:lpstr>Minesweeper Axioms</vt:lpstr>
      <vt:lpstr>Kinship Domain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45</cp:revision>
  <dcterms:created xsi:type="dcterms:W3CDTF">2004-01-22T22:06:30Z</dcterms:created>
  <dcterms:modified xsi:type="dcterms:W3CDTF">2012-02-21T19:25:08Z</dcterms:modified>
</cp:coreProperties>
</file>