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82609" autoAdjust="0"/>
  </p:normalViewPr>
  <p:slideViewPr>
    <p:cSldViewPr>
      <p:cViewPr varScale="1">
        <p:scale>
          <a:sx n="70" d="100"/>
          <a:sy n="70" d="100"/>
        </p:scale>
        <p:origin x="-2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BFBE0DA-8429-463B-BF6A-34FBB8C13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We use vectors as shorthand to specify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distributions of the variable being predicted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. On the LHS, the vectors are for &lt;r</a:t>
            </a:r>
            <a:r>
              <a:rPr lang="en-US" sz="1200" kern="1200" baseline="-250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, 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Symbol"/>
              </a:rPr>
              <a:t>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r</a:t>
            </a:r>
            <a:r>
              <a:rPr lang="en-US" sz="1200" kern="1200" baseline="-250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&gt; order, and on the RHS, &lt;r</a:t>
            </a:r>
            <a:r>
              <a:rPr lang="en-US" sz="1200" kern="1200" baseline="-250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2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, 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Symbol"/>
              </a:rPr>
              <a:t>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r</a:t>
            </a:r>
            <a:r>
              <a:rPr lang="en-US" sz="1200" kern="1200" baseline="-250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2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&gt; order, regardless of what distributions they are representing (P(R</a:t>
            </a:r>
            <a:r>
              <a:rPr lang="en-US" sz="1200" kern="1200" baseline="-250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), P(u</a:t>
            </a:r>
            <a:r>
              <a:rPr lang="en-US" sz="1200" kern="1200" baseline="-250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|R</a:t>
            </a:r>
            <a:r>
              <a:rPr lang="en-US" sz="1200" kern="1200" baseline="-250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), etc.).</a:t>
            </a:r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FBE0DA-8429-463B-BF6A-34FBB8C1317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FBE0DA-8429-463B-BF6A-34FBB8C1317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B2090-DE33-4696-867E-32BF57D966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B37B2-F05C-4ED6-8B39-6C11FFCCF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3FE9B-BEF1-4897-9D16-52E8AC925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DE3A6-BA8D-4CC1-A71C-4D25464E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B9084-518D-4C05-B765-21FB25B02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5897F-CB11-4718-892B-395B4D923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0E7B0-A940-4788-A9AE-5D8821AA9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657CC-D3FB-451E-AE91-CBB3116FC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1ABBE-BD37-4C1E-8E5F-87EC61EFE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91096-9E26-47B9-97E8-81160AD1A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4260C-8924-482B-BA4D-5AF522B85A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2E8CDA0-9172-45A2-BFA2-0DD2A8553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Ch. 15 – Probabilistic Reasoning Over Time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Supplemental slides for CSE 327</a:t>
            </a:r>
          </a:p>
          <a:p>
            <a:pPr eaLnBrk="1" hangingPunct="1"/>
            <a:r>
              <a:rPr lang="en-US" smtClean="0"/>
              <a:t>Prof. Jeff Heflin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Umbrella World Example</a:t>
            </a:r>
          </a:p>
        </p:txBody>
      </p:sp>
      <p:sp>
        <p:nvSpPr>
          <p:cNvPr id="3075" name="Oval 2"/>
          <p:cNvSpPr>
            <a:spLocks noChangeArrowheads="1"/>
          </p:cNvSpPr>
          <p:nvPr/>
        </p:nvSpPr>
        <p:spPr bwMode="auto">
          <a:xfrm>
            <a:off x="1133475" y="4041775"/>
            <a:ext cx="1349375" cy="4365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cs typeface="Times New Roman" pitchFamily="18" charset="0"/>
              </a:rPr>
              <a:t>Rain</a:t>
            </a:r>
            <a:r>
              <a:rPr lang="en-US" sz="1600" baseline="-25000">
                <a:cs typeface="Times New Roman" pitchFamily="18" charset="0"/>
              </a:rPr>
              <a:t>t-1</a:t>
            </a:r>
            <a:endParaRPr lang="en-US" sz="1600">
              <a:cs typeface="Times New Roman" pitchFamily="18" charset="0"/>
            </a:endParaRPr>
          </a:p>
        </p:txBody>
      </p:sp>
      <p:sp>
        <p:nvSpPr>
          <p:cNvPr id="3076" name="Oval 3"/>
          <p:cNvSpPr>
            <a:spLocks noChangeArrowheads="1"/>
          </p:cNvSpPr>
          <p:nvPr/>
        </p:nvSpPr>
        <p:spPr bwMode="auto">
          <a:xfrm>
            <a:off x="952500" y="5354638"/>
            <a:ext cx="1714500" cy="4365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cs typeface="Times New Roman" pitchFamily="18" charset="0"/>
              </a:rPr>
              <a:t>Umbrella</a:t>
            </a:r>
            <a:r>
              <a:rPr lang="en-US" sz="1600" baseline="-25000">
                <a:cs typeface="Times New Roman" pitchFamily="18" charset="0"/>
              </a:rPr>
              <a:t>t-1</a:t>
            </a:r>
            <a:endParaRPr lang="en-US" sz="1600">
              <a:cs typeface="Times New Roman" pitchFamily="18" charset="0"/>
            </a:endParaRPr>
          </a:p>
        </p:txBody>
      </p:sp>
      <p:sp>
        <p:nvSpPr>
          <p:cNvPr id="3077" name="Oval 4"/>
          <p:cNvSpPr>
            <a:spLocks noChangeArrowheads="1"/>
          </p:cNvSpPr>
          <p:nvPr/>
        </p:nvSpPr>
        <p:spPr bwMode="auto">
          <a:xfrm>
            <a:off x="3086100" y="4041775"/>
            <a:ext cx="1349375" cy="4365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cs typeface="Times New Roman" pitchFamily="18" charset="0"/>
              </a:rPr>
              <a:t>Rain</a:t>
            </a:r>
            <a:r>
              <a:rPr lang="en-US" sz="1600" baseline="-25000">
                <a:cs typeface="Times New Roman" pitchFamily="18" charset="0"/>
              </a:rPr>
              <a:t>t</a:t>
            </a:r>
            <a:endParaRPr lang="en-US" sz="1600">
              <a:cs typeface="Times New Roman" pitchFamily="18" charset="0"/>
            </a:endParaRPr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2895600" y="5354638"/>
            <a:ext cx="1714500" cy="4365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cs typeface="Times New Roman" pitchFamily="18" charset="0"/>
              </a:rPr>
              <a:t>Umbrella</a:t>
            </a:r>
            <a:r>
              <a:rPr lang="en-US" sz="1600" baseline="-25000">
                <a:cs typeface="Times New Roman" pitchFamily="18" charset="0"/>
              </a:rPr>
              <a:t>t</a:t>
            </a:r>
            <a:endParaRPr lang="en-US" sz="1600">
              <a:cs typeface="Times New Roman" pitchFamily="18" charset="0"/>
            </a:endParaRPr>
          </a:p>
        </p:txBody>
      </p:sp>
      <p:sp>
        <p:nvSpPr>
          <p:cNvPr id="3079" name="Oval 6"/>
          <p:cNvSpPr>
            <a:spLocks noChangeArrowheads="1"/>
          </p:cNvSpPr>
          <p:nvPr/>
        </p:nvSpPr>
        <p:spPr bwMode="auto">
          <a:xfrm>
            <a:off x="6477000" y="4051300"/>
            <a:ext cx="1349375" cy="4365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cs typeface="Times New Roman" pitchFamily="18" charset="0"/>
              </a:rPr>
              <a:t>Rain</a:t>
            </a:r>
            <a:r>
              <a:rPr lang="en-US" sz="1600" baseline="-25000">
                <a:cs typeface="Times New Roman" pitchFamily="18" charset="0"/>
              </a:rPr>
              <a:t>t+1</a:t>
            </a:r>
            <a:endParaRPr lang="en-US" sz="1600">
              <a:cs typeface="Times New Roman" pitchFamily="18" charset="0"/>
            </a:endParaRPr>
          </a:p>
        </p:txBody>
      </p:sp>
      <p:sp>
        <p:nvSpPr>
          <p:cNvPr id="3080" name="Oval 7"/>
          <p:cNvSpPr>
            <a:spLocks noChangeArrowheads="1"/>
          </p:cNvSpPr>
          <p:nvPr/>
        </p:nvSpPr>
        <p:spPr bwMode="auto">
          <a:xfrm>
            <a:off x="6286500" y="5334000"/>
            <a:ext cx="1714500" cy="4365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cs typeface="Times New Roman" pitchFamily="18" charset="0"/>
              </a:rPr>
              <a:t>Umbrella</a:t>
            </a:r>
            <a:r>
              <a:rPr lang="en-US" sz="1600" baseline="-25000">
                <a:cs typeface="Times New Roman" pitchFamily="18" charset="0"/>
              </a:rPr>
              <a:t>t+1</a:t>
            </a:r>
            <a:endParaRPr lang="en-US" sz="1600">
              <a:cs typeface="Times New Roman" pitchFamily="18" charset="0"/>
            </a:endParaRPr>
          </a:p>
        </p:txBody>
      </p:sp>
      <p:cxnSp>
        <p:nvCxnSpPr>
          <p:cNvPr id="3081" name="AutoShape 8"/>
          <p:cNvCxnSpPr>
            <a:cxnSpLocks noChangeShapeType="1"/>
            <a:stCxn id="3075" idx="6"/>
            <a:endCxn id="3077" idx="2"/>
          </p:cNvCxnSpPr>
          <p:nvPr/>
        </p:nvCxnSpPr>
        <p:spPr bwMode="auto">
          <a:xfrm>
            <a:off x="2482850" y="4260850"/>
            <a:ext cx="603250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082" name="AutoShape 9"/>
          <p:cNvCxnSpPr>
            <a:cxnSpLocks noChangeShapeType="1"/>
            <a:stCxn id="3077" idx="6"/>
            <a:endCxn id="3079" idx="2"/>
          </p:cNvCxnSpPr>
          <p:nvPr/>
        </p:nvCxnSpPr>
        <p:spPr bwMode="auto">
          <a:xfrm>
            <a:off x="4435475" y="4260850"/>
            <a:ext cx="2041525" cy="9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083" name="AutoShape 10"/>
          <p:cNvCxnSpPr>
            <a:cxnSpLocks noChangeShapeType="1"/>
            <a:stCxn id="3075" idx="4"/>
            <a:endCxn id="3076" idx="0"/>
          </p:cNvCxnSpPr>
          <p:nvPr/>
        </p:nvCxnSpPr>
        <p:spPr bwMode="auto">
          <a:xfrm rot="16200000" flipH="1">
            <a:off x="1370807" y="4915694"/>
            <a:ext cx="876300" cy="15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084" name="AutoShape 11"/>
          <p:cNvCxnSpPr>
            <a:cxnSpLocks noChangeShapeType="1"/>
            <a:stCxn id="3077" idx="4"/>
            <a:endCxn id="3078" idx="0"/>
          </p:cNvCxnSpPr>
          <p:nvPr/>
        </p:nvCxnSpPr>
        <p:spPr bwMode="auto">
          <a:xfrm rot="5400000">
            <a:off x="3318669" y="4912519"/>
            <a:ext cx="876300" cy="79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085" name="AutoShape 12"/>
          <p:cNvCxnSpPr>
            <a:cxnSpLocks noChangeShapeType="1"/>
            <a:stCxn id="3079" idx="4"/>
            <a:endCxn id="3080" idx="0"/>
          </p:cNvCxnSpPr>
          <p:nvPr/>
        </p:nvCxnSpPr>
        <p:spPr bwMode="auto">
          <a:xfrm rot="5400000">
            <a:off x="6724650" y="4906963"/>
            <a:ext cx="846137" cy="79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2286000" y="2819400"/>
          <a:ext cx="1219200" cy="1069976"/>
        </p:xfrm>
        <a:graphic>
          <a:graphicData uri="http://schemas.openxmlformats.org/drawingml/2006/table">
            <a:tbl>
              <a:tblPr/>
              <a:tblGrid>
                <a:gridCol w="533400"/>
                <a:gridCol w="685800"/>
              </a:tblGrid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t-1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P(R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4800600" y="4419600"/>
          <a:ext cx="1219200" cy="1087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5011"/>
                <a:gridCol w="834189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R</a:t>
                      </a:r>
                      <a:r>
                        <a:rPr kumimoji="0" lang="en-US" sz="1600" u="none" strike="noStrike" cap="none" normalizeH="0" baseline="-25000" dirty="0" err="1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P(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U</a:t>
                      </a:r>
                      <a:r>
                        <a:rPr kumimoji="0" lang="en-US" sz="1600" u="none" strike="noStrike" cap="none" normalizeH="0" baseline="-25000" dirty="0" err="1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0.9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0.2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14" name="TextBox 48"/>
          <p:cNvSpPr txBox="1">
            <a:spLocks noChangeArrowheads="1"/>
          </p:cNvSpPr>
          <p:nvPr/>
        </p:nvSpPr>
        <p:spPr bwMode="auto">
          <a:xfrm>
            <a:off x="3886200" y="2057400"/>
            <a:ext cx="1719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/>
              <a:t>P</a:t>
            </a:r>
            <a:r>
              <a:rPr lang="en-US" sz="1800"/>
              <a:t>(R</a:t>
            </a:r>
            <a:r>
              <a:rPr lang="en-US" sz="1800" baseline="-25000"/>
              <a:t>0</a:t>
            </a:r>
            <a:r>
              <a:rPr lang="en-US" sz="1800"/>
              <a:t>)=&lt;0.5,0.5&gt;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Filtering (Umbrella World)</a:t>
            </a:r>
          </a:p>
        </p:txBody>
      </p:sp>
      <p:sp>
        <p:nvSpPr>
          <p:cNvPr id="4099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b="1" smtClean="0"/>
              <a:t>On day 1, if U</a:t>
            </a:r>
            <a:r>
              <a:rPr lang="en-US" sz="2400" b="1" baseline="-25000" smtClean="0"/>
              <a:t>1</a:t>
            </a:r>
            <a:r>
              <a:rPr lang="en-US" sz="2400" b="1" smtClean="0"/>
              <a:t>=true</a:t>
            </a:r>
            <a:endParaRPr lang="en-US" b="1" smtClean="0"/>
          </a:p>
          <a:p>
            <a:pPr marL="285750" lvl="1"/>
            <a:r>
              <a:rPr lang="en-US" sz="1800" smtClean="0"/>
              <a:t>prediction from t=0 to t=1</a:t>
            </a:r>
          </a:p>
          <a:p>
            <a:pPr marL="506413" lvl="2">
              <a:buFontTx/>
              <a:buNone/>
            </a:pPr>
            <a:endParaRPr lang="en-US" sz="1800" smtClean="0"/>
          </a:p>
          <a:p>
            <a:pPr marL="506413" lvl="2">
              <a:buFontTx/>
              <a:buNone/>
            </a:pPr>
            <a:r>
              <a:rPr lang="en-US" sz="1800" smtClean="0"/>
              <a:t>= &lt;0.7,0.3&gt; </a:t>
            </a:r>
            <a:r>
              <a:rPr lang="en-US" sz="1800" smtClean="0">
                <a:sym typeface="Symbol" pitchFamily="18" charset="2"/>
              </a:rPr>
              <a:t> 0.5 + </a:t>
            </a:r>
            <a:r>
              <a:rPr lang="en-US" sz="1800" smtClean="0"/>
              <a:t>&lt;0.3,0.7&gt; </a:t>
            </a:r>
            <a:r>
              <a:rPr lang="en-US" sz="1800" smtClean="0">
                <a:sym typeface="Symbol" pitchFamily="18" charset="2"/>
              </a:rPr>
              <a:t> 0.5</a:t>
            </a:r>
            <a:endParaRPr lang="en-US" sz="1800" smtClean="0"/>
          </a:p>
          <a:p>
            <a:pPr marL="506413" lvl="2">
              <a:buFontTx/>
              <a:buNone/>
            </a:pPr>
            <a:r>
              <a:rPr lang="en-US" sz="1800" smtClean="0"/>
              <a:t>= &lt;0.5,0.5&gt;</a:t>
            </a:r>
          </a:p>
          <a:p>
            <a:pPr marL="285750" lvl="1"/>
            <a:r>
              <a:rPr lang="en-US" sz="1800" smtClean="0"/>
              <a:t>update with evidence for t=1</a:t>
            </a:r>
          </a:p>
          <a:p>
            <a:pPr marL="506413" lvl="2">
              <a:buFontTx/>
              <a:buNone/>
            </a:pPr>
            <a:endParaRPr lang="en-US" sz="1800" smtClean="0"/>
          </a:p>
          <a:p>
            <a:pPr marL="506413" lvl="2">
              <a:buFontTx/>
              <a:buNone/>
            </a:pPr>
            <a:r>
              <a:rPr lang="en-US" sz="1800" smtClean="0"/>
              <a:t>= </a:t>
            </a:r>
            <a:r>
              <a:rPr lang="en-US" sz="1800" smtClean="0">
                <a:sym typeface="Symbol" pitchFamily="18" charset="2"/>
              </a:rPr>
              <a:t></a:t>
            </a:r>
            <a:r>
              <a:rPr lang="en-US" sz="1800" smtClean="0"/>
              <a:t>&lt;0.9,0.2&gt;&lt;0.5,0.5&gt;</a:t>
            </a:r>
          </a:p>
          <a:p>
            <a:pPr marL="506413" lvl="2">
              <a:buFontTx/>
              <a:buNone/>
            </a:pPr>
            <a:r>
              <a:rPr lang="en-US" sz="1800" smtClean="0"/>
              <a:t>= </a:t>
            </a:r>
            <a:r>
              <a:rPr lang="en-US" sz="1800" smtClean="0">
                <a:sym typeface="Symbol" pitchFamily="18" charset="2"/>
              </a:rPr>
              <a:t></a:t>
            </a:r>
            <a:r>
              <a:rPr lang="en-US" sz="1800" smtClean="0"/>
              <a:t>&lt;0.45,0.1&gt;</a:t>
            </a:r>
          </a:p>
          <a:p>
            <a:pPr marL="506413" lvl="2">
              <a:buFontTx/>
              <a:buNone/>
            </a:pPr>
            <a:r>
              <a:rPr lang="en-US" sz="1800" smtClean="0">
                <a:sym typeface="Symbol" pitchFamily="18" charset="2"/>
              </a:rPr>
              <a:t></a:t>
            </a:r>
            <a:r>
              <a:rPr lang="en-US" sz="1800" smtClean="0"/>
              <a:t> &lt;0.818,0.182&gt;</a:t>
            </a:r>
          </a:p>
          <a:p>
            <a:endParaRPr lang="en-US" sz="2400" smtClean="0"/>
          </a:p>
        </p:txBody>
      </p:sp>
      <p:sp>
        <p:nvSpPr>
          <p:cNvPr id="4100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b="1" smtClean="0"/>
              <a:t>On day 2, if U</a:t>
            </a:r>
            <a:r>
              <a:rPr lang="en-US" sz="2400" b="1" baseline="-25000" smtClean="0"/>
              <a:t>2</a:t>
            </a:r>
            <a:r>
              <a:rPr lang="en-US" sz="2400" b="1" smtClean="0"/>
              <a:t>=true</a:t>
            </a:r>
          </a:p>
          <a:p>
            <a:pPr marL="285750" lvl="1"/>
            <a:r>
              <a:rPr lang="en-US" sz="1800" smtClean="0"/>
              <a:t>prediction from t=1 to t=2</a:t>
            </a:r>
          </a:p>
          <a:p>
            <a:pPr marL="506413" lvl="2">
              <a:buFontTx/>
              <a:buNone/>
            </a:pPr>
            <a:endParaRPr lang="en-US" sz="1800" smtClean="0"/>
          </a:p>
          <a:p>
            <a:pPr marL="506413" lvl="2">
              <a:buFontTx/>
              <a:buNone/>
            </a:pPr>
            <a:r>
              <a:rPr lang="en-US" sz="1800" smtClean="0"/>
              <a:t>= &lt;0.7,0.3&gt; </a:t>
            </a:r>
            <a:r>
              <a:rPr lang="en-US" sz="1800" smtClean="0">
                <a:sym typeface="Symbol" pitchFamily="18" charset="2"/>
              </a:rPr>
              <a:t> </a:t>
            </a:r>
            <a:r>
              <a:rPr lang="en-US" sz="1800" smtClean="0"/>
              <a:t>0.818 + </a:t>
            </a:r>
            <a:br>
              <a:rPr lang="en-US" sz="1800" smtClean="0"/>
            </a:br>
            <a:r>
              <a:rPr lang="en-US" sz="1800" smtClean="0"/>
              <a:t>&lt;0.3,0.7&gt; </a:t>
            </a:r>
            <a:r>
              <a:rPr lang="en-US" sz="1800" smtClean="0">
                <a:sym typeface="Symbol" pitchFamily="18" charset="2"/>
              </a:rPr>
              <a:t> </a:t>
            </a:r>
            <a:r>
              <a:rPr lang="en-US" sz="1800" smtClean="0"/>
              <a:t>0.182</a:t>
            </a:r>
          </a:p>
          <a:p>
            <a:pPr marL="506413" lvl="2">
              <a:buFontTx/>
              <a:buNone/>
            </a:pPr>
            <a:r>
              <a:rPr lang="en-US" sz="1800" smtClean="0">
                <a:sym typeface="Symbol" pitchFamily="18" charset="2"/>
              </a:rPr>
              <a:t></a:t>
            </a:r>
            <a:r>
              <a:rPr lang="en-US" sz="1800" smtClean="0"/>
              <a:t> &lt;0.627,0.373&gt;</a:t>
            </a:r>
          </a:p>
          <a:p>
            <a:pPr marL="285750" lvl="1"/>
            <a:r>
              <a:rPr lang="en-US" sz="1800" smtClean="0"/>
              <a:t>updating with evidence for t=2</a:t>
            </a:r>
          </a:p>
          <a:p>
            <a:pPr marL="506413" lvl="2">
              <a:buFontTx/>
              <a:buNone/>
            </a:pPr>
            <a:endParaRPr lang="en-US" sz="1800" smtClean="0"/>
          </a:p>
          <a:p>
            <a:pPr marL="506413" lvl="2">
              <a:buFontTx/>
              <a:buNone/>
            </a:pPr>
            <a:r>
              <a:rPr lang="en-US" sz="1800" smtClean="0"/>
              <a:t>= </a:t>
            </a:r>
            <a:r>
              <a:rPr lang="en-US" sz="1800" smtClean="0">
                <a:sym typeface="Symbol" pitchFamily="18" charset="2"/>
              </a:rPr>
              <a:t></a:t>
            </a:r>
            <a:r>
              <a:rPr lang="en-US" sz="1800" smtClean="0"/>
              <a:t>&lt;0.9,0.2&gt;&lt;0.627,0.373&gt;</a:t>
            </a:r>
          </a:p>
          <a:p>
            <a:pPr marL="506413" lvl="2">
              <a:buFontTx/>
              <a:buNone/>
            </a:pPr>
            <a:r>
              <a:rPr lang="en-US" sz="1800" smtClean="0"/>
              <a:t>= </a:t>
            </a:r>
            <a:r>
              <a:rPr lang="en-US" sz="1800" smtClean="0">
                <a:sym typeface="Symbol" pitchFamily="18" charset="2"/>
              </a:rPr>
              <a:t></a:t>
            </a:r>
            <a:r>
              <a:rPr lang="en-US" sz="1800" smtClean="0"/>
              <a:t>&lt;0.565,0.075&gt;</a:t>
            </a:r>
          </a:p>
          <a:p>
            <a:pPr marL="506413" lvl="2">
              <a:buFontTx/>
              <a:buNone/>
            </a:pPr>
            <a:r>
              <a:rPr lang="en-US" sz="1800" smtClean="0">
                <a:sym typeface="Symbol" pitchFamily="18" charset="2"/>
              </a:rPr>
              <a:t></a:t>
            </a:r>
            <a:r>
              <a:rPr lang="en-US" sz="1800" smtClean="0"/>
              <a:t> &lt;0.883,0.117&gt;</a:t>
            </a:r>
          </a:p>
          <a:p>
            <a:endParaRPr lang="en-US" sz="2400" smtClean="0"/>
          </a:p>
        </p:txBody>
      </p:sp>
      <p:pic>
        <p:nvPicPr>
          <p:cNvPr id="4101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743200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4114800"/>
            <a:ext cx="1828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19675" y="2819400"/>
            <a:ext cx="20669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29200" y="4419600"/>
            <a:ext cx="23241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Robot Localization</a:t>
            </a:r>
          </a:p>
        </p:txBody>
      </p:sp>
      <p:pic>
        <p:nvPicPr>
          <p:cNvPr id="5123" name="Picture 5" descr="localization-figures-b.eps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905000"/>
            <a:ext cx="6045200" cy="433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176</Words>
  <Application>Microsoft Office PowerPoint</Application>
  <PresentationFormat>On-screen Show (4:3)</PresentationFormat>
  <Paragraphs>48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Ch. 15 – Probabilistic Reasoning Over Time</vt:lpstr>
      <vt:lpstr>Umbrella World Example</vt:lpstr>
      <vt:lpstr>Filtering (Umbrella World)</vt:lpstr>
      <vt:lpstr>Robot Localization</vt:lpstr>
    </vt:vector>
  </TitlesOfParts>
  <Company>Lehigh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Heflin</dc:creator>
  <cp:lastModifiedBy>heflin</cp:lastModifiedBy>
  <cp:revision>23</cp:revision>
  <dcterms:created xsi:type="dcterms:W3CDTF">2004-02-24T21:01:20Z</dcterms:created>
  <dcterms:modified xsi:type="dcterms:W3CDTF">2012-04-10T20:37:00Z</dcterms:modified>
</cp:coreProperties>
</file>