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59" r:id="rId3"/>
    <p:sldId id="263" r:id="rId4"/>
    <p:sldId id="264" r:id="rId5"/>
    <p:sldId id="265" r:id="rId6"/>
    <p:sldId id="266" r:id="rId7"/>
    <p:sldId id="271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>
      <p:cViewPr varScale="1">
        <p:scale>
          <a:sx n="74" d="100"/>
          <a:sy n="74" d="100"/>
        </p:scale>
        <p:origin x="-108" y="-1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FA8C8-2D82-4E94-8427-544C7142BD4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A49C0-1669-4E22-9C6A-A1FAA367F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2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Pictures from Tom Mitchell’s Machine Learning book</a:t>
            </a:r>
            <a:r>
              <a:rPr lang="en-US" baseline="0" dirty="0" smtClean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A49C0-1669-4E22-9C6A-A1FAA367F7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79BDF-2F84-4E85-BB38-A41EA0E38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9EFA5-35A0-4606-A61B-CD51CBD76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4B971-3C2D-48C6-91CB-37A619D2A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58C10-91F6-47A1-85B5-DD8C8D16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054CB-1915-401F-B909-C91C60FDB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BF0B-E27F-4BCA-8256-583C8252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05529-5C7D-484B-8730-3EE1884E7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A3CF2-74D8-411A-A111-143EBD27E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F43D-AB84-422B-9972-3ED8815C1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03A46-B60D-4A3C-A218-159008C0C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EB3E-5B73-4789-904E-58845C23A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3F0DE9-D292-4383-9EFC-04928777D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18 – Learning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Decision Tree Learning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1800" b="1" dirty="0" smtClean="0"/>
              <a:t>function</a:t>
            </a:r>
            <a:r>
              <a:rPr lang="en-US" sz="1800" dirty="0" smtClean="0"/>
              <a:t> </a:t>
            </a:r>
            <a:r>
              <a:rPr lang="en-US" sz="1800" cap="small" dirty="0" smtClean="0"/>
              <a:t>Dec-Tree-Learn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examples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attribs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parent_examples</a:t>
            </a:r>
            <a:r>
              <a:rPr lang="en-US" sz="1800" dirty="0" smtClean="0"/>
              <a:t>)				</a:t>
            </a:r>
            <a:r>
              <a:rPr lang="en-US" sz="1800" b="1" dirty="0" smtClean="0"/>
              <a:t>returns </a:t>
            </a:r>
            <a:r>
              <a:rPr lang="en-US" sz="1800" dirty="0" smtClean="0"/>
              <a:t>a decision tree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b="1" dirty="0" smtClean="0"/>
              <a:t>if </a:t>
            </a:r>
            <a:r>
              <a:rPr lang="en-US" sz="1800" i="1" dirty="0" smtClean="0"/>
              <a:t>examples </a:t>
            </a:r>
            <a:r>
              <a:rPr lang="en-US" sz="1800" dirty="0" smtClean="0"/>
              <a:t>is empty </a:t>
            </a:r>
            <a:r>
              <a:rPr lang="en-US" sz="1800" b="1" dirty="0" smtClean="0"/>
              <a:t>then return </a:t>
            </a:r>
            <a:r>
              <a:rPr lang="en-US" sz="1800" cap="small" dirty="0" smtClean="0"/>
              <a:t>Plurality-Value</a:t>
            </a:r>
            <a:r>
              <a:rPr lang="en-US" sz="1800" dirty="0" smtClean="0"/>
              <a:t>(</a:t>
            </a:r>
            <a:r>
              <a:rPr lang="en-US" sz="1800" i="1" dirty="0" err="1" smtClean="0"/>
              <a:t>parent_examples</a:t>
            </a:r>
            <a:r>
              <a:rPr lang="en-US" sz="1800" dirty="0" smtClean="0"/>
              <a:t>)</a:t>
            </a:r>
            <a:r>
              <a:rPr lang="en-US" sz="1800" i="1" dirty="0" smtClean="0"/>
              <a:t> </a:t>
            </a:r>
            <a:br>
              <a:rPr lang="en-US" sz="1800" i="1" dirty="0" smtClean="0"/>
            </a:br>
            <a:r>
              <a:rPr lang="en-US" sz="1800" i="1" dirty="0" smtClean="0"/>
              <a:t>	</a:t>
            </a:r>
            <a:r>
              <a:rPr lang="en-US" sz="1800" b="1" dirty="0" smtClean="0"/>
              <a:t>else if</a:t>
            </a:r>
            <a:r>
              <a:rPr lang="en-US" sz="1800" dirty="0" smtClean="0"/>
              <a:t> all </a:t>
            </a:r>
            <a:r>
              <a:rPr lang="en-US" sz="1800" i="1" dirty="0" smtClean="0"/>
              <a:t>examples</a:t>
            </a:r>
            <a:r>
              <a:rPr lang="en-US" sz="1800" dirty="0" smtClean="0"/>
              <a:t> have the same classification</a:t>
            </a:r>
            <a:br>
              <a:rPr lang="en-US" sz="1800" dirty="0" smtClean="0"/>
            </a:br>
            <a:r>
              <a:rPr lang="en-US" sz="1800" dirty="0" smtClean="0"/>
              <a:t>		</a:t>
            </a:r>
            <a:r>
              <a:rPr lang="en-US" sz="1800" b="1" dirty="0" smtClean="0"/>
              <a:t>then return</a:t>
            </a:r>
            <a:r>
              <a:rPr lang="en-US" sz="1800" dirty="0" smtClean="0"/>
              <a:t> the classification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b="1" dirty="0" smtClean="0"/>
              <a:t>else if </a:t>
            </a:r>
            <a:r>
              <a:rPr lang="en-US" sz="1800" i="1" dirty="0" err="1" smtClean="0"/>
              <a:t>attribs</a:t>
            </a:r>
            <a:r>
              <a:rPr lang="en-US" sz="1800" dirty="0" smtClean="0"/>
              <a:t> is empty </a:t>
            </a:r>
            <a:r>
              <a:rPr lang="en-US" sz="1800" b="1" dirty="0" smtClean="0"/>
              <a:t>then return</a:t>
            </a:r>
            <a:r>
              <a:rPr lang="en-US" sz="1800" dirty="0" smtClean="0"/>
              <a:t> </a:t>
            </a:r>
            <a:r>
              <a:rPr lang="en-US" sz="1800" cap="small" dirty="0" smtClean="0"/>
              <a:t>Plurality-Value </a:t>
            </a:r>
            <a:r>
              <a:rPr lang="en-US" sz="1800" dirty="0" smtClean="0"/>
              <a:t>(</a:t>
            </a:r>
            <a:r>
              <a:rPr lang="en-US" sz="1800" i="1" dirty="0" smtClean="0"/>
              <a:t>examples)</a:t>
            </a:r>
            <a:br>
              <a:rPr lang="en-US" sz="1800" i="1" dirty="0" smtClean="0"/>
            </a:br>
            <a:r>
              <a:rPr lang="en-US" sz="1800" dirty="0" smtClean="0"/>
              <a:t>	</a:t>
            </a:r>
            <a:r>
              <a:rPr lang="en-US" sz="1800" b="1" dirty="0" smtClean="0"/>
              <a:t>else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	</a:t>
            </a:r>
            <a:r>
              <a:rPr lang="en-US" sz="1800" i="1" dirty="0" smtClean="0"/>
              <a:t>A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dirty="0" err="1" smtClean="0">
                <a:sym typeface="Wingdings" pitchFamily="2" charset="2"/>
              </a:rPr>
              <a:t>argmax</a:t>
            </a:r>
            <a:r>
              <a:rPr lang="en-US" sz="1800" baseline="-25000" dirty="0" err="1" smtClean="0">
                <a:sym typeface="Wingdings" pitchFamily="2" charset="2"/>
              </a:rPr>
              <a:t>a</a:t>
            </a:r>
            <a:r>
              <a:rPr lang="en-US" sz="1800" baseline="-25000" dirty="0" err="1" smtClean="0">
                <a:sym typeface="Symbol" pitchFamily="18" charset="2"/>
              </a:rPr>
              <a:t></a:t>
            </a:r>
            <a:r>
              <a:rPr lang="en-US" sz="1800" i="1" baseline="-25000" dirty="0" err="1" smtClean="0">
                <a:sym typeface="Symbol" pitchFamily="18" charset="2"/>
              </a:rPr>
              <a:t>attribs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cap="small" dirty="0" smtClean="0">
                <a:sym typeface="Wingdings" pitchFamily="2" charset="2"/>
              </a:rPr>
              <a:t>Importance(</a:t>
            </a:r>
            <a:r>
              <a:rPr lang="en-US" sz="1800" i="1" cap="small" dirty="0" smtClean="0"/>
              <a:t>a</a:t>
            </a:r>
            <a:r>
              <a:rPr lang="en-US" sz="1800" dirty="0" smtClean="0"/>
              <a:t>, </a:t>
            </a:r>
            <a:r>
              <a:rPr lang="en-US" sz="1800" i="1" dirty="0" smtClean="0"/>
              <a:t>examples)</a:t>
            </a:r>
            <a:br>
              <a:rPr lang="en-US" sz="1800" i="1" dirty="0" smtClean="0"/>
            </a:br>
            <a:r>
              <a:rPr lang="en-US" sz="1800" i="1" dirty="0" smtClean="0"/>
              <a:t>		tree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 a new decision tree with root test </a:t>
            </a:r>
            <a:r>
              <a:rPr lang="en-US" sz="1800" i="1" dirty="0" smtClean="0">
                <a:sym typeface="Wingdings" pitchFamily="2" charset="2"/>
              </a:rPr>
              <a:t>A</a:t>
            </a:r>
            <a:r>
              <a:rPr lang="en-US" sz="1800" dirty="0" smtClean="0">
                <a:sym typeface="Wingdings" pitchFamily="2" charset="2"/>
              </a:rPr>
              <a:t/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</a:t>
            </a:r>
            <a:r>
              <a:rPr lang="en-US" sz="1800" b="1" dirty="0" smtClean="0">
                <a:sym typeface="Wingdings" pitchFamily="2" charset="2"/>
              </a:rPr>
              <a:t>for each</a:t>
            </a:r>
            <a:r>
              <a:rPr lang="en-US" sz="1800" dirty="0" smtClean="0">
                <a:sym typeface="Wingdings" pitchFamily="2" charset="2"/>
              </a:rPr>
              <a:t> value </a:t>
            </a:r>
            <a:r>
              <a:rPr lang="en-US" sz="1800" i="1" dirty="0" err="1" smtClean="0">
                <a:sym typeface="Wingdings" pitchFamily="2" charset="2"/>
              </a:rPr>
              <a:t>v</a:t>
            </a:r>
            <a:r>
              <a:rPr lang="en-US" sz="1800" i="1" baseline="-25000" dirty="0" err="1" smtClean="0">
                <a:sym typeface="Wingdings" pitchFamily="2" charset="2"/>
              </a:rPr>
              <a:t>k</a:t>
            </a:r>
            <a:r>
              <a:rPr lang="en-US" sz="1800" i="1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of </a:t>
            </a:r>
            <a:r>
              <a:rPr lang="en-US" sz="1800" i="1" dirty="0" smtClean="0">
                <a:sym typeface="Wingdings" pitchFamily="2" charset="2"/>
              </a:rPr>
              <a:t>A </a:t>
            </a:r>
            <a:r>
              <a:rPr lang="en-US" sz="1800" b="1" dirty="0" smtClean="0">
                <a:sym typeface="Wingdings" pitchFamily="2" charset="2"/>
              </a:rPr>
              <a:t>do</a:t>
            </a:r>
            <a:br>
              <a:rPr lang="en-US" sz="1800" b="1" dirty="0" smtClean="0">
                <a:sym typeface="Wingdings" pitchFamily="2" charset="2"/>
              </a:rPr>
            </a:br>
            <a:r>
              <a:rPr lang="en-US" sz="1800" b="1" dirty="0" smtClean="0">
                <a:sym typeface="Wingdings" pitchFamily="2" charset="2"/>
              </a:rPr>
              <a:t>			</a:t>
            </a:r>
            <a:r>
              <a:rPr lang="en-US" sz="1800" i="1" dirty="0" err="1" smtClean="0">
                <a:sym typeface="Wingdings" pitchFamily="2" charset="2"/>
              </a:rPr>
              <a:t>exs</a:t>
            </a:r>
            <a:r>
              <a:rPr lang="en-US" sz="1800" i="1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 {</a:t>
            </a:r>
            <a:r>
              <a:rPr lang="en-US" sz="1800" i="1" dirty="0" smtClean="0">
                <a:sym typeface="Wingdings" pitchFamily="2" charset="2"/>
              </a:rPr>
              <a:t>e</a:t>
            </a:r>
            <a:r>
              <a:rPr lang="en-US" sz="1800" dirty="0" smtClean="0">
                <a:sym typeface="Wingdings" pitchFamily="2" charset="2"/>
              </a:rPr>
              <a:t> : </a:t>
            </a:r>
            <a:r>
              <a:rPr lang="en-US" sz="1800" i="1" dirty="0" smtClean="0">
                <a:sym typeface="Wingdings" pitchFamily="2" charset="2"/>
              </a:rPr>
              <a:t>e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 </a:t>
            </a:r>
            <a:r>
              <a:rPr lang="en-US" sz="1800" i="1" dirty="0" smtClean="0">
                <a:sym typeface="Wingdings" pitchFamily="2" charset="2"/>
              </a:rPr>
              <a:t>examples</a:t>
            </a:r>
            <a:r>
              <a:rPr lang="en-US" sz="1800" dirty="0" smtClean="0">
                <a:sym typeface="Wingdings" pitchFamily="2" charset="2"/>
              </a:rPr>
              <a:t> and </a:t>
            </a:r>
            <a:r>
              <a:rPr lang="en-US" sz="1800" i="1" dirty="0" err="1" smtClean="0">
                <a:sym typeface="Wingdings" pitchFamily="2" charset="2"/>
              </a:rPr>
              <a:t>e.A</a:t>
            </a:r>
            <a:r>
              <a:rPr lang="en-US" sz="1800" dirty="0" smtClean="0">
                <a:sym typeface="Wingdings" pitchFamily="2" charset="2"/>
              </a:rPr>
              <a:t> = </a:t>
            </a:r>
            <a:r>
              <a:rPr lang="en-US" sz="1800" i="1" dirty="0" err="1" smtClean="0">
                <a:sym typeface="Wingdings" pitchFamily="2" charset="2"/>
              </a:rPr>
              <a:t>v</a:t>
            </a:r>
            <a:r>
              <a:rPr lang="en-US" sz="1800" i="1" baseline="-25000" dirty="0" err="1" smtClean="0">
                <a:sym typeface="Wingdings" pitchFamily="2" charset="2"/>
              </a:rPr>
              <a:t>k</a:t>
            </a:r>
            <a:r>
              <a:rPr lang="en-US" sz="1800" dirty="0" smtClean="0">
                <a:sym typeface="Wingdings" pitchFamily="2" charset="2"/>
              </a:rPr>
              <a:t>}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		</a:t>
            </a:r>
            <a:r>
              <a:rPr lang="en-US" sz="1800" i="1" dirty="0" err="1" smtClean="0"/>
              <a:t>subtree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cap="small" dirty="0" smtClean="0"/>
              <a:t>Dec-Tree-Learn</a:t>
            </a:r>
            <a:r>
              <a:rPr lang="en-US" sz="1800" dirty="0" smtClean="0">
                <a:sym typeface="Wingdings" pitchFamily="2" charset="2"/>
              </a:rPr>
              <a:t> (</a:t>
            </a:r>
            <a:r>
              <a:rPr lang="en-US" sz="1800" i="1" dirty="0" err="1" smtClean="0">
                <a:sym typeface="Wingdings" pitchFamily="2" charset="2"/>
              </a:rPr>
              <a:t>exs,attribs</a:t>
            </a:r>
            <a:r>
              <a:rPr lang="en-US" sz="1800" i="1" dirty="0" smtClean="0">
                <a:sym typeface="Wingdings" pitchFamily="2" charset="2"/>
              </a:rPr>
              <a:t> – A, examples</a:t>
            </a:r>
            <a:r>
              <a:rPr lang="en-US" sz="1800" dirty="0" smtClean="0">
                <a:sym typeface="Wingdings" pitchFamily="2" charset="2"/>
              </a:rPr>
              <a:t>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	add a branch to </a:t>
            </a:r>
            <a:r>
              <a:rPr lang="en-US" sz="1800" i="1" dirty="0" smtClean="0">
                <a:sym typeface="Wingdings" pitchFamily="2" charset="2"/>
              </a:rPr>
              <a:t>tree</a:t>
            </a:r>
            <a:r>
              <a:rPr lang="en-US" sz="1800" dirty="0" smtClean="0">
                <a:sym typeface="Wingdings" pitchFamily="2" charset="2"/>
              </a:rPr>
              <a:t> with label (A = </a:t>
            </a:r>
            <a:r>
              <a:rPr lang="en-US" sz="1800" i="1" dirty="0" err="1" smtClean="0">
                <a:sym typeface="Wingdings" pitchFamily="2" charset="2"/>
              </a:rPr>
              <a:t>v</a:t>
            </a:r>
            <a:r>
              <a:rPr lang="en-US" sz="1800" i="1" baseline="-25000" dirty="0" err="1" smtClean="0">
                <a:sym typeface="Wingdings" pitchFamily="2" charset="2"/>
              </a:rPr>
              <a:t>k</a:t>
            </a:r>
            <a:r>
              <a:rPr lang="en-US" sz="1800" dirty="0" smtClean="0">
                <a:sym typeface="Wingdings" pitchFamily="2" charset="2"/>
              </a:rPr>
              <a:t>) and </a:t>
            </a:r>
            <a:r>
              <a:rPr lang="en-US" sz="1800" dirty="0" err="1" smtClean="0">
                <a:sym typeface="Wingdings" pitchFamily="2" charset="2"/>
              </a:rPr>
              <a:t>subtree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i="1" dirty="0" err="1" smtClean="0">
                <a:sym typeface="Wingdings" pitchFamily="2" charset="2"/>
              </a:rPr>
              <a:t>subtree</a:t>
            </a:r>
            <a:r>
              <a:rPr lang="en-US" sz="1800" dirty="0" smtClean="0">
                <a:sym typeface="Wingdings" pitchFamily="2" charset="2"/>
              </a:rPr>
              <a:t/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</a:t>
            </a:r>
            <a:r>
              <a:rPr lang="en-US" sz="1800" b="1" dirty="0" smtClean="0">
                <a:sym typeface="Wingdings" pitchFamily="2" charset="2"/>
              </a:rPr>
              <a:t>return </a:t>
            </a:r>
            <a:r>
              <a:rPr lang="en-US" sz="1800" i="1" dirty="0" smtClean="0">
                <a:sym typeface="Wingdings" pitchFamily="2" charset="2"/>
              </a:rPr>
              <a:t>tree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>
                <a:sym typeface="Wingdings" pitchFamily="2" charset="2"/>
              </a:rPr>
              <a:t>	 </a:t>
            </a:r>
            <a:r>
              <a:rPr lang="en-US" sz="2000" i="1" dirty="0" smtClean="0">
                <a:sym typeface="Wingdings" pitchFamily="2" charset="2"/>
              </a:rPr>
              <a:t>From Figure 18.5, p. 702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Tree Data Set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057400"/>
          <a:ext cx="7010401" cy="3657600"/>
        </p:xfrm>
        <a:graphic>
          <a:graphicData uri="http://schemas.openxmlformats.org/drawingml/2006/table">
            <a:tbl>
              <a:tblPr/>
              <a:tblGrid>
                <a:gridCol w="1421453"/>
                <a:gridCol w="1355179"/>
                <a:gridCol w="1355179"/>
                <a:gridCol w="1439295"/>
                <a:gridCol w="143929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Example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Color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Shape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Goal Predicate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blue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green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large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triangle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large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circle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green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yellow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circle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circle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blue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large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triangle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X8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small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Decision Tree Result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352800" y="2209800"/>
            <a:ext cx="1143000" cy="461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 i="1">
                <a:latin typeface="Calibri" pitchFamily="34" charset="0"/>
              </a:rPr>
              <a:t>Shape?</a:t>
            </a:r>
            <a:endParaRPr lang="en-US" sz="440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5867400" y="3810000"/>
            <a:ext cx="1143000" cy="458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 i="1">
                <a:latin typeface="Calibri" pitchFamily="34" charset="0"/>
              </a:rPr>
              <a:t>Color?</a:t>
            </a:r>
            <a:endParaRPr lang="en-US" sz="4400"/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1219200" y="3810000"/>
            <a:ext cx="1143000" cy="477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No</a:t>
            </a:r>
            <a:endParaRPr lang="en-US" sz="4400"/>
          </a:p>
        </p:txBody>
      </p:sp>
      <p:sp>
        <p:nvSpPr>
          <p:cNvPr id="6150" name="AutoShape 5"/>
          <p:cNvSpPr>
            <a:spLocks noChangeArrowheads="1"/>
          </p:cNvSpPr>
          <p:nvPr/>
        </p:nvSpPr>
        <p:spPr bwMode="auto">
          <a:xfrm>
            <a:off x="3341688" y="3792538"/>
            <a:ext cx="1154112" cy="477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No</a:t>
            </a:r>
            <a:endParaRPr lang="en-US" sz="4400"/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4343400" y="5562600"/>
            <a:ext cx="914400" cy="477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No</a:t>
            </a:r>
            <a:endParaRPr lang="en-US" sz="4400"/>
          </a:p>
        </p:txBody>
      </p:sp>
      <p:sp>
        <p:nvSpPr>
          <p:cNvPr id="6152" name="AutoShape 7"/>
          <p:cNvSpPr>
            <a:spLocks noChangeArrowheads="1"/>
          </p:cNvSpPr>
          <p:nvPr/>
        </p:nvSpPr>
        <p:spPr bwMode="auto">
          <a:xfrm>
            <a:off x="5943600" y="5562600"/>
            <a:ext cx="914400" cy="4746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Yes</a:t>
            </a:r>
            <a:endParaRPr lang="en-US" sz="4400"/>
          </a:p>
        </p:txBody>
      </p:sp>
      <p:sp>
        <p:nvSpPr>
          <p:cNvPr id="6153" name="AutoShape 8"/>
          <p:cNvSpPr>
            <a:spLocks noChangeArrowheads="1"/>
          </p:cNvSpPr>
          <p:nvPr/>
        </p:nvSpPr>
        <p:spPr bwMode="auto">
          <a:xfrm>
            <a:off x="2611438" y="5541963"/>
            <a:ext cx="969962" cy="4778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Yes</a:t>
            </a:r>
            <a:endParaRPr lang="en-US" sz="4400"/>
          </a:p>
        </p:txBody>
      </p:sp>
      <p:sp>
        <p:nvSpPr>
          <p:cNvPr id="6154" name="AutoShape 9"/>
          <p:cNvSpPr>
            <a:spLocks noChangeArrowheads="1"/>
          </p:cNvSpPr>
          <p:nvPr/>
        </p:nvSpPr>
        <p:spPr bwMode="auto">
          <a:xfrm>
            <a:off x="7313613" y="5543550"/>
            <a:ext cx="992187" cy="4746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>
                <a:latin typeface="Calibri" pitchFamily="34" charset="0"/>
              </a:rPr>
              <a:t>Yes</a:t>
            </a:r>
            <a:endParaRPr lang="en-US" sz="4400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3276600" y="1676400"/>
            <a:ext cx="25844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X3,X6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X1,X2,X4,X5,X7,X8</a:t>
            </a:r>
            <a:endParaRPr lang="en-US" sz="4400"/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1143000" y="3282950"/>
            <a:ext cx="12192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X1,X4,X8</a:t>
            </a:r>
            <a:endParaRPr lang="en-US" sz="4400"/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3276600" y="3200400"/>
            <a:ext cx="110648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X2,X7</a:t>
            </a:r>
            <a:endParaRPr lang="en-US" sz="4400"/>
          </a:p>
        </p:txBody>
      </p:sp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5791200" y="3276600"/>
            <a:ext cx="935038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X3,X6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X5</a:t>
            </a:r>
            <a:endParaRPr lang="en-US" sz="4400"/>
          </a:p>
        </p:txBody>
      </p:sp>
      <p:sp>
        <p:nvSpPr>
          <p:cNvPr id="6159" name="Text Box 14"/>
          <p:cNvSpPr txBox="1">
            <a:spLocks noChangeArrowheads="1"/>
          </p:cNvSpPr>
          <p:nvPr/>
        </p:nvSpPr>
        <p:spPr bwMode="auto">
          <a:xfrm>
            <a:off x="2590800" y="4953000"/>
            <a:ext cx="1066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X3,X6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</a:t>
            </a:r>
            <a:endParaRPr lang="en-US" sz="4400"/>
          </a:p>
        </p:txBody>
      </p:sp>
      <p:sp>
        <p:nvSpPr>
          <p:cNvPr id="6160" name="Text Box 15"/>
          <p:cNvSpPr txBox="1">
            <a:spLocks noChangeArrowheads="1"/>
          </p:cNvSpPr>
          <p:nvPr/>
        </p:nvSpPr>
        <p:spPr bwMode="auto">
          <a:xfrm>
            <a:off x="4267200" y="4953000"/>
            <a:ext cx="914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X5</a:t>
            </a:r>
            <a:endParaRPr lang="en-US" sz="4400"/>
          </a:p>
        </p:txBody>
      </p:sp>
      <p:sp>
        <p:nvSpPr>
          <p:cNvPr id="6161" name="Text Box 16"/>
          <p:cNvSpPr txBox="1">
            <a:spLocks noChangeArrowheads="1"/>
          </p:cNvSpPr>
          <p:nvPr/>
        </p:nvSpPr>
        <p:spPr bwMode="auto">
          <a:xfrm>
            <a:off x="5943600" y="4953000"/>
            <a:ext cx="1066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 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</a:t>
            </a:r>
            <a:endParaRPr lang="en-US" sz="4400"/>
          </a:p>
        </p:txBody>
      </p:sp>
      <p:sp>
        <p:nvSpPr>
          <p:cNvPr id="6162" name="Text Box 17"/>
          <p:cNvSpPr txBox="1">
            <a:spLocks noChangeArrowheads="1"/>
          </p:cNvSpPr>
          <p:nvPr/>
        </p:nvSpPr>
        <p:spPr bwMode="auto">
          <a:xfrm>
            <a:off x="7315200" y="4953000"/>
            <a:ext cx="990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+:</a:t>
            </a:r>
            <a:br>
              <a:rPr lang="en-US" sz="1600">
                <a:latin typeface="Calibri" pitchFamily="34" charset="0"/>
              </a:rPr>
            </a:br>
            <a:r>
              <a:rPr lang="en-US" sz="1600">
                <a:latin typeface="Calibri" pitchFamily="34" charset="0"/>
              </a:rPr>
              <a:t>-: </a:t>
            </a:r>
            <a:endParaRPr lang="en-US" sz="4400"/>
          </a:p>
        </p:txBody>
      </p:sp>
      <p:cxnSp>
        <p:nvCxnSpPr>
          <p:cNvPr id="6163" name="AutoShape 18"/>
          <p:cNvCxnSpPr>
            <a:cxnSpLocks noChangeShapeType="1"/>
            <a:stCxn id="6147" idx="2"/>
            <a:endCxn id="6157" idx="0"/>
          </p:cNvCxnSpPr>
          <p:nvPr/>
        </p:nvCxnSpPr>
        <p:spPr bwMode="auto">
          <a:xfrm rot="5400000">
            <a:off x="3613150" y="2889251"/>
            <a:ext cx="528637" cy="936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4" name="AutoShape 19"/>
          <p:cNvCxnSpPr>
            <a:cxnSpLocks noChangeShapeType="1"/>
            <a:stCxn id="6147" idx="2"/>
            <a:endCxn id="6156" idx="0"/>
          </p:cNvCxnSpPr>
          <p:nvPr/>
        </p:nvCxnSpPr>
        <p:spPr bwMode="auto">
          <a:xfrm rot="5400000">
            <a:off x="2532856" y="1891507"/>
            <a:ext cx="611187" cy="2171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5" name="AutoShape 20"/>
          <p:cNvCxnSpPr>
            <a:cxnSpLocks noChangeShapeType="1"/>
            <a:stCxn id="6147" idx="2"/>
            <a:endCxn id="6158" idx="0"/>
          </p:cNvCxnSpPr>
          <p:nvPr/>
        </p:nvCxnSpPr>
        <p:spPr bwMode="auto">
          <a:xfrm rot="16200000" flipH="1">
            <a:off x="4789488" y="1806575"/>
            <a:ext cx="604837" cy="23352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6" name="AutoShape 21"/>
          <p:cNvCxnSpPr>
            <a:cxnSpLocks noChangeShapeType="1"/>
            <a:stCxn id="6148" idx="2"/>
            <a:endCxn id="6159" idx="0"/>
          </p:cNvCxnSpPr>
          <p:nvPr/>
        </p:nvCxnSpPr>
        <p:spPr bwMode="auto">
          <a:xfrm rot="5400000">
            <a:off x="4439444" y="2953544"/>
            <a:ext cx="684212" cy="3314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7" name="AutoShape 22"/>
          <p:cNvCxnSpPr>
            <a:cxnSpLocks noChangeShapeType="1"/>
            <a:stCxn id="6148" idx="2"/>
            <a:endCxn id="6161" idx="0"/>
          </p:cNvCxnSpPr>
          <p:nvPr/>
        </p:nvCxnSpPr>
        <p:spPr bwMode="auto">
          <a:xfrm rot="16200000" flipH="1">
            <a:off x="6115844" y="4591844"/>
            <a:ext cx="684212" cy="38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8" name="AutoShape 23"/>
          <p:cNvCxnSpPr>
            <a:cxnSpLocks noChangeShapeType="1"/>
            <a:stCxn id="6148" idx="2"/>
            <a:endCxn id="6160" idx="0"/>
          </p:cNvCxnSpPr>
          <p:nvPr/>
        </p:nvCxnSpPr>
        <p:spPr bwMode="auto">
          <a:xfrm rot="5400000">
            <a:off x="5239544" y="3753644"/>
            <a:ext cx="684212" cy="1714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169" name="AutoShape 24"/>
          <p:cNvCxnSpPr>
            <a:cxnSpLocks noChangeShapeType="1"/>
            <a:stCxn id="6148" idx="2"/>
            <a:endCxn id="6162" idx="0"/>
          </p:cNvCxnSpPr>
          <p:nvPr/>
        </p:nvCxnSpPr>
        <p:spPr bwMode="auto">
          <a:xfrm rot="16200000" flipH="1">
            <a:off x="6782594" y="3925094"/>
            <a:ext cx="684212" cy="1371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170" name="Text Box 25"/>
          <p:cNvSpPr txBox="1">
            <a:spLocks noChangeArrowheads="1"/>
          </p:cNvSpPr>
          <p:nvPr/>
        </p:nvSpPr>
        <p:spPr bwMode="auto">
          <a:xfrm>
            <a:off x="1676400" y="2743200"/>
            <a:ext cx="117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square</a:t>
            </a:r>
            <a:endParaRPr lang="en-US" sz="4400"/>
          </a:p>
        </p:txBody>
      </p:sp>
      <p:sp>
        <p:nvSpPr>
          <p:cNvPr id="6171" name="Text Box 26"/>
          <p:cNvSpPr txBox="1">
            <a:spLocks noChangeArrowheads="1"/>
          </p:cNvSpPr>
          <p:nvPr/>
        </p:nvSpPr>
        <p:spPr bwMode="auto">
          <a:xfrm>
            <a:off x="3048000" y="2819400"/>
            <a:ext cx="117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triangle</a:t>
            </a:r>
            <a:endParaRPr lang="en-US" sz="4400"/>
          </a:p>
        </p:txBody>
      </p:sp>
      <p:sp>
        <p:nvSpPr>
          <p:cNvPr id="6172" name="Text Box 27"/>
          <p:cNvSpPr txBox="1">
            <a:spLocks noChangeArrowheads="1"/>
          </p:cNvSpPr>
          <p:nvPr/>
        </p:nvSpPr>
        <p:spPr bwMode="auto">
          <a:xfrm>
            <a:off x="4876800" y="2667000"/>
            <a:ext cx="117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circle</a:t>
            </a:r>
            <a:endParaRPr lang="en-US" sz="4400"/>
          </a:p>
        </p:txBody>
      </p:sp>
      <p:sp>
        <p:nvSpPr>
          <p:cNvPr id="6173" name="Text Box 28"/>
          <p:cNvSpPr txBox="1">
            <a:spLocks noChangeArrowheads="1"/>
          </p:cNvSpPr>
          <p:nvPr/>
        </p:nvSpPr>
        <p:spPr bwMode="auto">
          <a:xfrm>
            <a:off x="3352800" y="4495800"/>
            <a:ext cx="595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red</a:t>
            </a:r>
            <a:endParaRPr lang="en-US" sz="4400"/>
          </a:p>
        </p:txBody>
      </p:sp>
      <p:sp>
        <p:nvSpPr>
          <p:cNvPr id="6174" name="Text Box 29"/>
          <p:cNvSpPr txBox="1">
            <a:spLocks noChangeArrowheads="1"/>
          </p:cNvSpPr>
          <p:nvPr/>
        </p:nvSpPr>
        <p:spPr bwMode="auto">
          <a:xfrm>
            <a:off x="5943600" y="455295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blue</a:t>
            </a:r>
            <a:endParaRPr lang="en-US" sz="4400"/>
          </a:p>
        </p:txBody>
      </p:sp>
      <p:sp>
        <p:nvSpPr>
          <p:cNvPr id="6175" name="Text Box 30"/>
          <p:cNvSpPr txBox="1">
            <a:spLocks noChangeArrowheads="1"/>
          </p:cNvSpPr>
          <p:nvPr/>
        </p:nvSpPr>
        <p:spPr bwMode="auto">
          <a:xfrm>
            <a:off x="7391400" y="44196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green</a:t>
            </a:r>
            <a:endParaRPr lang="en-US" sz="4400"/>
          </a:p>
        </p:txBody>
      </p:sp>
      <p:sp>
        <p:nvSpPr>
          <p:cNvPr id="6176" name="Text Box 31"/>
          <p:cNvSpPr txBox="1">
            <a:spLocks noChangeArrowheads="1"/>
          </p:cNvSpPr>
          <p:nvPr/>
        </p:nvSpPr>
        <p:spPr bwMode="auto">
          <a:xfrm>
            <a:off x="4419600" y="45720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1600">
                <a:latin typeface="Calibri" pitchFamily="34" charset="0"/>
              </a:rPr>
              <a:t>yellow</a:t>
            </a:r>
            <a:endParaRPr lang="en-US"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A Neuron</a:t>
            </a:r>
          </a:p>
        </p:txBody>
      </p:sp>
      <p:pic>
        <p:nvPicPr>
          <p:cNvPr id="7171" name="Picture 4" descr="C:\My Documents\Courses\AI-Spring2004\neur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1181100"/>
            <a:ext cx="72009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Perceptron</a:t>
            </a:r>
            <a:r>
              <a:rPr lang="en-US" dirty="0" smtClean="0"/>
              <a:t> Learning</a:t>
            </a:r>
            <a:endParaRPr lang="en-US" sz="3600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err="1" smtClean="0"/>
              <a:t>Perceptron</a:t>
            </a:r>
            <a:r>
              <a:rPr lang="en-US" sz="2000" cap="small" dirty="0" smtClean="0"/>
              <a:t>-Learning</a:t>
            </a:r>
            <a:r>
              <a:rPr lang="en-US" sz="2000" dirty="0" smtClean="0"/>
              <a:t>(</a:t>
            </a:r>
            <a:r>
              <a:rPr lang="en-US" sz="2000" i="1" dirty="0" err="1" smtClean="0"/>
              <a:t>examples,network</a:t>
            </a:r>
            <a:r>
              <a:rPr lang="en-US" sz="2000" i="1" dirty="0" smtClean="0"/>
              <a:t>)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returns </a:t>
            </a:r>
            <a:r>
              <a:rPr lang="en-US" sz="2000" dirty="0" smtClean="0"/>
              <a:t>a </a:t>
            </a:r>
            <a:r>
              <a:rPr lang="en-US" sz="2000" dirty="0" err="1" smtClean="0"/>
              <a:t>perceptron</a:t>
            </a:r>
            <a:r>
              <a:rPr lang="en-US" sz="2000" dirty="0" smtClean="0"/>
              <a:t> hypothesis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inputs:</a:t>
            </a:r>
            <a:r>
              <a:rPr lang="en-US" sz="2000" dirty="0" smtClean="0"/>
              <a:t> </a:t>
            </a:r>
            <a:r>
              <a:rPr lang="en-US" sz="2000" i="1" dirty="0" smtClean="0"/>
              <a:t>examples</a:t>
            </a:r>
            <a:r>
              <a:rPr lang="en-US" sz="2000" dirty="0" smtClean="0"/>
              <a:t>, a set of examples with input </a:t>
            </a:r>
            <a:r>
              <a:rPr lang="en-US" sz="2000" b="1" dirty="0" smtClean="0"/>
              <a:t>x</a:t>
            </a:r>
            <a:r>
              <a:rPr lang="en-US" sz="2000" dirty="0" smtClean="0"/>
              <a:t> and output </a:t>
            </a:r>
            <a:r>
              <a:rPr lang="en-US" sz="2000" i="1" dirty="0" smtClean="0"/>
              <a:t>y</a:t>
            </a:r>
            <a:br>
              <a:rPr lang="en-US" sz="2000" i="1" dirty="0" smtClean="0"/>
            </a:br>
            <a:r>
              <a:rPr lang="en-US" sz="2000" i="1" dirty="0" smtClean="0"/>
              <a:t>			network</a:t>
            </a:r>
            <a:r>
              <a:rPr lang="en-US" sz="2000" dirty="0" smtClean="0"/>
              <a:t>, a </a:t>
            </a:r>
            <a:r>
              <a:rPr lang="en-US" sz="2000" dirty="0" err="1" smtClean="0"/>
              <a:t>perceptron</a:t>
            </a:r>
            <a:r>
              <a:rPr lang="en-US" sz="2000" dirty="0" smtClean="0"/>
              <a:t> with weights </a:t>
            </a:r>
            <a:r>
              <a:rPr lang="en-US" sz="2000" i="1" dirty="0" err="1" smtClean="0"/>
              <a:t>W</a:t>
            </a:r>
            <a:r>
              <a:rPr lang="en-US" sz="2000" i="1" baseline="-25000" dirty="0" err="1" smtClean="0"/>
              <a:t>j</a:t>
            </a:r>
            <a:r>
              <a:rPr lang="en-US" sz="2000" dirty="0" smtClean="0"/>
              <a:t> and activation function </a:t>
            </a:r>
            <a:r>
              <a:rPr lang="en-US" sz="2000" i="1" dirty="0" smtClean="0"/>
              <a:t>g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repeat</a:t>
            </a:r>
            <a:br>
              <a:rPr lang="en-US" sz="2000" b="1" dirty="0" smtClean="0"/>
            </a:br>
            <a:r>
              <a:rPr lang="en-US" sz="2000" b="1" dirty="0" smtClean="0"/>
              <a:t>		for each</a:t>
            </a:r>
            <a:r>
              <a:rPr lang="en-US" sz="2000" i="1" dirty="0" smtClean="0"/>
              <a:t> </a:t>
            </a:r>
            <a:r>
              <a:rPr lang="en-US" sz="2000" dirty="0" smtClean="0"/>
              <a:t>example (</a:t>
            </a:r>
            <a:r>
              <a:rPr lang="en-US" sz="2000" b="1" dirty="0" err="1" smtClean="0"/>
              <a:t>x</a:t>
            </a:r>
            <a:r>
              <a:rPr lang="en-US" sz="2000" dirty="0" err="1" smtClean="0"/>
              <a:t>,y</a:t>
            </a:r>
            <a:r>
              <a:rPr lang="en-US" sz="2000" dirty="0" smtClean="0"/>
              <a:t>) </a:t>
            </a:r>
            <a:r>
              <a:rPr lang="en-US" sz="2000" b="1" dirty="0" smtClean="0"/>
              <a:t>in</a:t>
            </a:r>
            <a:r>
              <a:rPr lang="en-US" sz="2000" b="1" i="1" dirty="0" smtClean="0"/>
              <a:t> </a:t>
            </a:r>
            <a:r>
              <a:rPr lang="en-US" sz="2000" i="1" dirty="0" smtClean="0"/>
              <a:t>examples </a:t>
            </a:r>
            <a:r>
              <a:rPr lang="en-US" sz="2000" b="1" dirty="0" smtClean="0"/>
              <a:t>do</a:t>
            </a:r>
            <a:br>
              <a:rPr lang="en-US" sz="2000" b="1" dirty="0" smtClean="0"/>
            </a:br>
            <a:r>
              <a:rPr lang="en-US" sz="2000" b="1" dirty="0" smtClean="0"/>
              <a:t>			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			</a:t>
            </a:r>
            <a:r>
              <a:rPr lang="en-US" sz="2000" i="1" dirty="0" smtClean="0"/>
              <a:t>Err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i="1" dirty="0" smtClean="0">
                <a:sym typeface="Wingdings" pitchFamily="2" charset="2"/>
              </a:rPr>
              <a:t>y</a:t>
            </a:r>
            <a:r>
              <a:rPr lang="en-US" sz="2000" dirty="0" smtClean="0">
                <a:sym typeface="Wingdings" pitchFamily="2" charset="2"/>
              </a:rPr>
              <a:t> – </a:t>
            </a:r>
            <a:r>
              <a:rPr lang="en-US" sz="2000" i="1" dirty="0" smtClean="0">
                <a:sym typeface="Wingdings" pitchFamily="2" charset="2"/>
              </a:rPr>
              <a:t>g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in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>
                <a:sym typeface="Wingdings" pitchFamily="2" charset="2"/>
              </a:rPr>
              <a:t>			</a:t>
            </a:r>
            <a:r>
              <a:rPr lang="en-US" sz="2000" b="1" dirty="0" smtClean="0">
                <a:sym typeface="Wingdings" pitchFamily="2" charset="2"/>
              </a:rPr>
              <a:t>for each </a:t>
            </a:r>
            <a:r>
              <a:rPr lang="en-US" sz="2000" i="1" dirty="0" smtClean="0">
                <a:sym typeface="Wingdings" pitchFamily="2" charset="2"/>
              </a:rPr>
              <a:t>j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in </a:t>
            </a:r>
            <a:r>
              <a:rPr lang="en-US" sz="2000" dirty="0" smtClean="0">
                <a:sym typeface="Wingdings" pitchFamily="2" charset="2"/>
              </a:rPr>
              <a:t>0..n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</a:t>
            </a:r>
            <a:r>
              <a:rPr lang="en-US" sz="2000" i="1" dirty="0" err="1" smtClean="0">
                <a:sym typeface="Wingdings" pitchFamily="2" charset="2"/>
              </a:rPr>
              <a:t>W</a:t>
            </a:r>
            <a:r>
              <a:rPr lang="en-US" sz="2000" i="1" baseline="-25000" dirty="0" err="1" smtClean="0">
                <a:sym typeface="Wingdings" pitchFamily="2" charset="2"/>
              </a:rPr>
              <a:t>j</a:t>
            </a:r>
            <a:r>
              <a:rPr lang="en-US" sz="2000" dirty="0" smtClean="0">
                <a:sym typeface="Wingdings" pitchFamily="2" charset="2"/>
              </a:rPr>
              <a:t>  </a:t>
            </a:r>
            <a:r>
              <a:rPr lang="en-US" sz="2000" i="1" dirty="0" err="1" smtClean="0">
                <a:sym typeface="Wingdings" pitchFamily="2" charset="2"/>
              </a:rPr>
              <a:t>W</a:t>
            </a:r>
            <a:r>
              <a:rPr lang="en-US" sz="2000" i="1" baseline="-25000" dirty="0" err="1" smtClean="0">
                <a:sym typeface="Wingdings" pitchFamily="2" charset="2"/>
              </a:rPr>
              <a:t>j</a:t>
            </a:r>
            <a:r>
              <a:rPr lang="en-US" sz="2000" dirty="0" smtClean="0">
                <a:sym typeface="Wingdings" pitchFamily="2" charset="2"/>
              </a:rPr>
              <a:t> + </a:t>
            </a:r>
            <a:r>
              <a:rPr lang="en-US" sz="2000" i="1" dirty="0" smtClean="0">
                <a:sym typeface="Symbol" pitchFamily="18" charset="2"/>
              </a:rPr>
              <a:t></a:t>
            </a:r>
            <a:r>
              <a:rPr lang="en-US" sz="2000" dirty="0" smtClean="0">
                <a:sym typeface="Symbol" pitchFamily="18" charset="2"/>
              </a:rPr>
              <a:t>  </a:t>
            </a:r>
            <a:r>
              <a:rPr lang="en-US" sz="2000" i="1" dirty="0" smtClean="0">
                <a:sym typeface="Symbol" pitchFamily="18" charset="2"/>
              </a:rPr>
              <a:t>Err</a:t>
            </a:r>
            <a:r>
              <a:rPr lang="en-US" sz="2000" dirty="0" smtClean="0">
                <a:sym typeface="Symbol" pitchFamily="18" charset="2"/>
              </a:rPr>
              <a:t>  </a:t>
            </a:r>
            <a:r>
              <a:rPr lang="en-US" sz="2000" i="1" dirty="0" smtClean="0">
                <a:sym typeface="Symbol" pitchFamily="18" charset="2"/>
              </a:rPr>
              <a:t>g</a:t>
            </a:r>
            <a:r>
              <a:rPr lang="en-US" sz="2000" dirty="0" smtClean="0">
                <a:sym typeface="Symbol" pitchFamily="18" charset="2"/>
              </a:rPr>
              <a:t>’(</a:t>
            </a:r>
            <a:r>
              <a:rPr lang="en-US" sz="2000" i="1" dirty="0" smtClean="0">
                <a:sym typeface="Symbol" pitchFamily="18" charset="2"/>
              </a:rPr>
              <a:t>in</a:t>
            </a:r>
            <a:r>
              <a:rPr lang="en-US" sz="2000" dirty="0" smtClean="0">
                <a:sym typeface="Symbol" pitchFamily="18" charset="2"/>
              </a:rPr>
              <a:t>)  </a:t>
            </a:r>
            <a:r>
              <a:rPr lang="en-US" sz="2000" i="1" dirty="0" err="1" smtClean="0">
                <a:sym typeface="Symbol" pitchFamily="18" charset="2"/>
              </a:rPr>
              <a:t>x</a:t>
            </a:r>
            <a:r>
              <a:rPr lang="en-US" sz="2000" i="1" baseline="-25000" dirty="0" err="1" smtClean="0">
                <a:sym typeface="Symbol" pitchFamily="18" charset="2"/>
              </a:rPr>
              <a:t>j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b="1" dirty="0" smtClean="0">
                <a:sym typeface="Symbol" pitchFamily="18" charset="2"/>
              </a:rPr>
              <a:t>until</a:t>
            </a:r>
            <a:r>
              <a:rPr lang="en-US" sz="2000" dirty="0" smtClean="0">
                <a:sym typeface="Symbol" pitchFamily="18" charset="2"/>
              </a:rPr>
              <a:t> some stopping criteria is satisfied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b="1" smtClean="0">
                <a:sym typeface="Symbol" pitchFamily="18" charset="2"/>
              </a:rPr>
              <a:t>return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cap="small" smtClean="0">
                <a:sym typeface="Symbol" pitchFamily="18" charset="2"/>
              </a:rPr>
              <a:t>Neural-Net-Hypothesis</a:t>
            </a:r>
            <a:r>
              <a:rPr lang="en-US" sz="2000" smtClean="0">
                <a:sym typeface="Symbol" pitchFamily="18" charset="2"/>
              </a:rPr>
              <a:t>(network</a:t>
            </a:r>
            <a:r>
              <a:rPr lang="en-US" sz="2000" dirty="0" smtClean="0">
                <a:sym typeface="Symbol" pitchFamily="18" charset="2"/>
              </a:rPr>
              <a:t>)</a:t>
            </a:r>
            <a:endParaRPr lang="en-US" sz="2000" dirty="0" smtClean="0"/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endParaRPr lang="en-US" sz="2000" dirty="0" smtClean="0">
              <a:sym typeface="Wingdings" pitchFamily="2" charset="2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814513" y="3178175"/>
          <a:ext cx="18557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015920" imgH="304560" progId="Equation.3">
                  <p:embed/>
                </p:oleObj>
              </mc:Choice>
              <mc:Fallback>
                <p:oleObj name="Equation" r:id="rId3" imgW="1015920" imgH="304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3178175"/>
                        <a:ext cx="1855787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NETTalk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0029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8639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1419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2810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42008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55913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0029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8639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1419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2810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42008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55913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0029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68639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91419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28104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42008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55913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0029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68639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91419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2810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142008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255913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800295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686390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914199" y="5360437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28104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42008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90254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8863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016448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30353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244257" y="4800600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358162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90254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78863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016448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130353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244257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358162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902544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78863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16448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130353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244257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358162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90254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8863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16448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30353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244257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358162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02544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788639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16448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130353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244257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004793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890888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118697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232602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346506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460411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004793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890888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118697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232602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346506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460411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004793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890888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118697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232602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346506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460411" y="5080518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004793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890888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118697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232602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346506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5460411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004793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890888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118697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232602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5346506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4107042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993137" y="4800600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4220946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334851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444875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56266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4107042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993137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4220946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4334851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44875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456266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107042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993137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4220946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334851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44875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56266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4107042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3993137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4220946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4334851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444875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456266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4107042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3993137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4220946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4334851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4448755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209291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3095386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332319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43710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55100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366490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209291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3095386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32319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343710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355100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366490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3209291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3095386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332319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343710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3551004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66490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209291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3095386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332319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343710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355100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66490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209291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095386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23195" y="5360437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437100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551004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31154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19763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42544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53934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653253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767158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31154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19763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42544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53934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653253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767158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31154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19763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425444" y="5080518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53934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653253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767158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1154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19763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42544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53934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653253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767158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311540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2197635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425444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539349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653253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7698046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7584141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7811950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7925855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8039759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8153664" y="4800600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7698046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7584141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7811950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7925855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8039759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8153664" y="4940559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7698046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7584141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7811950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7925855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8039759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8153664" y="508051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7698046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7584141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7811950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7925855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8039759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8153664" y="5220478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7698046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7584141" y="5360437"/>
            <a:ext cx="75936" cy="933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7811950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7925855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8039759" y="5360437"/>
            <a:ext cx="75936" cy="933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TextBox 244"/>
          <p:cNvSpPr txBox="1"/>
          <p:nvPr/>
        </p:nvSpPr>
        <p:spPr>
          <a:xfrm>
            <a:off x="2311540" y="56366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endParaRPr lang="en-US" dirty="0"/>
          </a:p>
        </p:txBody>
      </p:sp>
      <p:sp>
        <p:nvSpPr>
          <p:cNvPr id="246" name="TextBox 245"/>
          <p:cNvSpPr txBox="1"/>
          <p:nvPr/>
        </p:nvSpPr>
        <p:spPr>
          <a:xfrm>
            <a:off x="5912709" y="563665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48" name="TextBox 247"/>
          <p:cNvSpPr txBox="1"/>
          <p:nvPr/>
        </p:nvSpPr>
        <p:spPr>
          <a:xfrm>
            <a:off x="6772492" y="56366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249" name="TextBox 248"/>
          <p:cNvSpPr txBox="1"/>
          <p:nvPr/>
        </p:nvSpPr>
        <p:spPr>
          <a:xfrm>
            <a:off x="7698046" y="56366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51" name="TextBox 250"/>
          <p:cNvSpPr txBox="1"/>
          <p:nvPr/>
        </p:nvSpPr>
        <p:spPr>
          <a:xfrm>
            <a:off x="3181488" y="56366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252" name="TextBox 251"/>
          <p:cNvSpPr txBox="1"/>
          <p:nvPr/>
        </p:nvSpPr>
        <p:spPr>
          <a:xfrm>
            <a:off x="4107042" y="56366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3" name="TextBox 252"/>
          <p:cNvSpPr txBox="1"/>
          <p:nvPr/>
        </p:nvSpPr>
        <p:spPr>
          <a:xfrm>
            <a:off x="4928856" y="563665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R</a:t>
            </a:r>
            <a:endParaRPr lang="en-US" b="1" u="sng" dirty="0"/>
          </a:p>
        </p:txBody>
      </p:sp>
      <p:sp>
        <p:nvSpPr>
          <p:cNvPr id="254" name="Oval 253"/>
          <p:cNvSpPr/>
          <p:nvPr/>
        </p:nvSpPr>
        <p:spPr>
          <a:xfrm>
            <a:off x="2193153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2548080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2903007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3612861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322715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3967788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3257934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677644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5427830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5782757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6137684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6847538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7557392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7202465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492611" y="3653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7912321" y="3653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TextBox 276"/>
          <p:cNvSpPr txBox="1"/>
          <p:nvPr/>
        </p:nvSpPr>
        <p:spPr>
          <a:xfrm>
            <a:off x="4894430" y="34245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81" name="Oval 280"/>
          <p:cNvSpPr/>
          <p:nvPr/>
        </p:nvSpPr>
        <p:spPr>
          <a:xfrm>
            <a:off x="3612861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4322715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3967788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3257934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4677644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5427830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5782757" y="2510135"/>
            <a:ext cx="227809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6137684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6847538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6492611" y="2510135"/>
            <a:ext cx="227809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TextBox 293"/>
          <p:cNvSpPr txBox="1"/>
          <p:nvPr/>
        </p:nvSpPr>
        <p:spPr>
          <a:xfrm>
            <a:off x="4894430" y="22815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5" name="TextBox 294"/>
          <p:cNvSpPr txBox="1"/>
          <p:nvPr/>
        </p:nvSpPr>
        <p:spPr>
          <a:xfrm>
            <a:off x="1480057" y="2114490"/>
            <a:ext cx="1720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26 output units</a:t>
            </a:r>
            <a:endParaRPr lang="en-US" sz="2000" dirty="0"/>
          </a:p>
        </p:txBody>
      </p:sp>
      <p:sp>
        <p:nvSpPr>
          <p:cNvPr id="296" name="TextBox 295"/>
          <p:cNvSpPr txBox="1"/>
          <p:nvPr/>
        </p:nvSpPr>
        <p:spPr>
          <a:xfrm>
            <a:off x="533400" y="2971800"/>
            <a:ext cx="17636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one layer of </a:t>
            </a:r>
          </a:p>
          <a:p>
            <a:r>
              <a:rPr lang="en-US" sz="2000" dirty="0" smtClean="0"/>
              <a:t>80 hidden units</a:t>
            </a:r>
            <a:endParaRPr lang="en-US" sz="2000" dirty="0"/>
          </a:p>
        </p:txBody>
      </p:sp>
      <p:sp>
        <p:nvSpPr>
          <p:cNvPr id="297" name="TextBox 296"/>
          <p:cNvSpPr txBox="1"/>
          <p:nvPr/>
        </p:nvSpPr>
        <p:spPr>
          <a:xfrm>
            <a:off x="533400" y="4267200"/>
            <a:ext cx="1848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7x29 input units</a:t>
            </a:r>
            <a:endParaRPr lang="en-US" sz="2000" dirty="0"/>
          </a:p>
        </p:txBody>
      </p:sp>
      <p:sp>
        <p:nvSpPr>
          <p:cNvPr id="298" name="TextBox 297"/>
          <p:cNvSpPr txBox="1"/>
          <p:nvPr/>
        </p:nvSpPr>
        <p:spPr>
          <a:xfrm>
            <a:off x="5012583" y="1721822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/r/</a:t>
            </a:r>
            <a:endParaRPr lang="en-US" dirty="0"/>
          </a:p>
        </p:txBody>
      </p:sp>
      <p:cxnSp>
        <p:nvCxnSpPr>
          <p:cNvPr id="300" name="Straight Arrow Connector 299"/>
          <p:cNvCxnSpPr/>
          <p:nvPr/>
        </p:nvCxnSpPr>
        <p:spPr>
          <a:xfrm flipH="1" flipV="1">
            <a:off x="2420962" y="4038600"/>
            <a:ext cx="156355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 flipV="1">
            <a:off x="2729189" y="4038600"/>
            <a:ext cx="1301916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 flipH="1" flipV="1">
            <a:off x="2903007" y="4038600"/>
            <a:ext cx="458156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 flipV="1">
            <a:off x="3520042" y="3962400"/>
            <a:ext cx="2135597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 flipH="1" flipV="1">
            <a:off x="3664909" y="4038600"/>
            <a:ext cx="556037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/>
          <p:nvPr/>
        </p:nvCxnSpPr>
        <p:spPr>
          <a:xfrm flipV="1">
            <a:off x="4410787" y="4038600"/>
            <a:ext cx="266857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/>
          <p:nvPr/>
        </p:nvCxnSpPr>
        <p:spPr>
          <a:xfrm flipV="1">
            <a:off x="4677644" y="3962400"/>
            <a:ext cx="1928871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/>
          <p:nvPr/>
        </p:nvCxnSpPr>
        <p:spPr>
          <a:xfrm flipH="1" flipV="1">
            <a:off x="3323195" y="4038600"/>
            <a:ext cx="1719566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 flipH="1" flipV="1">
            <a:off x="4890888" y="4038600"/>
            <a:ext cx="350283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 flipV="1">
            <a:off x="5469759" y="4038600"/>
            <a:ext cx="356848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/>
          <p:cNvCxnSpPr/>
          <p:nvPr/>
        </p:nvCxnSpPr>
        <p:spPr>
          <a:xfrm flipV="1">
            <a:off x="5541734" y="3962400"/>
            <a:ext cx="2422089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/>
          <p:cNvCxnSpPr/>
          <p:nvPr/>
        </p:nvCxnSpPr>
        <p:spPr>
          <a:xfrm flipV="1">
            <a:off x="7901788" y="4038600"/>
            <a:ext cx="124437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Arrow Connector 323"/>
          <p:cNvCxnSpPr/>
          <p:nvPr/>
        </p:nvCxnSpPr>
        <p:spPr>
          <a:xfrm flipH="1" flipV="1">
            <a:off x="6990135" y="3962400"/>
            <a:ext cx="745879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Arrow Connector 325"/>
          <p:cNvCxnSpPr/>
          <p:nvPr/>
        </p:nvCxnSpPr>
        <p:spPr>
          <a:xfrm flipV="1">
            <a:off x="6990135" y="3962400"/>
            <a:ext cx="567257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Arrow Connector 327"/>
          <p:cNvCxnSpPr/>
          <p:nvPr/>
        </p:nvCxnSpPr>
        <p:spPr>
          <a:xfrm flipH="1" flipV="1">
            <a:off x="4894431" y="3962400"/>
            <a:ext cx="1905864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Arrow Connector 330"/>
          <p:cNvCxnSpPr/>
          <p:nvPr/>
        </p:nvCxnSpPr>
        <p:spPr>
          <a:xfrm flipV="1">
            <a:off x="6054416" y="3962400"/>
            <a:ext cx="1201497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/>
          <p:cNvCxnSpPr/>
          <p:nvPr/>
        </p:nvCxnSpPr>
        <p:spPr>
          <a:xfrm flipV="1">
            <a:off x="5896661" y="3962400"/>
            <a:ext cx="309628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Arrow Connector 334"/>
          <p:cNvCxnSpPr/>
          <p:nvPr/>
        </p:nvCxnSpPr>
        <p:spPr>
          <a:xfrm flipH="1" flipV="1">
            <a:off x="4258914" y="4038600"/>
            <a:ext cx="1529725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Arrow Connector 336"/>
          <p:cNvCxnSpPr/>
          <p:nvPr/>
        </p:nvCxnSpPr>
        <p:spPr>
          <a:xfrm flipH="1" flipV="1">
            <a:off x="2653253" y="4038600"/>
            <a:ext cx="1415820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Arrow Connector 338"/>
          <p:cNvCxnSpPr/>
          <p:nvPr/>
        </p:nvCxnSpPr>
        <p:spPr>
          <a:xfrm flipV="1">
            <a:off x="2463412" y="2819400"/>
            <a:ext cx="3742877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Arrow Connector 340"/>
          <p:cNvCxnSpPr/>
          <p:nvPr/>
        </p:nvCxnSpPr>
        <p:spPr>
          <a:xfrm flipV="1">
            <a:off x="2381983" y="2819400"/>
            <a:ext cx="827308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Arrow Connector 342"/>
          <p:cNvCxnSpPr/>
          <p:nvPr/>
        </p:nvCxnSpPr>
        <p:spPr>
          <a:xfrm flipH="1" flipV="1">
            <a:off x="7075347" y="2819400"/>
            <a:ext cx="926444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Arrow Connector 344"/>
          <p:cNvCxnSpPr/>
          <p:nvPr/>
        </p:nvCxnSpPr>
        <p:spPr>
          <a:xfrm flipH="1" flipV="1">
            <a:off x="4145010" y="2819400"/>
            <a:ext cx="3767311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Arrow Connector 346"/>
          <p:cNvCxnSpPr/>
          <p:nvPr/>
        </p:nvCxnSpPr>
        <p:spPr>
          <a:xfrm flipV="1">
            <a:off x="2971800" y="2819400"/>
            <a:ext cx="2364540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Arrow Connector 348"/>
          <p:cNvCxnSpPr/>
          <p:nvPr/>
        </p:nvCxnSpPr>
        <p:spPr>
          <a:xfrm flipV="1">
            <a:off x="3350765" y="2819400"/>
            <a:ext cx="352112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Arrow Connector 350"/>
          <p:cNvCxnSpPr/>
          <p:nvPr/>
        </p:nvCxnSpPr>
        <p:spPr>
          <a:xfrm flipV="1">
            <a:off x="3740845" y="2895600"/>
            <a:ext cx="2865670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Arrow Connector 352"/>
          <p:cNvCxnSpPr/>
          <p:nvPr/>
        </p:nvCxnSpPr>
        <p:spPr>
          <a:xfrm flipH="1" flipV="1">
            <a:off x="3993137" y="2895600"/>
            <a:ext cx="113905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Arrow Connector 354"/>
          <p:cNvCxnSpPr/>
          <p:nvPr/>
        </p:nvCxnSpPr>
        <p:spPr>
          <a:xfrm flipV="1">
            <a:off x="4448755" y="2819400"/>
            <a:ext cx="1334002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/>
          <p:nvPr/>
        </p:nvCxnSpPr>
        <p:spPr>
          <a:xfrm flipH="1" flipV="1">
            <a:off x="3399131" y="2819400"/>
            <a:ext cx="1392417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Arrow Connector 358"/>
          <p:cNvCxnSpPr/>
          <p:nvPr/>
        </p:nvCxnSpPr>
        <p:spPr>
          <a:xfrm flipH="1" flipV="1">
            <a:off x="4069073" y="2819400"/>
            <a:ext cx="1429306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Arrow Connector 360"/>
          <p:cNvCxnSpPr/>
          <p:nvPr/>
        </p:nvCxnSpPr>
        <p:spPr>
          <a:xfrm flipV="1">
            <a:off x="5912709" y="2895600"/>
            <a:ext cx="925554" cy="6287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Arrow Connector 362"/>
          <p:cNvCxnSpPr/>
          <p:nvPr/>
        </p:nvCxnSpPr>
        <p:spPr>
          <a:xfrm flipH="1" flipV="1">
            <a:off x="4562660" y="2819400"/>
            <a:ext cx="2975909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Arrow Connector 364"/>
          <p:cNvCxnSpPr/>
          <p:nvPr/>
        </p:nvCxnSpPr>
        <p:spPr>
          <a:xfrm flipV="1">
            <a:off x="6492611" y="2819400"/>
            <a:ext cx="468831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Arrow Connector 366"/>
          <p:cNvCxnSpPr/>
          <p:nvPr/>
        </p:nvCxnSpPr>
        <p:spPr>
          <a:xfrm flipH="1" flipV="1">
            <a:off x="6284927" y="2819400"/>
            <a:ext cx="988836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Arrow Connector 368"/>
          <p:cNvCxnSpPr/>
          <p:nvPr/>
        </p:nvCxnSpPr>
        <p:spPr>
          <a:xfrm flipH="1" flipV="1">
            <a:off x="3942927" y="2819400"/>
            <a:ext cx="2549684" cy="70491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Arrow Connector 370"/>
          <p:cNvCxnSpPr>
            <a:endCxn id="298" idx="2"/>
          </p:cNvCxnSpPr>
          <p:nvPr/>
        </p:nvCxnSpPr>
        <p:spPr>
          <a:xfrm flipV="1">
            <a:off x="5241171" y="2183487"/>
            <a:ext cx="0" cy="2549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735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ALVINN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30519"/>
            <a:ext cx="2114021" cy="1547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5007185"/>
            <a:ext cx="2046553" cy="146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eeform 4"/>
          <p:cNvSpPr>
            <a:spLocks/>
          </p:cNvSpPr>
          <p:nvPr/>
        </p:nvSpPr>
        <p:spPr bwMode="auto">
          <a:xfrm>
            <a:off x="3343011" y="4226930"/>
            <a:ext cx="3163093" cy="2308808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0" y="0"/>
              </a:cxn>
              <a:cxn ang="0">
                <a:pos x="770" y="0"/>
              </a:cxn>
              <a:cxn ang="0">
                <a:pos x="770" y="618"/>
              </a:cxn>
              <a:cxn ang="0">
                <a:pos x="0" y="618"/>
              </a:cxn>
              <a:cxn ang="0">
                <a:pos x="0" y="618"/>
              </a:cxn>
            </a:cxnLst>
            <a:rect l="0" t="0" r="r" b="b"/>
            <a:pathLst>
              <a:path w="770" h="618">
                <a:moveTo>
                  <a:pt x="0" y="618"/>
                </a:moveTo>
                <a:lnTo>
                  <a:pt x="0" y="0"/>
                </a:lnTo>
                <a:lnTo>
                  <a:pt x="770" y="0"/>
                </a:lnTo>
                <a:lnTo>
                  <a:pt x="770" y="618"/>
                </a:lnTo>
                <a:lnTo>
                  <a:pt x="0" y="618"/>
                </a:lnTo>
                <a:lnTo>
                  <a:pt x="0" y="618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343011" y="4226930"/>
            <a:ext cx="3163093" cy="2308808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0" y="0"/>
              </a:cxn>
              <a:cxn ang="0">
                <a:pos x="770" y="0"/>
              </a:cxn>
              <a:cxn ang="0">
                <a:pos x="770" y="618"/>
              </a:cxn>
              <a:cxn ang="0">
                <a:pos x="0" y="618"/>
              </a:cxn>
              <a:cxn ang="0">
                <a:pos x="0" y="618"/>
              </a:cxn>
              <a:cxn ang="0">
                <a:pos x="0" y="618"/>
              </a:cxn>
            </a:cxnLst>
            <a:rect l="0" t="0" r="r" b="b"/>
            <a:pathLst>
              <a:path w="770" h="618">
                <a:moveTo>
                  <a:pt x="0" y="618"/>
                </a:moveTo>
                <a:lnTo>
                  <a:pt x="0" y="0"/>
                </a:lnTo>
                <a:lnTo>
                  <a:pt x="770" y="0"/>
                </a:lnTo>
                <a:lnTo>
                  <a:pt x="770" y="618"/>
                </a:lnTo>
                <a:lnTo>
                  <a:pt x="0" y="618"/>
                </a:lnTo>
                <a:lnTo>
                  <a:pt x="0" y="618"/>
                </a:lnTo>
                <a:lnTo>
                  <a:pt x="0" y="61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3514990" y="4208289"/>
            <a:ext cx="2991114" cy="2327449"/>
          </a:xfrm>
          <a:custGeom>
            <a:avLst/>
            <a:gdLst/>
            <a:ahLst/>
            <a:cxnLst>
              <a:cxn ang="0">
                <a:pos x="0" y="603"/>
              </a:cxn>
              <a:cxn ang="0">
                <a:pos x="22" y="540"/>
              </a:cxn>
              <a:cxn ang="0">
                <a:pos x="69" y="415"/>
              </a:cxn>
              <a:cxn ang="0">
                <a:pos x="107" y="328"/>
              </a:cxn>
              <a:cxn ang="0">
                <a:pos x="144" y="241"/>
              </a:cxn>
              <a:cxn ang="0">
                <a:pos x="186" y="164"/>
              </a:cxn>
              <a:cxn ang="0">
                <a:pos x="229" y="96"/>
              </a:cxn>
              <a:cxn ang="0">
                <a:pos x="277" y="29"/>
              </a:cxn>
              <a:cxn ang="0">
                <a:pos x="335" y="0"/>
              </a:cxn>
              <a:cxn ang="0">
                <a:pos x="383" y="10"/>
              </a:cxn>
              <a:cxn ang="0">
                <a:pos x="399" y="29"/>
              </a:cxn>
              <a:cxn ang="0">
                <a:pos x="420" y="67"/>
              </a:cxn>
              <a:cxn ang="0">
                <a:pos x="457" y="149"/>
              </a:cxn>
              <a:cxn ang="0">
                <a:pos x="510" y="246"/>
              </a:cxn>
              <a:cxn ang="0">
                <a:pos x="547" y="304"/>
              </a:cxn>
              <a:cxn ang="0">
                <a:pos x="585" y="367"/>
              </a:cxn>
              <a:cxn ang="0">
                <a:pos x="627" y="425"/>
              </a:cxn>
              <a:cxn ang="0">
                <a:pos x="664" y="483"/>
              </a:cxn>
              <a:cxn ang="0">
                <a:pos x="702" y="545"/>
              </a:cxn>
              <a:cxn ang="0">
                <a:pos x="723" y="584"/>
              </a:cxn>
              <a:cxn ang="0">
                <a:pos x="723" y="613"/>
              </a:cxn>
              <a:cxn ang="0">
                <a:pos x="680" y="623"/>
              </a:cxn>
              <a:cxn ang="0">
                <a:pos x="632" y="623"/>
              </a:cxn>
              <a:cxn ang="0">
                <a:pos x="563" y="618"/>
              </a:cxn>
              <a:cxn ang="0">
                <a:pos x="468" y="618"/>
              </a:cxn>
              <a:cxn ang="0">
                <a:pos x="250" y="623"/>
              </a:cxn>
              <a:cxn ang="0">
                <a:pos x="165" y="623"/>
              </a:cxn>
              <a:cxn ang="0">
                <a:pos x="112" y="623"/>
              </a:cxn>
              <a:cxn ang="0">
                <a:pos x="85" y="623"/>
              </a:cxn>
              <a:cxn ang="0">
                <a:pos x="75" y="623"/>
              </a:cxn>
              <a:cxn ang="0">
                <a:pos x="64" y="618"/>
              </a:cxn>
              <a:cxn ang="0">
                <a:pos x="43" y="623"/>
              </a:cxn>
              <a:cxn ang="0">
                <a:pos x="16" y="623"/>
              </a:cxn>
              <a:cxn ang="0">
                <a:pos x="6" y="618"/>
              </a:cxn>
            </a:cxnLst>
            <a:rect l="0" t="0" r="r" b="b"/>
            <a:pathLst>
              <a:path w="728" h="623">
                <a:moveTo>
                  <a:pt x="6" y="618"/>
                </a:moveTo>
                <a:lnTo>
                  <a:pt x="0" y="603"/>
                </a:lnTo>
                <a:lnTo>
                  <a:pt x="6" y="584"/>
                </a:lnTo>
                <a:lnTo>
                  <a:pt x="22" y="540"/>
                </a:lnTo>
                <a:lnTo>
                  <a:pt x="54" y="454"/>
                </a:lnTo>
                <a:lnTo>
                  <a:pt x="69" y="415"/>
                </a:lnTo>
                <a:lnTo>
                  <a:pt x="85" y="372"/>
                </a:lnTo>
                <a:lnTo>
                  <a:pt x="107" y="328"/>
                </a:lnTo>
                <a:lnTo>
                  <a:pt x="123" y="285"/>
                </a:lnTo>
                <a:lnTo>
                  <a:pt x="144" y="241"/>
                </a:lnTo>
                <a:lnTo>
                  <a:pt x="165" y="198"/>
                </a:lnTo>
                <a:lnTo>
                  <a:pt x="186" y="164"/>
                </a:lnTo>
                <a:lnTo>
                  <a:pt x="202" y="125"/>
                </a:lnTo>
                <a:lnTo>
                  <a:pt x="229" y="96"/>
                </a:lnTo>
                <a:lnTo>
                  <a:pt x="250" y="63"/>
                </a:lnTo>
                <a:lnTo>
                  <a:pt x="277" y="29"/>
                </a:lnTo>
                <a:lnTo>
                  <a:pt x="303" y="10"/>
                </a:lnTo>
                <a:lnTo>
                  <a:pt x="335" y="0"/>
                </a:lnTo>
                <a:lnTo>
                  <a:pt x="367" y="5"/>
                </a:lnTo>
                <a:lnTo>
                  <a:pt x="383" y="10"/>
                </a:lnTo>
                <a:lnTo>
                  <a:pt x="393" y="19"/>
                </a:lnTo>
                <a:lnTo>
                  <a:pt x="399" y="29"/>
                </a:lnTo>
                <a:lnTo>
                  <a:pt x="409" y="48"/>
                </a:lnTo>
                <a:lnTo>
                  <a:pt x="420" y="67"/>
                </a:lnTo>
                <a:lnTo>
                  <a:pt x="436" y="111"/>
                </a:lnTo>
                <a:lnTo>
                  <a:pt x="457" y="149"/>
                </a:lnTo>
                <a:lnTo>
                  <a:pt x="478" y="188"/>
                </a:lnTo>
                <a:lnTo>
                  <a:pt x="510" y="246"/>
                </a:lnTo>
                <a:lnTo>
                  <a:pt x="532" y="275"/>
                </a:lnTo>
                <a:lnTo>
                  <a:pt x="547" y="304"/>
                </a:lnTo>
                <a:lnTo>
                  <a:pt x="569" y="333"/>
                </a:lnTo>
                <a:lnTo>
                  <a:pt x="585" y="367"/>
                </a:lnTo>
                <a:lnTo>
                  <a:pt x="606" y="396"/>
                </a:lnTo>
                <a:lnTo>
                  <a:pt x="627" y="425"/>
                </a:lnTo>
                <a:lnTo>
                  <a:pt x="648" y="454"/>
                </a:lnTo>
                <a:lnTo>
                  <a:pt x="664" y="483"/>
                </a:lnTo>
                <a:lnTo>
                  <a:pt x="686" y="507"/>
                </a:lnTo>
                <a:lnTo>
                  <a:pt x="702" y="545"/>
                </a:lnTo>
                <a:lnTo>
                  <a:pt x="712" y="565"/>
                </a:lnTo>
                <a:lnTo>
                  <a:pt x="723" y="584"/>
                </a:lnTo>
                <a:lnTo>
                  <a:pt x="728" y="603"/>
                </a:lnTo>
                <a:lnTo>
                  <a:pt x="723" y="613"/>
                </a:lnTo>
                <a:lnTo>
                  <a:pt x="707" y="623"/>
                </a:lnTo>
                <a:lnTo>
                  <a:pt x="680" y="623"/>
                </a:lnTo>
                <a:lnTo>
                  <a:pt x="659" y="623"/>
                </a:lnTo>
                <a:lnTo>
                  <a:pt x="632" y="623"/>
                </a:lnTo>
                <a:lnTo>
                  <a:pt x="601" y="618"/>
                </a:lnTo>
                <a:lnTo>
                  <a:pt x="563" y="618"/>
                </a:lnTo>
                <a:lnTo>
                  <a:pt x="516" y="618"/>
                </a:lnTo>
                <a:lnTo>
                  <a:pt x="468" y="618"/>
                </a:lnTo>
                <a:lnTo>
                  <a:pt x="356" y="623"/>
                </a:lnTo>
                <a:lnTo>
                  <a:pt x="250" y="623"/>
                </a:lnTo>
                <a:lnTo>
                  <a:pt x="208" y="623"/>
                </a:lnTo>
                <a:lnTo>
                  <a:pt x="165" y="623"/>
                </a:lnTo>
                <a:lnTo>
                  <a:pt x="133" y="623"/>
                </a:lnTo>
                <a:lnTo>
                  <a:pt x="112" y="623"/>
                </a:lnTo>
                <a:lnTo>
                  <a:pt x="96" y="623"/>
                </a:lnTo>
                <a:lnTo>
                  <a:pt x="85" y="623"/>
                </a:lnTo>
                <a:lnTo>
                  <a:pt x="75" y="623"/>
                </a:lnTo>
                <a:lnTo>
                  <a:pt x="75" y="623"/>
                </a:lnTo>
                <a:lnTo>
                  <a:pt x="69" y="623"/>
                </a:lnTo>
                <a:lnTo>
                  <a:pt x="64" y="618"/>
                </a:lnTo>
                <a:lnTo>
                  <a:pt x="54" y="618"/>
                </a:lnTo>
                <a:lnTo>
                  <a:pt x="43" y="623"/>
                </a:lnTo>
                <a:lnTo>
                  <a:pt x="27" y="623"/>
                </a:lnTo>
                <a:lnTo>
                  <a:pt x="16" y="623"/>
                </a:lnTo>
                <a:lnTo>
                  <a:pt x="6" y="618"/>
                </a:lnTo>
                <a:lnTo>
                  <a:pt x="6" y="618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514990" y="4208289"/>
            <a:ext cx="2991114" cy="2327449"/>
          </a:xfrm>
          <a:custGeom>
            <a:avLst/>
            <a:gdLst/>
            <a:ahLst/>
            <a:cxnLst>
              <a:cxn ang="0">
                <a:pos x="6" y="613"/>
              </a:cxn>
              <a:cxn ang="0">
                <a:pos x="0" y="608"/>
              </a:cxn>
              <a:cxn ang="0">
                <a:pos x="6" y="594"/>
              </a:cxn>
              <a:cxn ang="0">
                <a:pos x="11" y="565"/>
              </a:cxn>
              <a:cxn ang="0">
                <a:pos x="54" y="454"/>
              </a:cxn>
              <a:cxn ang="0">
                <a:pos x="85" y="372"/>
              </a:cxn>
              <a:cxn ang="0">
                <a:pos x="165" y="198"/>
              </a:cxn>
              <a:cxn ang="0">
                <a:pos x="202" y="125"/>
              </a:cxn>
              <a:cxn ang="0">
                <a:pos x="250" y="63"/>
              </a:cxn>
              <a:cxn ang="0">
                <a:pos x="277" y="34"/>
              </a:cxn>
              <a:cxn ang="0">
                <a:pos x="287" y="19"/>
              </a:cxn>
              <a:cxn ang="0">
                <a:pos x="303" y="10"/>
              </a:cxn>
              <a:cxn ang="0">
                <a:pos x="319" y="5"/>
              </a:cxn>
              <a:cxn ang="0">
                <a:pos x="335" y="0"/>
              </a:cxn>
              <a:cxn ang="0">
                <a:pos x="367" y="5"/>
              </a:cxn>
              <a:cxn ang="0">
                <a:pos x="378" y="5"/>
              </a:cxn>
              <a:cxn ang="0">
                <a:pos x="388" y="10"/>
              </a:cxn>
              <a:cxn ang="0">
                <a:pos x="393" y="14"/>
              </a:cxn>
              <a:cxn ang="0">
                <a:pos x="415" y="67"/>
              </a:cxn>
              <a:cxn ang="0">
                <a:pos x="457" y="154"/>
              </a:cxn>
              <a:cxn ang="0">
                <a:pos x="510" y="246"/>
              </a:cxn>
              <a:cxn ang="0">
                <a:pos x="585" y="367"/>
              </a:cxn>
              <a:cxn ang="0">
                <a:pos x="664" y="483"/>
              </a:cxn>
              <a:cxn ang="0">
                <a:pos x="702" y="545"/>
              </a:cxn>
              <a:cxn ang="0">
                <a:pos x="723" y="584"/>
              </a:cxn>
              <a:cxn ang="0">
                <a:pos x="728" y="603"/>
              </a:cxn>
              <a:cxn ang="0">
                <a:pos x="728" y="608"/>
              </a:cxn>
              <a:cxn ang="0">
                <a:pos x="723" y="613"/>
              </a:cxn>
              <a:cxn ang="0">
                <a:pos x="717" y="618"/>
              </a:cxn>
              <a:cxn ang="0">
                <a:pos x="712" y="623"/>
              </a:cxn>
              <a:cxn ang="0">
                <a:pos x="680" y="623"/>
              </a:cxn>
              <a:cxn ang="0">
                <a:pos x="356" y="618"/>
              </a:cxn>
              <a:cxn ang="0">
                <a:pos x="85" y="623"/>
              </a:cxn>
              <a:cxn ang="0">
                <a:pos x="75" y="623"/>
              </a:cxn>
              <a:cxn ang="0">
                <a:pos x="75" y="623"/>
              </a:cxn>
              <a:cxn ang="0">
                <a:pos x="69" y="623"/>
              </a:cxn>
              <a:cxn ang="0">
                <a:pos x="69" y="618"/>
              </a:cxn>
              <a:cxn ang="0">
                <a:pos x="54" y="618"/>
              </a:cxn>
              <a:cxn ang="0">
                <a:pos x="27" y="623"/>
              </a:cxn>
              <a:cxn ang="0">
                <a:pos x="11" y="623"/>
              </a:cxn>
              <a:cxn ang="0">
                <a:pos x="6" y="623"/>
              </a:cxn>
              <a:cxn ang="0">
                <a:pos x="6" y="618"/>
              </a:cxn>
            </a:cxnLst>
            <a:rect l="0" t="0" r="r" b="b"/>
            <a:pathLst>
              <a:path w="728" h="623">
                <a:moveTo>
                  <a:pt x="6" y="618"/>
                </a:moveTo>
                <a:lnTo>
                  <a:pt x="6" y="613"/>
                </a:lnTo>
                <a:lnTo>
                  <a:pt x="0" y="608"/>
                </a:lnTo>
                <a:lnTo>
                  <a:pt x="0" y="608"/>
                </a:lnTo>
                <a:lnTo>
                  <a:pt x="0" y="603"/>
                </a:lnTo>
                <a:lnTo>
                  <a:pt x="6" y="594"/>
                </a:lnTo>
                <a:lnTo>
                  <a:pt x="6" y="584"/>
                </a:lnTo>
                <a:lnTo>
                  <a:pt x="11" y="565"/>
                </a:lnTo>
                <a:lnTo>
                  <a:pt x="22" y="540"/>
                </a:lnTo>
                <a:lnTo>
                  <a:pt x="54" y="454"/>
                </a:lnTo>
                <a:lnTo>
                  <a:pt x="69" y="415"/>
                </a:lnTo>
                <a:lnTo>
                  <a:pt x="85" y="372"/>
                </a:lnTo>
                <a:lnTo>
                  <a:pt x="123" y="285"/>
                </a:lnTo>
                <a:lnTo>
                  <a:pt x="165" y="198"/>
                </a:lnTo>
                <a:lnTo>
                  <a:pt x="186" y="159"/>
                </a:lnTo>
                <a:lnTo>
                  <a:pt x="202" y="125"/>
                </a:lnTo>
                <a:lnTo>
                  <a:pt x="223" y="96"/>
                </a:lnTo>
                <a:lnTo>
                  <a:pt x="250" y="63"/>
                </a:lnTo>
                <a:lnTo>
                  <a:pt x="261" y="43"/>
                </a:lnTo>
                <a:lnTo>
                  <a:pt x="277" y="34"/>
                </a:lnTo>
                <a:lnTo>
                  <a:pt x="282" y="24"/>
                </a:lnTo>
                <a:lnTo>
                  <a:pt x="287" y="19"/>
                </a:lnTo>
                <a:lnTo>
                  <a:pt x="293" y="14"/>
                </a:lnTo>
                <a:lnTo>
                  <a:pt x="303" y="10"/>
                </a:lnTo>
                <a:lnTo>
                  <a:pt x="308" y="5"/>
                </a:lnTo>
                <a:lnTo>
                  <a:pt x="319" y="5"/>
                </a:lnTo>
                <a:lnTo>
                  <a:pt x="330" y="5"/>
                </a:lnTo>
                <a:lnTo>
                  <a:pt x="335" y="0"/>
                </a:lnTo>
                <a:lnTo>
                  <a:pt x="351" y="0"/>
                </a:lnTo>
                <a:lnTo>
                  <a:pt x="367" y="5"/>
                </a:lnTo>
                <a:lnTo>
                  <a:pt x="372" y="5"/>
                </a:lnTo>
                <a:lnTo>
                  <a:pt x="378" y="5"/>
                </a:lnTo>
                <a:lnTo>
                  <a:pt x="383" y="5"/>
                </a:lnTo>
                <a:lnTo>
                  <a:pt x="388" y="10"/>
                </a:lnTo>
                <a:lnTo>
                  <a:pt x="388" y="14"/>
                </a:lnTo>
                <a:lnTo>
                  <a:pt x="393" y="14"/>
                </a:lnTo>
                <a:lnTo>
                  <a:pt x="399" y="29"/>
                </a:lnTo>
                <a:lnTo>
                  <a:pt x="415" y="67"/>
                </a:lnTo>
                <a:lnTo>
                  <a:pt x="436" y="111"/>
                </a:lnTo>
                <a:lnTo>
                  <a:pt x="457" y="154"/>
                </a:lnTo>
                <a:lnTo>
                  <a:pt x="478" y="188"/>
                </a:lnTo>
                <a:lnTo>
                  <a:pt x="510" y="246"/>
                </a:lnTo>
                <a:lnTo>
                  <a:pt x="547" y="304"/>
                </a:lnTo>
                <a:lnTo>
                  <a:pt x="585" y="367"/>
                </a:lnTo>
                <a:lnTo>
                  <a:pt x="627" y="425"/>
                </a:lnTo>
                <a:lnTo>
                  <a:pt x="664" y="483"/>
                </a:lnTo>
                <a:lnTo>
                  <a:pt x="686" y="512"/>
                </a:lnTo>
                <a:lnTo>
                  <a:pt x="702" y="545"/>
                </a:lnTo>
                <a:lnTo>
                  <a:pt x="717" y="565"/>
                </a:lnTo>
                <a:lnTo>
                  <a:pt x="723" y="584"/>
                </a:lnTo>
                <a:lnTo>
                  <a:pt x="728" y="594"/>
                </a:lnTo>
                <a:lnTo>
                  <a:pt x="728" y="603"/>
                </a:lnTo>
                <a:lnTo>
                  <a:pt x="728" y="603"/>
                </a:lnTo>
                <a:lnTo>
                  <a:pt x="728" y="608"/>
                </a:lnTo>
                <a:lnTo>
                  <a:pt x="728" y="613"/>
                </a:lnTo>
                <a:lnTo>
                  <a:pt x="723" y="613"/>
                </a:lnTo>
                <a:lnTo>
                  <a:pt x="723" y="618"/>
                </a:lnTo>
                <a:lnTo>
                  <a:pt x="717" y="618"/>
                </a:lnTo>
                <a:lnTo>
                  <a:pt x="717" y="618"/>
                </a:lnTo>
                <a:lnTo>
                  <a:pt x="712" y="623"/>
                </a:lnTo>
                <a:lnTo>
                  <a:pt x="696" y="623"/>
                </a:lnTo>
                <a:lnTo>
                  <a:pt x="680" y="623"/>
                </a:lnTo>
                <a:lnTo>
                  <a:pt x="563" y="618"/>
                </a:lnTo>
                <a:lnTo>
                  <a:pt x="356" y="618"/>
                </a:lnTo>
                <a:lnTo>
                  <a:pt x="165" y="623"/>
                </a:lnTo>
                <a:lnTo>
                  <a:pt x="85" y="623"/>
                </a:lnTo>
                <a:lnTo>
                  <a:pt x="75" y="623"/>
                </a:lnTo>
                <a:lnTo>
                  <a:pt x="75" y="623"/>
                </a:lnTo>
                <a:lnTo>
                  <a:pt x="75" y="623"/>
                </a:lnTo>
                <a:lnTo>
                  <a:pt x="75" y="623"/>
                </a:lnTo>
                <a:lnTo>
                  <a:pt x="69" y="623"/>
                </a:lnTo>
                <a:lnTo>
                  <a:pt x="69" y="623"/>
                </a:lnTo>
                <a:lnTo>
                  <a:pt x="69" y="618"/>
                </a:lnTo>
                <a:lnTo>
                  <a:pt x="69" y="618"/>
                </a:lnTo>
                <a:lnTo>
                  <a:pt x="64" y="618"/>
                </a:lnTo>
                <a:lnTo>
                  <a:pt x="54" y="618"/>
                </a:lnTo>
                <a:lnTo>
                  <a:pt x="43" y="623"/>
                </a:lnTo>
                <a:lnTo>
                  <a:pt x="27" y="623"/>
                </a:lnTo>
                <a:lnTo>
                  <a:pt x="22" y="623"/>
                </a:lnTo>
                <a:lnTo>
                  <a:pt x="11" y="623"/>
                </a:lnTo>
                <a:lnTo>
                  <a:pt x="11" y="623"/>
                </a:lnTo>
                <a:lnTo>
                  <a:pt x="6" y="623"/>
                </a:lnTo>
                <a:lnTo>
                  <a:pt x="6" y="618"/>
                </a:lnTo>
                <a:lnTo>
                  <a:pt x="6" y="61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604948" y="4458610"/>
            <a:ext cx="284427" cy="541917"/>
          </a:xfrm>
          <a:custGeom>
            <a:avLst/>
            <a:gdLst/>
            <a:ahLst/>
            <a:cxnLst>
              <a:cxn ang="0">
                <a:pos x="32" y="145"/>
              </a:cxn>
              <a:cxn ang="0">
                <a:pos x="37" y="145"/>
              </a:cxn>
              <a:cxn ang="0">
                <a:pos x="47" y="145"/>
              </a:cxn>
              <a:cxn ang="0">
                <a:pos x="69" y="140"/>
              </a:cxn>
              <a:cxn ang="0">
                <a:pos x="69" y="126"/>
              </a:cxn>
              <a:cxn ang="0">
                <a:pos x="63" y="111"/>
              </a:cxn>
              <a:cxn ang="0">
                <a:pos x="58" y="92"/>
              </a:cxn>
              <a:cxn ang="0">
                <a:pos x="53" y="73"/>
              </a:cxn>
              <a:cxn ang="0">
                <a:pos x="53" y="54"/>
              </a:cxn>
              <a:cxn ang="0">
                <a:pos x="53" y="34"/>
              </a:cxn>
              <a:cxn ang="0">
                <a:pos x="58" y="20"/>
              </a:cxn>
              <a:cxn ang="0">
                <a:pos x="58" y="10"/>
              </a:cxn>
              <a:cxn ang="0">
                <a:pos x="53" y="5"/>
              </a:cxn>
              <a:cxn ang="0">
                <a:pos x="47" y="0"/>
              </a:cxn>
              <a:cxn ang="0">
                <a:pos x="37" y="0"/>
              </a:cxn>
              <a:cxn ang="0">
                <a:pos x="16" y="5"/>
              </a:cxn>
              <a:cxn ang="0">
                <a:pos x="16" y="15"/>
              </a:cxn>
              <a:cxn ang="0">
                <a:pos x="16" y="25"/>
              </a:cxn>
              <a:cxn ang="0">
                <a:pos x="16" y="44"/>
              </a:cxn>
              <a:cxn ang="0">
                <a:pos x="16" y="58"/>
              </a:cxn>
              <a:cxn ang="0">
                <a:pos x="16" y="73"/>
              </a:cxn>
              <a:cxn ang="0">
                <a:pos x="10" y="87"/>
              </a:cxn>
              <a:cxn ang="0">
                <a:pos x="10" y="97"/>
              </a:cxn>
              <a:cxn ang="0">
                <a:pos x="10" y="107"/>
              </a:cxn>
              <a:cxn ang="0">
                <a:pos x="5" y="116"/>
              </a:cxn>
              <a:cxn ang="0">
                <a:pos x="5" y="126"/>
              </a:cxn>
              <a:cxn ang="0">
                <a:pos x="0" y="136"/>
              </a:cxn>
              <a:cxn ang="0">
                <a:pos x="0" y="140"/>
              </a:cxn>
              <a:cxn ang="0">
                <a:pos x="10" y="140"/>
              </a:cxn>
              <a:cxn ang="0">
                <a:pos x="21" y="140"/>
              </a:cxn>
              <a:cxn ang="0">
                <a:pos x="26" y="140"/>
              </a:cxn>
              <a:cxn ang="0">
                <a:pos x="26" y="140"/>
              </a:cxn>
              <a:cxn ang="0">
                <a:pos x="26" y="145"/>
              </a:cxn>
              <a:cxn ang="0">
                <a:pos x="26" y="145"/>
              </a:cxn>
              <a:cxn ang="0">
                <a:pos x="32" y="145"/>
              </a:cxn>
              <a:cxn ang="0">
                <a:pos x="32" y="145"/>
              </a:cxn>
            </a:cxnLst>
            <a:rect l="0" t="0" r="r" b="b"/>
            <a:pathLst>
              <a:path w="69" h="145">
                <a:moveTo>
                  <a:pt x="32" y="145"/>
                </a:moveTo>
                <a:lnTo>
                  <a:pt x="37" y="145"/>
                </a:lnTo>
                <a:lnTo>
                  <a:pt x="47" y="145"/>
                </a:lnTo>
                <a:lnTo>
                  <a:pt x="69" y="140"/>
                </a:lnTo>
                <a:lnTo>
                  <a:pt x="69" y="126"/>
                </a:lnTo>
                <a:lnTo>
                  <a:pt x="63" y="111"/>
                </a:lnTo>
                <a:lnTo>
                  <a:pt x="58" y="92"/>
                </a:lnTo>
                <a:lnTo>
                  <a:pt x="53" y="73"/>
                </a:lnTo>
                <a:lnTo>
                  <a:pt x="53" y="54"/>
                </a:lnTo>
                <a:lnTo>
                  <a:pt x="53" y="34"/>
                </a:lnTo>
                <a:lnTo>
                  <a:pt x="58" y="20"/>
                </a:lnTo>
                <a:lnTo>
                  <a:pt x="58" y="10"/>
                </a:lnTo>
                <a:lnTo>
                  <a:pt x="53" y="5"/>
                </a:lnTo>
                <a:lnTo>
                  <a:pt x="47" y="0"/>
                </a:lnTo>
                <a:lnTo>
                  <a:pt x="37" y="0"/>
                </a:lnTo>
                <a:lnTo>
                  <a:pt x="16" y="5"/>
                </a:lnTo>
                <a:lnTo>
                  <a:pt x="16" y="15"/>
                </a:lnTo>
                <a:lnTo>
                  <a:pt x="16" y="25"/>
                </a:lnTo>
                <a:lnTo>
                  <a:pt x="16" y="44"/>
                </a:lnTo>
                <a:lnTo>
                  <a:pt x="16" y="58"/>
                </a:lnTo>
                <a:lnTo>
                  <a:pt x="16" y="73"/>
                </a:lnTo>
                <a:lnTo>
                  <a:pt x="10" y="87"/>
                </a:lnTo>
                <a:lnTo>
                  <a:pt x="10" y="97"/>
                </a:lnTo>
                <a:lnTo>
                  <a:pt x="10" y="107"/>
                </a:lnTo>
                <a:lnTo>
                  <a:pt x="5" y="116"/>
                </a:lnTo>
                <a:lnTo>
                  <a:pt x="5" y="126"/>
                </a:lnTo>
                <a:lnTo>
                  <a:pt x="0" y="136"/>
                </a:lnTo>
                <a:lnTo>
                  <a:pt x="0" y="140"/>
                </a:lnTo>
                <a:lnTo>
                  <a:pt x="10" y="140"/>
                </a:lnTo>
                <a:lnTo>
                  <a:pt x="21" y="140"/>
                </a:lnTo>
                <a:lnTo>
                  <a:pt x="26" y="140"/>
                </a:lnTo>
                <a:lnTo>
                  <a:pt x="26" y="140"/>
                </a:lnTo>
                <a:lnTo>
                  <a:pt x="26" y="145"/>
                </a:lnTo>
                <a:lnTo>
                  <a:pt x="26" y="145"/>
                </a:lnTo>
                <a:lnTo>
                  <a:pt x="32" y="145"/>
                </a:lnTo>
                <a:lnTo>
                  <a:pt x="32" y="14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3604948" y="4477251"/>
            <a:ext cx="284427" cy="523276"/>
          </a:xfrm>
          <a:custGeom>
            <a:avLst/>
            <a:gdLst/>
            <a:ahLst/>
            <a:cxnLst>
              <a:cxn ang="0">
                <a:pos x="37" y="140"/>
              </a:cxn>
              <a:cxn ang="0">
                <a:pos x="58" y="135"/>
              </a:cxn>
              <a:cxn ang="0">
                <a:pos x="69" y="135"/>
              </a:cxn>
              <a:cxn ang="0">
                <a:pos x="69" y="131"/>
              </a:cxn>
              <a:cxn ang="0">
                <a:pos x="69" y="131"/>
              </a:cxn>
              <a:cxn ang="0">
                <a:pos x="69" y="121"/>
              </a:cxn>
              <a:cxn ang="0">
                <a:pos x="63" y="106"/>
              </a:cxn>
              <a:cxn ang="0">
                <a:pos x="53" y="77"/>
              </a:cxn>
              <a:cxn ang="0">
                <a:pos x="53" y="58"/>
              </a:cxn>
              <a:cxn ang="0">
                <a:pos x="53" y="39"/>
              </a:cxn>
              <a:cxn ang="0">
                <a:pos x="58" y="20"/>
              </a:cxn>
              <a:cxn ang="0">
                <a:pos x="58" y="10"/>
              </a:cxn>
              <a:cxn ang="0">
                <a:pos x="58" y="5"/>
              </a:cxn>
              <a:cxn ang="0">
                <a:pos x="53" y="0"/>
              </a:cxn>
              <a:cxn ang="0">
                <a:pos x="47" y="0"/>
              </a:cxn>
              <a:cxn ang="0">
                <a:pos x="37" y="0"/>
              </a:cxn>
              <a:cxn ang="0">
                <a:pos x="21" y="0"/>
              </a:cxn>
              <a:cxn ang="0">
                <a:pos x="16" y="0"/>
              </a:cxn>
              <a:cxn ang="0">
                <a:pos x="10" y="5"/>
              </a:cxn>
              <a:cxn ang="0">
                <a:pos x="16" y="15"/>
              </a:cxn>
              <a:cxn ang="0">
                <a:pos x="16" y="29"/>
              </a:cxn>
              <a:cxn ang="0">
                <a:pos x="16" y="53"/>
              </a:cxn>
              <a:cxn ang="0">
                <a:pos x="10" y="92"/>
              </a:cxn>
              <a:cxn ang="0">
                <a:pos x="5" y="116"/>
              </a:cxn>
              <a:cxn ang="0">
                <a:pos x="0" y="126"/>
              </a:cxn>
              <a:cxn ang="0">
                <a:pos x="0" y="131"/>
              </a:cxn>
              <a:cxn ang="0">
                <a:pos x="0" y="135"/>
              </a:cxn>
              <a:cxn ang="0">
                <a:pos x="5" y="135"/>
              </a:cxn>
              <a:cxn ang="0">
                <a:pos x="10" y="135"/>
              </a:cxn>
              <a:cxn ang="0">
                <a:pos x="26" y="135"/>
              </a:cxn>
              <a:cxn ang="0">
                <a:pos x="26" y="135"/>
              </a:cxn>
              <a:cxn ang="0">
                <a:pos x="26" y="135"/>
              </a:cxn>
              <a:cxn ang="0">
                <a:pos x="26" y="135"/>
              </a:cxn>
              <a:cxn ang="0">
                <a:pos x="26" y="140"/>
              </a:cxn>
            </a:cxnLst>
            <a:rect l="0" t="0" r="r" b="b"/>
            <a:pathLst>
              <a:path w="69" h="140">
                <a:moveTo>
                  <a:pt x="32" y="140"/>
                </a:moveTo>
                <a:lnTo>
                  <a:pt x="37" y="140"/>
                </a:lnTo>
                <a:lnTo>
                  <a:pt x="47" y="140"/>
                </a:lnTo>
                <a:lnTo>
                  <a:pt x="58" y="135"/>
                </a:lnTo>
                <a:lnTo>
                  <a:pt x="63" y="135"/>
                </a:lnTo>
                <a:lnTo>
                  <a:pt x="69" y="135"/>
                </a:lnTo>
                <a:lnTo>
                  <a:pt x="69" y="131"/>
                </a:lnTo>
                <a:lnTo>
                  <a:pt x="69" y="131"/>
                </a:lnTo>
                <a:lnTo>
                  <a:pt x="69" y="131"/>
                </a:lnTo>
                <a:lnTo>
                  <a:pt x="69" y="131"/>
                </a:lnTo>
                <a:lnTo>
                  <a:pt x="69" y="126"/>
                </a:lnTo>
                <a:lnTo>
                  <a:pt x="69" y="121"/>
                </a:lnTo>
                <a:lnTo>
                  <a:pt x="69" y="116"/>
                </a:lnTo>
                <a:lnTo>
                  <a:pt x="63" y="106"/>
                </a:lnTo>
                <a:lnTo>
                  <a:pt x="58" y="87"/>
                </a:lnTo>
                <a:lnTo>
                  <a:pt x="53" y="77"/>
                </a:lnTo>
                <a:lnTo>
                  <a:pt x="53" y="68"/>
                </a:lnTo>
                <a:lnTo>
                  <a:pt x="53" y="58"/>
                </a:lnTo>
                <a:lnTo>
                  <a:pt x="53" y="49"/>
                </a:lnTo>
                <a:lnTo>
                  <a:pt x="53" y="39"/>
                </a:lnTo>
                <a:lnTo>
                  <a:pt x="53" y="29"/>
                </a:lnTo>
                <a:lnTo>
                  <a:pt x="58" y="20"/>
                </a:lnTo>
                <a:lnTo>
                  <a:pt x="58" y="15"/>
                </a:lnTo>
                <a:lnTo>
                  <a:pt x="58" y="10"/>
                </a:lnTo>
                <a:lnTo>
                  <a:pt x="58" y="5"/>
                </a:lnTo>
                <a:lnTo>
                  <a:pt x="58" y="5"/>
                </a:lnTo>
                <a:lnTo>
                  <a:pt x="53" y="5"/>
                </a:lnTo>
                <a:lnTo>
                  <a:pt x="53" y="0"/>
                </a:lnTo>
                <a:lnTo>
                  <a:pt x="47" y="0"/>
                </a:lnTo>
                <a:lnTo>
                  <a:pt x="47" y="0"/>
                </a:lnTo>
                <a:lnTo>
                  <a:pt x="42" y="0"/>
                </a:lnTo>
                <a:lnTo>
                  <a:pt x="37" y="0"/>
                </a:lnTo>
                <a:lnTo>
                  <a:pt x="26" y="0"/>
                </a:lnTo>
                <a:lnTo>
                  <a:pt x="21" y="0"/>
                </a:lnTo>
                <a:lnTo>
                  <a:pt x="16" y="0"/>
                </a:lnTo>
                <a:lnTo>
                  <a:pt x="16" y="0"/>
                </a:lnTo>
                <a:lnTo>
                  <a:pt x="16" y="5"/>
                </a:lnTo>
                <a:lnTo>
                  <a:pt x="10" y="5"/>
                </a:lnTo>
                <a:lnTo>
                  <a:pt x="10" y="5"/>
                </a:lnTo>
                <a:lnTo>
                  <a:pt x="16" y="15"/>
                </a:lnTo>
                <a:lnTo>
                  <a:pt x="16" y="20"/>
                </a:lnTo>
                <a:lnTo>
                  <a:pt x="16" y="29"/>
                </a:lnTo>
                <a:lnTo>
                  <a:pt x="16" y="34"/>
                </a:lnTo>
                <a:lnTo>
                  <a:pt x="16" y="53"/>
                </a:lnTo>
                <a:lnTo>
                  <a:pt x="10" y="82"/>
                </a:lnTo>
                <a:lnTo>
                  <a:pt x="10" y="92"/>
                </a:lnTo>
                <a:lnTo>
                  <a:pt x="10" y="102"/>
                </a:lnTo>
                <a:lnTo>
                  <a:pt x="5" y="116"/>
                </a:lnTo>
                <a:lnTo>
                  <a:pt x="5" y="121"/>
                </a:lnTo>
                <a:lnTo>
                  <a:pt x="0" y="126"/>
                </a:lnTo>
                <a:lnTo>
                  <a:pt x="0" y="131"/>
                </a:lnTo>
                <a:lnTo>
                  <a:pt x="0" y="131"/>
                </a:lnTo>
                <a:lnTo>
                  <a:pt x="0" y="135"/>
                </a:lnTo>
                <a:lnTo>
                  <a:pt x="0" y="135"/>
                </a:lnTo>
                <a:lnTo>
                  <a:pt x="0" y="135"/>
                </a:lnTo>
                <a:lnTo>
                  <a:pt x="5" y="135"/>
                </a:lnTo>
                <a:lnTo>
                  <a:pt x="5" y="135"/>
                </a:lnTo>
                <a:lnTo>
                  <a:pt x="10" y="135"/>
                </a:lnTo>
                <a:lnTo>
                  <a:pt x="21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35"/>
                </a:lnTo>
                <a:lnTo>
                  <a:pt x="26" y="140"/>
                </a:lnTo>
                <a:lnTo>
                  <a:pt x="32" y="14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3362854" y="4226930"/>
            <a:ext cx="875771" cy="287602"/>
          </a:xfrm>
          <a:custGeom>
            <a:avLst/>
            <a:gdLst/>
            <a:ahLst/>
            <a:cxnLst>
              <a:cxn ang="0">
                <a:pos x="11" y="67"/>
              </a:cxn>
              <a:cxn ang="0">
                <a:pos x="27" y="72"/>
              </a:cxn>
              <a:cxn ang="0">
                <a:pos x="48" y="77"/>
              </a:cxn>
              <a:cxn ang="0">
                <a:pos x="69" y="77"/>
              </a:cxn>
              <a:cxn ang="0">
                <a:pos x="91" y="72"/>
              </a:cxn>
              <a:cxn ang="0">
                <a:pos x="106" y="67"/>
              </a:cxn>
              <a:cxn ang="0">
                <a:pos x="117" y="72"/>
              </a:cxn>
              <a:cxn ang="0">
                <a:pos x="138" y="77"/>
              </a:cxn>
              <a:cxn ang="0">
                <a:pos x="160" y="77"/>
              </a:cxn>
              <a:cxn ang="0">
                <a:pos x="176" y="72"/>
              </a:cxn>
              <a:cxn ang="0">
                <a:pos x="191" y="67"/>
              </a:cxn>
              <a:cxn ang="0">
                <a:pos x="202" y="58"/>
              </a:cxn>
              <a:cxn ang="0">
                <a:pos x="213" y="48"/>
              </a:cxn>
              <a:cxn ang="0">
                <a:pos x="213" y="38"/>
              </a:cxn>
              <a:cxn ang="0">
                <a:pos x="213" y="29"/>
              </a:cxn>
              <a:cxn ang="0">
                <a:pos x="207" y="19"/>
              </a:cxn>
              <a:cxn ang="0">
                <a:pos x="202" y="9"/>
              </a:cxn>
              <a:cxn ang="0">
                <a:pos x="191" y="5"/>
              </a:cxn>
              <a:cxn ang="0">
                <a:pos x="181" y="0"/>
              </a:cxn>
              <a:cxn ang="0">
                <a:pos x="160" y="0"/>
              </a:cxn>
              <a:cxn ang="0">
                <a:pos x="133" y="0"/>
              </a:cxn>
              <a:cxn ang="0">
                <a:pos x="101" y="0"/>
              </a:cxn>
              <a:cxn ang="0">
                <a:pos x="69" y="0"/>
              </a:cxn>
              <a:cxn ang="0">
                <a:pos x="43" y="0"/>
              </a:cxn>
              <a:cxn ang="0">
                <a:pos x="21" y="0"/>
              </a:cxn>
              <a:cxn ang="0">
                <a:pos x="11" y="0"/>
              </a:cxn>
              <a:cxn ang="0">
                <a:pos x="0" y="9"/>
              </a:cxn>
              <a:cxn ang="0">
                <a:pos x="0" y="19"/>
              </a:cxn>
              <a:cxn ang="0">
                <a:pos x="0" y="33"/>
              </a:cxn>
              <a:cxn ang="0">
                <a:pos x="0" y="43"/>
              </a:cxn>
              <a:cxn ang="0">
                <a:pos x="0" y="53"/>
              </a:cxn>
              <a:cxn ang="0">
                <a:pos x="0" y="62"/>
              </a:cxn>
              <a:cxn ang="0">
                <a:pos x="0" y="67"/>
              </a:cxn>
              <a:cxn ang="0">
                <a:pos x="11" y="67"/>
              </a:cxn>
              <a:cxn ang="0">
                <a:pos x="11" y="67"/>
              </a:cxn>
            </a:cxnLst>
            <a:rect l="0" t="0" r="r" b="b"/>
            <a:pathLst>
              <a:path w="213" h="77">
                <a:moveTo>
                  <a:pt x="11" y="67"/>
                </a:moveTo>
                <a:lnTo>
                  <a:pt x="27" y="72"/>
                </a:lnTo>
                <a:lnTo>
                  <a:pt x="48" y="77"/>
                </a:lnTo>
                <a:lnTo>
                  <a:pt x="69" y="77"/>
                </a:lnTo>
                <a:lnTo>
                  <a:pt x="91" y="72"/>
                </a:lnTo>
                <a:lnTo>
                  <a:pt x="106" y="67"/>
                </a:lnTo>
                <a:lnTo>
                  <a:pt x="117" y="72"/>
                </a:lnTo>
                <a:lnTo>
                  <a:pt x="138" y="77"/>
                </a:lnTo>
                <a:lnTo>
                  <a:pt x="160" y="77"/>
                </a:lnTo>
                <a:lnTo>
                  <a:pt x="176" y="72"/>
                </a:lnTo>
                <a:lnTo>
                  <a:pt x="191" y="67"/>
                </a:lnTo>
                <a:lnTo>
                  <a:pt x="202" y="58"/>
                </a:lnTo>
                <a:lnTo>
                  <a:pt x="213" y="48"/>
                </a:lnTo>
                <a:lnTo>
                  <a:pt x="213" y="38"/>
                </a:lnTo>
                <a:lnTo>
                  <a:pt x="213" y="29"/>
                </a:lnTo>
                <a:lnTo>
                  <a:pt x="207" y="19"/>
                </a:lnTo>
                <a:lnTo>
                  <a:pt x="202" y="9"/>
                </a:lnTo>
                <a:lnTo>
                  <a:pt x="191" y="5"/>
                </a:lnTo>
                <a:lnTo>
                  <a:pt x="181" y="0"/>
                </a:lnTo>
                <a:lnTo>
                  <a:pt x="160" y="0"/>
                </a:lnTo>
                <a:lnTo>
                  <a:pt x="133" y="0"/>
                </a:lnTo>
                <a:lnTo>
                  <a:pt x="101" y="0"/>
                </a:lnTo>
                <a:lnTo>
                  <a:pt x="69" y="0"/>
                </a:lnTo>
                <a:lnTo>
                  <a:pt x="43" y="0"/>
                </a:lnTo>
                <a:lnTo>
                  <a:pt x="21" y="0"/>
                </a:lnTo>
                <a:lnTo>
                  <a:pt x="11" y="0"/>
                </a:lnTo>
                <a:lnTo>
                  <a:pt x="0" y="9"/>
                </a:lnTo>
                <a:lnTo>
                  <a:pt x="0" y="19"/>
                </a:lnTo>
                <a:lnTo>
                  <a:pt x="0" y="33"/>
                </a:lnTo>
                <a:lnTo>
                  <a:pt x="0" y="43"/>
                </a:lnTo>
                <a:lnTo>
                  <a:pt x="0" y="53"/>
                </a:lnTo>
                <a:lnTo>
                  <a:pt x="0" y="62"/>
                </a:lnTo>
                <a:lnTo>
                  <a:pt x="0" y="67"/>
                </a:lnTo>
                <a:lnTo>
                  <a:pt x="11" y="67"/>
                </a:lnTo>
                <a:lnTo>
                  <a:pt x="11" y="67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3362854" y="4226930"/>
            <a:ext cx="875771" cy="287602"/>
          </a:xfrm>
          <a:custGeom>
            <a:avLst/>
            <a:gdLst/>
            <a:ahLst/>
            <a:cxnLst>
              <a:cxn ang="0">
                <a:pos x="11" y="67"/>
              </a:cxn>
              <a:cxn ang="0">
                <a:pos x="27" y="72"/>
              </a:cxn>
              <a:cxn ang="0">
                <a:pos x="32" y="77"/>
              </a:cxn>
              <a:cxn ang="0">
                <a:pos x="48" y="77"/>
              </a:cxn>
              <a:cxn ang="0">
                <a:pos x="59" y="77"/>
              </a:cxn>
              <a:cxn ang="0">
                <a:pos x="69" y="72"/>
              </a:cxn>
              <a:cxn ang="0">
                <a:pos x="91" y="72"/>
              </a:cxn>
              <a:cxn ang="0">
                <a:pos x="96" y="67"/>
              </a:cxn>
              <a:cxn ang="0">
                <a:pos x="101" y="67"/>
              </a:cxn>
              <a:cxn ang="0">
                <a:pos x="117" y="72"/>
              </a:cxn>
              <a:cxn ang="0">
                <a:pos x="138" y="77"/>
              </a:cxn>
              <a:cxn ang="0">
                <a:pos x="149" y="77"/>
              </a:cxn>
              <a:cxn ang="0">
                <a:pos x="160" y="77"/>
              </a:cxn>
              <a:cxn ang="0">
                <a:pos x="170" y="77"/>
              </a:cxn>
              <a:cxn ang="0">
                <a:pos x="176" y="72"/>
              </a:cxn>
              <a:cxn ang="0">
                <a:pos x="186" y="67"/>
              </a:cxn>
              <a:cxn ang="0">
                <a:pos x="191" y="67"/>
              </a:cxn>
              <a:cxn ang="0">
                <a:pos x="197" y="62"/>
              </a:cxn>
              <a:cxn ang="0">
                <a:pos x="202" y="58"/>
              </a:cxn>
              <a:cxn ang="0">
                <a:pos x="207" y="53"/>
              </a:cxn>
              <a:cxn ang="0">
                <a:pos x="213" y="48"/>
              </a:cxn>
              <a:cxn ang="0">
                <a:pos x="213" y="43"/>
              </a:cxn>
              <a:cxn ang="0">
                <a:pos x="213" y="43"/>
              </a:cxn>
              <a:cxn ang="0">
                <a:pos x="213" y="38"/>
              </a:cxn>
              <a:cxn ang="0">
                <a:pos x="213" y="29"/>
              </a:cxn>
              <a:cxn ang="0">
                <a:pos x="207" y="19"/>
              </a:cxn>
              <a:cxn ang="0">
                <a:pos x="207" y="14"/>
              </a:cxn>
              <a:cxn ang="0">
                <a:pos x="202" y="9"/>
              </a:cxn>
              <a:cxn ang="0">
                <a:pos x="202" y="9"/>
              </a:cxn>
              <a:cxn ang="0">
                <a:pos x="202" y="5"/>
              </a:cxn>
              <a:cxn ang="0">
                <a:pos x="197" y="5"/>
              </a:cxn>
              <a:cxn ang="0">
                <a:pos x="197" y="5"/>
              </a:cxn>
              <a:cxn ang="0">
                <a:pos x="191" y="5"/>
              </a:cxn>
              <a:cxn ang="0">
                <a:pos x="176" y="0"/>
              </a:cxn>
              <a:cxn ang="0">
                <a:pos x="160" y="0"/>
              </a:cxn>
              <a:cxn ang="0">
                <a:pos x="43" y="0"/>
              </a:cxn>
              <a:cxn ang="0">
                <a:pos x="21" y="0"/>
              </a:cxn>
              <a:cxn ang="0">
                <a:pos x="16" y="0"/>
              </a:cxn>
              <a:cxn ang="0">
                <a:pos x="11" y="0"/>
              </a:cxn>
              <a:cxn ang="0">
                <a:pos x="6" y="0"/>
              </a:cxn>
              <a:cxn ang="0">
                <a:pos x="6" y="5"/>
              </a:cxn>
              <a:cxn ang="0">
                <a:pos x="6" y="5"/>
              </a:cxn>
              <a:cxn ang="0">
                <a:pos x="6" y="5"/>
              </a:cxn>
              <a:cxn ang="0">
                <a:pos x="0" y="9"/>
              </a:cxn>
              <a:cxn ang="0">
                <a:pos x="0" y="19"/>
              </a:cxn>
              <a:cxn ang="0">
                <a:pos x="0" y="33"/>
              </a:cxn>
              <a:cxn ang="0">
                <a:pos x="0" y="53"/>
              </a:cxn>
              <a:cxn ang="0">
                <a:pos x="0" y="62"/>
              </a:cxn>
              <a:cxn ang="0">
                <a:pos x="0" y="62"/>
              </a:cxn>
              <a:cxn ang="0">
                <a:pos x="0" y="62"/>
              </a:cxn>
              <a:cxn ang="0">
                <a:pos x="0" y="67"/>
              </a:cxn>
              <a:cxn ang="0">
                <a:pos x="6" y="67"/>
              </a:cxn>
              <a:cxn ang="0">
                <a:pos x="11" y="67"/>
              </a:cxn>
            </a:cxnLst>
            <a:rect l="0" t="0" r="r" b="b"/>
            <a:pathLst>
              <a:path w="213" h="77">
                <a:moveTo>
                  <a:pt x="11" y="67"/>
                </a:moveTo>
                <a:lnTo>
                  <a:pt x="27" y="72"/>
                </a:lnTo>
                <a:lnTo>
                  <a:pt x="32" y="77"/>
                </a:lnTo>
                <a:lnTo>
                  <a:pt x="48" y="77"/>
                </a:lnTo>
                <a:lnTo>
                  <a:pt x="59" y="77"/>
                </a:lnTo>
                <a:lnTo>
                  <a:pt x="69" y="72"/>
                </a:lnTo>
                <a:lnTo>
                  <a:pt x="91" y="72"/>
                </a:lnTo>
                <a:lnTo>
                  <a:pt x="96" y="67"/>
                </a:lnTo>
                <a:lnTo>
                  <a:pt x="101" y="67"/>
                </a:lnTo>
                <a:lnTo>
                  <a:pt x="117" y="72"/>
                </a:lnTo>
                <a:lnTo>
                  <a:pt x="138" y="77"/>
                </a:lnTo>
                <a:lnTo>
                  <a:pt x="149" y="77"/>
                </a:lnTo>
                <a:lnTo>
                  <a:pt x="160" y="77"/>
                </a:lnTo>
                <a:lnTo>
                  <a:pt x="170" y="77"/>
                </a:lnTo>
                <a:lnTo>
                  <a:pt x="176" y="72"/>
                </a:lnTo>
                <a:lnTo>
                  <a:pt x="186" y="67"/>
                </a:lnTo>
                <a:lnTo>
                  <a:pt x="191" y="67"/>
                </a:lnTo>
                <a:lnTo>
                  <a:pt x="197" y="62"/>
                </a:lnTo>
                <a:lnTo>
                  <a:pt x="202" y="58"/>
                </a:lnTo>
                <a:lnTo>
                  <a:pt x="207" y="53"/>
                </a:lnTo>
                <a:lnTo>
                  <a:pt x="213" y="48"/>
                </a:lnTo>
                <a:lnTo>
                  <a:pt x="213" y="43"/>
                </a:lnTo>
                <a:lnTo>
                  <a:pt x="213" y="43"/>
                </a:lnTo>
                <a:lnTo>
                  <a:pt x="213" y="38"/>
                </a:lnTo>
                <a:lnTo>
                  <a:pt x="213" y="29"/>
                </a:lnTo>
                <a:lnTo>
                  <a:pt x="207" y="19"/>
                </a:lnTo>
                <a:lnTo>
                  <a:pt x="207" y="14"/>
                </a:lnTo>
                <a:lnTo>
                  <a:pt x="202" y="9"/>
                </a:lnTo>
                <a:lnTo>
                  <a:pt x="202" y="9"/>
                </a:lnTo>
                <a:lnTo>
                  <a:pt x="202" y="5"/>
                </a:lnTo>
                <a:lnTo>
                  <a:pt x="197" y="5"/>
                </a:lnTo>
                <a:lnTo>
                  <a:pt x="197" y="5"/>
                </a:lnTo>
                <a:lnTo>
                  <a:pt x="191" y="5"/>
                </a:lnTo>
                <a:lnTo>
                  <a:pt x="176" y="0"/>
                </a:lnTo>
                <a:lnTo>
                  <a:pt x="160" y="0"/>
                </a:lnTo>
                <a:lnTo>
                  <a:pt x="43" y="0"/>
                </a:lnTo>
                <a:lnTo>
                  <a:pt x="21" y="0"/>
                </a:lnTo>
                <a:lnTo>
                  <a:pt x="16" y="0"/>
                </a:lnTo>
                <a:lnTo>
                  <a:pt x="11" y="0"/>
                </a:lnTo>
                <a:lnTo>
                  <a:pt x="6" y="0"/>
                </a:lnTo>
                <a:lnTo>
                  <a:pt x="6" y="5"/>
                </a:lnTo>
                <a:lnTo>
                  <a:pt x="6" y="5"/>
                </a:lnTo>
                <a:lnTo>
                  <a:pt x="6" y="5"/>
                </a:lnTo>
                <a:lnTo>
                  <a:pt x="0" y="9"/>
                </a:lnTo>
                <a:lnTo>
                  <a:pt x="0" y="19"/>
                </a:lnTo>
                <a:lnTo>
                  <a:pt x="0" y="33"/>
                </a:lnTo>
                <a:lnTo>
                  <a:pt x="0" y="53"/>
                </a:lnTo>
                <a:lnTo>
                  <a:pt x="0" y="62"/>
                </a:lnTo>
                <a:lnTo>
                  <a:pt x="0" y="62"/>
                </a:lnTo>
                <a:lnTo>
                  <a:pt x="0" y="62"/>
                </a:lnTo>
                <a:lnTo>
                  <a:pt x="0" y="67"/>
                </a:lnTo>
                <a:lnTo>
                  <a:pt x="6" y="67"/>
                </a:lnTo>
                <a:lnTo>
                  <a:pt x="11" y="67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3343011" y="4226930"/>
            <a:ext cx="261938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64" y="0"/>
              </a:cxn>
              <a:cxn ang="0">
                <a:pos x="64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64" h="48">
                <a:moveTo>
                  <a:pt x="0" y="48"/>
                </a:moveTo>
                <a:lnTo>
                  <a:pt x="0" y="0"/>
                </a:lnTo>
                <a:lnTo>
                  <a:pt x="64" y="0"/>
                </a:lnTo>
                <a:lnTo>
                  <a:pt x="64" y="48"/>
                </a:lnTo>
                <a:lnTo>
                  <a:pt x="0" y="48"/>
                </a:lnTo>
                <a:lnTo>
                  <a:pt x="0" y="48"/>
                </a:lnTo>
                <a:close/>
              </a:path>
            </a:pathLst>
          </a:custGeom>
          <a:solidFill>
            <a:srgbClr val="4040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3343011" y="4226930"/>
            <a:ext cx="261938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64" y="0"/>
              </a:cxn>
              <a:cxn ang="0">
                <a:pos x="64" y="48"/>
              </a:cxn>
              <a:cxn ang="0">
                <a:pos x="0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64" h="48">
                <a:moveTo>
                  <a:pt x="0" y="48"/>
                </a:moveTo>
                <a:lnTo>
                  <a:pt x="0" y="0"/>
                </a:lnTo>
                <a:lnTo>
                  <a:pt x="64" y="0"/>
                </a:lnTo>
                <a:lnTo>
                  <a:pt x="64" y="48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6267979" y="4226930"/>
            <a:ext cx="238125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58" y="0"/>
              </a:cxn>
              <a:cxn ang="0">
                <a:pos x="58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58" h="48">
                <a:moveTo>
                  <a:pt x="0" y="48"/>
                </a:moveTo>
                <a:lnTo>
                  <a:pt x="0" y="0"/>
                </a:lnTo>
                <a:lnTo>
                  <a:pt x="58" y="0"/>
                </a:lnTo>
                <a:lnTo>
                  <a:pt x="58" y="48"/>
                </a:lnTo>
                <a:lnTo>
                  <a:pt x="0" y="48"/>
                </a:lnTo>
                <a:lnTo>
                  <a:pt x="0" y="48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6267979" y="4226930"/>
            <a:ext cx="238125" cy="179751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0"/>
              </a:cxn>
              <a:cxn ang="0">
                <a:pos x="58" y="0"/>
              </a:cxn>
              <a:cxn ang="0">
                <a:pos x="58" y="48"/>
              </a:cxn>
              <a:cxn ang="0">
                <a:pos x="0" y="48"/>
              </a:cxn>
              <a:cxn ang="0">
                <a:pos x="0" y="48"/>
              </a:cxn>
              <a:cxn ang="0">
                <a:pos x="0" y="48"/>
              </a:cxn>
            </a:cxnLst>
            <a:rect l="0" t="0" r="r" b="b"/>
            <a:pathLst>
              <a:path w="58" h="48">
                <a:moveTo>
                  <a:pt x="0" y="48"/>
                </a:moveTo>
                <a:lnTo>
                  <a:pt x="0" y="0"/>
                </a:lnTo>
                <a:lnTo>
                  <a:pt x="58" y="0"/>
                </a:lnTo>
                <a:lnTo>
                  <a:pt x="58" y="48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4127500" y="3124454"/>
            <a:ext cx="261938" cy="217033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4"/>
              </a:cxn>
              <a:cxn ang="0">
                <a:pos x="59" y="20"/>
              </a:cxn>
              <a:cxn ang="0">
                <a:pos x="59" y="15"/>
              </a:cxn>
              <a:cxn ang="0">
                <a:pos x="53" y="10"/>
              </a:cxn>
              <a:cxn ang="0">
                <a:pos x="48" y="5"/>
              </a:cxn>
              <a:cxn ang="0">
                <a:pos x="43" y="5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1" y="5"/>
              </a:cxn>
              <a:cxn ang="0">
                <a:pos x="16" y="5"/>
              </a:cxn>
              <a:cxn ang="0">
                <a:pos x="11" y="10"/>
              </a:cxn>
              <a:cxn ang="0">
                <a:pos x="5" y="15"/>
              </a:cxn>
              <a:cxn ang="0">
                <a:pos x="5" y="20"/>
              </a:cxn>
              <a:cxn ang="0">
                <a:pos x="0" y="24"/>
              </a:cxn>
              <a:cxn ang="0">
                <a:pos x="0" y="29"/>
              </a:cxn>
              <a:cxn ang="0">
                <a:pos x="0" y="34"/>
              </a:cxn>
              <a:cxn ang="0">
                <a:pos x="5" y="39"/>
              </a:cxn>
              <a:cxn ang="0">
                <a:pos x="5" y="44"/>
              </a:cxn>
              <a:cxn ang="0">
                <a:pos x="11" y="48"/>
              </a:cxn>
              <a:cxn ang="0">
                <a:pos x="16" y="53"/>
              </a:cxn>
              <a:cxn ang="0">
                <a:pos x="21" y="58"/>
              </a:cxn>
              <a:cxn ang="0">
                <a:pos x="27" y="58"/>
              </a:cxn>
              <a:cxn ang="0">
                <a:pos x="32" y="58"/>
              </a:cxn>
              <a:cxn ang="0">
                <a:pos x="37" y="58"/>
              </a:cxn>
              <a:cxn ang="0">
                <a:pos x="43" y="58"/>
              </a:cxn>
              <a:cxn ang="0">
                <a:pos x="48" y="53"/>
              </a:cxn>
              <a:cxn ang="0">
                <a:pos x="53" y="48"/>
              </a:cxn>
              <a:cxn ang="0">
                <a:pos x="59" y="44"/>
              </a:cxn>
              <a:cxn ang="0">
                <a:pos x="59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8">
                <a:moveTo>
                  <a:pt x="64" y="29"/>
                </a:moveTo>
                <a:lnTo>
                  <a:pt x="64" y="24"/>
                </a:lnTo>
                <a:lnTo>
                  <a:pt x="59" y="20"/>
                </a:lnTo>
                <a:lnTo>
                  <a:pt x="59" y="15"/>
                </a:lnTo>
                <a:lnTo>
                  <a:pt x="53" y="10"/>
                </a:lnTo>
                <a:lnTo>
                  <a:pt x="48" y="5"/>
                </a:lnTo>
                <a:lnTo>
                  <a:pt x="43" y="5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1" y="5"/>
                </a:lnTo>
                <a:lnTo>
                  <a:pt x="16" y="5"/>
                </a:lnTo>
                <a:lnTo>
                  <a:pt x="11" y="10"/>
                </a:lnTo>
                <a:lnTo>
                  <a:pt x="5" y="15"/>
                </a:lnTo>
                <a:lnTo>
                  <a:pt x="5" y="20"/>
                </a:lnTo>
                <a:lnTo>
                  <a:pt x="0" y="24"/>
                </a:lnTo>
                <a:lnTo>
                  <a:pt x="0" y="29"/>
                </a:lnTo>
                <a:lnTo>
                  <a:pt x="0" y="34"/>
                </a:lnTo>
                <a:lnTo>
                  <a:pt x="5" y="39"/>
                </a:lnTo>
                <a:lnTo>
                  <a:pt x="5" y="44"/>
                </a:lnTo>
                <a:lnTo>
                  <a:pt x="11" y="48"/>
                </a:lnTo>
                <a:lnTo>
                  <a:pt x="16" y="53"/>
                </a:lnTo>
                <a:lnTo>
                  <a:pt x="21" y="58"/>
                </a:lnTo>
                <a:lnTo>
                  <a:pt x="27" y="58"/>
                </a:lnTo>
                <a:lnTo>
                  <a:pt x="32" y="58"/>
                </a:lnTo>
                <a:lnTo>
                  <a:pt x="37" y="58"/>
                </a:lnTo>
                <a:lnTo>
                  <a:pt x="43" y="58"/>
                </a:lnTo>
                <a:lnTo>
                  <a:pt x="48" y="53"/>
                </a:lnTo>
                <a:lnTo>
                  <a:pt x="53" y="48"/>
                </a:lnTo>
                <a:lnTo>
                  <a:pt x="59" y="44"/>
                </a:lnTo>
                <a:lnTo>
                  <a:pt x="59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4521729" y="3124454"/>
            <a:ext cx="259292" cy="217033"/>
          </a:xfrm>
          <a:custGeom>
            <a:avLst/>
            <a:gdLst/>
            <a:ahLst/>
            <a:cxnLst>
              <a:cxn ang="0">
                <a:pos x="63" y="29"/>
              </a:cxn>
              <a:cxn ang="0">
                <a:pos x="63" y="24"/>
              </a:cxn>
              <a:cxn ang="0">
                <a:pos x="63" y="20"/>
              </a:cxn>
              <a:cxn ang="0">
                <a:pos x="58" y="15"/>
              </a:cxn>
              <a:cxn ang="0">
                <a:pos x="53" y="10"/>
              </a:cxn>
              <a:cxn ang="0">
                <a:pos x="53" y="5"/>
              </a:cxn>
              <a:cxn ang="0">
                <a:pos x="48" y="5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21" y="5"/>
              </a:cxn>
              <a:cxn ang="0">
                <a:pos x="16" y="5"/>
              </a:cxn>
              <a:cxn ang="0">
                <a:pos x="10" y="10"/>
              </a:cxn>
              <a:cxn ang="0">
                <a:pos x="5" y="15"/>
              </a:cxn>
              <a:cxn ang="0">
                <a:pos x="5" y="20"/>
              </a:cxn>
              <a:cxn ang="0">
                <a:pos x="5" y="24"/>
              </a:cxn>
              <a:cxn ang="0">
                <a:pos x="0" y="29"/>
              </a:cxn>
              <a:cxn ang="0">
                <a:pos x="5" y="34"/>
              </a:cxn>
              <a:cxn ang="0">
                <a:pos x="5" y="39"/>
              </a:cxn>
              <a:cxn ang="0">
                <a:pos x="5" y="44"/>
              </a:cxn>
              <a:cxn ang="0">
                <a:pos x="10" y="48"/>
              </a:cxn>
              <a:cxn ang="0">
                <a:pos x="16" y="53"/>
              </a:cxn>
              <a:cxn ang="0">
                <a:pos x="21" y="58"/>
              </a:cxn>
              <a:cxn ang="0">
                <a:pos x="26" y="58"/>
              </a:cxn>
              <a:cxn ang="0">
                <a:pos x="32" y="58"/>
              </a:cxn>
              <a:cxn ang="0">
                <a:pos x="37" y="58"/>
              </a:cxn>
              <a:cxn ang="0">
                <a:pos x="48" y="58"/>
              </a:cxn>
              <a:cxn ang="0">
                <a:pos x="53" y="53"/>
              </a:cxn>
              <a:cxn ang="0">
                <a:pos x="53" y="48"/>
              </a:cxn>
              <a:cxn ang="0">
                <a:pos x="58" y="44"/>
              </a:cxn>
              <a:cxn ang="0">
                <a:pos x="63" y="39"/>
              </a:cxn>
              <a:cxn ang="0">
                <a:pos x="63" y="34"/>
              </a:cxn>
              <a:cxn ang="0">
                <a:pos x="63" y="29"/>
              </a:cxn>
            </a:cxnLst>
            <a:rect l="0" t="0" r="r" b="b"/>
            <a:pathLst>
              <a:path w="63" h="58">
                <a:moveTo>
                  <a:pt x="63" y="29"/>
                </a:moveTo>
                <a:lnTo>
                  <a:pt x="63" y="24"/>
                </a:lnTo>
                <a:lnTo>
                  <a:pt x="63" y="20"/>
                </a:lnTo>
                <a:lnTo>
                  <a:pt x="58" y="15"/>
                </a:lnTo>
                <a:lnTo>
                  <a:pt x="53" y="10"/>
                </a:lnTo>
                <a:lnTo>
                  <a:pt x="53" y="5"/>
                </a:lnTo>
                <a:lnTo>
                  <a:pt x="48" y="5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21" y="5"/>
                </a:lnTo>
                <a:lnTo>
                  <a:pt x="16" y="5"/>
                </a:lnTo>
                <a:lnTo>
                  <a:pt x="10" y="10"/>
                </a:lnTo>
                <a:lnTo>
                  <a:pt x="5" y="15"/>
                </a:lnTo>
                <a:lnTo>
                  <a:pt x="5" y="20"/>
                </a:lnTo>
                <a:lnTo>
                  <a:pt x="5" y="24"/>
                </a:lnTo>
                <a:lnTo>
                  <a:pt x="0" y="29"/>
                </a:lnTo>
                <a:lnTo>
                  <a:pt x="5" y="34"/>
                </a:lnTo>
                <a:lnTo>
                  <a:pt x="5" y="39"/>
                </a:lnTo>
                <a:lnTo>
                  <a:pt x="5" y="44"/>
                </a:lnTo>
                <a:lnTo>
                  <a:pt x="10" y="48"/>
                </a:lnTo>
                <a:lnTo>
                  <a:pt x="16" y="53"/>
                </a:lnTo>
                <a:lnTo>
                  <a:pt x="21" y="58"/>
                </a:lnTo>
                <a:lnTo>
                  <a:pt x="26" y="58"/>
                </a:lnTo>
                <a:lnTo>
                  <a:pt x="32" y="58"/>
                </a:lnTo>
                <a:lnTo>
                  <a:pt x="37" y="58"/>
                </a:lnTo>
                <a:lnTo>
                  <a:pt x="48" y="58"/>
                </a:lnTo>
                <a:lnTo>
                  <a:pt x="53" y="53"/>
                </a:lnTo>
                <a:lnTo>
                  <a:pt x="53" y="48"/>
                </a:lnTo>
                <a:lnTo>
                  <a:pt x="58" y="44"/>
                </a:lnTo>
                <a:lnTo>
                  <a:pt x="63" y="39"/>
                </a:lnTo>
                <a:lnTo>
                  <a:pt x="63" y="34"/>
                </a:lnTo>
                <a:lnTo>
                  <a:pt x="63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4978136" y="3124454"/>
            <a:ext cx="261938" cy="198392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0"/>
              </a:cxn>
              <a:cxn ang="0">
                <a:pos x="59" y="15"/>
              </a:cxn>
              <a:cxn ang="0">
                <a:pos x="59" y="10"/>
              </a:cxn>
              <a:cxn ang="0">
                <a:pos x="53" y="5"/>
              </a:cxn>
              <a:cxn ang="0">
                <a:pos x="48" y="5"/>
              </a:cxn>
              <a:cxn ang="0">
                <a:pos x="43" y="0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5"/>
              </a:cxn>
              <a:cxn ang="0">
                <a:pos x="6" y="10"/>
              </a:cxn>
              <a:cxn ang="0">
                <a:pos x="6" y="15"/>
              </a:cxn>
              <a:cxn ang="0">
                <a:pos x="0" y="20"/>
              </a:cxn>
              <a:cxn ang="0">
                <a:pos x="0" y="29"/>
              </a:cxn>
              <a:cxn ang="0">
                <a:pos x="0" y="34"/>
              </a:cxn>
              <a:cxn ang="0">
                <a:pos x="6" y="39"/>
              </a:cxn>
              <a:cxn ang="0">
                <a:pos x="6" y="44"/>
              </a:cxn>
              <a:cxn ang="0">
                <a:pos x="11" y="48"/>
              </a:cxn>
              <a:cxn ang="0">
                <a:pos x="16" y="48"/>
              </a:cxn>
              <a:cxn ang="0">
                <a:pos x="22" y="53"/>
              </a:cxn>
              <a:cxn ang="0">
                <a:pos x="27" y="53"/>
              </a:cxn>
              <a:cxn ang="0">
                <a:pos x="32" y="53"/>
              </a:cxn>
              <a:cxn ang="0">
                <a:pos x="37" y="53"/>
              </a:cxn>
              <a:cxn ang="0">
                <a:pos x="43" y="53"/>
              </a:cxn>
              <a:cxn ang="0">
                <a:pos x="48" y="48"/>
              </a:cxn>
              <a:cxn ang="0">
                <a:pos x="53" y="48"/>
              </a:cxn>
              <a:cxn ang="0">
                <a:pos x="59" y="44"/>
              </a:cxn>
              <a:cxn ang="0">
                <a:pos x="59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3">
                <a:moveTo>
                  <a:pt x="64" y="29"/>
                </a:moveTo>
                <a:lnTo>
                  <a:pt x="64" y="20"/>
                </a:lnTo>
                <a:lnTo>
                  <a:pt x="59" y="15"/>
                </a:lnTo>
                <a:lnTo>
                  <a:pt x="59" y="10"/>
                </a:lnTo>
                <a:lnTo>
                  <a:pt x="53" y="5"/>
                </a:lnTo>
                <a:lnTo>
                  <a:pt x="48" y="5"/>
                </a:lnTo>
                <a:lnTo>
                  <a:pt x="43" y="0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5"/>
                </a:lnTo>
                <a:lnTo>
                  <a:pt x="6" y="10"/>
                </a:lnTo>
                <a:lnTo>
                  <a:pt x="6" y="15"/>
                </a:lnTo>
                <a:lnTo>
                  <a:pt x="0" y="20"/>
                </a:lnTo>
                <a:lnTo>
                  <a:pt x="0" y="29"/>
                </a:lnTo>
                <a:lnTo>
                  <a:pt x="0" y="34"/>
                </a:lnTo>
                <a:lnTo>
                  <a:pt x="6" y="39"/>
                </a:lnTo>
                <a:lnTo>
                  <a:pt x="6" y="44"/>
                </a:lnTo>
                <a:lnTo>
                  <a:pt x="11" y="48"/>
                </a:lnTo>
                <a:lnTo>
                  <a:pt x="16" y="48"/>
                </a:lnTo>
                <a:lnTo>
                  <a:pt x="22" y="53"/>
                </a:lnTo>
                <a:lnTo>
                  <a:pt x="27" y="53"/>
                </a:lnTo>
                <a:lnTo>
                  <a:pt x="32" y="53"/>
                </a:lnTo>
                <a:lnTo>
                  <a:pt x="37" y="53"/>
                </a:lnTo>
                <a:lnTo>
                  <a:pt x="43" y="53"/>
                </a:lnTo>
                <a:lnTo>
                  <a:pt x="48" y="48"/>
                </a:lnTo>
                <a:lnTo>
                  <a:pt x="53" y="48"/>
                </a:lnTo>
                <a:lnTo>
                  <a:pt x="59" y="44"/>
                </a:lnTo>
                <a:lnTo>
                  <a:pt x="59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5372365" y="3124454"/>
            <a:ext cx="263260" cy="198392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58" y="20"/>
              </a:cxn>
              <a:cxn ang="0">
                <a:pos x="58" y="15"/>
              </a:cxn>
              <a:cxn ang="0">
                <a:pos x="58" y="10"/>
              </a:cxn>
              <a:cxn ang="0">
                <a:pos x="53" y="5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5" y="10"/>
              </a:cxn>
              <a:cxn ang="0">
                <a:pos x="0" y="15"/>
              </a:cxn>
              <a:cxn ang="0">
                <a:pos x="0" y="20"/>
              </a:cxn>
              <a:cxn ang="0">
                <a:pos x="0" y="29"/>
              </a:cxn>
              <a:cxn ang="0">
                <a:pos x="0" y="34"/>
              </a:cxn>
              <a:cxn ang="0">
                <a:pos x="0" y="39"/>
              </a:cxn>
              <a:cxn ang="0">
                <a:pos x="5" y="44"/>
              </a:cxn>
              <a:cxn ang="0">
                <a:pos x="11" y="48"/>
              </a:cxn>
              <a:cxn ang="0">
                <a:pos x="11" y="48"/>
              </a:cxn>
              <a:cxn ang="0">
                <a:pos x="16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2" y="53"/>
              </a:cxn>
              <a:cxn ang="0">
                <a:pos x="48" y="48"/>
              </a:cxn>
              <a:cxn ang="0">
                <a:pos x="53" y="48"/>
              </a:cxn>
              <a:cxn ang="0">
                <a:pos x="58" y="44"/>
              </a:cxn>
              <a:cxn ang="0">
                <a:pos x="58" y="39"/>
              </a:cxn>
              <a:cxn ang="0">
                <a:pos x="58" y="34"/>
              </a:cxn>
              <a:cxn ang="0">
                <a:pos x="64" y="29"/>
              </a:cxn>
            </a:cxnLst>
            <a:rect l="0" t="0" r="r" b="b"/>
            <a:pathLst>
              <a:path w="64" h="53">
                <a:moveTo>
                  <a:pt x="64" y="29"/>
                </a:moveTo>
                <a:lnTo>
                  <a:pt x="58" y="20"/>
                </a:lnTo>
                <a:lnTo>
                  <a:pt x="58" y="15"/>
                </a:lnTo>
                <a:lnTo>
                  <a:pt x="58" y="10"/>
                </a:lnTo>
                <a:lnTo>
                  <a:pt x="53" y="5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5" y="10"/>
                </a:lnTo>
                <a:lnTo>
                  <a:pt x="0" y="15"/>
                </a:lnTo>
                <a:lnTo>
                  <a:pt x="0" y="20"/>
                </a:lnTo>
                <a:lnTo>
                  <a:pt x="0" y="29"/>
                </a:lnTo>
                <a:lnTo>
                  <a:pt x="0" y="34"/>
                </a:lnTo>
                <a:lnTo>
                  <a:pt x="0" y="39"/>
                </a:lnTo>
                <a:lnTo>
                  <a:pt x="5" y="44"/>
                </a:lnTo>
                <a:lnTo>
                  <a:pt x="11" y="48"/>
                </a:lnTo>
                <a:lnTo>
                  <a:pt x="11" y="48"/>
                </a:lnTo>
                <a:lnTo>
                  <a:pt x="16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2" y="53"/>
                </a:lnTo>
                <a:lnTo>
                  <a:pt x="48" y="48"/>
                </a:lnTo>
                <a:lnTo>
                  <a:pt x="53" y="48"/>
                </a:lnTo>
                <a:lnTo>
                  <a:pt x="58" y="44"/>
                </a:lnTo>
                <a:lnTo>
                  <a:pt x="58" y="39"/>
                </a:lnTo>
                <a:lnTo>
                  <a:pt x="58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3387990" y="3341487"/>
            <a:ext cx="825500" cy="88544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3429000" y="3304205"/>
            <a:ext cx="1158875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3473979" y="3304205"/>
            <a:ext cx="1549136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3493823" y="3304205"/>
            <a:ext cx="1923521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H="1" flipV="1">
            <a:off x="4344458" y="3304205"/>
            <a:ext cx="1964532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H="1" flipV="1">
            <a:off x="4738688" y="3322846"/>
            <a:ext cx="1594115" cy="90408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H="1" flipV="1">
            <a:off x="5175250" y="3304205"/>
            <a:ext cx="1199886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 flipV="1">
            <a:off x="5589323" y="3304205"/>
            <a:ext cx="830792" cy="9227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4040188" y="3213664"/>
            <a:ext cx="5292" cy="399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29"/>
          <p:cNvSpPr>
            <a:spLocks/>
          </p:cNvSpPr>
          <p:nvPr/>
        </p:nvSpPr>
        <p:spPr bwMode="auto">
          <a:xfrm>
            <a:off x="3255698" y="2332216"/>
            <a:ext cx="259292" cy="198393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63" y="19"/>
              </a:cxn>
              <a:cxn ang="0">
                <a:pos x="63" y="14"/>
              </a:cxn>
              <a:cxn ang="0">
                <a:pos x="58" y="9"/>
              </a:cxn>
              <a:cxn ang="0">
                <a:pos x="53" y="5"/>
              </a:cxn>
              <a:cxn ang="0">
                <a:pos x="47" y="5"/>
              </a:cxn>
              <a:cxn ang="0">
                <a:pos x="47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21" y="0"/>
              </a:cxn>
              <a:cxn ang="0">
                <a:pos x="16" y="5"/>
              </a:cxn>
              <a:cxn ang="0">
                <a:pos x="10" y="5"/>
              </a:cxn>
              <a:cxn ang="0">
                <a:pos x="5" y="9"/>
              </a:cxn>
              <a:cxn ang="0">
                <a:pos x="5" y="14"/>
              </a:cxn>
              <a:cxn ang="0">
                <a:pos x="5" y="19"/>
              </a:cxn>
              <a:cxn ang="0">
                <a:pos x="0" y="24"/>
              </a:cxn>
              <a:cxn ang="0">
                <a:pos x="5" y="34"/>
              </a:cxn>
              <a:cxn ang="0">
                <a:pos x="5" y="38"/>
              </a:cxn>
              <a:cxn ang="0">
                <a:pos x="5" y="43"/>
              </a:cxn>
              <a:cxn ang="0">
                <a:pos x="10" y="43"/>
              </a:cxn>
              <a:cxn ang="0">
                <a:pos x="16" y="48"/>
              </a:cxn>
              <a:cxn ang="0">
                <a:pos x="21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7" y="53"/>
              </a:cxn>
              <a:cxn ang="0">
                <a:pos x="47" y="48"/>
              </a:cxn>
              <a:cxn ang="0">
                <a:pos x="53" y="43"/>
              </a:cxn>
              <a:cxn ang="0">
                <a:pos x="58" y="43"/>
              </a:cxn>
              <a:cxn ang="0">
                <a:pos x="63" y="38"/>
              </a:cxn>
              <a:cxn ang="0">
                <a:pos x="63" y="34"/>
              </a:cxn>
              <a:cxn ang="0">
                <a:pos x="63" y="24"/>
              </a:cxn>
            </a:cxnLst>
            <a:rect l="0" t="0" r="r" b="b"/>
            <a:pathLst>
              <a:path w="63" h="53">
                <a:moveTo>
                  <a:pt x="63" y="24"/>
                </a:moveTo>
                <a:lnTo>
                  <a:pt x="63" y="19"/>
                </a:lnTo>
                <a:lnTo>
                  <a:pt x="63" y="14"/>
                </a:lnTo>
                <a:lnTo>
                  <a:pt x="58" y="9"/>
                </a:lnTo>
                <a:lnTo>
                  <a:pt x="53" y="5"/>
                </a:lnTo>
                <a:lnTo>
                  <a:pt x="47" y="5"/>
                </a:lnTo>
                <a:lnTo>
                  <a:pt x="47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21" y="0"/>
                </a:lnTo>
                <a:lnTo>
                  <a:pt x="16" y="5"/>
                </a:lnTo>
                <a:lnTo>
                  <a:pt x="10" y="5"/>
                </a:lnTo>
                <a:lnTo>
                  <a:pt x="5" y="9"/>
                </a:lnTo>
                <a:lnTo>
                  <a:pt x="5" y="14"/>
                </a:lnTo>
                <a:lnTo>
                  <a:pt x="5" y="19"/>
                </a:lnTo>
                <a:lnTo>
                  <a:pt x="0" y="24"/>
                </a:lnTo>
                <a:lnTo>
                  <a:pt x="5" y="34"/>
                </a:lnTo>
                <a:lnTo>
                  <a:pt x="5" y="38"/>
                </a:lnTo>
                <a:lnTo>
                  <a:pt x="5" y="43"/>
                </a:lnTo>
                <a:lnTo>
                  <a:pt x="10" y="43"/>
                </a:lnTo>
                <a:lnTo>
                  <a:pt x="16" y="48"/>
                </a:lnTo>
                <a:lnTo>
                  <a:pt x="21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7" y="53"/>
                </a:lnTo>
                <a:lnTo>
                  <a:pt x="47" y="48"/>
                </a:lnTo>
                <a:lnTo>
                  <a:pt x="53" y="43"/>
                </a:lnTo>
                <a:lnTo>
                  <a:pt x="58" y="43"/>
                </a:lnTo>
                <a:lnTo>
                  <a:pt x="63" y="38"/>
                </a:lnTo>
                <a:lnTo>
                  <a:pt x="63" y="34"/>
                </a:lnTo>
                <a:lnTo>
                  <a:pt x="63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3645958" y="2332216"/>
            <a:ext cx="263261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64" y="19"/>
              </a:cxn>
              <a:cxn ang="0">
                <a:pos x="64" y="14"/>
              </a:cxn>
              <a:cxn ang="0">
                <a:pos x="59" y="9"/>
              </a:cxn>
              <a:cxn ang="0">
                <a:pos x="53" y="5"/>
              </a:cxn>
              <a:cxn ang="0">
                <a:pos x="53" y="5"/>
              </a:cxn>
              <a:cxn ang="0">
                <a:pos x="48" y="0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5"/>
              </a:cxn>
              <a:cxn ang="0">
                <a:pos x="6" y="9"/>
              </a:cxn>
              <a:cxn ang="0">
                <a:pos x="6" y="14"/>
              </a:cxn>
              <a:cxn ang="0">
                <a:pos x="6" y="19"/>
              </a:cxn>
              <a:cxn ang="0">
                <a:pos x="0" y="24"/>
              </a:cxn>
              <a:cxn ang="0">
                <a:pos x="6" y="34"/>
              </a:cxn>
              <a:cxn ang="0">
                <a:pos x="6" y="38"/>
              </a:cxn>
              <a:cxn ang="0">
                <a:pos x="6" y="43"/>
              </a:cxn>
              <a:cxn ang="0">
                <a:pos x="11" y="43"/>
              </a:cxn>
              <a:cxn ang="0">
                <a:pos x="16" y="48"/>
              </a:cxn>
              <a:cxn ang="0">
                <a:pos x="22" y="53"/>
              </a:cxn>
              <a:cxn ang="0">
                <a:pos x="27" y="53"/>
              </a:cxn>
              <a:cxn ang="0">
                <a:pos x="32" y="53"/>
              </a:cxn>
              <a:cxn ang="0">
                <a:pos x="37" y="53"/>
              </a:cxn>
              <a:cxn ang="0">
                <a:pos x="48" y="53"/>
              </a:cxn>
              <a:cxn ang="0">
                <a:pos x="53" y="48"/>
              </a:cxn>
              <a:cxn ang="0">
                <a:pos x="53" y="43"/>
              </a:cxn>
              <a:cxn ang="0">
                <a:pos x="59" y="43"/>
              </a:cxn>
              <a:cxn ang="0">
                <a:pos x="64" y="38"/>
              </a:cxn>
              <a:cxn ang="0">
                <a:pos x="64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64" y="19"/>
                </a:lnTo>
                <a:lnTo>
                  <a:pt x="64" y="14"/>
                </a:lnTo>
                <a:lnTo>
                  <a:pt x="59" y="9"/>
                </a:lnTo>
                <a:lnTo>
                  <a:pt x="53" y="5"/>
                </a:lnTo>
                <a:lnTo>
                  <a:pt x="53" y="5"/>
                </a:lnTo>
                <a:lnTo>
                  <a:pt x="48" y="0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5"/>
                </a:lnTo>
                <a:lnTo>
                  <a:pt x="6" y="9"/>
                </a:lnTo>
                <a:lnTo>
                  <a:pt x="6" y="14"/>
                </a:lnTo>
                <a:lnTo>
                  <a:pt x="6" y="19"/>
                </a:lnTo>
                <a:lnTo>
                  <a:pt x="0" y="24"/>
                </a:lnTo>
                <a:lnTo>
                  <a:pt x="6" y="34"/>
                </a:lnTo>
                <a:lnTo>
                  <a:pt x="6" y="38"/>
                </a:lnTo>
                <a:lnTo>
                  <a:pt x="6" y="43"/>
                </a:lnTo>
                <a:lnTo>
                  <a:pt x="11" y="43"/>
                </a:lnTo>
                <a:lnTo>
                  <a:pt x="16" y="48"/>
                </a:lnTo>
                <a:lnTo>
                  <a:pt x="22" y="53"/>
                </a:lnTo>
                <a:lnTo>
                  <a:pt x="27" y="53"/>
                </a:lnTo>
                <a:lnTo>
                  <a:pt x="32" y="53"/>
                </a:lnTo>
                <a:lnTo>
                  <a:pt x="37" y="53"/>
                </a:lnTo>
                <a:lnTo>
                  <a:pt x="48" y="53"/>
                </a:lnTo>
                <a:lnTo>
                  <a:pt x="53" y="48"/>
                </a:lnTo>
                <a:lnTo>
                  <a:pt x="53" y="43"/>
                </a:lnTo>
                <a:lnTo>
                  <a:pt x="59" y="43"/>
                </a:lnTo>
                <a:lnTo>
                  <a:pt x="64" y="38"/>
                </a:lnTo>
                <a:lnTo>
                  <a:pt x="64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31"/>
          <p:cNvSpPr>
            <a:spLocks/>
          </p:cNvSpPr>
          <p:nvPr/>
        </p:nvSpPr>
        <p:spPr bwMode="auto">
          <a:xfrm>
            <a:off x="4040188" y="2332216"/>
            <a:ext cx="263261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58" y="19"/>
              </a:cxn>
              <a:cxn ang="0">
                <a:pos x="58" y="14"/>
              </a:cxn>
              <a:cxn ang="0">
                <a:pos x="58" y="9"/>
              </a:cxn>
              <a:cxn ang="0">
                <a:pos x="53" y="5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5" y="9"/>
              </a:cxn>
              <a:cxn ang="0">
                <a:pos x="0" y="14"/>
              </a:cxn>
              <a:cxn ang="0">
                <a:pos x="0" y="19"/>
              </a:cxn>
              <a:cxn ang="0">
                <a:pos x="0" y="24"/>
              </a:cxn>
              <a:cxn ang="0">
                <a:pos x="0" y="34"/>
              </a:cxn>
              <a:cxn ang="0">
                <a:pos x="0" y="38"/>
              </a:cxn>
              <a:cxn ang="0">
                <a:pos x="5" y="43"/>
              </a:cxn>
              <a:cxn ang="0">
                <a:pos x="11" y="43"/>
              </a:cxn>
              <a:cxn ang="0">
                <a:pos x="11" y="48"/>
              </a:cxn>
              <a:cxn ang="0">
                <a:pos x="16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2" y="53"/>
              </a:cxn>
              <a:cxn ang="0">
                <a:pos x="48" y="48"/>
              </a:cxn>
              <a:cxn ang="0">
                <a:pos x="53" y="43"/>
              </a:cxn>
              <a:cxn ang="0">
                <a:pos x="58" y="43"/>
              </a:cxn>
              <a:cxn ang="0">
                <a:pos x="58" y="38"/>
              </a:cxn>
              <a:cxn ang="0">
                <a:pos x="58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58" y="19"/>
                </a:lnTo>
                <a:lnTo>
                  <a:pt x="58" y="14"/>
                </a:lnTo>
                <a:lnTo>
                  <a:pt x="58" y="9"/>
                </a:lnTo>
                <a:lnTo>
                  <a:pt x="53" y="5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5" y="9"/>
                </a:lnTo>
                <a:lnTo>
                  <a:pt x="0" y="14"/>
                </a:lnTo>
                <a:lnTo>
                  <a:pt x="0" y="19"/>
                </a:lnTo>
                <a:lnTo>
                  <a:pt x="0" y="24"/>
                </a:lnTo>
                <a:lnTo>
                  <a:pt x="0" y="34"/>
                </a:lnTo>
                <a:lnTo>
                  <a:pt x="0" y="38"/>
                </a:lnTo>
                <a:lnTo>
                  <a:pt x="5" y="43"/>
                </a:lnTo>
                <a:lnTo>
                  <a:pt x="11" y="43"/>
                </a:lnTo>
                <a:lnTo>
                  <a:pt x="11" y="48"/>
                </a:lnTo>
                <a:lnTo>
                  <a:pt x="16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2" y="53"/>
                </a:lnTo>
                <a:lnTo>
                  <a:pt x="48" y="48"/>
                </a:lnTo>
                <a:lnTo>
                  <a:pt x="53" y="43"/>
                </a:lnTo>
                <a:lnTo>
                  <a:pt x="58" y="43"/>
                </a:lnTo>
                <a:lnTo>
                  <a:pt x="58" y="38"/>
                </a:lnTo>
                <a:lnTo>
                  <a:pt x="58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4431771" y="2332216"/>
            <a:ext cx="261938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64" y="19"/>
              </a:cxn>
              <a:cxn ang="0">
                <a:pos x="59" y="14"/>
              </a:cxn>
              <a:cxn ang="0">
                <a:pos x="59" y="9"/>
              </a:cxn>
              <a:cxn ang="0">
                <a:pos x="54" y="5"/>
              </a:cxn>
              <a:cxn ang="0">
                <a:pos x="48" y="5"/>
              </a:cxn>
              <a:cxn ang="0">
                <a:pos x="43" y="0"/>
              </a:cxn>
              <a:cxn ang="0">
                <a:pos x="38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5"/>
              </a:cxn>
              <a:cxn ang="0">
                <a:pos x="6" y="9"/>
              </a:cxn>
              <a:cxn ang="0">
                <a:pos x="0" y="14"/>
              </a:cxn>
              <a:cxn ang="0">
                <a:pos x="0" y="19"/>
              </a:cxn>
              <a:cxn ang="0">
                <a:pos x="0" y="24"/>
              </a:cxn>
              <a:cxn ang="0">
                <a:pos x="0" y="34"/>
              </a:cxn>
              <a:cxn ang="0">
                <a:pos x="0" y="38"/>
              </a:cxn>
              <a:cxn ang="0">
                <a:pos x="6" y="43"/>
              </a:cxn>
              <a:cxn ang="0">
                <a:pos x="11" y="43"/>
              </a:cxn>
              <a:cxn ang="0">
                <a:pos x="16" y="48"/>
              </a:cxn>
              <a:cxn ang="0">
                <a:pos x="22" y="53"/>
              </a:cxn>
              <a:cxn ang="0">
                <a:pos x="27" y="53"/>
              </a:cxn>
              <a:cxn ang="0">
                <a:pos x="32" y="53"/>
              </a:cxn>
              <a:cxn ang="0">
                <a:pos x="38" y="53"/>
              </a:cxn>
              <a:cxn ang="0">
                <a:pos x="43" y="53"/>
              </a:cxn>
              <a:cxn ang="0">
                <a:pos x="48" y="48"/>
              </a:cxn>
              <a:cxn ang="0">
                <a:pos x="54" y="43"/>
              </a:cxn>
              <a:cxn ang="0">
                <a:pos x="59" y="43"/>
              </a:cxn>
              <a:cxn ang="0">
                <a:pos x="59" y="38"/>
              </a:cxn>
              <a:cxn ang="0">
                <a:pos x="64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64" y="19"/>
                </a:lnTo>
                <a:lnTo>
                  <a:pt x="59" y="14"/>
                </a:lnTo>
                <a:lnTo>
                  <a:pt x="59" y="9"/>
                </a:lnTo>
                <a:lnTo>
                  <a:pt x="54" y="5"/>
                </a:lnTo>
                <a:lnTo>
                  <a:pt x="48" y="5"/>
                </a:lnTo>
                <a:lnTo>
                  <a:pt x="43" y="0"/>
                </a:lnTo>
                <a:lnTo>
                  <a:pt x="38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5"/>
                </a:lnTo>
                <a:lnTo>
                  <a:pt x="6" y="9"/>
                </a:lnTo>
                <a:lnTo>
                  <a:pt x="0" y="14"/>
                </a:lnTo>
                <a:lnTo>
                  <a:pt x="0" y="19"/>
                </a:lnTo>
                <a:lnTo>
                  <a:pt x="0" y="24"/>
                </a:lnTo>
                <a:lnTo>
                  <a:pt x="0" y="34"/>
                </a:lnTo>
                <a:lnTo>
                  <a:pt x="0" y="38"/>
                </a:lnTo>
                <a:lnTo>
                  <a:pt x="6" y="43"/>
                </a:lnTo>
                <a:lnTo>
                  <a:pt x="11" y="43"/>
                </a:lnTo>
                <a:lnTo>
                  <a:pt x="16" y="48"/>
                </a:lnTo>
                <a:lnTo>
                  <a:pt x="22" y="53"/>
                </a:lnTo>
                <a:lnTo>
                  <a:pt x="27" y="53"/>
                </a:lnTo>
                <a:lnTo>
                  <a:pt x="32" y="53"/>
                </a:lnTo>
                <a:lnTo>
                  <a:pt x="38" y="53"/>
                </a:lnTo>
                <a:lnTo>
                  <a:pt x="43" y="53"/>
                </a:lnTo>
                <a:lnTo>
                  <a:pt x="48" y="48"/>
                </a:lnTo>
                <a:lnTo>
                  <a:pt x="54" y="43"/>
                </a:lnTo>
                <a:lnTo>
                  <a:pt x="59" y="43"/>
                </a:lnTo>
                <a:lnTo>
                  <a:pt x="59" y="38"/>
                </a:lnTo>
                <a:lnTo>
                  <a:pt x="64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4845844" y="2332216"/>
            <a:ext cx="263260" cy="198393"/>
          </a:xfrm>
          <a:custGeom>
            <a:avLst/>
            <a:gdLst/>
            <a:ahLst/>
            <a:cxnLst>
              <a:cxn ang="0">
                <a:pos x="64" y="24"/>
              </a:cxn>
              <a:cxn ang="0">
                <a:pos x="59" y="19"/>
              </a:cxn>
              <a:cxn ang="0">
                <a:pos x="59" y="14"/>
              </a:cxn>
              <a:cxn ang="0">
                <a:pos x="59" y="9"/>
              </a:cxn>
              <a:cxn ang="0">
                <a:pos x="54" y="5"/>
              </a:cxn>
              <a:cxn ang="0">
                <a:pos x="48" y="5"/>
              </a:cxn>
              <a:cxn ang="0">
                <a:pos x="43" y="0"/>
              </a:cxn>
              <a:cxn ang="0">
                <a:pos x="38" y="0"/>
              </a:cxn>
              <a:cxn ang="0">
                <a:pos x="32" y="0"/>
              </a:cxn>
              <a:cxn ang="0">
                <a:pos x="27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6" y="9"/>
              </a:cxn>
              <a:cxn ang="0">
                <a:pos x="0" y="14"/>
              </a:cxn>
              <a:cxn ang="0">
                <a:pos x="0" y="19"/>
              </a:cxn>
              <a:cxn ang="0">
                <a:pos x="0" y="24"/>
              </a:cxn>
              <a:cxn ang="0">
                <a:pos x="0" y="34"/>
              </a:cxn>
              <a:cxn ang="0">
                <a:pos x="0" y="38"/>
              </a:cxn>
              <a:cxn ang="0">
                <a:pos x="6" y="43"/>
              </a:cxn>
              <a:cxn ang="0">
                <a:pos x="11" y="43"/>
              </a:cxn>
              <a:cxn ang="0">
                <a:pos x="11" y="48"/>
              </a:cxn>
              <a:cxn ang="0">
                <a:pos x="16" y="53"/>
              </a:cxn>
              <a:cxn ang="0">
                <a:pos x="27" y="53"/>
              </a:cxn>
              <a:cxn ang="0">
                <a:pos x="32" y="53"/>
              </a:cxn>
              <a:cxn ang="0">
                <a:pos x="38" y="53"/>
              </a:cxn>
              <a:cxn ang="0">
                <a:pos x="43" y="53"/>
              </a:cxn>
              <a:cxn ang="0">
                <a:pos x="48" y="48"/>
              </a:cxn>
              <a:cxn ang="0">
                <a:pos x="54" y="43"/>
              </a:cxn>
              <a:cxn ang="0">
                <a:pos x="59" y="43"/>
              </a:cxn>
              <a:cxn ang="0">
                <a:pos x="59" y="38"/>
              </a:cxn>
              <a:cxn ang="0">
                <a:pos x="59" y="34"/>
              </a:cxn>
              <a:cxn ang="0">
                <a:pos x="64" y="24"/>
              </a:cxn>
            </a:cxnLst>
            <a:rect l="0" t="0" r="r" b="b"/>
            <a:pathLst>
              <a:path w="64" h="53">
                <a:moveTo>
                  <a:pt x="64" y="24"/>
                </a:moveTo>
                <a:lnTo>
                  <a:pt x="59" y="19"/>
                </a:lnTo>
                <a:lnTo>
                  <a:pt x="59" y="14"/>
                </a:lnTo>
                <a:lnTo>
                  <a:pt x="59" y="9"/>
                </a:lnTo>
                <a:lnTo>
                  <a:pt x="54" y="5"/>
                </a:lnTo>
                <a:lnTo>
                  <a:pt x="48" y="5"/>
                </a:lnTo>
                <a:lnTo>
                  <a:pt x="43" y="0"/>
                </a:lnTo>
                <a:lnTo>
                  <a:pt x="38" y="0"/>
                </a:lnTo>
                <a:lnTo>
                  <a:pt x="32" y="0"/>
                </a:lnTo>
                <a:lnTo>
                  <a:pt x="27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6" y="9"/>
                </a:lnTo>
                <a:lnTo>
                  <a:pt x="0" y="14"/>
                </a:lnTo>
                <a:lnTo>
                  <a:pt x="0" y="19"/>
                </a:lnTo>
                <a:lnTo>
                  <a:pt x="0" y="24"/>
                </a:lnTo>
                <a:lnTo>
                  <a:pt x="0" y="34"/>
                </a:lnTo>
                <a:lnTo>
                  <a:pt x="0" y="38"/>
                </a:lnTo>
                <a:lnTo>
                  <a:pt x="6" y="43"/>
                </a:lnTo>
                <a:lnTo>
                  <a:pt x="11" y="43"/>
                </a:lnTo>
                <a:lnTo>
                  <a:pt x="11" y="48"/>
                </a:lnTo>
                <a:lnTo>
                  <a:pt x="16" y="53"/>
                </a:lnTo>
                <a:lnTo>
                  <a:pt x="27" y="53"/>
                </a:lnTo>
                <a:lnTo>
                  <a:pt x="32" y="53"/>
                </a:lnTo>
                <a:lnTo>
                  <a:pt x="38" y="53"/>
                </a:lnTo>
                <a:lnTo>
                  <a:pt x="43" y="53"/>
                </a:lnTo>
                <a:lnTo>
                  <a:pt x="48" y="48"/>
                </a:lnTo>
                <a:lnTo>
                  <a:pt x="54" y="43"/>
                </a:lnTo>
                <a:lnTo>
                  <a:pt x="59" y="43"/>
                </a:lnTo>
                <a:lnTo>
                  <a:pt x="59" y="38"/>
                </a:lnTo>
                <a:lnTo>
                  <a:pt x="59" y="34"/>
                </a:lnTo>
                <a:lnTo>
                  <a:pt x="64" y="2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5306219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16" y="5"/>
              </a:cxn>
              <a:cxn ang="0">
                <a:pos x="11" y="0"/>
              </a:cxn>
              <a:cxn ang="0">
                <a:pos x="5" y="5"/>
              </a:cxn>
              <a:cxn ang="0">
                <a:pos x="0" y="10"/>
              </a:cxn>
              <a:cxn ang="0">
                <a:pos x="5" y="15"/>
              </a:cxn>
              <a:cxn ang="0">
                <a:pos x="11" y="20"/>
              </a:cxn>
              <a:cxn ang="0">
                <a:pos x="16" y="15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16" y="5"/>
                </a:lnTo>
                <a:lnTo>
                  <a:pt x="11" y="0"/>
                </a:lnTo>
                <a:lnTo>
                  <a:pt x="5" y="5"/>
                </a:lnTo>
                <a:lnTo>
                  <a:pt x="0" y="10"/>
                </a:lnTo>
                <a:lnTo>
                  <a:pt x="5" y="15"/>
                </a:lnTo>
                <a:lnTo>
                  <a:pt x="11" y="20"/>
                </a:lnTo>
                <a:lnTo>
                  <a:pt x="16" y="15"/>
                </a:lnTo>
                <a:lnTo>
                  <a:pt x="21" y="10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35"/>
          <p:cNvSpPr>
            <a:spLocks/>
          </p:cNvSpPr>
          <p:nvPr/>
        </p:nvSpPr>
        <p:spPr bwMode="auto">
          <a:xfrm>
            <a:off x="5306219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1" y="5"/>
              </a:cxn>
              <a:cxn ang="0">
                <a:pos x="21" y="5"/>
              </a:cxn>
              <a:cxn ang="0">
                <a:pos x="21" y="5"/>
              </a:cxn>
              <a:cxn ang="0">
                <a:pos x="21" y="0"/>
              </a:cxn>
              <a:cxn ang="0">
                <a:pos x="16" y="0"/>
              </a:cxn>
              <a:cxn ang="0">
                <a:pos x="16" y="0"/>
              </a:cxn>
              <a:cxn ang="0">
                <a:pos x="16" y="0"/>
              </a:cxn>
              <a:cxn ang="0">
                <a:pos x="11" y="0"/>
              </a:cxn>
              <a:cxn ang="0">
                <a:pos x="11" y="0"/>
              </a:cxn>
              <a:cxn ang="0">
                <a:pos x="5" y="0"/>
              </a:cxn>
              <a:cxn ang="0">
                <a:pos x="5" y="0"/>
              </a:cxn>
              <a:cxn ang="0">
                <a:pos x="5" y="0"/>
              </a:cxn>
              <a:cxn ang="0">
                <a:pos x="5" y="5"/>
              </a:cxn>
              <a:cxn ang="0">
                <a:pos x="0" y="5"/>
              </a:cxn>
              <a:cxn ang="0">
                <a:pos x="0" y="5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  <a:cxn ang="0">
                <a:pos x="5" y="15"/>
              </a:cxn>
              <a:cxn ang="0">
                <a:pos x="5" y="15"/>
              </a:cxn>
              <a:cxn ang="0">
                <a:pos x="5" y="15"/>
              </a:cxn>
              <a:cxn ang="0">
                <a:pos x="5" y="20"/>
              </a:cxn>
              <a:cxn ang="0">
                <a:pos x="11" y="20"/>
              </a:cxn>
              <a:cxn ang="0">
                <a:pos x="11" y="20"/>
              </a:cxn>
              <a:cxn ang="0">
                <a:pos x="16" y="20"/>
              </a:cxn>
              <a:cxn ang="0">
                <a:pos x="16" y="20"/>
              </a:cxn>
              <a:cxn ang="0">
                <a:pos x="16" y="15"/>
              </a:cxn>
              <a:cxn ang="0">
                <a:pos x="21" y="15"/>
              </a:cxn>
              <a:cxn ang="0">
                <a:pos x="21" y="15"/>
              </a:cxn>
              <a:cxn ang="0">
                <a:pos x="21" y="10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21" y="5"/>
                </a:lnTo>
                <a:lnTo>
                  <a:pt x="21" y="5"/>
                </a:lnTo>
                <a:lnTo>
                  <a:pt x="21" y="5"/>
                </a:lnTo>
                <a:lnTo>
                  <a:pt x="21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11" y="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5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  <a:lnTo>
                  <a:pt x="5" y="20"/>
                </a:lnTo>
                <a:lnTo>
                  <a:pt x="11" y="20"/>
                </a:lnTo>
                <a:lnTo>
                  <a:pt x="11" y="20"/>
                </a:lnTo>
                <a:lnTo>
                  <a:pt x="16" y="20"/>
                </a:lnTo>
                <a:lnTo>
                  <a:pt x="16" y="20"/>
                </a:lnTo>
                <a:lnTo>
                  <a:pt x="16" y="15"/>
                </a:lnTo>
                <a:lnTo>
                  <a:pt x="21" y="15"/>
                </a:lnTo>
                <a:lnTo>
                  <a:pt x="21" y="15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Freeform 36"/>
          <p:cNvSpPr>
            <a:spLocks/>
          </p:cNvSpPr>
          <p:nvPr/>
        </p:nvSpPr>
        <p:spPr bwMode="auto">
          <a:xfrm>
            <a:off x="5503333" y="2384144"/>
            <a:ext cx="85990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16" y="5"/>
              </a:cxn>
              <a:cxn ang="0">
                <a:pos x="10" y="0"/>
              </a:cxn>
              <a:cxn ang="0">
                <a:pos x="5" y="5"/>
              </a:cxn>
              <a:cxn ang="0">
                <a:pos x="0" y="10"/>
              </a:cxn>
              <a:cxn ang="0">
                <a:pos x="5" y="15"/>
              </a:cxn>
              <a:cxn ang="0">
                <a:pos x="10" y="20"/>
              </a:cxn>
              <a:cxn ang="0">
                <a:pos x="16" y="15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16" y="5"/>
                </a:lnTo>
                <a:lnTo>
                  <a:pt x="10" y="0"/>
                </a:lnTo>
                <a:lnTo>
                  <a:pt x="5" y="5"/>
                </a:lnTo>
                <a:lnTo>
                  <a:pt x="0" y="10"/>
                </a:lnTo>
                <a:lnTo>
                  <a:pt x="5" y="15"/>
                </a:lnTo>
                <a:lnTo>
                  <a:pt x="10" y="20"/>
                </a:lnTo>
                <a:lnTo>
                  <a:pt x="16" y="15"/>
                </a:lnTo>
                <a:lnTo>
                  <a:pt x="21" y="10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5503333" y="2384144"/>
            <a:ext cx="85990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1" y="5"/>
              </a:cxn>
              <a:cxn ang="0">
                <a:pos x="16" y="5"/>
              </a:cxn>
              <a:cxn ang="0">
                <a:pos x="16" y="5"/>
              </a:cxn>
              <a:cxn ang="0">
                <a:pos x="16" y="0"/>
              </a:cxn>
              <a:cxn ang="0">
                <a:pos x="16" y="0"/>
              </a:cxn>
              <a:cxn ang="0">
                <a:pos x="10" y="0"/>
              </a:cxn>
              <a:cxn ang="0">
                <a:pos x="10" y="0"/>
              </a:cxn>
              <a:cxn ang="0">
                <a:pos x="10" y="0"/>
              </a:cxn>
              <a:cxn ang="0">
                <a:pos x="5" y="0"/>
              </a:cxn>
              <a:cxn ang="0">
                <a:pos x="5" y="0"/>
              </a:cxn>
              <a:cxn ang="0">
                <a:pos x="5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  <a:cxn ang="0">
                <a:pos x="0" y="15"/>
              </a:cxn>
              <a:cxn ang="0">
                <a:pos x="0" y="15"/>
              </a:cxn>
              <a:cxn ang="0">
                <a:pos x="5" y="15"/>
              </a:cxn>
              <a:cxn ang="0">
                <a:pos x="5" y="20"/>
              </a:cxn>
              <a:cxn ang="0">
                <a:pos x="5" y="20"/>
              </a:cxn>
              <a:cxn ang="0">
                <a:pos x="10" y="20"/>
              </a:cxn>
              <a:cxn ang="0">
                <a:pos x="10" y="20"/>
              </a:cxn>
              <a:cxn ang="0">
                <a:pos x="10" y="20"/>
              </a:cxn>
              <a:cxn ang="0">
                <a:pos x="16" y="15"/>
              </a:cxn>
              <a:cxn ang="0">
                <a:pos x="16" y="15"/>
              </a:cxn>
              <a:cxn ang="0">
                <a:pos x="16" y="15"/>
              </a:cxn>
              <a:cxn ang="0">
                <a:pos x="16" y="10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21" y="5"/>
                </a:lnTo>
                <a:lnTo>
                  <a:pt x="16" y="5"/>
                </a:lnTo>
                <a:lnTo>
                  <a:pt x="16" y="5"/>
                </a:lnTo>
                <a:lnTo>
                  <a:pt x="16" y="0"/>
                </a:lnTo>
                <a:lnTo>
                  <a:pt x="16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5"/>
                </a:lnTo>
                <a:lnTo>
                  <a:pt x="0" y="15"/>
                </a:lnTo>
                <a:lnTo>
                  <a:pt x="5" y="15"/>
                </a:lnTo>
                <a:lnTo>
                  <a:pt x="5" y="20"/>
                </a:lnTo>
                <a:lnTo>
                  <a:pt x="5" y="20"/>
                </a:lnTo>
                <a:lnTo>
                  <a:pt x="10" y="20"/>
                </a:lnTo>
                <a:lnTo>
                  <a:pt x="10" y="20"/>
                </a:lnTo>
                <a:lnTo>
                  <a:pt x="10" y="20"/>
                </a:lnTo>
                <a:lnTo>
                  <a:pt x="16" y="15"/>
                </a:lnTo>
                <a:lnTo>
                  <a:pt x="16" y="15"/>
                </a:lnTo>
                <a:lnTo>
                  <a:pt x="16" y="15"/>
                </a:lnTo>
                <a:lnTo>
                  <a:pt x="16" y="10"/>
                </a:lnTo>
                <a:lnTo>
                  <a:pt x="21" y="10"/>
                </a:lnTo>
                <a:lnTo>
                  <a:pt x="21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Freeform 38"/>
          <p:cNvSpPr>
            <a:spLocks/>
          </p:cNvSpPr>
          <p:nvPr/>
        </p:nvSpPr>
        <p:spPr bwMode="auto">
          <a:xfrm>
            <a:off x="5676636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16" y="5"/>
              </a:cxn>
              <a:cxn ang="0">
                <a:pos x="11" y="0"/>
              </a:cxn>
              <a:cxn ang="0">
                <a:pos x="6" y="5"/>
              </a:cxn>
              <a:cxn ang="0">
                <a:pos x="0" y="10"/>
              </a:cxn>
              <a:cxn ang="0">
                <a:pos x="6" y="15"/>
              </a:cxn>
              <a:cxn ang="0">
                <a:pos x="11" y="20"/>
              </a:cxn>
              <a:cxn ang="0">
                <a:pos x="16" y="15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16" y="5"/>
                </a:lnTo>
                <a:lnTo>
                  <a:pt x="11" y="0"/>
                </a:lnTo>
                <a:lnTo>
                  <a:pt x="6" y="5"/>
                </a:lnTo>
                <a:lnTo>
                  <a:pt x="0" y="10"/>
                </a:lnTo>
                <a:lnTo>
                  <a:pt x="6" y="15"/>
                </a:lnTo>
                <a:lnTo>
                  <a:pt x="11" y="20"/>
                </a:lnTo>
                <a:lnTo>
                  <a:pt x="16" y="15"/>
                </a:lnTo>
                <a:lnTo>
                  <a:pt x="21" y="10"/>
                </a:lnTo>
                <a:lnTo>
                  <a:pt x="21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39"/>
          <p:cNvSpPr>
            <a:spLocks/>
          </p:cNvSpPr>
          <p:nvPr/>
        </p:nvSpPr>
        <p:spPr bwMode="auto">
          <a:xfrm>
            <a:off x="5676636" y="2384144"/>
            <a:ext cx="85989" cy="74564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1" y="5"/>
              </a:cxn>
              <a:cxn ang="0">
                <a:pos x="21" y="5"/>
              </a:cxn>
              <a:cxn ang="0">
                <a:pos x="21" y="5"/>
              </a:cxn>
              <a:cxn ang="0">
                <a:pos x="16" y="0"/>
              </a:cxn>
              <a:cxn ang="0">
                <a:pos x="16" y="0"/>
              </a:cxn>
              <a:cxn ang="0">
                <a:pos x="16" y="0"/>
              </a:cxn>
              <a:cxn ang="0">
                <a:pos x="11" y="0"/>
              </a:cxn>
              <a:cxn ang="0">
                <a:pos x="11" y="0"/>
              </a:cxn>
              <a:cxn ang="0">
                <a:pos x="11" y="0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  <a:cxn ang="0">
                <a:pos x="0" y="15"/>
              </a:cxn>
              <a:cxn ang="0">
                <a:pos x="6" y="15"/>
              </a:cxn>
              <a:cxn ang="0">
                <a:pos x="6" y="15"/>
              </a:cxn>
              <a:cxn ang="0">
                <a:pos x="6" y="20"/>
              </a:cxn>
              <a:cxn ang="0">
                <a:pos x="11" y="20"/>
              </a:cxn>
              <a:cxn ang="0">
                <a:pos x="11" y="20"/>
              </a:cxn>
              <a:cxn ang="0">
                <a:pos x="11" y="20"/>
              </a:cxn>
              <a:cxn ang="0">
                <a:pos x="16" y="20"/>
              </a:cxn>
              <a:cxn ang="0">
                <a:pos x="16" y="15"/>
              </a:cxn>
              <a:cxn ang="0">
                <a:pos x="16" y="15"/>
              </a:cxn>
              <a:cxn ang="0">
                <a:pos x="21" y="15"/>
              </a:cxn>
              <a:cxn ang="0">
                <a:pos x="21" y="10"/>
              </a:cxn>
              <a:cxn ang="0">
                <a:pos x="21" y="10"/>
              </a:cxn>
              <a:cxn ang="0">
                <a:pos x="21" y="10"/>
              </a:cxn>
            </a:cxnLst>
            <a:rect l="0" t="0" r="r" b="b"/>
            <a:pathLst>
              <a:path w="21" h="20">
                <a:moveTo>
                  <a:pt x="21" y="10"/>
                </a:moveTo>
                <a:lnTo>
                  <a:pt x="21" y="5"/>
                </a:lnTo>
                <a:lnTo>
                  <a:pt x="21" y="5"/>
                </a:lnTo>
                <a:lnTo>
                  <a:pt x="21" y="5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11" y="0"/>
                </a:lnTo>
                <a:lnTo>
                  <a:pt x="11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5"/>
                </a:lnTo>
                <a:lnTo>
                  <a:pt x="6" y="15"/>
                </a:lnTo>
                <a:lnTo>
                  <a:pt x="6" y="15"/>
                </a:lnTo>
                <a:lnTo>
                  <a:pt x="6" y="20"/>
                </a:lnTo>
                <a:lnTo>
                  <a:pt x="11" y="20"/>
                </a:lnTo>
                <a:lnTo>
                  <a:pt x="11" y="20"/>
                </a:lnTo>
                <a:lnTo>
                  <a:pt x="11" y="20"/>
                </a:lnTo>
                <a:lnTo>
                  <a:pt x="16" y="20"/>
                </a:lnTo>
                <a:lnTo>
                  <a:pt x="16" y="15"/>
                </a:lnTo>
                <a:lnTo>
                  <a:pt x="16" y="15"/>
                </a:lnTo>
                <a:lnTo>
                  <a:pt x="21" y="15"/>
                </a:lnTo>
                <a:lnTo>
                  <a:pt x="21" y="10"/>
                </a:lnTo>
                <a:lnTo>
                  <a:pt x="21" y="10"/>
                </a:lnTo>
                <a:lnTo>
                  <a:pt x="21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40"/>
          <p:cNvSpPr>
            <a:spLocks/>
          </p:cNvSpPr>
          <p:nvPr/>
        </p:nvSpPr>
        <p:spPr bwMode="auto">
          <a:xfrm>
            <a:off x="5959740" y="2313575"/>
            <a:ext cx="263260" cy="217034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4"/>
              </a:cxn>
              <a:cxn ang="0">
                <a:pos x="59" y="14"/>
              </a:cxn>
              <a:cxn ang="0">
                <a:pos x="59" y="10"/>
              </a:cxn>
              <a:cxn ang="0">
                <a:pos x="53" y="10"/>
              </a:cxn>
              <a:cxn ang="0">
                <a:pos x="48" y="5"/>
              </a:cxn>
              <a:cxn ang="0">
                <a:pos x="43" y="0"/>
              </a:cxn>
              <a:cxn ang="0">
                <a:pos x="37" y="0"/>
              </a:cxn>
              <a:cxn ang="0">
                <a:pos x="32" y="0"/>
              </a:cxn>
              <a:cxn ang="0">
                <a:pos x="27" y="0"/>
              </a:cxn>
              <a:cxn ang="0">
                <a:pos x="22" y="0"/>
              </a:cxn>
              <a:cxn ang="0">
                <a:pos x="16" y="5"/>
              </a:cxn>
              <a:cxn ang="0">
                <a:pos x="11" y="10"/>
              </a:cxn>
              <a:cxn ang="0">
                <a:pos x="6" y="10"/>
              </a:cxn>
              <a:cxn ang="0">
                <a:pos x="6" y="14"/>
              </a:cxn>
              <a:cxn ang="0">
                <a:pos x="0" y="24"/>
              </a:cxn>
              <a:cxn ang="0">
                <a:pos x="0" y="29"/>
              </a:cxn>
              <a:cxn ang="0">
                <a:pos x="0" y="34"/>
              </a:cxn>
              <a:cxn ang="0">
                <a:pos x="6" y="39"/>
              </a:cxn>
              <a:cxn ang="0">
                <a:pos x="6" y="43"/>
              </a:cxn>
              <a:cxn ang="0">
                <a:pos x="11" y="48"/>
              </a:cxn>
              <a:cxn ang="0">
                <a:pos x="16" y="53"/>
              </a:cxn>
              <a:cxn ang="0">
                <a:pos x="22" y="53"/>
              </a:cxn>
              <a:cxn ang="0">
                <a:pos x="27" y="53"/>
              </a:cxn>
              <a:cxn ang="0">
                <a:pos x="32" y="58"/>
              </a:cxn>
              <a:cxn ang="0">
                <a:pos x="37" y="53"/>
              </a:cxn>
              <a:cxn ang="0">
                <a:pos x="43" y="53"/>
              </a:cxn>
              <a:cxn ang="0">
                <a:pos x="48" y="53"/>
              </a:cxn>
              <a:cxn ang="0">
                <a:pos x="53" y="48"/>
              </a:cxn>
              <a:cxn ang="0">
                <a:pos x="59" y="43"/>
              </a:cxn>
              <a:cxn ang="0">
                <a:pos x="59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8">
                <a:moveTo>
                  <a:pt x="64" y="29"/>
                </a:moveTo>
                <a:lnTo>
                  <a:pt x="64" y="24"/>
                </a:lnTo>
                <a:lnTo>
                  <a:pt x="59" y="14"/>
                </a:lnTo>
                <a:lnTo>
                  <a:pt x="59" y="10"/>
                </a:lnTo>
                <a:lnTo>
                  <a:pt x="53" y="10"/>
                </a:lnTo>
                <a:lnTo>
                  <a:pt x="48" y="5"/>
                </a:lnTo>
                <a:lnTo>
                  <a:pt x="43" y="0"/>
                </a:lnTo>
                <a:lnTo>
                  <a:pt x="37" y="0"/>
                </a:lnTo>
                <a:lnTo>
                  <a:pt x="32" y="0"/>
                </a:lnTo>
                <a:lnTo>
                  <a:pt x="27" y="0"/>
                </a:lnTo>
                <a:lnTo>
                  <a:pt x="22" y="0"/>
                </a:lnTo>
                <a:lnTo>
                  <a:pt x="16" y="5"/>
                </a:lnTo>
                <a:lnTo>
                  <a:pt x="11" y="10"/>
                </a:lnTo>
                <a:lnTo>
                  <a:pt x="6" y="10"/>
                </a:lnTo>
                <a:lnTo>
                  <a:pt x="6" y="14"/>
                </a:lnTo>
                <a:lnTo>
                  <a:pt x="0" y="24"/>
                </a:lnTo>
                <a:lnTo>
                  <a:pt x="0" y="29"/>
                </a:lnTo>
                <a:lnTo>
                  <a:pt x="0" y="34"/>
                </a:lnTo>
                <a:lnTo>
                  <a:pt x="6" y="39"/>
                </a:lnTo>
                <a:lnTo>
                  <a:pt x="6" y="43"/>
                </a:lnTo>
                <a:lnTo>
                  <a:pt x="11" y="48"/>
                </a:lnTo>
                <a:lnTo>
                  <a:pt x="16" y="53"/>
                </a:lnTo>
                <a:lnTo>
                  <a:pt x="22" y="53"/>
                </a:lnTo>
                <a:lnTo>
                  <a:pt x="27" y="53"/>
                </a:lnTo>
                <a:lnTo>
                  <a:pt x="32" y="58"/>
                </a:lnTo>
                <a:lnTo>
                  <a:pt x="37" y="53"/>
                </a:lnTo>
                <a:lnTo>
                  <a:pt x="43" y="53"/>
                </a:lnTo>
                <a:lnTo>
                  <a:pt x="48" y="53"/>
                </a:lnTo>
                <a:lnTo>
                  <a:pt x="53" y="48"/>
                </a:lnTo>
                <a:lnTo>
                  <a:pt x="59" y="43"/>
                </a:lnTo>
                <a:lnTo>
                  <a:pt x="59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6353969" y="2313575"/>
            <a:ext cx="263260" cy="217034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64" y="24"/>
              </a:cxn>
              <a:cxn ang="0">
                <a:pos x="58" y="14"/>
              </a:cxn>
              <a:cxn ang="0">
                <a:pos x="58" y="10"/>
              </a:cxn>
              <a:cxn ang="0">
                <a:pos x="53" y="10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21" y="0"/>
              </a:cxn>
              <a:cxn ang="0">
                <a:pos x="16" y="5"/>
              </a:cxn>
              <a:cxn ang="0">
                <a:pos x="11" y="10"/>
              </a:cxn>
              <a:cxn ang="0">
                <a:pos x="5" y="10"/>
              </a:cxn>
              <a:cxn ang="0">
                <a:pos x="5" y="14"/>
              </a:cxn>
              <a:cxn ang="0">
                <a:pos x="0" y="24"/>
              </a:cxn>
              <a:cxn ang="0">
                <a:pos x="0" y="29"/>
              </a:cxn>
              <a:cxn ang="0">
                <a:pos x="0" y="34"/>
              </a:cxn>
              <a:cxn ang="0">
                <a:pos x="5" y="39"/>
              </a:cxn>
              <a:cxn ang="0">
                <a:pos x="5" y="43"/>
              </a:cxn>
              <a:cxn ang="0">
                <a:pos x="11" y="48"/>
              </a:cxn>
              <a:cxn ang="0">
                <a:pos x="16" y="53"/>
              </a:cxn>
              <a:cxn ang="0">
                <a:pos x="21" y="53"/>
              </a:cxn>
              <a:cxn ang="0">
                <a:pos x="26" y="53"/>
              </a:cxn>
              <a:cxn ang="0">
                <a:pos x="32" y="58"/>
              </a:cxn>
              <a:cxn ang="0">
                <a:pos x="37" y="53"/>
              </a:cxn>
              <a:cxn ang="0">
                <a:pos x="42" y="53"/>
              </a:cxn>
              <a:cxn ang="0">
                <a:pos x="48" y="53"/>
              </a:cxn>
              <a:cxn ang="0">
                <a:pos x="53" y="48"/>
              </a:cxn>
              <a:cxn ang="0">
                <a:pos x="58" y="43"/>
              </a:cxn>
              <a:cxn ang="0">
                <a:pos x="58" y="39"/>
              </a:cxn>
              <a:cxn ang="0">
                <a:pos x="64" y="34"/>
              </a:cxn>
              <a:cxn ang="0">
                <a:pos x="64" y="29"/>
              </a:cxn>
            </a:cxnLst>
            <a:rect l="0" t="0" r="r" b="b"/>
            <a:pathLst>
              <a:path w="64" h="58">
                <a:moveTo>
                  <a:pt x="64" y="29"/>
                </a:moveTo>
                <a:lnTo>
                  <a:pt x="64" y="24"/>
                </a:lnTo>
                <a:lnTo>
                  <a:pt x="58" y="14"/>
                </a:lnTo>
                <a:lnTo>
                  <a:pt x="58" y="10"/>
                </a:lnTo>
                <a:lnTo>
                  <a:pt x="53" y="10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21" y="0"/>
                </a:lnTo>
                <a:lnTo>
                  <a:pt x="16" y="5"/>
                </a:lnTo>
                <a:lnTo>
                  <a:pt x="11" y="10"/>
                </a:lnTo>
                <a:lnTo>
                  <a:pt x="5" y="10"/>
                </a:lnTo>
                <a:lnTo>
                  <a:pt x="5" y="14"/>
                </a:lnTo>
                <a:lnTo>
                  <a:pt x="0" y="24"/>
                </a:lnTo>
                <a:lnTo>
                  <a:pt x="0" y="29"/>
                </a:lnTo>
                <a:lnTo>
                  <a:pt x="0" y="34"/>
                </a:lnTo>
                <a:lnTo>
                  <a:pt x="5" y="39"/>
                </a:lnTo>
                <a:lnTo>
                  <a:pt x="5" y="43"/>
                </a:lnTo>
                <a:lnTo>
                  <a:pt x="11" y="48"/>
                </a:lnTo>
                <a:lnTo>
                  <a:pt x="16" y="53"/>
                </a:lnTo>
                <a:lnTo>
                  <a:pt x="21" y="53"/>
                </a:lnTo>
                <a:lnTo>
                  <a:pt x="26" y="53"/>
                </a:lnTo>
                <a:lnTo>
                  <a:pt x="32" y="58"/>
                </a:lnTo>
                <a:lnTo>
                  <a:pt x="37" y="53"/>
                </a:lnTo>
                <a:lnTo>
                  <a:pt x="42" y="53"/>
                </a:lnTo>
                <a:lnTo>
                  <a:pt x="48" y="53"/>
                </a:lnTo>
                <a:lnTo>
                  <a:pt x="53" y="48"/>
                </a:lnTo>
                <a:lnTo>
                  <a:pt x="58" y="43"/>
                </a:lnTo>
                <a:lnTo>
                  <a:pt x="58" y="39"/>
                </a:lnTo>
                <a:lnTo>
                  <a:pt x="64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42"/>
          <p:cNvSpPr>
            <a:spLocks/>
          </p:cNvSpPr>
          <p:nvPr/>
        </p:nvSpPr>
        <p:spPr bwMode="auto">
          <a:xfrm>
            <a:off x="3692261" y="6498456"/>
            <a:ext cx="3968" cy="39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3692261" y="6498456"/>
            <a:ext cx="3968" cy="39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flipH="1" flipV="1">
            <a:off x="3429000" y="2510636"/>
            <a:ext cx="743479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 flipH="1" flipV="1">
            <a:off x="3823229" y="2510636"/>
            <a:ext cx="390261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H="1" flipV="1">
            <a:off x="4147344" y="2530608"/>
            <a:ext cx="111125" cy="6124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V="1">
            <a:off x="4303448" y="2510636"/>
            <a:ext cx="193146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 flipV="1">
            <a:off x="4324615" y="2510636"/>
            <a:ext cx="566208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 flipV="1">
            <a:off x="4344458" y="2491995"/>
            <a:ext cx="1660261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4389438" y="2458708"/>
            <a:ext cx="1985698" cy="74031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 flipH="1" flipV="1">
            <a:off x="3448844" y="2510636"/>
            <a:ext cx="1529292" cy="70302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H="1" flipV="1">
            <a:off x="3864240" y="2510636"/>
            <a:ext cx="1137708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H="1" flipV="1">
            <a:off x="4213490" y="2510636"/>
            <a:ext cx="809625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 flipH="1" flipV="1">
            <a:off x="4587875" y="2530608"/>
            <a:ext cx="500063" cy="59384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 flipH="1" flipV="1">
            <a:off x="5001948" y="2510636"/>
            <a:ext cx="107156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 flipV="1">
            <a:off x="5175250" y="2510636"/>
            <a:ext cx="874448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 flipV="1">
            <a:off x="5195094" y="2491995"/>
            <a:ext cx="1225021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 flipH="1" flipV="1">
            <a:off x="3493823" y="2491995"/>
            <a:ext cx="1923521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 flipH="1" flipV="1">
            <a:off x="3889375" y="2491995"/>
            <a:ext cx="1547813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5458354" y="3015272"/>
            <a:ext cx="3969" cy="399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 flipH="1" flipV="1">
            <a:off x="4279636" y="2491995"/>
            <a:ext cx="1178718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 flipH="1" flipV="1">
            <a:off x="4628886" y="2510636"/>
            <a:ext cx="874448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 flipH="1" flipV="1">
            <a:off x="5068094" y="2510636"/>
            <a:ext cx="456406" cy="61381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 flipV="1">
            <a:off x="5569479" y="2510636"/>
            <a:ext cx="501386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 flipV="1">
            <a:off x="5589323" y="2510636"/>
            <a:ext cx="871802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Line 66"/>
          <p:cNvSpPr>
            <a:spLocks noChangeShapeType="1"/>
          </p:cNvSpPr>
          <p:nvPr/>
        </p:nvSpPr>
        <p:spPr bwMode="auto">
          <a:xfrm>
            <a:off x="3387990" y="2044613"/>
            <a:ext cx="3968" cy="21570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Freeform 67"/>
          <p:cNvSpPr>
            <a:spLocks/>
          </p:cNvSpPr>
          <p:nvPr/>
        </p:nvSpPr>
        <p:spPr bwMode="auto">
          <a:xfrm>
            <a:off x="3343011" y="2185751"/>
            <a:ext cx="64823" cy="90541"/>
          </a:xfrm>
          <a:custGeom>
            <a:avLst/>
            <a:gdLst/>
            <a:ahLst/>
            <a:cxnLst>
              <a:cxn ang="0">
                <a:pos x="11" y="24"/>
              </a:cxn>
              <a:cxn ang="0">
                <a:pos x="16" y="0"/>
              </a:cxn>
              <a:cxn ang="0">
                <a:pos x="0" y="0"/>
              </a:cxn>
              <a:cxn ang="0">
                <a:pos x="11" y="24"/>
              </a:cxn>
              <a:cxn ang="0">
                <a:pos x="11" y="24"/>
              </a:cxn>
            </a:cxnLst>
            <a:rect l="0" t="0" r="r" b="b"/>
            <a:pathLst>
              <a:path w="16" h="24">
                <a:moveTo>
                  <a:pt x="11" y="24"/>
                </a:moveTo>
                <a:lnTo>
                  <a:pt x="16" y="0"/>
                </a:lnTo>
                <a:lnTo>
                  <a:pt x="0" y="0"/>
                </a:lnTo>
                <a:lnTo>
                  <a:pt x="11" y="24"/>
                </a:lnTo>
                <a:lnTo>
                  <a:pt x="11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Freeform 68"/>
          <p:cNvSpPr>
            <a:spLocks/>
          </p:cNvSpPr>
          <p:nvPr/>
        </p:nvSpPr>
        <p:spPr bwMode="auto">
          <a:xfrm>
            <a:off x="3362854" y="2204392"/>
            <a:ext cx="25136" cy="55923"/>
          </a:xfrm>
          <a:custGeom>
            <a:avLst/>
            <a:gdLst/>
            <a:ahLst/>
            <a:cxnLst>
              <a:cxn ang="0">
                <a:pos x="6" y="15"/>
              </a:cxn>
              <a:cxn ang="0">
                <a:pos x="6" y="0"/>
              </a:cxn>
              <a:cxn ang="0">
                <a:pos x="0" y="0"/>
              </a:cxn>
              <a:cxn ang="0">
                <a:pos x="6" y="15"/>
              </a:cxn>
              <a:cxn ang="0">
                <a:pos x="6" y="15"/>
              </a:cxn>
              <a:cxn ang="0">
                <a:pos x="6" y="15"/>
              </a:cxn>
            </a:cxnLst>
            <a:rect l="0" t="0" r="r" b="b"/>
            <a:pathLst>
              <a:path w="6" h="15">
                <a:moveTo>
                  <a:pt x="6" y="15"/>
                </a:moveTo>
                <a:lnTo>
                  <a:pt x="6" y="0"/>
                </a:lnTo>
                <a:lnTo>
                  <a:pt x="0" y="0"/>
                </a:lnTo>
                <a:lnTo>
                  <a:pt x="6" y="15"/>
                </a:lnTo>
                <a:lnTo>
                  <a:pt x="6" y="15"/>
                </a:lnTo>
                <a:lnTo>
                  <a:pt x="6" y="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69"/>
          <p:cNvSpPr>
            <a:spLocks noChangeShapeType="1"/>
          </p:cNvSpPr>
          <p:nvPr/>
        </p:nvSpPr>
        <p:spPr bwMode="auto">
          <a:xfrm>
            <a:off x="6506104" y="2044613"/>
            <a:ext cx="3969" cy="21570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Freeform 70"/>
          <p:cNvSpPr>
            <a:spLocks/>
          </p:cNvSpPr>
          <p:nvPr/>
        </p:nvSpPr>
        <p:spPr bwMode="auto">
          <a:xfrm>
            <a:off x="6484938" y="2204392"/>
            <a:ext cx="41011" cy="71901"/>
          </a:xfrm>
          <a:custGeom>
            <a:avLst/>
            <a:gdLst/>
            <a:ahLst/>
            <a:cxnLst>
              <a:cxn ang="0">
                <a:pos x="5" y="19"/>
              </a:cxn>
              <a:cxn ang="0">
                <a:pos x="10" y="0"/>
              </a:cxn>
              <a:cxn ang="0">
                <a:pos x="0" y="0"/>
              </a:cxn>
              <a:cxn ang="0">
                <a:pos x="5" y="19"/>
              </a:cxn>
              <a:cxn ang="0">
                <a:pos x="5" y="19"/>
              </a:cxn>
            </a:cxnLst>
            <a:rect l="0" t="0" r="r" b="b"/>
            <a:pathLst>
              <a:path w="10" h="19">
                <a:moveTo>
                  <a:pt x="5" y="19"/>
                </a:moveTo>
                <a:lnTo>
                  <a:pt x="10" y="0"/>
                </a:lnTo>
                <a:lnTo>
                  <a:pt x="0" y="0"/>
                </a:lnTo>
                <a:lnTo>
                  <a:pt x="5" y="19"/>
                </a:lnTo>
                <a:lnTo>
                  <a:pt x="5" y="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Freeform 71"/>
          <p:cNvSpPr>
            <a:spLocks/>
          </p:cNvSpPr>
          <p:nvPr/>
        </p:nvSpPr>
        <p:spPr bwMode="auto">
          <a:xfrm>
            <a:off x="6484938" y="2204392"/>
            <a:ext cx="41011" cy="55923"/>
          </a:xfrm>
          <a:custGeom>
            <a:avLst/>
            <a:gdLst/>
            <a:ahLst/>
            <a:cxnLst>
              <a:cxn ang="0">
                <a:pos x="5" y="15"/>
              </a:cxn>
              <a:cxn ang="0">
                <a:pos x="10" y="0"/>
              </a:cxn>
              <a:cxn ang="0">
                <a:pos x="0" y="0"/>
              </a:cxn>
              <a:cxn ang="0">
                <a:pos x="5" y="15"/>
              </a:cxn>
              <a:cxn ang="0">
                <a:pos x="5" y="15"/>
              </a:cxn>
              <a:cxn ang="0">
                <a:pos x="5" y="15"/>
              </a:cxn>
            </a:cxnLst>
            <a:rect l="0" t="0" r="r" b="b"/>
            <a:pathLst>
              <a:path w="10" h="15">
                <a:moveTo>
                  <a:pt x="5" y="15"/>
                </a:moveTo>
                <a:lnTo>
                  <a:pt x="10" y="0"/>
                </a:lnTo>
                <a:lnTo>
                  <a:pt x="0" y="0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72"/>
          <p:cNvSpPr>
            <a:spLocks noChangeShapeType="1"/>
          </p:cNvSpPr>
          <p:nvPr/>
        </p:nvSpPr>
        <p:spPr bwMode="auto">
          <a:xfrm>
            <a:off x="4978136" y="2044613"/>
            <a:ext cx="3968" cy="21570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Freeform 73"/>
          <p:cNvSpPr>
            <a:spLocks/>
          </p:cNvSpPr>
          <p:nvPr/>
        </p:nvSpPr>
        <p:spPr bwMode="auto">
          <a:xfrm>
            <a:off x="4956969" y="2185751"/>
            <a:ext cx="44979" cy="90541"/>
          </a:xfrm>
          <a:custGeom>
            <a:avLst/>
            <a:gdLst/>
            <a:ahLst/>
            <a:cxnLst>
              <a:cxn ang="0">
                <a:pos x="5" y="24"/>
              </a:cxn>
              <a:cxn ang="0">
                <a:pos x="11" y="0"/>
              </a:cxn>
              <a:cxn ang="0">
                <a:pos x="0" y="0"/>
              </a:cxn>
              <a:cxn ang="0">
                <a:pos x="5" y="24"/>
              </a:cxn>
              <a:cxn ang="0">
                <a:pos x="5" y="24"/>
              </a:cxn>
            </a:cxnLst>
            <a:rect l="0" t="0" r="r" b="b"/>
            <a:pathLst>
              <a:path w="11" h="24">
                <a:moveTo>
                  <a:pt x="5" y="24"/>
                </a:moveTo>
                <a:lnTo>
                  <a:pt x="11" y="0"/>
                </a:lnTo>
                <a:lnTo>
                  <a:pt x="0" y="0"/>
                </a:lnTo>
                <a:lnTo>
                  <a:pt x="5" y="24"/>
                </a:lnTo>
                <a:lnTo>
                  <a:pt x="5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Freeform 74"/>
          <p:cNvSpPr>
            <a:spLocks/>
          </p:cNvSpPr>
          <p:nvPr/>
        </p:nvSpPr>
        <p:spPr bwMode="auto">
          <a:xfrm>
            <a:off x="4956969" y="2204392"/>
            <a:ext cx="21167" cy="55923"/>
          </a:xfrm>
          <a:custGeom>
            <a:avLst/>
            <a:gdLst/>
            <a:ahLst/>
            <a:cxnLst>
              <a:cxn ang="0">
                <a:pos x="5" y="15"/>
              </a:cxn>
              <a:cxn ang="0">
                <a:pos x="5" y="0"/>
              </a:cxn>
              <a:cxn ang="0">
                <a:pos x="0" y="0"/>
              </a:cxn>
              <a:cxn ang="0">
                <a:pos x="5" y="15"/>
              </a:cxn>
              <a:cxn ang="0">
                <a:pos x="5" y="15"/>
              </a:cxn>
              <a:cxn ang="0">
                <a:pos x="5" y="15"/>
              </a:cxn>
            </a:cxnLst>
            <a:rect l="0" t="0" r="r" b="b"/>
            <a:pathLst>
              <a:path w="5" h="15">
                <a:moveTo>
                  <a:pt x="5" y="15"/>
                </a:moveTo>
                <a:lnTo>
                  <a:pt x="5" y="0"/>
                </a:lnTo>
                <a:lnTo>
                  <a:pt x="0" y="0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Freeform 75"/>
          <p:cNvSpPr>
            <a:spLocks/>
          </p:cNvSpPr>
          <p:nvPr/>
        </p:nvSpPr>
        <p:spPr bwMode="auto">
          <a:xfrm>
            <a:off x="4890823" y="4245571"/>
            <a:ext cx="46302" cy="103856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0" y="28"/>
              </a:cxn>
              <a:cxn ang="0">
                <a:pos x="5" y="28"/>
              </a:cxn>
              <a:cxn ang="0">
                <a:pos x="11" y="0"/>
              </a:cxn>
              <a:cxn ang="0">
                <a:pos x="5" y="0"/>
              </a:cxn>
              <a:cxn ang="0">
                <a:pos x="5" y="4"/>
              </a:cxn>
              <a:cxn ang="0">
                <a:pos x="5" y="4"/>
              </a:cxn>
            </a:cxnLst>
            <a:rect l="0" t="0" r="r" b="b"/>
            <a:pathLst>
              <a:path w="11" h="28">
                <a:moveTo>
                  <a:pt x="5" y="4"/>
                </a:moveTo>
                <a:lnTo>
                  <a:pt x="0" y="28"/>
                </a:lnTo>
                <a:lnTo>
                  <a:pt x="5" y="28"/>
                </a:lnTo>
                <a:lnTo>
                  <a:pt x="11" y="0"/>
                </a:lnTo>
                <a:lnTo>
                  <a:pt x="5" y="0"/>
                </a:lnTo>
                <a:lnTo>
                  <a:pt x="5" y="4"/>
                </a:lnTo>
                <a:lnTo>
                  <a:pt x="5" y="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Freeform 76"/>
          <p:cNvSpPr>
            <a:spLocks/>
          </p:cNvSpPr>
          <p:nvPr/>
        </p:nvSpPr>
        <p:spPr bwMode="auto">
          <a:xfrm>
            <a:off x="4890823" y="4245571"/>
            <a:ext cx="46302" cy="103856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0" y="28"/>
              </a:cxn>
              <a:cxn ang="0">
                <a:pos x="5" y="28"/>
              </a:cxn>
              <a:cxn ang="0">
                <a:pos x="11" y="0"/>
              </a:cxn>
              <a:cxn ang="0">
                <a:pos x="5" y="0"/>
              </a:cxn>
              <a:cxn ang="0">
                <a:pos x="5" y="4"/>
              </a:cxn>
              <a:cxn ang="0">
                <a:pos x="5" y="4"/>
              </a:cxn>
              <a:cxn ang="0">
                <a:pos x="5" y="4"/>
              </a:cxn>
            </a:cxnLst>
            <a:rect l="0" t="0" r="r" b="b"/>
            <a:pathLst>
              <a:path w="11" h="28">
                <a:moveTo>
                  <a:pt x="5" y="4"/>
                </a:moveTo>
                <a:lnTo>
                  <a:pt x="0" y="28"/>
                </a:lnTo>
                <a:lnTo>
                  <a:pt x="5" y="28"/>
                </a:lnTo>
                <a:lnTo>
                  <a:pt x="11" y="0"/>
                </a:lnTo>
                <a:lnTo>
                  <a:pt x="5" y="0"/>
                </a:lnTo>
                <a:lnTo>
                  <a:pt x="5" y="4"/>
                </a:lnTo>
                <a:lnTo>
                  <a:pt x="5" y="4"/>
                </a:lnTo>
                <a:lnTo>
                  <a:pt x="5" y="4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Freeform 77"/>
          <p:cNvSpPr>
            <a:spLocks/>
          </p:cNvSpPr>
          <p:nvPr/>
        </p:nvSpPr>
        <p:spPr bwMode="auto">
          <a:xfrm>
            <a:off x="4870979" y="4458610"/>
            <a:ext cx="19844" cy="145132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9"/>
              </a:cxn>
              <a:cxn ang="0">
                <a:pos x="5" y="39"/>
              </a:cxn>
              <a:cxn ang="0">
                <a:pos x="5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5" h="39">
                <a:moveTo>
                  <a:pt x="0" y="5"/>
                </a:moveTo>
                <a:lnTo>
                  <a:pt x="0" y="39"/>
                </a:lnTo>
                <a:lnTo>
                  <a:pt x="5" y="39"/>
                </a:lnTo>
                <a:lnTo>
                  <a:pt x="5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Freeform 78"/>
          <p:cNvSpPr>
            <a:spLocks/>
          </p:cNvSpPr>
          <p:nvPr/>
        </p:nvSpPr>
        <p:spPr bwMode="auto">
          <a:xfrm>
            <a:off x="4870979" y="4458610"/>
            <a:ext cx="19844" cy="145132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9"/>
              </a:cxn>
              <a:cxn ang="0">
                <a:pos x="5" y="39"/>
              </a:cxn>
              <a:cxn ang="0">
                <a:pos x="5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5" h="39">
                <a:moveTo>
                  <a:pt x="0" y="5"/>
                </a:moveTo>
                <a:lnTo>
                  <a:pt x="0" y="39"/>
                </a:lnTo>
                <a:lnTo>
                  <a:pt x="5" y="39"/>
                </a:lnTo>
                <a:lnTo>
                  <a:pt x="5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Freeform 79"/>
          <p:cNvSpPr>
            <a:spLocks/>
          </p:cNvSpPr>
          <p:nvPr/>
        </p:nvSpPr>
        <p:spPr bwMode="auto">
          <a:xfrm>
            <a:off x="4826000" y="4783494"/>
            <a:ext cx="44979" cy="291596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0" y="78"/>
              </a:cxn>
              <a:cxn ang="0">
                <a:pos x="11" y="78"/>
              </a:cxn>
              <a:cxn ang="0">
                <a:pos x="11" y="0"/>
              </a:cxn>
              <a:cxn ang="0">
                <a:pos x="0" y="0"/>
              </a:cxn>
              <a:cxn ang="0">
                <a:pos x="0" y="10"/>
              </a:cxn>
              <a:cxn ang="0">
                <a:pos x="0" y="10"/>
              </a:cxn>
            </a:cxnLst>
            <a:rect l="0" t="0" r="r" b="b"/>
            <a:pathLst>
              <a:path w="11" h="78">
                <a:moveTo>
                  <a:pt x="0" y="10"/>
                </a:moveTo>
                <a:lnTo>
                  <a:pt x="0" y="78"/>
                </a:lnTo>
                <a:lnTo>
                  <a:pt x="11" y="78"/>
                </a:lnTo>
                <a:lnTo>
                  <a:pt x="11" y="0"/>
                </a:lnTo>
                <a:lnTo>
                  <a:pt x="0" y="0"/>
                </a:lnTo>
                <a:lnTo>
                  <a:pt x="0" y="10"/>
                </a:lnTo>
                <a:lnTo>
                  <a:pt x="0" y="1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Freeform 80"/>
          <p:cNvSpPr>
            <a:spLocks/>
          </p:cNvSpPr>
          <p:nvPr/>
        </p:nvSpPr>
        <p:spPr bwMode="auto">
          <a:xfrm>
            <a:off x="4826000" y="4783494"/>
            <a:ext cx="44979" cy="291596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0" y="78"/>
              </a:cxn>
              <a:cxn ang="0">
                <a:pos x="11" y="78"/>
              </a:cxn>
              <a:cxn ang="0">
                <a:pos x="11" y="0"/>
              </a:cxn>
              <a:cxn ang="0">
                <a:pos x="0" y="0"/>
              </a:cxn>
              <a:cxn ang="0">
                <a:pos x="0" y="10"/>
              </a:cxn>
              <a:cxn ang="0">
                <a:pos x="0" y="10"/>
              </a:cxn>
              <a:cxn ang="0">
                <a:pos x="0" y="10"/>
              </a:cxn>
            </a:cxnLst>
            <a:rect l="0" t="0" r="r" b="b"/>
            <a:pathLst>
              <a:path w="11" h="78">
                <a:moveTo>
                  <a:pt x="0" y="10"/>
                </a:moveTo>
                <a:lnTo>
                  <a:pt x="0" y="78"/>
                </a:lnTo>
                <a:lnTo>
                  <a:pt x="11" y="78"/>
                </a:lnTo>
                <a:lnTo>
                  <a:pt x="11" y="0"/>
                </a:lnTo>
                <a:lnTo>
                  <a:pt x="0" y="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Freeform 81"/>
          <p:cNvSpPr>
            <a:spLocks/>
          </p:cNvSpPr>
          <p:nvPr/>
        </p:nvSpPr>
        <p:spPr bwMode="auto">
          <a:xfrm>
            <a:off x="4937125" y="5975179"/>
            <a:ext cx="171979" cy="50463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26" y="135"/>
              </a:cxn>
              <a:cxn ang="0">
                <a:pos x="42" y="135"/>
              </a:cxn>
              <a:cxn ang="0">
                <a:pos x="2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42" h="135">
                <a:moveTo>
                  <a:pt x="0" y="5"/>
                </a:moveTo>
                <a:lnTo>
                  <a:pt x="26" y="135"/>
                </a:lnTo>
                <a:lnTo>
                  <a:pt x="42" y="135"/>
                </a:lnTo>
                <a:lnTo>
                  <a:pt x="2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Freeform 82"/>
          <p:cNvSpPr>
            <a:spLocks/>
          </p:cNvSpPr>
          <p:nvPr/>
        </p:nvSpPr>
        <p:spPr bwMode="auto">
          <a:xfrm>
            <a:off x="4937125" y="5975179"/>
            <a:ext cx="171979" cy="50463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26" y="135"/>
              </a:cxn>
              <a:cxn ang="0">
                <a:pos x="42" y="135"/>
              </a:cxn>
              <a:cxn ang="0">
                <a:pos x="2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42" h="135">
                <a:moveTo>
                  <a:pt x="0" y="5"/>
                </a:moveTo>
                <a:lnTo>
                  <a:pt x="26" y="135"/>
                </a:lnTo>
                <a:lnTo>
                  <a:pt x="42" y="135"/>
                </a:lnTo>
                <a:lnTo>
                  <a:pt x="2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Freeform 83"/>
          <p:cNvSpPr>
            <a:spLocks/>
          </p:cNvSpPr>
          <p:nvPr/>
        </p:nvSpPr>
        <p:spPr bwMode="auto">
          <a:xfrm>
            <a:off x="4845844" y="5306770"/>
            <a:ext cx="111125" cy="38080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1" y="102"/>
              </a:cxn>
              <a:cxn ang="0">
                <a:pos x="27" y="102"/>
              </a:cxn>
              <a:cxn ang="0">
                <a:pos x="1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27" h="102">
                <a:moveTo>
                  <a:pt x="0" y="5"/>
                </a:moveTo>
                <a:lnTo>
                  <a:pt x="11" y="102"/>
                </a:lnTo>
                <a:lnTo>
                  <a:pt x="27" y="102"/>
                </a:lnTo>
                <a:lnTo>
                  <a:pt x="1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Freeform 84"/>
          <p:cNvSpPr>
            <a:spLocks/>
          </p:cNvSpPr>
          <p:nvPr/>
        </p:nvSpPr>
        <p:spPr bwMode="auto">
          <a:xfrm>
            <a:off x="4845844" y="5306770"/>
            <a:ext cx="111125" cy="38080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1" y="102"/>
              </a:cxn>
              <a:cxn ang="0">
                <a:pos x="27" y="102"/>
              </a:cxn>
              <a:cxn ang="0">
                <a:pos x="11" y="0"/>
              </a:cxn>
              <a:cxn ang="0">
                <a:pos x="0" y="0"/>
              </a:cxn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</a:cxnLst>
            <a:rect l="0" t="0" r="r" b="b"/>
            <a:pathLst>
              <a:path w="27" h="102">
                <a:moveTo>
                  <a:pt x="0" y="5"/>
                </a:moveTo>
                <a:lnTo>
                  <a:pt x="11" y="102"/>
                </a:lnTo>
                <a:lnTo>
                  <a:pt x="27" y="102"/>
                </a:lnTo>
                <a:lnTo>
                  <a:pt x="11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Line 85"/>
          <p:cNvSpPr>
            <a:spLocks noChangeShapeType="1"/>
          </p:cNvSpPr>
          <p:nvPr/>
        </p:nvSpPr>
        <p:spPr bwMode="auto">
          <a:xfrm flipH="1" flipV="1">
            <a:off x="3448844" y="2510636"/>
            <a:ext cx="1113896" cy="651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86"/>
          <p:cNvSpPr>
            <a:spLocks noChangeShapeType="1"/>
          </p:cNvSpPr>
          <p:nvPr/>
        </p:nvSpPr>
        <p:spPr bwMode="auto">
          <a:xfrm flipH="1" flipV="1">
            <a:off x="3843073" y="2510636"/>
            <a:ext cx="764646" cy="632459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Line 87"/>
          <p:cNvSpPr>
            <a:spLocks noChangeShapeType="1"/>
          </p:cNvSpPr>
          <p:nvPr/>
        </p:nvSpPr>
        <p:spPr bwMode="auto">
          <a:xfrm flipH="1" flipV="1">
            <a:off x="4192323" y="2530608"/>
            <a:ext cx="436563" cy="59384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Line 88"/>
          <p:cNvSpPr>
            <a:spLocks noChangeShapeType="1"/>
          </p:cNvSpPr>
          <p:nvPr/>
        </p:nvSpPr>
        <p:spPr bwMode="auto">
          <a:xfrm flipH="1" flipV="1">
            <a:off x="4562740" y="2530608"/>
            <a:ext cx="111125" cy="59384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Line 89"/>
          <p:cNvSpPr>
            <a:spLocks noChangeShapeType="1"/>
          </p:cNvSpPr>
          <p:nvPr/>
        </p:nvSpPr>
        <p:spPr bwMode="auto">
          <a:xfrm flipV="1">
            <a:off x="4718844" y="2530608"/>
            <a:ext cx="238125" cy="6124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Line 90"/>
          <p:cNvSpPr>
            <a:spLocks noChangeShapeType="1"/>
          </p:cNvSpPr>
          <p:nvPr/>
        </p:nvSpPr>
        <p:spPr bwMode="auto">
          <a:xfrm flipV="1">
            <a:off x="4759854" y="2491995"/>
            <a:ext cx="1266032" cy="669741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Line 91"/>
          <p:cNvSpPr>
            <a:spLocks noChangeShapeType="1"/>
          </p:cNvSpPr>
          <p:nvPr/>
        </p:nvSpPr>
        <p:spPr bwMode="auto">
          <a:xfrm flipV="1">
            <a:off x="4781021" y="2473354"/>
            <a:ext cx="1617928" cy="725664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6564313" y="5366688"/>
            <a:ext cx="1817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b="1" dirty="0"/>
              <a:t>Input is 30x32 pixels</a:t>
            </a:r>
          </a:p>
          <a:p>
            <a:r>
              <a:rPr lang="en-GB" sz="1600" b="1" dirty="0"/>
              <a:t>= 960 values</a:t>
            </a:r>
          </a:p>
        </p:txBody>
      </p:sp>
      <p:sp>
        <p:nvSpPr>
          <p:cNvPr id="95" name="AutoShape 94"/>
          <p:cNvSpPr>
            <a:spLocks noChangeArrowheads="1"/>
          </p:cNvSpPr>
          <p:nvPr/>
        </p:nvSpPr>
        <p:spPr bwMode="auto">
          <a:xfrm>
            <a:off x="6858000" y="4114800"/>
            <a:ext cx="1383242" cy="436638"/>
          </a:xfrm>
          <a:prstGeom prst="wedgeRoundRectCallout">
            <a:avLst>
              <a:gd name="adj1" fmla="val -88417"/>
              <a:gd name="adj2" fmla="val -7407"/>
              <a:gd name="adj3" fmla="val 16667"/>
            </a:avLst>
          </a:prstGeom>
          <a:solidFill>
            <a:srgbClr val="FFE5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1600"/>
              <a:t>1 input pixel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6335712" y="3139100"/>
            <a:ext cx="1817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b="1" dirty="0"/>
              <a:t>5</a:t>
            </a:r>
            <a:r>
              <a:rPr lang="en-GB" sz="1600" b="1" dirty="0" smtClean="0"/>
              <a:t> </a:t>
            </a:r>
            <a:r>
              <a:rPr lang="en-GB" sz="1600" b="1" dirty="0"/>
              <a:t>hidden units</a:t>
            </a: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6672792" y="2282951"/>
            <a:ext cx="14909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 b="1" dirty="0"/>
              <a:t>30 output units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6164792" y="1524000"/>
            <a:ext cx="739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 b="1" dirty="0"/>
              <a:t>Sharp right</a:t>
            </a: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572000" y="1524000"/>
            <a:ext cx="805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 b="1" dirty="0"/>
              <a:t>Straight ahead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3048000" y="1600200"/>
            <a:ext cx="739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400" b="1" dirty="0"/>
              <a:t>Sharp </a:t>
            </a:r>
            <a:r>
              <a:rPr lang="en-GB" sz="1400" b="1" dirty="0" smtClean="0"/>
              <a:t>left</a:t>
            </a:r>
            <a:endParaRPr lang="en-GB" sz="1400" b="1" dirty="0"/>
          </a:p>
        </p:txBody>
      </p:sp>
      <p:sp>
        <p:nvSpPr>
          <p:cNvPr id="101" name="Freeform 19"/>
          <p:cNvSpPr>
            <a:spLocks/>
          </p:cNvSpPr>
          <p:nvPr/>
        </p:nvSpPr>
        <p:spPr bwMode="auto">
          <a:xfrm>
            <a:off x="5721814" y="3099822"/>
            <a:ext cx="263260" cy="198392"/>
          </a:xfrm>
          <a:custGeom>
            <a:avLst/>
            <a:gdLst/>
            <a:ahLst/>
            <a:cxnLst>
              <a:cxn ang="0">
                <a:pos x="64" y="29"/>
              </a:cxn>
              <a:cxn ang="0">
                <a:pos x="58" y="20"/>
              </a:cxn>
              <a:cxn ang="0">
                <a:pos x="58" y="15"/>
              </a:cxn>
              <a:cxn ang="0">
                <a:pos x="58" y="10"/>
              </a:cxn>
              <a:cxn ang="0">
                <a:pos x="53" y="5"/>
              </a:cxn>
              <a:cxn ang="0">
                <a:pos x="48" y="5"/>
              </a:cxn>
              <a:cxn ang="0">
                <a:pos x="42" y="0"/>
              </a:cxn>
              <a:cxn ang="0">
                <a:pos x="37" y="0"/>
              </a:cxn>
              <a:cxn ang="0">
                <a:pos x="32" y="0"/>
              </a:cxn>
              <a:cxn ang="0">
                <a:pos x="26" y="0"/>
              </a:cxn>
              <a:cxn ang="0">
                <a:pos x="16" y="0"/>
              </a:cxn>
              <a:cxn ang="0">
                <a:pos x="11" y="5"/>
              </a:cxn>
              <a:cxn ang="0">
                <a:pos x="11" y="5"/>
              </a:cxn>
              <a:cxn ang="0">
                <a:pos x="5" y="10"/>
              </a:cxn>
              <a:cxn ang="0">
                <a:pos x="0" y="15"/>
              </a:cxn>
              <a:cxn ang="0">
                <a:pos x="0" y="20"/>
              </a:cxn>
              <a:cxn ang="0">
                <a:pos x="0" y="29"/>
              </a:cxn>
              <a:cxn ang="0">
                <a:pos x="0" y="34"/>
              </a:cxn>
              <a:cxn ang="0">
                <a:pos x="0" y="39"/>
              </a:cxn>
              <a:cxn ang="0">
                <a:pos x="5" y="44"/>
              </a:cxn>
              <a:cxn ang="0">
                <a:pos x="11" y="48"/>
              </a:cxn>
              <a:cxn ang="0">
                <a:pos x="11" y="48"/>
              </a:cxn>
              <a:cxn ang="0">
                <a:pos x="16" y="53"/>
              </a:cxn>
              <a:cxn ang="0">
                <a:pos x="26" y="53"/>
              </a:cxn>
              <a:cxn ang="0">
                <a:pos x="32" y="53"/>
              </a:cxn>
              <a:cxn ang="0">
                <a:pos x="37" y="53"/>
              </a:cxn>
              <a:cxn ang="0">
                <a:pos x="42" y="53"/>
              </a:cxn>
              <a:cxn ang="0">
                <a:pos x="48" y="48"/>
              </a:cxn>
              <a:cxn ang="0">
                <a:pos x="53" y="48"/>
              </a:cxn>
              <a:cxn ang="0">
                <a:pos x="58" y="44"/>
              </a:cxn>
              <a:cxn ang="0">
                <a:pos x="58" y="39"/>
              </a:cxn>
              <a:cxn ang="0">
                <a:pos x="58" y="34"/>
              </a:cxn>
              <a:cxn ang="0">
                <a:pos x="64" y="29"/>
              </a:cxn>
            </a:cxnLst>
            <a:rect l="0" t="0" r="r" b="b"/>
            <a:pathLst>
              <a:path w="64" h="53">
                <a:moveTo>
                  <a:pt x="64" y="29"/>
                </a:moveTo>
                <a:lnTo>
                  <a:pt x="58" y="20"/>
                </a:lnTo>
                <a:lnTo>
                  <a:pt x="58" y="15"/>
                </a:lnTo>
                <a:lnTo>
                  <a:pt x="58" y="10"/>
                </a:lnTo>
                <a:lnTo>
                  <a:pt x="53" y="5"/>
                </a:lnTo>
                <a:lnTo>
                  <a:pt x="48" y="5"/>
                </a:lnTo>
                <a:lnTo>
                  <a:pt x="42" y="0"/>
                </a:lnTo>
                <a:lnTo>
                  <a:pt x="37" y="0"/>
                </a:lnTo>
                <a:lnTo>
                  <a:pt x="32" y="0"/>
                </a:lnTo>
                <a:lnTo>
                  <a:pt x="26" y="0"/>
                </a:lnTo>
                <a:lnTo>
                  <a:pt x="16" y="0"/>
                </a:lnTo>
                <a:lnTo>
                  <a:pt x="11" y="5"/>
                </a:lnTo>
                <a:lnTo>
                  <a:pt x="11" y="5"/>
                </a:lnTo>
                <a:lnTo>
                  <a:pt x="5" y="10"/>
                </a:lnTo>
                <a:lnTo>
                  <a:pt x="0" y="15"/>
                </a:lnTo>
                <a:lnTo>
                  <a:pt x="0" y="20"/>
                </a:lnTo>
                <a:lnTo>
                  <a:pt x="0" y="29"/>
                </a:lnTo>
                <a:lnTo>
                  <a:pt x="0" y="34"/>
                </a:lnTo>
                <a:lnTo>
                  <a:pt x="0" y="39"/>
                </a:lnTo>
                <a:lnTo>
                  <a:pt x="5" y="44"/>
                </a:lnTo>
                <a:lnTo>
                  <a:pt x="11" y="48"/>
                </a:lnTo>
                <a:lnTo>
                  <a:pt x="11" y="48"/>
                </a:lnTo>
                <a:lnTo>
                  <a:pt x="16" y="53"/>
                </a:lnTo>
                <a:lnTo>
                  <a:pt x="26" y="53"/>
                </a:lnTo>
                <a:lnTo>
                  <a:pt x="32" y="53"/>
                </a:lnTo>
                <a:lnTo>
                  <a:pt x="37" y="53"/>
                </a:lnTo>
                <a:lnTo>
                  <a:pt x="42" y="53"/>
                </a:lnTo>
                <a:lnTo>
                  <a:pt x="48" y="48"/>
                </a:lnTo>
                <a:lnTo>
                  <a:pt x="53" y="48"/>
                </a:lnTo>
                <a:lnTo>
                  <a:pt x="58" y="44"/>
                </a:lnTo>
                <a:lnTo>
                  <a:pt x="58" y="39"/>
                </a:lnTo>
                <a:lnTo>
                  <a:pt x="58" y="34"/>
                </a:lnTo>
                <a:lnTo>
                  <a:pt x="64" y="29"/>
                </a:lnTo>
              </a:path>
            </a:pathLst>
          </a:custGeom>
          <a:noFill/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 Kernels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990600"/>
          </a:xfrm>
        </p:spPr>
        <p:txBody>
          <a:bodyPr/>
          <a:lstStyle/>
          <a:p>
            <a:r>
              <a:rPr lang="en-US" dirty="0" smtClean="0"/>
              <a:t>Non-linear separator in 2 dimensions: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Mapped to 3 dimensions</a:t>
            </a:r>
            <a:endParaRPr lang="en-US" dirty="0"/>
          </a:p>
        </p:txBody>
      </p:sp>
      <p:pic>
        <p:nvPicPr>
          <p:cNvPr id="3" name="Picture 2" descr="kernel-machine-2D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200400"/>
            <a:ext cx="2486025" cy="2486025"/>
          </a:xfrm>
          <a:prstGeom prst="rect">
            <a:avLst/>
          </a:prstGeom>
        </p:spPr>
      </p:pic>
      <p:pic>
        <p:nvPicPr>
          <p:cNvPr id="4" name="Picture 3" descr="kernel-machine-3D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200400"/>
            <a:ext cx="2486025" cy="2486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177</Words>
  <Application>Microsoft Office PowerPoint</Application>
  <PresentationFormat>On-screen Show (4:3)</PresentationFormat>
  <Paragraphs>112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Ch. 18 – Learning</vt:lpstr>
      <vt:lpstr>Decision Tree Learning</vt:lpstr>
      <vt:lpstr>Decision Tree Data Set</vt:lpstr>
      <vt:lpstr>Decision Tree Result</vt:lpstr>
      <vt:lpstr>A Neuron</vt:lpstr>
      <vt:lpstr>Perceptron Learning</vt:lpstr>
      <vt:lpstr>NETTalk</vt:lpstr>
      <vt:lpstr>ALVINN</vt:lpstr>
      <vt:lpstr>SVM Kernels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52</cp:revision>
  <dcterms:created xsi:type="dcterms:W3CDTF">2004-01-22T22:06:30Z</dcterms:created>
  <dcterms:modified xsi:type="dcterms:W3CDTF">2015-04-28T16:24:54Z</dcterms:modified>
</cp:coreProperties>
</file>