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0" r:id="rId4"/>
    <p:sldId id="266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13" autoAdjust="0"/>
  </p:normalViewPr>
  <p:slideViewPr>
    <p:cSldViewPr>
      <p:cViewPr varScale="1">
        <p:scale>
          <a:sx n="102" d="100"/>
          <a:sy n="102" d="100"/>
        </p:scale>
        <p:origin x="-11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3EB9B-4A3F-4214-8F4B-F966EA088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2374D-B172-47D0-9A69-04DAC2F19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2F44B-C2B1-4996-AB24-FC0E16891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BAD64-EEE6-4F97-8059-4DB7B6F7D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E615B-CFAD-468F-AEDC-808D52C1B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8B7B-CBA1-438F-B31C-EFD7B8E85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42308-D9BD-4B8E-9983-32E71E401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8E9A6-E959-49DC-B14A-E9690A961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9B9C-F486-42ED-A4BA-FEF70D446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30B6F-FBAC-4F85-954E-0FBB47C43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7ABD-616D-4950-B03B-539C8EF72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AFE2D4-07E5-4DAB-81F6-06DB7685C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19 – Knowledge in Learning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Learning Problem</a:t>
            </a:r>
          </a:p>
        </p:txBody>
      </p:sp>
      <p:graphicFrame>
        <p:nvGraphicFramePr>
          <p:cNvPr id="10376" name="Group 136"/>
          <p:cNvGraphicFramePr>
            <a:graphicFrameLocks noGrp="1"/>
          </p:cNvGraphicFramePr>
          <p:nvPr/>
        </p:nvGraphicFramePr>
        <p:xfrm>
          <a:off x="762000" y="2362200"/>
          <a:ext cx="7620000" cy="2149158"/>
        </p:xfrm>
        <a:graphic>
          <a:graphicData uri="http://schemas.openxmlformats.org/drawingml/2006/table">
            <a:tbl>
              <a:tblPr/>
              <a:tblGrid>
                <a:gridCol w="1189038"/>
                <a:gridCol w="4983162"/>
                <a:gridCol w="1447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Example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Classifications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Color(X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,Red)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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Size(X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,Large)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Shape(X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,Circle)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Color(X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,Blue)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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Size(X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,Large)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Shape(X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,Square)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2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Color(X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,Red)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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Size(X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3,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Small)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Shape(X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,Square)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3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Color(X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,Green)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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Size(X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,Large)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Shape(X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,Triangle)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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4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6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6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Color(X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,Red)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 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Size(X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5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,Small)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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Shape(X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5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,Circle)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Q(X</a:t>
                      </a:r>
                      <a:r>
                        <a:rPr kumimoji="0" lang="en-US" sz="16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5" name="Text Box 133"/>
          <p:cNvSpPr txBox="1">
            <a:spLocks noChangeArrowheads="1"/>
          </p:cNvSpPr>
          <p:nvPr/>
        </p:nvSpPr>
        <p:spPr bwMode="auto">
          <a:xfrm>
            <a:off x="669925" y="4678363"/>
            <a:ext cx="74072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Only consider candidate definitions that are positive conjunctive sentences</a:t>
            </a:r>
          </a:p>
        </p:txBody>
      </p:sp>
      <p:sp>
        <p:nvSpPr>
          <p:cNvPr id="3106" name="Text Box 134"/>
          <p:cNvSpPr txBox="1">
            <a:spLocks noChangeArrowheads="1"/>
          </p:cNvSpPr>
          <p:nvPr/>
        </p:nvSpPr>
        <p:spPr bwMode="auto">
          <a:xfrm>
            <a:off x="685800" y="1828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Training Set</a:t>
            </a:r>
          </a:p>
        </p:txBody>
      </p:sp>
      <p:sp>
        <p:nvSpPr>
          <p:cNvPr id="3107" name="Text Box 137"/>
          <p:cNvSpPr txBox="1">
            <a:spLocks noChangeArrowheads="1"/>
          </p:cNvSpPr>
          <p:nvPr/>
        </p:nvSpPr>
        <p:spPr bwMode="auto">
          <a:xfrm>
            <a:off x="2819400" y="1431925"/>
            <a:ext cx="3443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(current best hypothesis search)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Current Best Hypothesis Search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1800" b="1" dirty="0" smtClean="0"/>
              <a:t>function</a:t>
            </a:r>
            <a:r>
              <a:rPr lang="en-US" sz="1800" dirty="0" smtClean="0"/>
              <a:t> </a:t>
            </a:r>
            <a:r>
              <a:rPr lang="en-US" sz="1800" cap="small" dirty="0" smtClean="0"/>
              <a:t>Current-Best-Learning</a:t>
            </a:r>
            <a:r>
              <a:rPr lang="en-US" sz="1800" dirty="0" smtClean="0"/>
              <a:t>(</a:t>
            </a:r>
            <a:r>
              <a:rPr lang="en-US" sz="1800" i="1" dirty="0" err="1" smtClean="0"/>
              <a:t>examples,h</a:t>
            </a:r>
            <a:r>
              <a:rPr lang="en-US" sz="1800" dirty="0" smtClean="0"/>
              <a:t>) </a:t>
            </a:r>
            <a:r>
              <a:rPr lang="en-US" sz="1800" b="1" dirty="0" smtClean="0"/>
              <a:t>returns </a:t>
            </a:r>
            <a:r>
              <a:rPr lang="en-US" sz="1800" dirty="0" smtClean="0"/>
              <a:t>a hypothesis or fail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1800" dirty="0" smtClean="0"/>
              <a:t>	</a:t>
            </a:r>
            <a:r>
              <a:rPr lang="en-US" sz="1800" b="1" dirty="0" smtClean="0"/>
              <a:t>if </a:t>
            </a:r>
            <a:r>
              <a:rPr lang="en-US" sz="1800" i="1" dirty="0" smtClean="0"/>
              <a:t>examples</a:t>
            </a:r>
            <a:r>
              <a:rPr lang="en-US" sz="1800" dirty="0" smtClean="0"/>
              <a:t> is empty </a:t>
            </a:r>
            <a:r>
              <a:rPr lang="en-US" sz="1800" b="1" dirty="0" smtClean="0"/>
              <a:t>then</a:t>
            </a:r>
            <a:br>
              <a:rPr lang="en-US" sz="1800" b="1" dirty="0" smtClean="0"/>
            </a:br>
            <a:r>
              <a:rPr lang="en-US" sz="1800" b="1" dirty="0" smtClean="0"/>
              <a:t>		return </a:t>
            </a:r>
            <a:r>
              <a:rPr lang="en-US" sz="1800" i="1" dirty="0" smtClean="0"/>
              <a:t>h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800" i="1" dirty="0" smtClean="0"/>
              <a:t>e</a:t>
            </a:r>
            <a:r>
              <a:rPr lang="en-US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 </a:t>
            </a:r>
            <a:r>
              <a:rPr lang="en-US" sz="1800" cap="small" dirty="0" smtClean="0">
                <a:sym typeface="Wingdings" pitchFamily="2" charset="2"/>
              </a:rPr>
              <a:t>First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examples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if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i="1" dirty="0" smtClean="0">
                <a:sym typeface="Wingdings" pitchFamily="2" charset="2"/>
              </a:rPr>
              <a:t>e</a:t>
            </a:r>
            <a:r>
              <a:rPr lang="en-US" sz="1800" dirty="0" smtClean="0">
                <a:sym typeface="Wingdings" pitchFamily="2" charset="2"/>
              </a:rPr>
              <a:t> is consistent with </a:t>
            </a:r>
            <a:r>
              <a:rPr lang="en-US" sz="1800" i="1" dirty="0" smtClean="0">
                <a:sym typeface="Wingdings" pitchFamily="2" charset="2"/>
              </a:rPr>
              <a:t>h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b="1" dirty="0" smtClean="0">
                <a:sym typeface="Wingdings" pitchFamily="2" charset="2"/>
              </a:rPr>
              <a:t>then</a:t>
            </a:r>
            <a:r>
              <a:rPr lang="en-US" sz="1800" dirty="0" smtClean="0">
                <a:sym typeface="Wingdings" pitchFamily="2" charset="2"/>
              </a:rPr>
              <a:t/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</a:t>
            </a:r>
            <a:r>
              <a:rPr lang="en-US" sz="1800" b="1" dirty="0" smtClean="0">
                <a:sym typeface="Wingdings" pitchFamily="2" charset="2"/>
              </a:rPr>
              <a:t>return </a:t>
            </a:r>
            <a:r>
              <a:rPr lang="en-US" sz="1800" cap="small" dirty="0" smtClean="0"/>
              <a:t>Current-Best-Learning 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cap="small" dirty="0" smtClean="0">
                <a:sym typeface="Wingdings" pitchFamily="2" charset="2"/>
              </a:rPr>
              <a:t>Rest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examples</a:t>
            </a:r>
            <a:r>
              <a:rPr lang="en-US" sz="1800" dirty="0" smtClean="0">
                <a:sym typeface="Wingdings" pitchFamily="2" charset="2"/>
              </a:rPr>
              <a:t>),</a:t>
            </a:r>
            <a:r>
              <a:rPr lang="en-US" sz="1800" i="1" dirty="0" smtClean="0">
                <a:sym typeface="Wingdings" pitchFamily="2" charset="2"/>
              </a:rPr>
              <a:t>h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else if </a:t>
            </a:r>
            <a:r>
              <a:rPr lang="en-US" sz="1800" i="1" dirty="0" smtClean="0">
                <a:sym typeface="Wingdings" pitchFamily="2" charset="2"/>
              </a:rPr>
              <a:t>e</a:t>
            </a:r>
            <a:r>
              <a:rPr lang="en-US" sz="1800" dirty="0" smtClean="0">
                <a:sym typeface="Wingdings" pitchFamily="2" charset="2"/>
              </a:rPr>
              <a:t> is a false positive for </a:t>
            </a:r>
            <a:r>
              <a:rPr lang="en-US" sz="1800" i="1" dirty="0" smtClean="0">
                <a:sym typeface="Wingdings" pitchFamily="2" charset="2"/>
              </a:rPr>
              <a:t>h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b="1" dirty="0" smtClean="0">
                <a:sym typeface="Wingdings" pitchFamily="2" charset="2"/>
              </a:rPr>
              <a:t>then</a:t>
            </a:r>
            <a:br>
              <a:rPr lang="en-US" sz="1800" b="1" dirty="0" smtClean="0">
                <a:sym typeface="Wingdings" pitchFamily="2" charset="2"/>
              </a:rPr>
            </a:br>
            <a:r>
              <a:rPr lang="en-US" sz="1800" b="1" dirty="0" smtClean="0">
                <a:sym typeface="Wingdings" pitchFamily="2" charset="2"/>
              </a:rPr>
              <a:t>		for each </a:t>
            </a:r>
            <a:r>
              <a:rPr lang="en-US" sz="1800" i="1" dirty="0" smtClean="0">
                <a:sym typeface="Wingdings" pitchFamily="2" charset="2"/>
              </a:rPr>
              <a:t>h’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b="1" dirty="0" smtClean="0">
                <a:sym typeface="Wingdings" pitchFamily="2" charset="2"/>
              </a:rPr>
              <a:t>in</a:t>
            </a:r>
            <a:r>
              <a:rPr lang="en-US" sz="1800" dirty="0" smtClean="0">
                <a:sym typeface="Wingdings" pitchFamily="2" charset="2"/>
              </a:rPr>
              <a:t> specializations of </a:t>
            </a:r>
            <a:r>
              <a:rPr lang="en-US" sz="1800" i="1" dirty="0" smtClean="0">
                <a:sym typeface="Wingdings" pitchFamily="2" charset="2"/>
              </a:rPr>
              <a:t>h</a:t>
            </a:r>
            <a:r>
              <a:rPr lang="en-US" sz="1800" dirty="0" smtClean="0">
                <a:sym typeface="Wingdings" pitchFamily="2" charset="2"/>
              </a:rPr>
              <a:t> consistent with </a:t>
            </a:r>
            <a:r>
              <a:rPr lang="en-US" sz="1800" i="1" dirty="0" smtClean="0">
                <a:sym typeface="Wingdings" pitchFamily="2" charset="2"/>
              </a:rPr>
              <a:t>examples</a:t>
            </a:r>
            <a:r>
              <a:rPr lang="en-US" sz="1800" dirty="0" smtClean="0">
                <a:sym typeface="Wingdings" pitchFamily="2" charset="2"/>
              </a:rPr>
              <a:t> seen so far </a:t>
            </a:r>
            <a:r>
              <a:rPr lang="en-US" sz="1800" b="1" dirty="0" smtClean="0">
                <a:sym typeface="Wingdings" pitchFamily="2" charset="2"/>
              </a:rPr>
              <a:t>do</a:t>
            </a:r>
            <a:r>
              <a:rPr lang="en-US" sz="1800" dirty="0" smtClean="0">
                <a:sym typeface="Wingdings" pitchFamily="2" charset="2"/>
              </a:rPr>
              <a:t/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	</a:t>
            </a:r>
            <a:r>
              <a:rPr lang="en-US" sz="1800" i="1" dirty="0" smtClean="0">
                <a:sym typeface="Wingdings" pitchFamily="2" charset="2"/>
              </a:rPr>
              <a:t>h’’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</a:t>
            </a:r>
            <a:r>
              <a:rPr lang="en-US" sz="1800" cap="small" dirty="0" smtClean="0"/>
              <a:t>Current-Best-Learning 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cap="small" dirty="0" smtClean="0">
                <a:sym typeface="Wingdings" pitchFamily="2" charset="2"/>
              </a:rPr>
              <a:t>Rest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examples</a:t>
            </a:r>
            <a:r>
              <a:rPr lang="en-US" sz="1800" dirty="0" smtClean="0">
                <a:sym typeface="Wingdings" pitchFamily="2" charset="2"/>
              </a:rPr>
              <a:t>),</a:t>
            </a:r>
            <a:r>
              <a:rPr lang="en-US" sz="1800" i="1" dirty="0" smtClean="0">
                <a:sym typeface="Wingdings" pitchFamily="2" charset="2"/>
              </a:rPr>
              <a:t>h’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	</a:t>
            </a:r>
            <a:r>
              <a:rPr lang="en-US" sz="1800" b="1" dirty="0" smtClean="0">
                <a:sym typeface="Wingdings" pitchFamily="2" charset="2"/>
              </a:rPr>
              <a:t>if </a:t>
            </a:r>
            <a:r>
              <a:rPr lang="en-US" sz="1800" i="1" dirty="0" smtClean="0">
                <a:sym typeface="Wingdings" pitchFamily="2" charset="2"/>
              </a:rPr>
              <a:t> h’’ </a:t>
            </a:r>
            <a:r>
              <a:rPr lang="en-US" sz="1800" i="1" dirty="0" smtClean="0">
                <a:sym typeface="Symbol" pitchFamily="18" charset="2"/>
              </a:rPr>
              <a:t>  fail </a:t>
            </a:r>
            <a:r>
              <a:rPr lang="en-US" sz="1800" b="1" dirty="0" smtClean="0">
                <a:sym typeface="Symbol" pitchFamily="18" charset="2"/>
              </a:rPr>
              <a:t>then return </a:t>
            </a:r>
            <a:r>
              <a:rPr lang="en-US" sz="1800" i="1" dirty="0" smtClean="0">
                <a:sym typeface="Symbol" pitchFamily="18" charset="2"/>
              </a:rPr>
              <a:t>h’’</a:t>
            </a:r>
            <a:r>
              <a:rPr lang="en-US" sz="1800" b="1" dirty="0" smtClean="0">
                <a:sym typeface="Wingdings" pitchFamily="2" charset="2"/>
              </a:rPr>
              <a:t/>
            </a:r>
            <a:br>
              <a:rPr lang="en-US" sz="1800" b="1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b="1" dirty="0" smtClean="0">
                <a:sym typeface="Wingdings" pitchFamily="2" charset="2"/>
              </a:rPr>
              <a:t>else if </a:t>
            </a:r>
            <a:r>
              <a:rPr lang="en-US" sz="1800" i="1" dirty="0" smtClean="0">
                <a:sym typeface="Wingdings" pitchFamily="2" charset="2"/>
              </a:rPr>
              <a:t>e</a:t>
            </a:r>
            <a:r>
              <a:rPr lang="en-US" sz="1800" dirty="0" smtClean="0">
                <a:sym typeface="Wingdings" pitchFamily="2" charset="2"/>
              </a:rPr>
              <a:t> is a false negative for </a:t>
            </a:r>
            <a:r>
              <a:rPr lang="en-US" sz="1800" i="1" dirty="0" smtClean="0">
                <a:sym typeface="Wingdings" pitchFamily="2" charset="2"/>
              </a:rPr>
              <a:t>h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b="1" dirty="0" smtClean="0">
                <a:sym typeface="Wingdings" pitchFamily="2" charset="2"/>
              </a:rPr>
              <a:t>then</a:t>
            </a:r>
            <a:br>
              <a:rPr lang="en-US" sz="1800" b="1" dirty="0" smtClean="0">
                <a:sym typeface="Wingdings" pitchFamily="2" charset="2"/>
              </a:rPr>
            </a:br>
            <a:r>
              <a:rPr lang="en-US" sz="1800" b="1" dirty="0" smtClean="0">
                <a:sym typeface="Wingdings" pitchFamily="2" charset="2"/>
              </a:rPr>
              <a:t>		for each </a:t>
            </a:r>
            <a:r>
              <a:rPr lang="en-US" sz="1800" i="1" dirty="0" smtClean="0">
                <a:sym typeface="Wingdings" pitchFamily="2" charset="2"/>
              </a:rPr>
              <a:t>h’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b="1" dirty="0" smtClean="0">
                <a:sym typeface="Wingdings" pitchFamily="2" charset="2"/>
              </a:rPr>
              <a:t>in</a:t>
            </a:r>
            <a:r>
              <a:rPr lang="en-US" sz="1800" dirty="0" smtClean="0">
                <a:sym typeface="Wingdings" pitchFamily="2" charset="2"/>
              </a:rPr>
              <a:t> generalizations of </a:t>
            </a:r>
            <a:r>
              <a:rPr lang="en-US" sz="1800" i="1" dirty="0" smtClean="0">
                <a:sym typeface="Wingdings" pitchFamily="2" charset="2"/>
              </a:rPr>
              <a:t>h</a:t>
            </a:r>
            <a:r>
              <a:rPr lang="en-US" sz="1800" dirty="0" smtClean="0">
                <a:sym typeface="Wingdings" pitchFamily="2" charset="2"/>
              </a:rPr>
              <a:t> consistent with </a:t>
            </a:r>
            <a:r>
              <a:rPr lang="en-US" sz="1800" i="1" dirty="0" smtClean="0">
                <a:sym typeface="Wingdings" pitchFamily="2" charset="2"/>
              </a:rPr>
              <a:t>examples</a:t>
            </a:r>
            <a:r>
              <a:rPr lang="en-US" sz="1800" dirty="0" smtClean="0">
                <a:sym typeface="Wingdings" pitchFamily="2" charset="2"/>
              </a:rPr>
              <a:t> seen so far </a:t>
            </a:r>
            <a:r>
              <a:rPr lang="en-US" sz="1800" b="1" dirty="0" smtClean="0">
                <a:sym typeface="Wingdings" pitchFamily="2" charset="2"/>
              </a:rPr>
              <a:t>do</a:t>
            </a:r>
            <a:r>
              <a:rPr lang="en-US" sz="1800" dirty="0" smtClean="0">
                <a:sym typeface="Wingdings" pitchFamily="2" charset="2"/>
              </a:rPr>
              <a:t/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	</a:t>
            </a:r>
            <a:r>
              <a:rPr lang="en-US" sz="1800" i="1" dirty="0" smtClean="0">
                <a:sym typeface="Wingdings" pitchFamily="2" charset="2"/>
              </a:rPr>
              <a:t>h’’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</a:t>
            </a:r>
            <a:r>
              <a:rPr lang="en-US" sz="1800" cap="small" dirty="0" smtClean="0"/>
              <a:t>Current-Best-Learning 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cap="small" dirty="0" smtClean="0">
                <a:sym typeface="Wingdings" pitchFamily="2" charset="2"/>
              </a:rPr>
              <a:t>Rest</a:t>
            </a:r>
            <a:r>
              <a:rPr lang="en-US" sz="1800" dirty="0" smtClean="0">
                <a:sym typeface="Wingdings" pitchFamily="2" charset="2"/>
              </a:rPr>
              <a:t>(</a:t>
            </a:r>
            <a:r>
              <a:rPr lang="en-US" sz="1800" i="1" dirty="0" smtClean="0">
                <a:sym typeface="Wingdings" pitchFamily="2" charset="2"/>
              </a:rPr>
              <a:t>examples</a:t>
            </a:r>
            <a:r>
              <a:rPr lang="en-US" sz="1800" dirty="0" smtClean="0">
                <a:sym typeface="Wingdings" pitchFamily="2" charset="2"/>
              </a:rPr>
              <a:t>),</a:t>
            </a:r>
            <a:r>
              <a:rPr lang="en-US" sz="1800" i="1" dirty="0" smtClean="0">
                <a:sym typeface="Wingdings" pitchFamily="2" charset="2"/>
              </a:rPr>
              <a:t>h’</a:t>
            </a:r>
            <a:r>
              <a:rPr lang="en-US" sz="1800" dirty="0" smtClean="0">
                <a:sym typeface="Wingdings" pitchFamily="2" charset="2"/>
              </a:rPr>
              <a:t>)</a:t>
            </a:r>
            <a:br>
              <a:rPr lang="en-US" sz="1800" dirty="0" smtClean="0">
                <a:sym typeface="Wingdings" pitchFamily="2" charset="2"/>
              </a:rPr>
            </a:br>
            <a:r>
              <a:rPr lang="en-US" sz="1800" dirty="0" smtClean="0">
                <a:sym typeface="Wingdings" pitchFamily="2" charset="2"/>
              </a:rPr>
              <a:t>			</a:t>
            </a:r>
            <a:r>
              <a:rPr lang="en-US" sz="1800" b="1" dirty="0" smtClean="0">
                <a:sym typeface="Wingdings" pitchFamily="2" charset="2"/>
              </a:rPr>
              <a:t>if </a:t>
            </a:r>
            <a:r>
              <a:rPr lang="en-US" sz="1800" i="1" dirty="0" smtClean="0">
                <a:sym typeface="Wingdings" pitchFamily="2" charset="2"/>
              </a:rPr>
              <a:t> h’’ </a:t>
            </a:r>
            <a:r>
              <a:rPr lang="en-US" sz="1800" i="1" dirty="0" smtClean="0">
                <a:sym typeface="Symbol" pitchFamily="18" charset="2"/>
              </a:rPr>
              <a:t>  fail </a:t>
            </a:r>
            <a:r>
              <a:rPr lang="en-US" sz="1800" b="1" dirty="0" smtClean="0">
                <a:sym typeface="Symbol" pitchFamily="18" charset="2"/>
              </a:rPr>
              <a:t>then return </a:t>
            </a:r>
            <a:r>
              <a:rPr lang="en-US" sz="1800" i="1" dirty="0" smtClean="0">
                <a:sym typeface="Symbol" pitchFamily="18" charset="2"/>
              </a:rPr>
              <a:t>h’’</a:t>
            </a:r>
            <a:r>
              <a:rPr lang="en-US" sz="1800" b="1" dirty="0" smtClean="0">
                <a:sym typeface="Wingdings" pitchFamily="2" charset="2"/>
              </a:rPr>
              <a:t/>
            </a:r>
            <a:br>
              <a:rPr lang="en-US" sz="1800" b="1" dirty="0" smtClean="0">
                <a:sym typeface="Wingdings" pitchFamily="2" charset="2"/>
              </a:rPr>
            </a:br>
            <a:r>
              <a:rPr lang="en-US" sz="1800" b="1" dirty="0" smtClean="0"/>
              <a:t>	</a:t>
            </a:r>
            <a:r>
              <a:rPr lang="en-US" sz="1800" b="1" dirty="0" smtClean="0">
                <a:sym typeface="Wingdings" pitchFamily="2" charset="2"/>
              </a:rPr>
              <a:t>return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i="1" dirty="0" smtClean="0">
                <a:sym typeface="Wingdings" pitchFamily="2" charset="2"/>
              </a:rPr>
              <a:t>fail</a:t>
            </a:r>
            <a:endParaRPr lang="en-US" sz="1800" b="1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18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endParaRPr lang="en-US" sz="1800" dirty="0" smtClean="0">
              <a:sym typeface="Wingdings" pitchFamily="2" charset="2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1800" dirty="0" smtClean="0">
                <a:sym typeface="Wingdings" pitchFamily="2" charset="2"/>
              </a:rPr>
              <a:t>	 </a:t>
            </a:r>
            <a:r>
              <a:rPr lang="en-US" sz="1800" i="1" dirty="0" smtClean="0">
                <a:sym typeface="Wingdings" pitchFamily="2" charset="2"/>
              </a:rPr>
              <a:t>From Figure 19.2, p. 771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Current-Best Hypothesis Search</a:t>
            </a:r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4229100" y="20193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True</a:t>
            </a:r>
            <a:endParaRPr lang="en-US"/>
          </a:p>
        </p:txBody>
      </p: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229100" y="2247900"/>
            <a:ext cx="912813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X</a:t>
            </a:r>
            <a:r>
              <a:rPr lang="en-US" altLang="ja-JP" sz="1000" baseline="-25000">
                <a:ea typeface="MS Mincho" pitchFamily="49" charset="-128"/>
              </a:rPr>
              <a:t>1</a:t>
            </a:r>
            <a:r>
              <a:rPr lang="en-US" altLang="ja-JP" sz="1000">
                <a:ea typeface="MS Mincho" pitchFamily="49" charset="-128"/>
              </a:rPr>
              <a:t>: TP</a:t>
            </a:r>
            <a:endParaRPr lang="en-US"/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4229100" y="28194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True</a:t>
            </a:r>
            <a:endParaRPr lang="en-US"/>
          </a:p>
        </p:txBody>
      </p:sp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4229100" y="3048000"/>
            <a:ext cx="912813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X</a:t>
            </a:r>
            <a:r>
              <a:rPr lang="en-US" altLang="ja-JP" sz="1000" baseline="-25000">
                <a:ea typeface="MS Mincho" pitchFamily="49" charset="-128"/>
              </a:rPr>
              <a:t>2</a:t>
            </a:r>
            <a:r>
              <a:rPr lang="en-US" altLang="ja-JP" sz="1000">
                <a:ea typeface="MS Mincho" pitchFamily="49" charset="-128"/>
              </a:rPr>
              <a:t>: FP</a:t>
            </a:r>
            <a:endParaRPr lang="en-US"/>
          </a:p>
        </p:txBody>
      </p:sp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2743200" y="3619500"/>
            <a:ext cx="9144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Color(x,Red)</a:t>
            </a:r>
            <a:endParaRPr lang="en-US"/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2743200" y="3848100"/>
            <a:ext cx="912813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X</a:t>
            </a:r>
            <a:r>
              <a:rPr lang="en-US" altLang="ja-JP" sz="1000" baseline="-25000">
                <a:ea typeface="MS Mincho" pitchFamily="49" charset="-128"/>
              </a:rPr>
              <a:t>3</a:t>
            </a:r>
            <a:r>
              <a:rPr lang="en-US" altLang="ja-JP" sz="1000">
                <a:ea typeface="MS Mincho" pitchFamily="49" charset="-128"/>
              </a:rPr>
              <a:t>: FP</a:t>
            </a:r>
            <a:endParaRPr lang="en-US"/>
          </a:p>
        </p:txBody>
      </p:sp>
      <p:sp>
        <p:nvSpPr>
          <p:cNvPr id="5129" name="Text Box 13"/>
          <p:cNvSpPr txBox="1">
            <a:spLocks noChangeArrowheads="1"/>
          </p:cNvSpPr>
          <p:nvPr/>
        </p:nvSpPr>
        <p:spPr bwMode="auto">
          <a:xfrm>
            <a:off x="5715000" y="3619500"/>
            <a:ext cx="10287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Shape(x,Circle)</a:t>
            </a:r>
            <a:endParaRPr lang="en-US"/>
          </a:p>
        </p:txBody>
      </p:sp>
      <p:sp>
        <p:nvSpPr>
          <p:cNvPr id="5130" name="Text Box 14"/>
          <p:cNvSpPr txBox="1">
            <a:spLocks noChangeArrowheads="1"/>
          </p:cNvSpPr>
          <p:nvPr/>
        </p:nvSpPr>
        <p:spPr bwMode="auto">
          <a:xfrm>
            <a:off x="5715000" y="3848100"/>
            <a:ext cx="1027113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X</a:t>
            </a:r>
            <a:r>
              <a:rPr lang="en-US" altLang="ja-JP" sz="1000" baseline="-25000">
                <a:ea typeface="MS Mincho" pitchFamily="49" charset="-128"/>
              </a:rPr>
              <a:t>3</a:t>
            </a:r>
            <a:r>
              <a:rPr lang="en-US" altLang="ja-JP" sz="1000">
                <a:ea typeface="MS Mincho" pitchFamily="49" charset="-128"/>
              </a:rPr>
              <a:t>: ?</a:t>
            </a:r>
            <a:endParaRPr lang="en-US"/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2171700" y="4533900"/>
            <a:ext cx="17145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Color(x,Red) </a:t>
            </a:r>
            <a:r>
              <a:rPr lang="en-US" altLang="ja-JP" sz="1000">
                <a:ea typeface="MS Mincho" pitchFamily="49" charset="-128"/>
                <a:sym typeface="Symbol" pitchFamily="18" charset="2"/>
              </a:rPr>
              <a:t></a:t>
            </a:r>
            <a:r>
              <a:rPr lang="en-US" altLang="ja-JP" sz="1000">
                <a:ea typeface="MS Mincho" pitchFamily="49" charset="-128"/>
              </a:rPr>
              <a:t> Size(x,Large)</a:t>
            </a:r>
            <a:endParaRPr lang="en-US"/>
          </a:p>
        </p:txBody>
      </p:sp>
      <p:sp>
        <p:nvSpPr>
          <p:cNvPr id="5132" name="Text Box 16"/>
          <p:cNvSpPr txBox="1">
            <a:spLocks noChangeArrowheads="1"/>
          </p:cNvSpPr>
          <p:nvPr/>
        </p:nvSpPr>
        <p:spPr bwMode="auto">
          <a:xfrm>
            <a:off x="2171700" y="4762500"/>
            <a:ext cx="1712913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X</a:t>
            </a:r>
            <a:r>
              <a:rPr lang="en-US" altLang="ja-JP" sz="1000" baseline="-25000">
                <a:ea typeface="MS Mincho" pitchFamily="49" charset="-128"/>
              </a:rPr>
              <a:t>4</a:t>
            </a:r>
            <a:r>
              <a:rPr lang="en-US" altLang="ja-JP" sz="1000">
                <a:ea typeface="MS Mincho" pitchFamily="49" charset="-128"/>
              </a:rPr>
              <a:t>: TN</a:t>
            </a:r>
            <a:endParaRPr lang="en-US"/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4457700" y="4533900"/>
            <a:ext cx="19431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Color(x,Red) </a:t>
            </a:r>
            <a:r>
              <a:rPr lang="en-US" altLang="ja-JP" sz="1000">
                <a:ea typeface="MS Mincho" pitchFamily="49" charset="-128"/>
                <a:sym typeface="Symbol" pitchFamily="18" charset="2"/>
              </a:rPr>
              <a:t></a:t>
            </a:r>
            <a:r>
              <a:rPr lang="en-US" altLang="ja-JP" sz="1000">
                <a:ea typeface="MS Mincho" pitchFamily="49" charset="-128"/>
              </a:rPr>
              <a:t> Shape(x,Circle)</a:t>
            </a:r>
            <a:endParaRPr lang="en-US"/>
          </a:p>
        </p:txBody>
      </p:sp>
      <p:sp>
        <p:nvSpPr>
          <p:cNvPr id="5134" name="Text Box 18"/>
          <p:cNvSpPr txBox="1">
            <a:spLocks noChangeArrowheads="1"/>
          </p:cNvSpPr>
          <p:nvPr/>
        </p:nvSpPr>
        <p:spPr bwMode="auto">
          <a:xfrm>
            <a:off x="4457700" y="4762500"/>
            <a:ext cx="193992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X</a:t>
            </a:r>
            <a:r>
              <a:rPr lang="en-US" altLang="ja-JP" sz="1000" baseline="-25000">
                <a:ea typeface="MS Mincho" pitchFamily="49" charset="-128"/>
              </a:rPr>
              <a:t>4</a:t>
            </a:r>
            <a:r>
              <a:rPr lang="en-US" altLang="ja-JP" sz="1000">
                <a:ea typeface="MS Mincho" pitchFamily="49" charset="-128"/>
              </a:rPr>
              <a:t>: TN</a:t>
            </a:r>
            <a:endParaRPr lang="en-US"/>
          </a:p>
        </p:txBody>
      </p:sp>
      <p:sp>
        <p:nvSpPr>
          <p:cNvPr id="5135" name="Text Box 19"/>
          <p:cNvSpPr txBox="1">
            <a:spLocks noChangeArrowheads="1"/>
          </p:cNvSpPr>
          <p:nvPr/>
        </p:nvSpPr>
        <p:spPr bwMode="auto">
          <a:xfrm>
            <a:off x="2171700" y="5334000"/>
            <a:ext cx="17145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Color(x,Red) </a:t>
            </a:r>
            <a:r>
              <a:rPr lang="en-US" altLang="ja-JP" sz="1000">
                <a:ea typeface="MS Mincho" pitchFamily="49" charset="-128"/>
                <a:sym typeface="Symbol" pitchFamily="18" charset="2"/>
              </a:rPr>
              <a:t></a:t>
            </a:r>
            <a:r>
              <a:rPr lang="en-US" altLang="ja-JP" sz="1000">
                <a:ea typeface="MS Mincho" pitchFamily="49" charset="-128"/>
              </a:rPr>
              <a:t> Size(x,Large)</a:t>
            </a:r>
            <a:endParaRPr lang="en-US"/>
          </a:p>
        </p:txBody>
      </p:sp>
      <p:sp>
        <p:nvSpPr>
          <p:cNvPr id="5136" name="Text Box 20"/>
          <p:cNvSpPr txBox="1">
            <a:spLocks noChangeArrowheads="1"/>
          </p:cNvSpPr>
          <p:nvPr/>
        </p:nvSpPr>
        <p:spPr bwMode="auto">
          <a:xfrm>
            <a:off x="2171700" y="5562600"/>
            <a:ext cx="1712913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X</a:t>
            </a:r>
            <a:r>
              <a:rPr lang="en-US" altLang="ja-JP" sz="1000" baseline="-25000">
                <a:ea typeface="MS Mincho" pitchFamily="49" charset="-128"/>
              </a:rPr>
              <a:t>5</a:t>
            </a:r>
            <a:r>
              <a:rPr lang="en-US" altLang="ja-JP" sz="1000">
                <a:ea typeface="MS Mincho" pitchFamily="49" charset="-128"/>
              </a:rPr>
              <a:t>: FN</a:t>
            </a:r>
            <a:endParaRPr lang="en-US"/>
          </a:p>
        </p:txBody>
      </p:sp>
      <p:sp>
        <p:nvSpPr>
          <p:cNvPr id="5137" name="Text Box 21"/>
          <p:cNvSpPr txBox="1">
            <a:spLocks noChangeArrowheads="1"/>
          </p:cNvSpPr>
          <p:nvPr/>
        </p:nvSpPr>
        <p:spPr bwMode="auto">
          <a:xfrm>
            <a:off x="4457700" y="5334000"/>
            <a:ext cx="19431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Color(x,Red) </a:t>
            </a:r>
            <a:r>
              <a:rPr lang="en-US" altLang="ja-JP" sz="1000">
                <a:ea typeface="MS Mincho" pitchFamily="49" charset="-128"/>
                <a:sym typeface="Symbol" pitchFamily="18" charset="2"/>
              </a:rPr>
              <a:t></a:t>
            </a:r>
            <a:r>
              <a:rPr lang="en-US" altLang="ja-JP" sz="1000">
                <a:ea typeface="MS Mincho" pitchFamily="49" charset="-128"/>
              </a:rPr>
              <a:t> Shape(x,Circle)</a:t>
            </a:r>
            <a:endParaRPr lang="en-US"/>
          </a:p>
        </p:txBody>
      </p:sp>
      <p:sp>
        <p:nvSpPr>
          <p:cNvPr id="5138" name="Text Box 22"/>
          <p:cNvSpPr txBox="1">
            <a:spLocks noChangeArrowheads="1"/>
          </p:cNvSpPr>
          <p:nvPr/>
        </p:nvSpPr>
        <p:spPr bwMode="auto">
          <a:xfrm>
            <a:off x="4457700" y="5562600"/>
            <a:ext cx="1939925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>
                <a:ea typeface="MS Mincho" pitchFamily="49" charset="-128"/>
              </a:rPr>
              <a:t>X</a:t>
            </a:r>
            <a:r>
              <a:rPr lang="en-US" altLang="ja-JP" sz="1000" baseline="-25000">
                <a:ea typeface="MS Mincho" pitchFamily="49" charset="-128"/>
              </a:rPr>
              <a:t>5</a:t>
            </a:r>
            <a:r>
              <a:rPr lang="en-US" altLang="ja-JP" sz="1000">
                <a:ea typeface="MS Mincho" pitchFamily="49" charset="-128"/>
              </a:rPr>
              <a:t>: TP</a:t>
            </a:r>
            <a:endParaRPr lang="en-US"/>
          </a:p>
        </p:txBody>
      </p:sp>
      <p:cxnSp>
        <p:nvCxnSpPr>
          <p:cNvPr id="5139" name="AutoShape 23"/>
          <p:cNvCxnSpPr>
            <a:cxnSpLocks noChangeShapeType="1"/>
            <a:stCxn id="5124" idx="2"/>
            <a:endCxn id="5125" idx="0"/>
          </p:cNvCxnSpPr>
          <p:nvPr/>
        </p:nvCxnSpPr>
        <p:spPr bwMode="auto">
          <a:xfrm>
            <a:off x="4686300" y="2590800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40" name="AutoShape 24"/>
          <p:cNvCxnSpPr>
            <a:cxnSpLocks noChangeShapeType="1"/>
            <a:stCxn id="5126" idx="2"/>
            <a:endCxn id="5127" idx="0"/>
          </p:cNvCxnSpPr>
          <p:nvPr/>
        </p:nvCxnSpPr>
        <p:spPr bwMode="auto">
          <a:xfrm flipH="1">
            <a:off x="3200400" y="3390900"/>
            <a:ext cx="148590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41" name="AutoShape 25"/>
          <p:cNvCxnSpPr>
            <a:cxnSpLocks noChangeShapeType="1"/>
            <a:stCxn id="5126" idx="2"/>
            <a:endCxn id="5129" idx="0"/>
          </p:cNvCxnSpPr>
          <p:nvPr/>
        </p:nvCxnSpPr>
        <p:spPr bwMode="auto">
          <a:xfrm>
            <a:off x="4686300" y="3390900"/>
            <a:ext cx="154305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42" name="AutoShape 26"/>
          <p:cNvCxnSpPr>
            <a:cxnSpLocks noChangeShapeType="1"/>
            <a:stCxn id="5128" idx="2"/>
            <a:endCxn id="5131" idx="0"/>
          </p:cNvCxnSpPr>
          <p:nvPr/>
        </p:nvCxnSpPr>
        <p:spPr bwMode="auto">
          <a:xfrm flipH="1">
            <a:off x="3028950" y="4191000"/>
            <a:ext cx="17145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43" name="AutoShape 27"/>
          <p:cNvCxnSpPr>
            <a:cxnSpLocks noChangeShapeType="1"/>
            <a:stCxn id="5128" idx="2"/>
            <a:endCxn id="5133" idx="0"/>
          </p:cNvCxnSpPr>
          <p:nvPr/>
        </p:nvCxnSpPr>
        <p:spPr bwMode="auto">
          <a:xfrm>
            <a:off x="3200400" y="4191000"/>
            <a:ext cx="222885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44" name="AutoShape 28"/>
          <p:cNvCxnSpPr>
            <a:cxnSpLocks noChangeShapeType="1"/>
            <a:stCxn id="5132" idx="2"/>
            <a:endCxn id="5135" idx="0"/>
          </p:cNvCxnSpPr>
          <p:nvPr/>
        </p:nvCxnSpPr>
        <p:spPr bwMode="auto">
          <a:xfrm>
            <a:off x="3028950" y="5105400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45" name="AutoShape 29"/>
          <p:cNvCxnSpPr>
            <a:cxnSpLocks noChangeShapeType="1"/>
            <a:stCxn id="5134" idx="2"/>
            <a:endCxn id="5137" idx="0"/>
          </p:cNvCxnSpPr>
          <p:nvPr/>
        </p:nvCxnSpPr>
        <p:spPr bwMode="auto">
          <a:xfrm>
            <a:off x="5427663" y="5105400"/>
            <a:ext cx="1587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146" name="Text Box 30"/>
          <p:cNvSpPr txBox="1">
            <a:spLocks noChangeArrowheads="1"/>
          </p:cNvSpPr>
          <p:nvPr/>
        </p:nvSpPr>
        <p:spPr bwMode="auto">
          <a:xfrm>
            <a:off x="1066800" y="2057400"/>
            <a:ext cx="10668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000" i="1">
                <a:ea typeface="MS Mincho" pitchFamily="49" charset="-128"/>
              </a:rPr>
              <a:t>hypothesis</a:t>
            </a:r>
          </a:p>
        </p:txBody>
      </p:sp>
      <p:sp>
        <p:nvSpPr>
          <p:cNvPr id="5147" name="Text Box 31"/>
          <p:cNvSpPr txBox="1">
            <a:spLocks noChangeArrowheads="1"/>
          </p:cNvSpPr>
          <p:nvPr/>
        </p:nvSpPr>
        <p:spPr bwMode="auto">
          <a:xfrm>
            <a:off x="1066800" y="2286000"/>
            <a:ext cx="10668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 i="1">
                <a:ea typeface="MS Mincho" pitchFamily="49" charset="-128"/>
              </a:rPr>
              <a:t>example: status</a:t>
            </a:r>
            <a:endParaRPr lang="en-US" i="1"/>
          </a:p>
        </p:txBody>
      </p:sp>
      <p:sp>
        <p:nvSpPr>
          <p:cNvPr id="5148" name="Text Box 32"/>
          <p:cNvSpPr txBox="1">
            <a:spLocks noChangeArrowheads="1"/>
          </p:cNvSpPr>
          <p:nvPr/>
        </p:nvSpPr>
        <p:spPr bwMode="auto">
          <a:xfrm>
            <a:off x="990600" y="2781300"/>
            <a:ext cx="11080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TP = true positive</a:t>
            </a:r>
          </a:p>
        </p:txBody>
      </p:sp>
      <p:sp>
        <p:nvSpPr>
          <p:cNvPr id="5149" name="Text Box 33"/>
          <p:cNvSpPr txBox="1">
            <a:spLocks noChangeArrowheads="1"/>
          </p:cNvSpPr>
          <p:nvPr/>
        </p:nvSpPr>
        <p:spPr bwMode="auto">
          <a:xfrm>
            <a:off x="990600" y="3009900"/>
            <a:ext cx="11604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TN = true negative</a:t>
            </a:r>
          </a:p>
        </p:txBody>
      </p:sp>
      <p:sp>
        <p:nvSpPr>
          <p:cNvPr id="5150" name="Oval 34"/>
          <p:cNvSpPr>
            <a:spLocks noChangeArrowheads="1"/>
          </p:cNvSpPr>
          <p:nvPr/>
        </p:nvSpPr>
        <p:spPr bwMode="auto">
          <a:xfrm>
            <a:off x="3886200" y="190500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1</a:t>
            </a:r>
          </a:p>
        </p:txBody>
      </p:sp>
      <p:sp>
        <p:nvSpPr>
          <p:cNvPr id="5151" name="Oval 35"/>
          <p:cNvSpPr>
            <a:spLocks noChangeArrowheads="1"/>
          </p:cNvSpPr>
          <p:nvPr/>
        </p:nvSpPr>
        <p:spPr bwMode="auto">
          <a:xfrm>
            <a:off x="3886200" y="274320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2</a:t>
            </a:r>
          </a:p>
        </p:txBody>
      </p:sp>
      <p:sp>
        <p:nvSpPr>
          <p:cNvPr id="5152" name="Oval 36"/>
          <p:cNvSpPr>
            <a:spLocks noChangeArrowheads="1"/>
          </p:cNvSpPr>
          <p:nvPr/>
        </p:nvSpPr>
        <p:spPr bwMode="auto">
          <a:xfrm>
            <a:off x="2362200" y="350520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3</a:t>
            </a:r>
          </a:p>
        </p:txBody>
      </p:sp>
      <p:sp>
        <p:nvSpPr>
          <p:cNvPr id="5153" name="Oval 37"/>
          <p:cNvSpPr>
            <a:spLocks noChangeArrowheads="1"/>
          </p:cNvSpPr>
          <p:nvPr/>
        </p:nvSpPr>
        <p:spPr bwMode="auto">
          <a:xfrm>
            <a:off x="1828800" y="449580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4</a:t>
            </a:r>
          </a:p>
        </p:txBody>
      </p:sp>
      <p:sp>
        <p:nvSpPr>
          <p:cNvPr id="5154" name="Oval 38"/>
          <p:cNvSpPr>
            <a:spLocks noChangeArrowheads="1"/>
          </p:cNvSpPr>
          <p:nvPr/>
        </p:nvSpPr>
        <p:spPr bwMode="auto">
          <a:xfrm>
            <a:off x="1828800" y="533400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5</a:t>
            </a:r>
          </a:p>
        </p:txBody>
      </p:sp>
      <p:sp>
        <p:nvSpPr>
          <p:cNvPr id="5155" name="Oval 39"/>
          <p:cNvSpPr>
            <a:spLocks noChangeArrowheads="1"/>
          </p:cNvSpPr>
          <p:nvPr/>
        </p:nvSpPr>
        <p:spPr bwMode="auto">
          <a:xfrm>
            <a:off x="4114800" y="449580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6</a:t>
            </a:r>
          </a:p>
        </p:txBody>
      </p:sp>
      <p:sp>
        <p:nvSpPr>
          <p:cNvPr id="5156" name="Oval 40"/>
          <p:cNvSpPr>
            <a:spLocks noChangeArrowheads="1"/>
          </p:cNvSpPr>
          <p:nvPr/>
        </p:nvSpPr>
        <p:spPr bwMode="auto">
          <a:xfrm>
            <a:off x="4114800" y="533400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7</a:t>
            </a:r>
          </a:p>
        </p:txBody>
      </p:sp>
      <p:sp>
        <p:nvSpPr>
          <p:cNvPr id="5157" name="Text Box 32"/>
          <p:cNvSpPr txBox="1">
            <a:spLocks noChangeArrowheads="1"/>
          </p:cNvSpPr>
          <p:nvPr/>
        </p:nvSpPr>
        <p:spPr bwMode="auto">
          <a:xfrm>
            <a:off x="990600" y="3260725"/>
            <a:ext cx="1133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FP = false positive</a:t>
            </a:r>
          </a:p>
        </p:txBody>
      </p:sp>
      <p:sp>
        <p:nvSpPr>
          <p:cNvPr id="5158" name="Text Box 33"/>
          <p:cNvSpPr txBox="1">
            <a:spLocks noChangeArrowheads="1"/>
          </p:cNvSpPr>
          <p:nvPr/>
        </p:nvSpPr>
        <p:spPr bwMode="auto">
          <a:xfrm>
            <a:off x="990600" y="3489325"/>
            <a:ext cx="1185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FN = false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2700">
          <a:solidFill>
            <a:schemeClr val="tx1"/>
          </a:solidFill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189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 New Roman</vt:lpstr>
      <vt:lpstr>Arial</vt:lpstr>
      <vt:lpstr>Calibri</vt:lpstr>
      <vt:lpstr>Symbol</vt:lpstr>
      <vt:lpstr>Wingdings</vt:lpstr>
      <vt:lpstr>MS Mincho</vt:lpstr>
      <vt:lpstr>Default Design</vt:lpstr>
      <vt:lpstr>Ch. 19 – Knowledge in Learning</vt:lpstr>
      <vt:lpstr>Example Learning Problem</vt:lpstr>
      <vt:lpstr>Current Best Hypothesis Search</vt:lpstr>
      <vt:lpstr>Current-Best Hypothesis Search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48</cp:revision>
  <dcterms:created xsi:type="dcterms:W3CDTF">2004-01-22T22:06:30Z</dcterms:created>
  <dcterms:modified xsi:type="dcterms:W3CDTF">2012-04-19T20:18:45Z</dcterms:modified>
</cp:coreProperties>
</file>