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2" r:id="rId2"/>
    <p:sldId id="423" r:id="rId3"/>
    <p:sldId id="424" r:id="rId4"/>
    <p:sldId id="431" r:id="rId5"/>
    <p:sldId id="433" r:id="rId6"/>
  </p:sldIdLst>
  <p:sldSz cx="9144000" cy="6858000" type="screen4x3"/>
  <p:notesSz cx="6858000" cy="9144000"/>
  <p:embeddedFontLst>
    <p:embeddedFont>
      <p:font typeface="Monotype Sorts" panose="020B0604020202020204"/>
      <p:regular r:id="rId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89343" autoAdjust="0"/>
  </p:normalViewPr>
  <p:slideViewPr>
    <p:cSldViewPr>
      <p:cViewPr varScale="1">
        <p:scale>
          <a:sx n="62" d="100"/>
          <a:sy n="62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6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431F8718-7697-4AC7-9357-0F53798C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R2D2, </a:t>
            </a:r>
            <a:r>
              <a:rPr lang="en-US" dirty="0" err="1" smtClean="0"/>
              <a:t>Optimus</a:t>
            </a:r>
            <a:r>
              <a:rPr lang="en-US" dirty="0" smtClean="0"/>
              <a:t> Prime, </a:t>
            </a:r>
            <a:r>
              <a:rPr lang="en-US" baseline="0" dirty="0" smtClean="0"/>
              <a:t>Commander Data, Agent Smith, Terminator, </a:t>
            </a:r>
            <a:r>
              <a:rPr lang="en-US" baseline="0" dirty="0" err="1" smtClean="0"/>
              <a:t>Cylon</a:t>
            </a:r>
            <a:r>
              <a:rPr lang="en-US" baseline="0" dirty="0" smtClean="0"/>
              <a:t>, </a:t>
            </a:r>
            <a:r>
              <a:rPr lang="en-US" dirty="0" smtClean="0"/>
              <a:t>K.I.T.T.,</a:t>
            </a:r>
            <a:r>
              <a:rPr lang="en-US" baseline="0" dirty="0" smtClean="0"/>
              <a:t> War Games, HAL, Marvin, </a:t>
            </a:r>
            <a:r>
              <a:rPr lang="en-US" baseline="0" dirty="0" err="1" smtClean="0"/>
              <a:t>Gort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GRAIL (1969): Handwriting recognition</a:t>
            </a:r>
          </a:p>
          <a:p>
            <a:r>
              <a:rPr lang="en-US" dirty="0" smtClean="0"/>
              <a:t>Medical</a:t>
            </a:r>
            <a:r>
              <a:rPr lang="en-US" baseline="0" dirty="0" smtClean="0"/>
              <a:t> Expert Systems (1975-present): </a:t>
            </a:r>
          </a:p>
          <a:p>
            <a:r>
              <a:rPr lang="en-US" baseline="0" dirty="0" smtClean="0"/>
              <a:t>	- HELP (1975): Hospital decision support system</a:t>
            </a:r>
          </a:p>
          <a:p>
            <a:r>
              <a:rPr lang="en-US" baseline="0" dirty="0" smtClean="0"/>
              <a:t>	- PUFF (1979): interprets lung disease test results</a:t>
            </a:r>
          </a:p>
          <a:p>
            <a:r>
              <a:rPr lang="en-US" baseline="0" dirty="0" smtClean="0"/>
              <a:t>	- APACHE (1981): predicts risk of patient death</a:t>
            </a:r>
          </a:p>
          <a:p>
            <a:r>
              <a:rPr lang="en-US" baseline="0" dirty="0" smtClean="0"/>
              <a:t>DRAGON (1975): speech recognition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Deep Blue (1997): beat world chess champion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Falcon (</a:t>
            </a:r>
            <a:r>
              <a:rPr lang="en-US" baseline="0" dirty="0" smtClean="0"/>
              <a:t>1995): </a:t>
            </a:r>
            <a:r>
              <a:rPr lang="en-US" baseline="0" dirty="0" smtClean="0"/>
              <a:t>Credit Card Fraud monitoring by HNC software, uses neural networks and expert rules, latest version now used by many banks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SpamAssassin</a:t>
            </a:r>
            <a:r>
              <a:rPr lang="en-US" baseline="0" dirty="0" smtClean="0"/>
              <a:t> (2001): Uses </a:t>
            </a:r>
            <a:r>
              <a:rPr lang="en-US" baseline="0" dirty="0" err="1" smtClean="0"/>
              <a:t>Bayseian</a:t>
            </a:r>
            <a:r>
              <a:rPr lang="en-US" baseline="0" dirty="0" smtClean="0"/>
              <a:t> rules to classify Spam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MAPGEN (2004): handled routine plans for Mars Rover missions [mixed initiative planer]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BOSS (2007):</a:t>
            </a:r>
            <a:r>
              <a:rPr lang="en-US" baseline="0" dirty="0" smtClean="0"/>
              <a:t> won </a:t>
            </a:r>
            <a:r>
              <a:rPr lang="en-US" dirty="0" smtClean="0"/>
              <a:t>DARPA Urban</a:t>
            </a:r>
            <a:r>
              <a:rPr lang="en-US" baseline="0" dirty="0" smtClean="0"/>
              <a:t> Challenge</a:t>
            </a:r>
          </a:p>
          <a:p>
            <a:r>
              <a:rPr lang="en-US" baseline="0" dirty="0" smtClean="0"/>
              <a:t>Watson (2011): beat human Jeopardy! champions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</a:t>
            </a:r>
          </a:p>
          <a:p>
            <a:r>
              <a:rPr lang="en-US" baseline="0" dirty="0" smtClean="0"/>
              <a:t>Remote Agent - Deep Space 1 probe</a:t>
            </a:r>
          </a:p>
          <a:p>
            <a:r>
              <a:rPr lang="en-US" baseline="0" dirty="0" err="1" smtClean="0"/>
              <a:t>RoboCup</a:t>
            </a:r>
            <a:endParaRPr lang="en-US" baseline="0" dirty="0" smtClean="0"/>
          </a:p>
          <a:p>
            <a:r>
              <a:rPr lang="en-US" baseline="0" dirty="0" smtClean="0"/>
              <a:t>Logistics Planning (Desert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F16B-B9F5-4314-ABCF-416908D1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1ADF-EE9D-428E-AD71-80746B01E53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E266-91EA-40DD-AF82-E458DBDB3F4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2A7B-59A4-4124-8FE0-F7A7D544B30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9A32-2106-45D1-80BB-84F0E830416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A22E034-F9D3-44A0-B3E9-A5BEC4ECBFE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</a:t>
            </a:r>
            <a:r>
              <a:rPr lang="en-US" dirty="0" err="1" smtClean="0"/>
              <a:t>SciFi</a:t>
            </a:r>
            <a:r>
              <a:rPr lang="en-US" dirty="0" smtClean="0"/>
              <a:t> IQ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034073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1280160" cy="15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00201"/>
            <a:ext cx="1114913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1285629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2" y="3700790"/>
            <a:ext cx="1608556" cy="1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352801"/>
            <a:ext cx="609188" cy="1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5181600"/>
            <a:ext cx="2209800" cy="4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1008677" cy="10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80469" y="5181600"/>
            <a:ext cx="1639332" cy="1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4106" y="3810000"/>
            <a:ext cx="914400" cy="1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32766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R2D2 – Star Wars (1977)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Agent Smith – </a:t>
            </a:r>
            <a:br>
              <a:rPr lang="en-US" sz="1100" dirty="0" smtClean="0"/>
            </a:br>
            <a:r>
              <a:rPr lang="en-US" sz="1100" dirty="0" smtClean="0"/>
              <a:t>The Matrix  (1999)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895599"/>
            <a:ext cx="2438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Optimus</a:t>
            </a:r>
            <a:r>
              <a:rPr lang="en-US" sz="1100" dirty="0" smtClean="0"/>
              <a:t> Prime  – Transformers (2007)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20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Commander Data – </a:t>
            </a:r>
            <a:br>
              <a:rPr lang="en-US" sz="1100" dirty="0" smtClean="0"/>
            </a:br>
            <a:r>
              <a:rPr lang="en-US" sz="1100" dirty="0" smtClean="0"/>
              <a:t>Star Trek TNG (1987)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39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T-800  – </a:t>
            </a:r>
            <a:br>
              <a:rPr lang="en-US" sz="1100" dirty="0" smtClean="0"/>
            </a:br>
            <a:r>
              <a:rPr lang="en-US" sz="1100" dirty="0" smtClean="0"/>
              <a:t>The Terminator (1984)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906" y="5562600"/>
            <a:ext cx="12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Ava </a:t>
            </a:r>
            <a:r>
              <a:rPr lang="en-US" sz="1100" dirty="0" smtClean="0"/>
              <a:t>–  </a:t>
            </a:r>
            <a:r>
              <a:rPr lang="en-US" sz="1100" dirty="0" smtClean="0"/>
              <a:t>Ex Machina  (2015)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4106" y="5562600"/>
            <a:ext cx="993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Priss</a:t>
            </a:r>
            <a:r>
              <a:rPr lang="en-US" sz="1100" dirty="0" smtClean="0"/>
              <a:t>  – </a:t>
            </a:r>
            <a:br>
              <a:rPr lang="en-US" sz="1100" dirty="0" smtClean="0"/>
            </a:br>
            <a:r>
              <a:rPr lang="en-US" sz="1100" dirty="0" smtClean="0"/>
              <a:t>Blade Runner (1982)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1" y="4800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K.I.T.T. – Knight Rider (1982)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62747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Gort</a:t>
            </a:r>
            <a:r>
              <a:rPr lang="en-US" sz="1100" dirty="0" smtClean="0"/>
              <a:t> – The Day the Earth Stood Still (1951)</a:t>
            </a:r>
            <a:endParaRPr lang="en-US" sz="11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600200"/>
            <a:ext cx="1084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553200" y="4419601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Marvin – The Hitchhiker’s Guide to the Galaxy 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495801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HAL900 – 2001:A Space Odyssey (1968)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5715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Joshua – </a:t>
            </a:r>
            <a:r>
              <a:rPr lang="en-US" sz="1100" smtClean="0"/>
              <a:t>WarGames</a:t>
            </a:r>
            <a:r>
              <a:rPr lang="en-US" sz="1100" dirty="0" smtClean="0"/>
              <a:t> (1983)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3276600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WALL-E – </a:t>
            </a:r>
            <a:br>
              <a:rPr lang="en-US" sz="1100" dirty="0" smtClean="0"/>
            </a:br>
            <a:r>
              <a:rPr lang="en-US" sz="1100" dirty="0" smtClean="0"/>
              <a:t>WALL-E (2008)</a:t>
            </a:r>
            <a:endParaRPr lang="en-US" sz="1100" dirty="0"/>
          </a:p>
        </p:txBody>
      </p:sp>
      <p:pic>
        <p:nvPicPr>
          <p:cNvPr id="4" name="Picture 2" descr="http://blogs-images.forbes.com/markhughes/files/2015/04/EX-MACHINA-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502569" cy="16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Real AI IQ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303" y="3276602"/>
            <a:ext cx="2150097" cy="138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971" y="3276600"/>
            <a:ext cx="99233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29201"/>
            <a:ext cx="1791747" cy="14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309" y="4967403"/>
            <a:ext cx="2411091" cy="1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13961"/>
            <a:ext cx="1720078" cy="13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078427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304" y="3276602"/>
            <a:ext cx="2046313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600201"/>
            <a:ext cx="1882178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1877" y="1600201"/>
            <a:ext cx="1800251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81800" y="3276601"/>
            <a:ext cx="1433398" cy="1303020"/>
            <a:chOff x="6400800" y="3352800"/>
            <a:chExt cx="1524000" cy="14478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3200" y="3505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6400800" y="3352800"/>
              <a:ext cx="1524000" cy="1447800"/>
            </a:xfrm>
            <a:prstGeom prst="ellips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>
              <a:stCxn id="16" idx="7"/>
              <a:endCxn id="16" idx="3"/>
            </p:cNvCxnSpPr>
            <p:nvPr/>
          </p:nvCxnSpPr>
          <p:spPr bwMode="auto">
            <a:xfrm rot="16200000" flipH="1" flipV="1">
              <a:off x="6650925" y="3537885"/>
              <a:ext cx="1023750" cy="107763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52400" y="2971800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GRAIL (1969): handwriting recognition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677" y="2971800"/>
            <a:ext cx="2884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HELP (1975): hospital decision support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DRAGON (1975): speech 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503" y="4648201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Deep Blue (1997): beat world chess champion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103" y="4648201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Falcon (1995): Credit card fraud 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4648201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err="1" smtClean="0"/>
              <a:t>SpamAssassin</a:t>
            </a:r>
            <a:r>
              <a:rPr lang="en-US" sz="1100" dirty="0" smtClean="0"/>
              <a:t> (2001): kills spam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324601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MAPGEN (2004): handled routine plans for Mars Rover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878" y="6400801"/>
            <a:ext cx="2014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BOSS (2007): won DARPA Urban Challenge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1" y="6400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Watson (2011): beat human Jeopardy!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34540"/>
            <a:ext cx="7662333" cy="4137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460"/>
            <a:ext cx="1905001" cy="28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Lesson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~350 BC: Aristotle’s syllogisms</a:t>
            </a:r>
            <a:endParaRPr lang="en-US" sz="2400" dirty="0"/>
          </a:p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mathematical logic</a:t>
            </a:r>
            <a:endParaRPr lang="en-US" sz="2400" dirty="0"/>
          </a:p>
          <a:p>
            <a:pPr lvl="1"/>
            <a:r>
              <a:rPr lang="en-US" sz="2000" dirty="0" smtClean="0"/>
              <a:t>Leibniz</a:t>
            </a:r>
            <a:r>
              <a:rPr lang="en-US" sz="2000" dirty="0"/>
              <a:t>, Boole, </a:t>
            </a:r>
            <a:r>
              <a:rPr lang="en-US" sz="2000" dirty="0" err="1"/>
              <a:t>Frege</a:t>
            </a:r>
            <a:endParaRPr lang="en-US" sz="2000" dirty="0"/>
          </a:p>
          <a:p>
            <a:r>
              <a:rPr lang="en-US" sz="2400" dirty="0" smtClean="0"/>
              <a:t>1950: Alan </a:t>
            </a:r>
            <a:r>
              <a:rPr lang="en-US" sz="2400" dirty="0"/>
              <a:t>Turing proposes intelligent computers </a:t>
            </a:r>
            <a:endParaRPr lang="en-US" sz="2400" dirty="0" smtClean="0"/>
          </a:p>
          <a:p>
            <a:r>
              <a:rPr lang="en-US" sz="2400" dirty="0" smtClean="0"/>
              <a:t>1956: Dartmouth conference</a:t>
            </a:r>
            <a:endParaRPr lang="en-US" sz="2400" dirty="0"/>
          </a:p>
          <a:p>
            <a:pPr lvl="1"/>
            <a:r>
              <a:rPr lang="en-US" sz="2000" dirty="0" smtClean="0"/>
              <a:t>Coined term </a:t>
            </a:r>
            <a:r>
              <a:rPr lang="en-US" sz="2000" dirty="0"/>
              <a:t>“artificial intelligence</a:t>
            </a:r>
            <a:r>
              <a:rPr lang="en-US" sz="2000" dirty="0" smtClean="0"/>
              <a:t>”</a:t>
            </a:r>
            <a:endParaRPr lang="en-US" sz="2000" dirty="0"/>
          </a:p>
          <a:p>
            <a:pPr lvl="1"/>
            <a:r>
              <a:rPr lang="en-US" sz="2000" dirty="0" smtClean="0"/>
              <a:t>John </a:t>
            </a:r>
            <a:r>
              <a:rPr lang="en-US" sz="2000" dirty="0"/>
              <a:t>McCarthy, Marvin Minsky, Allen Newell and Herbert Simon</a:t>
            </a:r>
          </a:p>
          <a:p>
            <a:pPr lvl="1"/>
            <a:r>
              <a:rPr lang="en-US" sz="2000" dirty="0" smtClean="0"/>
              <a:t>Logic </a:t>
            </a:r>
            <a:r>
              <a:rPr lang="en-US" sz="2000" dirty="0"/>
              <a:t>Theorist</a:t>
            </a:r>
          </a:p>
          <a:p>
            <a:r>
              <a:rPr lang="en-US" sz="2400" dirty="0" smtClean="0"/>
              <a:t>1958: General </a:t>
            </a:r>
            <a:r>
              <a:rPr lang="en-US" sz="2400" dirty="0"/>
              <a:t>Problem Solver (Newell and </a:t>
            </a:r>
            <a:r>
              <a:rPr lang="en-US" sz="2400" dirty="0" smtClean="0"/>
              <a:t>Simon)</a:t>
            </a:r>
          </a:p>
          <a:p>
            <a:r>
              <a:rPr lang="en-US" sz="2400" dirty="0" smtClean="0"/>
              <a:t>1958: Lisp </a:t>
            </a:r>
            <a:r>
              <a:rPr lang="en-US" sz="2400" dirty="0"/>
              <a:t>(</a:t>
            </a:r>
            <a:r>
              <a:rPr lang="en-US" sz="2400" dirty="0" smtClean="0"/>
              <a:t>McCarthy)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5585</TotalTime>
  <Words>281</Words>
  <Application>Microsoft Office PowerPoint</Application>
  <PresentationFormat>On-screen Show (4:3)</PresentationFormat>
  <Paragraphs>59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Monotype Sorts</vt:lpstr>
      <vt:lpstr>Maryland</vt:lpstr>
      <vt:lpstr>Ch. 1 – Introduction</vt:lpstr>
      <vt:lpstr>Test Your SciFi IQ</vt:lpstr>
      <vt:lpstr>Test Your Real AI IQ</vt:lpstr>
      <vt:lpstr>The Turing Test</vt:lpstr>
      <vt:lpstr>A Brief History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259</cp:revision>
  <dcterms:created xsi:type="dcterms:W3CDTF">1995-05-27T20:07:50Z</dcterms:created>
  <dcterms:modified xsi:type="dcterms:W3CDTF">2016-01-25T17:51:14Z</dcterms:modified>
</cp:coreProperties>
</file>