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2" r:id="rId2"/>
    <p:sldId id="423" r:id="rId3"/>
    <p:sldId id="428" r:id="rId4"/>
    <p:sldId id="429" r:id="rId5"/>
    <p:sldId id="426" r:id="rId6"/>
    <p:sldId id="414" r:id="rId7"/>
    <p:sldId id="427" r:id="rId8"/>
    <p:sldId id="343" r:id="rId9"/>
    <p:sldId id="376" r:id="rId10"/>
    <p:sldId id="308" r:id="rId11"/>
    <p:sldId id="424" r:id="rId12"/>
    <p:sldId id="425" r:id="rId13"/>
  </p:sldIdLst>
  <p:sldSz cx="9144000" cy="6858000" type="screen4x3"/>
  <p:notesSz cx="6858000" cy="9144000"/>
  <p:embeddedFontLst>
    <p:embeddedFont>
      <p:font typeface="Monotype Sorts" panose="020B0604020202020204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807" autoAdjust="0"/>
  </p:normalViewPr>
  <p:slideViewPr>
    <p:cSldViewPr>
      <p:cViewPr varScale="1">
        <p:scale>
          <a:sx n="66" d="100"/>
          <a:sy n="66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96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826C0156-6075-408F-874A-869DB0F1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9264B-3600-4678-BF7A-693A72C8A5C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9A823-2E71-4737-9EF0-9911AC0B418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</a:t>
            </a:r>
            <a:r>
              <a:rPr lang="en-US" baseline="0" dirty="0" smtClean="0"/>
              <a:t>m ISWC 2018 panel “Enterprise Knowledge Graphs” and Columbia May 2019 Knowledge Graph Conference (http://sps.columbia.edu/executive-education/knowledge-graph-conference)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F150-0044-4C17-80E4-F87BD5677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4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1878E-B056-46CA-8444-390C8FA519D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 taken from stats.lod2.eu on </a:t>
            </a:r>
            <a:r>
              <a:rPr lang="en-US" dirty="0" smtClean="0"/>
              <a:t>6/27/17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C0156-6075-408F-874A-869DB0F139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C7BD1-DF36-47C3-B299-E39A7A827E5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URIs help prevent the same name from being used to denote two different things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A11E-4716-47F0-8408-E17ACA8484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222D3-3D98-40C4-A41C-B2934011B49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65 million figure comes from Sindice – includes microformats</a:t>
            </a:r>
          </a:p>
          <a:p>
            <a:r>
              <a:rPr lang="en-US" smtClean="0"/>
              <a:t>Oct. 2009: Google finds 463,000 RDF, 30,000 OWL, 51,000 XML with RDF keyword</a:t>
            </a:r>
          </a:p>
          <a:p>
            <a:r>
              <a:rPr lang="en-US" smtClean="0"/>
              <a:t>System Integration costs source: Semantic Technology Conference materials</a:t>
            </a:r>
          </a:p>
          <a:p>
            <a:endParaRPr lang="en-US" smtClean="0"/>
          </a:p>
          <a:p>
            <a:r>
              <a:rPr lang="en-US" smtClean="0"/>
              <a:t>Other companies:</a:t>
            </a:r>
          </a:p>
          <a:p>
            <a:pPr>
              <a:buFontTx/>
              <a:buChar char="-"/>
            </a:pPr>
            <a:r>
              <a:rPr lang="en-US" sz="1800" smtClean="0"/>
              <a:t> Boeing: integrate work of partners involved in airplane design</a:t>
            </a:r>
          </a:p>
          <a:p>
            <a:pPr>
              <a:buFontTx/>
              <a:buChar char="-"/>
            </a:pPr>
            <a:r>
              <a:rPr lang="en-US" sz="1800" smtClean="0"/>
              <a:t> Chevron: manage the life cycle of power plants and oil refineries</a:t>
            </a:r>
          </a:p>
          <a:p>
            <a:pPr>
              <a:buFontTx/>
              <a:buChar char="-"/>
            </a:pPr>
            <a:r>
              <a:rPr lang="en-US" sz="1800" smtClean="0"/>
              <a:t> British Telecom: online service to help vendors work together</a:t>
            </a:r>
          </a:p>
          <a:p>
            <a:pPr>
              <a:buFontTx/>
              <a:buChar char="-"/>
            </a:pPr>
            <a:r>
              <a:rPr lang="en-US" sz="1800" smtClean="0"/>
              <a:t> Harper’s Magazine: web site that connects articles to events on a timeline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F424-D2B1-4123-9C16-C3F8140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145B-2782-43CC-974C-B7FDABECD6B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2EF2-C264-4D42-8459-E807EBE210D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8572-1098-4761-88D8-4D77A48F6CE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B93B-29BD-4BA3-8CA7-5279233A1817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E7D9-B99D-4A1B-A01D-323E89CF6336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7DEE-1096-4069-AED5-F1A09FA26CA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F536-1395-46FB-8353-F48B84BF580B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1EFC-C433-42DE-B6EB-E975026FEBA2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1F2A-B256-4674-965F-65456124B8D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C116-863F-4CC7-8906-C3882510AFC3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0CE8327-873D-45DE-B609-B04C25B3DC8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CSE 428</a:t>
            </a:r>
            <a:br>
              <a:rPr lang="en-US" altLang="en-US" sz="4000" smtClean="0"/>
            </a:br>
            <a:r>
              <a:rPr lang="en-US" altLang="en-US" sz="4000" smtClean="0"/>
              <a:t>Semantic Web Topics</a:t>
            </a:r>
            <a:br>
              <a:rPr lang="en-US" altLang="en-US" sz="4000" smtClean="0"/>
            </a:br>
            <a:r>
              <a:rPr lang="en-US" altLang="en-US" sz="4000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noFill/>
        </p:spPr>
        <p:txBody>
          <a:bodyPr/>
          <a:lstStyle/>
          <a:p>
            <a:pPr algn="l"/>
            <a:r>
              <a:rPr lang="en-US" altLang="en-US" smtClean="0"/>
              <a:t>Jeff Heflin</a:t>
            </a:r>
          </a:p>
          <a:p>
            <a:pPr algn="l"/>
            <a:r>
              <a:rPr lang="en-US" altLang="en-US" smtClean="0"/>
              <a:t>Lehigh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1DF97-AC3F-4549-BA49-F3215756C5DD}" type="slidenum">
              <a:rPr lang="en-US" smtClean="0"/>
              <a:pPr/>
              <a:t>10</a:t>
            </a:fld>
            <a:r>
              <a:rPr lang="en-US" smtClean="0"/>
              <a:t> of 30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Semantic Web Challenges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Web is distributed</a:t>
            </a:r>
          </a:p>
          <a:p>
            <a:pPr lvl="1"/>
            <a:r>
              <a:rPr lang="en-US" smtClean="0"/>
              <a:t>many sources, varying authority</a:t>
            </a:r>
          </a:p>
          <a:p>
            <a:pPr lvl="1"/>
            <a:r>
              <a:rPr lang="en-US" smtClean="0"/>
              <a:t>inconsistency</a:t>
            </a:r>
          </a:p>
          <a:p>
            <a:r>
              <a:rPr lang="en-US" smtClean="0"/>
              <a:t>The Web is dynamic</a:t>
            </a:r>
          </a:p>
          <a:p>
            <a:pPr lvl="1"/>
            <a:r>
              <a:rPr lang="en-US" smtClean="0"/>
              <a:t>representational needs may change</a:t>
            </a:r>
          </a:p>
          <a:p>
            <a:r>
              <a:rPr lang="en-US" smtClean="0"/>
              <a:t>The Web is enormous</a:t>
            </a:r>
          </a:p>
          <a:p>
            <a:pPr lvl="1"/>
            <a:r>
              <a:rPr lang="en-US" smtClean="0"/>
              <a:t>systems must scale well</a:t>
            </a:r>
          </a:p>
          <a:p>
            <a:r>
              <a:rPr lang="en-US" smtClean="0"/>
              <a:t>The Web is an open-world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Web Layer Cake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24317-E27B-49D0-97C6-E4B2D2564E39}" type="slidenum">
              <a:rPr lang="en-US" smtClean="0"/>
              <a:pPr/>
              <a:t>11</a:t>
            </a:fld>
            <a:r>
              <a:rPr lang="en-US" smtClean="0"/>
              <a:t> of 30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1913" y="1676400"/>
            <a:ext cx="4137025" cy="4343400"/>
          </a:xfrm>
          <a:noFill/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086600" y="5410200"/>
            <a:ext cx="1325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From W3C</a:t>
            </a:r>
          </a:p>
          <a:p>
            <a:r>
              <a:rPr lang="en-US" sz="1600" i="1"/>
              <a:t>(March 2007)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Why Study Semantic Web?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676400"/>
            <a:ext cx="772795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Open source Semantic Web tools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from IBM, Hewlett-Packard, Nokia, etc.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Commercial software vendors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Oracle 11g RDBMS supports RDF and much of OWL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Adobe’s products use RDF to provide metadata for documents, photos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Semantic Web specific companies: TopQuadrant, Aduna Software, etc.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&gt;400 million Semantic Web documents </a:t>
            </a:r>
            <a:r>
              <a:rPr lang="en-US" sz="2000" i="1" smtClean="0">
                <a:sym typeface="Wingdings" pitchFamily="2" charset="2"/>
              </a:rPr>
              <a:t>(a</a:t>
            </a:r>
            <a:r>
              <a:rPr lang="en-US" sz="2000" i="1" smtClean="0"/>
              <a:t>s of  October 2011)</a:t>
            </a:r>
            <a:endParaRPr lang="en-US" sz="2000" i="1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800" smtClean="0"/>
              <a:t>Yahoo SearchMonkey uses RDF to present richer search results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Google now indexes RDFa (a means for embedding RDF in web pages)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Semantic Web enabled sites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Data.gov: much of U.S. government’s open data is available in RDF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Newsweek: annotates articles with RDFa </a:t>
            </a:r>
            <a:endParaRPr lang="en-US" sz="1800" i="1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BBC Music: exports RDF playlists, RDF for all artists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Harper’s Magazine: connects articles to events on a timeline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DBPedia: a Semantic Web version of Wikipedia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BestBuy publishes product and store information in RDF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Semantic Web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“Semantic” + “Web”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Semantic: "of or relating to meaning in language"  (Def. Webster’s)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Web: The World Wide Web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Official Definition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The Semantic Web is not a separate Web but an extension of the current one, in which information is given well-defined meaning, better enabling computers and people to work in cooperation. (Berners-Lee et al., Scientific American, May 2001</a:t>
            </a:r>
            <a:r>
              <a:rPr lang="en-US" altLang="en-US" sz="1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Knowledge Graph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model that describes object of interest and connections between them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practical outcome of Semantic Web research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Graphs in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companies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Google, Amazon, Facebook, eBay, Airbnb, IBM Research, Microsoft</a:t>
            </a:r>
          </a:p>
          <a:p>
            <a:r>
              <a:rPr lang="en-US" dirty="0" smtClean="0"/>
              <a:t>Financial companies</a:t>
            </a:r>
          </a:p>
          <a:p>
            <a:pPr lvl="1"/>
            <a:r>
              <a:rPr lang="en-US" dirty="0" smtClean="0"/>
              <a:t>Goldman Sachs, Capital One, Wells Fargo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Thomson-Reuters, </a:t>
            </a:r>
            <a:r>
              <a:rPr lang="en-US" dirty="0" err="1" smtClean="0"/>
              <a:t>Astrazeneca</a:t>
            </a:r>
            <a:r>
              <a:rPr lang="en-US" dirty="0" smtClean="0"/>
              <a:t>, etc.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Noy</a:t>
            </a:r>
            <a:r>
              <a:rPr lang="en-US" dirty="0" smtClean="0"/>
              <a:t> et al</a:t>
            </a:r>
            <a:r>
              <a:rPr lang="en-US" dirty="0" smtClean="0"/>
              <a:t>., </a:t>
            </a:r>
            <a:r>
              <a:rPr lang="en-US" dirty="0" smtClean="0"/>
              <a:t>Industry-Scale </a:t>
            </a:r>
            <a:r>
              <a:rPr lang="en-US" dirty="0"/>
              <a:t>Knowledge Graphs: Lessons and </a:t>
            </a:r>
            <a:r>
              <a:rPr lang="en-US" dirty="0" smtClean="0"/>
              <a:t>Challenges, Comm</a:t>
            </a:r>
            <a:r>
              <a:rPr lang="en-US" dirty="0" smtClean="0"/>
              <a:t>. of </a:t>
            </a:r>
            <a:r>
              <a:rPr lang="en-US" dirty="0"/>
              <a:t>the ACM, 62(8) </a:t>
            </a:r>
            <a:r>
              <a:rPr lang="en-US" dirty="0" smtClean="0"/>
              <a:t>, August 2019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5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Often used in conjunction with knowledge graphs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Like schemas, but “turbo-charged”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Structure data but also help machines to interpret it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Ontologies define the semantics of the terms used in knowledge graphs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identify context, provide shared definitions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has a formal syntax and unambiguous semantics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usually includes a taxonomy, but typically much more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Inference algorithms can compute what logically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Linked Data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9723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209800" y="6324600"/>
            <a:ext cx="4977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&gt; </a:t>
            </a:r>
            <a:r>
              <a:rPr lang="en-US" sz="1800" dirty="0" smtClean="0"/>
              <a:t>150 </a:t>
            </a:r>
            <a:r>
              <a:rPr lang="en-US" sz="1800" dirty="0" smtClean="0"/>
              <a:t>billion </a:t>
            </a:r>
            <a:r>
              <a:rPr lang="en-US" sz="1800" dirty="0" smtClean="0"/>
              <a:t>public facts from over &gt;3000 </a:t>
            </a:r>
            <a:r>
              <a:rPr lang="en-US" sz="1800" dirty="0"/>
              <a:t>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85164C-A96A-4AC9-AA32-4A1F9140C2F2}" type="slidenum">
              <a:rPr lang="en-US" smtClean="0"/>
              <a:pPr/>
              <a:t>6</a:t>
            </a:fld>
            <a:r>
              <a:rPr lang="en-US" smtClean="0"/>
              <a:t> of 30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Web Standards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6450" y="2133600"/>
            <a:ext cx="3787775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RDF(S) (1999, revised 2004)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essentially semantic networks with URIs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XML serialization syntax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6625" y="2133600"/>
            <a:ext cx="378777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OWL (2004)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Web </a:t>
            </a:r>
            <a:r>
              <a:rPr lang="en-US" sz="1600" b="1" smtClean="0"/>
              <a:t>Ontology </a:t>
            </a:r>
            <a:r>
              <a:rPr lang="en-US" sz="1600" smtClean="0"/>
              <a:t>Language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extends RDF with more semantic primitives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based on description logics (DLs)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has a model theoretic semantics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670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World Wide Web Consortium (W3C) Recommendations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089025" y="5051425"/>
            <a:ext cx="1003300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86063" y="5622925"/>
            <a:ext cx="1277937" cy="3206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265238" y="5670550"/>
            <a:ext cx="692150" cy="27305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985963" y="4298950"/>
            <a:ext cx="1160462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3021013" y="5051425"/>
            <a:ext cx="885825" cy="2571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089025" y="3590925"/>
            <a:ext cx="1101725" cy="258763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2670175" y="3581400"/>
            <a:ext cx="1335088" cy="268288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246188" y="5029200"/>
            <a:ext cx="642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u:Chair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946400" y="5638800"/>
            <a:ext cx="874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John Smith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1628775" y="5313363"/>
            <a:ext cx="0" cy="3540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962150" y="5754688"/>
            <a:ext cx="7604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955675" y="53879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008188" y="55197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184400" y="42672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g:Person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179763" y="5029200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g:name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246188" y="3581400"/>
            <a:ext cx="793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rdfs:Class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879725" y="35814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rdf:Property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512888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1863725" y="3852863"/>
            <a:ext cx="390525" cy="4429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3502025" y="3852863"/>
            <a:ext cx="0" cy="1193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1746250" y="4516438"/>
            <a:ext cx="292100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H="1" flipV="1">
            <a:off x="3033713" y="4516438"/>
            <a:ext cx="350837" cy="530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3470275" y="4052888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066925" y="3927475"/>
            <a:ext cx="668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838200" y="4325938"/>
            <a:ext cx="668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rdf:type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774825" y="4856163"/>
            <a:ext cx="113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rdfs:subclassOf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184400" y="4635500"/>
            <a:ext cx="922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/>
            <a:r>
              <a:rPr lang="en-US" sz="1200"/>
              <a:t>rdfs:domain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724400" y="3700463"/>
            <a:ext cx="4267200" cy="2547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400"/>
              <a:t>&lt;owl:Class rdf:ID=”Band”&gt;</a:t>
            </a:r>
            <a:br>
              <a:rPr lang="en-US" sz="1400"/>
            </a:br>
            <a:r>
              <a:rPr lang="en-US" sz="1400"/>
              <a:t>   &lt;rdfs:subClassOf&gt;</a:t>
            </a:r>
            <a:br>
              <a:rPr lang="en-US" sz="1400"/>
            </a:br>
            <a:r>
              <a:rPr lang="en-US" sz="1400"/>
              <a:t>      &lt;owl:Restriction&gt;</a:t>
            </a:r>
            <a:br>
              <a:rPr lang="en-US" sz="1400"/>
            </a:br>
            <a:r>
              <a:rPr lang="en-US" sz="1400"/>
              <a:t>         &lt;owl:onProperty rdf:resource=”#hasMember” /&gt;</a:t>
            </a:r>
            <a:br>
              <a:rPr lang="en-US" sz="1400"/>
            </a:br>
            <a:r>
              <a:rPr lang="en-US" sz="1400"/>
              <a:t>         &lt;owl:allValuesFrom rdf:resource=”#Musician” /&gt;</a:t>
            </a:r>
            <a:br>
              <a:rPr lang="en-US" sz="1400"/>
            </a:br>
            <a:r>
              <a:rPr lang="en-US" sz="1400"/>
              <a:t>      &lt;/owl:Restriction&gt;</a:t>
            </a:r>
            <a:br>
              <a:rPr lang="en-US" sz="1400"/>
            </a:br>
            <a:r>
              <a:rPr lang="en-US" sz="1400"/>
              <a:t>   &lt;/rdfs:subClassOf&gt;</a:t>
            </a:r>
            <a:br>
              <a:rPr lang="en-US" sz="1400"/>
            </a:br>
            <a:r>
              <a:rPr lang="en-US" sz="1400"/>
              <a:t>&lt;/owl:Class&gt;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40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400" i="1"/>
              <a:t>A Band is a subset of the groups which only have Musicians as members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572000" y="2133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Web of Ontologies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800600" y="2514600"/>
            <a:ext cx="762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Foaf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14600" y="3886200"/>
            <a:ext cx="838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DBLP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315200" y="3810000"/>
            <a:ext cx="1295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Congress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762000" y="3886200"/>
            <a:ext cx="1066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Citeseer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114800" y="4572000"/>
            <a:ext cx="838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AIGP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410200" y="4572000"/>
            <a:ext cx="16764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NSF Awards</a:t>
            </a:r>
          </a:p>
        </p:txBody>
      </p:sp>
      <p:grpSp>
        <p:nvGrpSpPr>
          <p:cNvPr id="8201" name="Group 11"/>
          <p:cNvGrpSpPr>
            <a:grpSpLocks/>
          </p:cNvGrpSpPr>
          <p:nvPr/>
        </p:nvGrpSpPr>
        <p:grpSpPr bwMode="auto">
          <a:xfrm>
            <a:off x="857250" y="2286000"/>
            <a:ext cx="666750" cy="511175"/>
            <a:chOff x="528" y="2256"/>
            <a:chExt cx="420" cy="322"/>
          </a:xfrm>
        </p:grpSpPr>
        <p:sp>
          <p:nvSpPr>
            <p:cNvPr id="8245" name="Oval 12"/>
            <p:cNvSpPr>
              <a:spLocks noChangeAspect="1" noChangeArrowheads="1"/>
            </p:cNvSpPr>
            <p:nvPr/>
          </p:nvSpPr>
          <p:spPr bwMode="auto">
            <a:xfrm>
              <a:off x="701" y="2256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6" name="Oval 13"/>
            <p:cNvSpPr>
              <a:spLocks noChangeAspect="1" noChangeArrowheads="1"/>
            </p:cNvSpPr>
            <p:nvPr/>
          </p:nvSpPr>
          <p:spPr bwMode="auto">
            <a:xfrm>
              <a:off x="800" y="2355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7" name="Oval 14"/>
            <p:cNvSpPr>
              <a:spLocks noChangeAspect="1" noChangeArrowheads="1"/>
            </p:cNvSpPr>
            <p:nvPr/>
          </p:nvSpPr>
          <p:spPr bwMode="auto">
            <a:xfrm>
              <a:off x="590" y="2355"/>
              <a:ext cx="86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8" name="Oval 15"/>
            <p:cNvSpPr>
              <a:spLocks noChangeAspect="1" noChangeArrowheads="1"/>
            </p:cNvSpPr>
            <p:nvPr/>
          </p:nvSpPr>
          <p:spPr bwMode="auto">
            <a:xfrm>
              <a:off x="528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49" name="Oval 16"/>
            <p:cNvSpPr>
              <a:spLocks noChangeAspect="1" noChangeArrowheads="1"/>
            </p:cNvSpPr>
            <p:nvPr/>
          </p:nvSpPr>
          <p:spPr bwMode="auto">
            <a:xfrm>
              <a:off x="639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0" name="Oval 17"/>
            <p:cNvSpPr>
              <a:spLocks noChangeAspect="1" noChangeArrowheads="1"/>
            </p:cNvSpPr>
            <p:nvPr/>
          </p:nvSpPr>
          <p:spPr bwMode="auto">
            <a:xfrm>
              <a:off x="750" y="2490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1" name="Oval 18"/>
            <p:cNvSpPr>
              <a:spLocks noChangeAspect="1" noChangeArrowheads="1"/>
            </p:cNvSpPr>
            <p:nvPr/>
          </p:nvSpPr>
          <p:spPr bwMode="auto">
            <a:xfrm>
              <a:off x="861" y="2491"/>
              <a:ext cx="87" cy="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8252" name="Line 19"/>
            <p:cNvSpPr>
              <a:spLocks noChangeAspect="1" noChangeShapeType="1"/>
            </p:cNvSpPr>
            <p:nvPr/>
          </p:nvSpPr>
          <p:spPr bwMode="auto">
            <a:xfrm flipH="1">
              <a:off x="676" y="2330"/>
              <a:ext cx="37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20"/>
            <p:cNvSpPr>
              <a:spLocks noChangeAspect="1" noChangeShapeType="1"/>
            </p:cNvSpPr>
            <p:nvPr/>
          </p:nvSpPr>
          <p:spPr bwMode="auto">
            <a:xfrm>
              <a:off x="775" y="2330"/>
              <a:ext cx="37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21"/>
            <p:cNvSpPr>
              <a:spLocks noChangeAspect="1" noChangeShapeType="1"/>
            </p:cNvSpPr>
            <p:nvPr/>
          </p:nvSpPr>
          <p:spPr bwMode="auto">
            <a:xfrm flipH="1">
              <a:off x="565" y="2429"/>
              <a:ext cx="37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22"/>
            <p:cNvSpPr>
              <a:spLocks noChangeAspect="1" noChangeShapeType="1"/>
            </p:cNvSpPr>
            <p:nvPr/>
          </p:nvSpPr>
          <p:spPr bwMode="auto">
            <a:xfrm>
              <a:off x="664" y="2441"/>
              <a:ext cx="2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23"/>
            <p:cNvSpPr>
              <a:spLocks noChangeAspect="1" noChangeShapeType="1"/>
            </p:cNvSpPr>
            <p:nvPr/>
          </p:nvSpPr>
          <p:spPr bwMode="auto">
            <a:xfrm flipH="1">
              <a:off x="800" y="2441"/>
              <a:ext cx="2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24"/>
            <p:cNvSpPr>
              <a:spLocks noChangeAspect="1" noChangeShapeType="1"/>
            </p:cNvSpPr>
            <p:nvPr/>
          </p:nvSpPr>
          <p:spPr bwMode="auto">
            <a:xfrm>
              <a:off x="874" y="2429"/>
              <a:ext cx="2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AutoShape 25"/>
          <p:cNvSpPr>
            <a:spLocks noChangeArrowheads="1"/>
          </p:cNvSpPr>
          <p:nvPr/>
        </p:nvSpPr>
        <p:spPr bwMode="auto">
          <a:xfrm rot="5400000">
            <a:off x="685800" y="2209800"/>
            <a:ext cx="914400" cy="838200"/>
          </a:xfrm>
          <a:prstGeom prst="wedgeRoundRectCallout">
            <a:avLst>
              <a:gd name="adj1" fmla="val 133852"/>
              <a:gd name="adj2" fmla="val 36171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8203" name="Line 27"/>
          <p:cNvSpPr>
            <a:spLocks noChangeShapeType="1"/>
          </p:cNvSpPr>
          <p:nvPr/>
        </p:nvSpPr>
        <p:spPr bwMode="auto">
          <a:xfrm flipH="1">
            <a:off x="2667000" y="3048000"/>
            <a:ext cx="609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30"/>
          <p:cNvSpPr>
            <a:spLocks noChangeShapeType="1"/>
          </p:cNvSpPr>
          <p:nvPr/>
        </p:nvSpPr>
        <p:spPr bwMode="auto">
          <a:xfrm flipH="1">
            <a:off x="990600" y="30480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34"/>
          <p:cNvSpPr>
            <a:spLocks noChangeShapeType="1"/>
          </p:cNvSpPr>
          <p:nvPr/>
        </p:nvSpPr>
        <p:spPr bwMode="auto">
          <a:xfrm>
            <a:off x="5410200" y="29718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39"/>
          <p:cNvSpPr txBox="1">
            <a:spLocks noChangeArrowheads="1"/>
          </p:cNvSpPr>
          <p:nvPr/>
        </p:nvSpPr>
        <p:spPr bwMode="auto">
          <a:xfrm>
            <a:off x="1066800" y="32766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07" name="AutoShape 47"/>
          <p:cNvSpPr>
            <a:spLocks noChangeArrowheads="1"/>
          </p:cNvSpPr>
          <p:nvPr/>
        </p:nvSpPr>
        <p:spPr bwMode="auto">
          <a:xfrm>
            <a:off x="304800" y="47244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3</a:t>
            </a:r>
          </a:p>
        </p:txBody>
      </p:sp>
      <p:sp>
        <p:nvSpPr>
          <p:cNvPr id="8208" name="AutoShape 50"/>
          <p:cNvSpPr>
            <a:spLocks noChangeArrowheads="1"/>
          </p:cNvSpPr>
          <p:nvPr/>
        </p:nvSpPr>
        <p:spPr bwMode="auto">
          <a:xfrm>
            <a:off x="8077200" y="51816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7</a:t>
            </a:r>
            <a:endParaRPr lang="en-US">
              <a:latin typeface="Calibri" pitchFamily="34" charset="0"/>
            </a:endParaRPr>
          </a:p>
        </p:txBody>
      </p:sp>
      <p:sp>
        <p:nvSpPr>
          <p:cNvPr id="8209" name="Line 55"/>
          <p:cNvSpPr>
            <a:spLocks noChangeShapeType="1"/>
          </p:cNvSpPr>
          <p:nvPr/>
        </p:nvSpPr>
        <p:spPr bwMode="auto">
          <a:xfrm>
            <a:off x="8077200" y="4343400"/>
            <a:ext cx="381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60"/>
          <p:cNvSpPr txBox="1">
            <a:spLocks noChangeArrowheads="1"/>
          </p:cNvSpPr>
          <p:nvPr/>
        </p:nvSpPr>
        <p:spPr bwMode="auto">
          <a:xfrm>
            <a:off x="7086600" y="46482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6019800" y="19812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2" name="Text Box 63"/>
          <p:cNvSpPr txBox="1">
            <a:spLocks noChangeArrowheads="1"/>
          </p:cNvSpPr>
          <p:nvPr/>
        </p:nvSpPr>
        <p:spPr bwMode="auto">
          <a:xfrm>
            <a:off x="4914900" y="52578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13" name="Text Box 64"/>
          <p:cNvSpPr txBox="1">
            <a:spLocks noChangeArrowheads="1"/>
          </p:cNvSpPr>
          <p:nvPr/>
        </p:nvSpPr>
        <p:spPr bwMode="auto">
          <a:xfrm>
            <a:off x="304800" y="5638800"/>
            <a:ext cx="40386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Low barrier to sharing data</a:t>
            </a:r>
          </a:p>
          <a:p>
            <a:r>
              <a:rPr lang="en-US" sz="1600" i="1">
                <a:latin typeface="Calibri" pitchFamily="34" charset="0"/>
              </a:rPr>
              <a:t>Anyone can propose and share an alignment</a:t>
            </a:r>
          </a:p>
          <a:p>
            <a:r>
              <a:rPr lang="en-US" sz="1600" i="1">
                <a:latin typeface="Calibri" pitchFamily="34" charset="0"/>
              </a:rPr>
              <a:t>Semantics emerge as ontologies are aligned</a:t>
            </a:r>
          </a:p>
        </p:txBody>
      </p:sp>
      <p:sp>
        <p:nvSpPr>
          <p:cNvPr id="8214" name="Rectangle 66"/>
          <p:cNvSpPr>
            <a:spLocks noChangeArrowheads="1"/>
          </p:cNvSpPr>
          <p:nvPr/>
        </p:nvSpPr>
        <p:spPr bwMode="auto">
          <a:xfrm>
            <a:off x="6934200" y="2667000"/>
            <a:ext cx="1219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Region</a:t>
            </a:r>
          </a:p>
        </p:txBody>
      </p:sp>
      <p:cxnSp>
        <p:nvCxnSpPr>
          <p:cNvPr id="8215" name="AutoShape 68"/>
          <p:cNvCxnSpPr>
            <a:cxnSpLocks noChangeShapeType="1"/>
            <a:stCxn id="8200" idx="0"/>
            <a:endCxn id="8214" idx="2"/>
          </p:cNvCxnSpPr>
          <p:nvPr/>
        </p:nvCxnSpPr>
        <p:spPr bwMode="auto">
          <a:xfrm rot="5400000" flipH="1" flipV="1">
            <a:off x="6210300" y="3238500"/>
            <a:ext cx="13716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16" name="AutoShape 69"/>
          <p:cNvSpPr>
            <a:spLocks noChangeArrowheads="1"/>
          </p:cNvSpPr>
          <p:nvPr/>
        </p:nvSpPr>
        <p:spPr bwMode="auto">
          <a:xfrm>
            <a:off x="3429000" y="16764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1</a:t>
            </a:r>
          </a:p>
        </p:txBody>
      </p:sp>
      <p:sp>
        <p:nvSpPr>
          <p:cNvPr id="8217" name="AutoShape 70"/>
          <p:cNvSpPr>
            <a:spLocks noChangeArrowheads="1"/>
          </p:cNvSpPr>
          <p:nvPr/>
        </p:nvSpPr>
        <p:spPr bwMode="auto">
          <a:xfrm>
            <a:off x="7239000" y="17526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2</a:t>
            </a:r>
          </a:p>
        </p:txBody>
      </p:sp>
      <p:cxnSp>
        <p:nvCxnSpPr>
          <p:cNvPr id="8218" name="AutoShape 72"/>
          <p:cNvCxnSpPr>
            <a:cxnSpLocks noChangeShapeType="1"/>
            <a:stCxn id="8216" idx="3"/>
            <a:endCxn id="8195" idx="0"/>
          </p:cNvCxnSpPr>
          <p:nvPr/>
        </p:nvCxnSpPr>
        <p:spPr bwMode="auto">
          <a:xfrm rot="10800000" flipH="1" flipV="1">
            <a:off x="3971925" y="1943100"/>
            <a:ext cx="1209675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9" name="AutoShape 73"/>
          <p:cNvCxnSpPr>
            <a:cxnSpLocks noChangeShapeType="1"/>
            <a:stCxn id="8217" idx="1"/>
            <a:endCxn id="8195" idx="3"/>
          </p:cNvCxnSpPr>
          <p:nvPr/>
        </p:nvCxnSpPr>
        <p:spPr bwMode="auto">
          <a:xfrm flipH="1">
            <a:off x="5562600" y="2019300"/>
            <a:ext cx="1743075" cy="723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0" name="Rectangle 74"/>
          <p:cNvSpPr>
            <a:spLocks noChangeArrowheads="1"/>
          </p:cNvSpPr>
          <p:nvPr/>
        </p:nvSpPr>
        <p:spPr bwMode="auto">
          <a:xfrm>
            <a:off x="2133600" y="2514600"/>
            <a:ext cx="1600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Dublin Core</a:t>
            </a:r>
          </a:p>
        </p:txBody>
      </p:sp>
      <p:cxnSp>
        <p:nvCxnSpPr>
          <p:cNvPr id="8221" name="AutoShape 75"/>
          <p:cNvCxnSpPr>
            <a:cxnSpLocks noChangeShapeType="1"/>
            <a:stCxn id="8199" idx="0"/>
            <a:endCxn id="8195" idx="2"/>
          </p:cNvCxnSpPr>
          <p:nvPr/>
        </p:nvCxnSpPr>
        <p:spPr bwMode="auto">
          <a:xfrm rot="5400000" flipH="1" flipV="1">
            <a:off x="4057650" y="3448050"/>
            <a:ext cx="16002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22" name="AutoShape 76"/>
          <p:cNvSpPr>
            <a:spLocks noChangeArrowheads="1"/>
          </p:cNvSpPr>
          <p:nvPr/>
        </p:nvSpPr>
        <p:spPr bwMode="auto">
          <a:xfrm>
            <a:off x="4686300" y="57150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5</a:t>
            </a:r>
          </a:p>
        </p:txBody>
      </p:sp>
      <p:cxnSp>
        <p:nvCxnSpPr>
          <p:cNvPr id="8223" name="AutoShape 77"/>
          <p:cNvCxnSpPr>
            <a:cxnSpLocks noChangeShapeType="1"/>
            <a:stCxn id="8197" idx="0"/>
            <a:endCxn id="8214" idx="2"/>
          </p:cNvCxnSpPr>
          <p:nvPr/>
        </p:nvCxnSpPr>
        <p:spPr bwMode="auto">
          <a:xfrm flipH="1" flipV="1">
            <a:off x="7543800" y="3200400"/>
            <a:ext cx="4191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24" name="AutoShape 80"/>
          <p:cNvSpPr>
            <a:spLocks noChangeArrowheads="1"/>
          </p:cNvSpPr>
          <p:nvPr/>
        </p:nvSpPr>
        <p:spPr bwMode="auto">
          <a:xfrm>
            <a:off x="2667000" y="48768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4</a:t>
            </a:r>
          </a:p>
        </p:txBody>
      </p:sp>
      <p:cxnSp>
        <p:nvCxnSpPr>
          <p:cNvPr id="8225" name="AutoShape 81"/>
          <p:cNvCxnSpPr>
            <a:cxnSpLocks noChangeShapeType="1"/>
            <a:stCxn id="8207" idx="0"/>
            <a:endCxn id="8198" idx="2"/>
          </p:cNvCxnSpPr>
          <p:nvPr/>
        </p:nvCxnSpPr>
        <p:spPr bwMode="auto">
          <a:xfrm flipV="1">
            <a:off x="609600" y="43434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6" name="AutoShape 82"/>
          <p:cNvCxnSpPr>
            <a:cxnSpLocks noChangeShapeType="1"/>
            <a:stCxn id="8224" idx="0"/>
            <a:endCxn id="8196" idx="2"/>
          </p:cNvCxnSpPr>
          <p:nvPr/>
        </p:nvCxnSpPr>
        <p:spPr bwMode="auto">
          <a:xfrm flipH="1" flipV="1">
            <a:off x="2933700" y="4419600"/>
            <a:ext cx="38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7" name="AutoShape 83"/>
          <p:cNvSpPr>
            <a:spLocks noChangeArrowheads="1"/>
          </p:cNvSpPr>
          <p:nvPr/>
        </p:nvSpPr>
        <p:spPr bwMode="auto">
          <a:xfrm>
            <a:off x="6629400" y="57912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  <a:r>
              <a:rPr lang="en-US" baseline="-25000">
                <a:latin typeface="Calibri" pitchFamily="34" charset="0"/>
              </a:rPr>
              <a:t>6</a:t>
            </a:r>
          </a:p>
        </p:txBody>
      </p:sp>
      <p:cxnSp>
        <p:nvCxnSpPr>
          <p:cNvPr id="8228" name="AutoShape 84"/>
          <p:cNvCxnSpPr>
            <a:cxnSpLocks noChangeShapeType="1"/>
            <a:stCxn id="8222" idx="0"/>
            <a:endCxn id="8199" idx="2"/>
          </p:cNvCxnSpPr>
          <p:nvPr/>
        </p:nvCxnSpPr>
        <p:spPr bwMode="auto">
          <a:xfrm rot="16200000" flipV="1">
            <a:off x="4419600" y="51435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9" name="AutoShape 85"/>
          <p:cNvCxnSpPr>
            <a:cxnSpLocks noChangeShapeType="1"/>
            <a:stCxn id="8227" idx="0"/>
            <a:endCxn id="8200" idx="2"/>
          </p:cNvCxnSpPr>
          <p:nvPr/>
        </p:nvCxnSpPr>
        <p:spPr bwMode="auto">
          <a:xfrm flipH="1" flipV="1">
            <a:off x="6248400" y="5029200"/>
            <a:ext cx="685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30" name="Text Box 86"/>
          <p:cNvSpPr txBox="1">
            <a:spLocks noChangeArrowheads="1"/>
          </p:cNvSpPr>
          <p:nvPr/>
        </p:nvSpPr>
        <p:spPr bwMode="auto">
          <a:xfrm>
            <a:off x="6629400" y="53340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31" name="Text Box 87"/>
          <p:cNvSpPr txBox="1">
            <a:spLocks noChangeArrowheads="1"/>
          </p:cNvSpPr>
          <p:nvPr/>
        </p:nvSpPr>
        <p:spPr bwMode="auto">
          <a:xfrm>
            <a:off x="990600" y="44196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sp>
        <p:nvSpPr>
          <p:cNvPr id="8232" name="Text Box 88"/>
          <p:cNvSpPr txBox="1">
            <a:spLocks noChangeArrowheads="1"/>
          </p:cNvSpPr>
          <p:nvPr/>
        </p:nvSpPr>
        <p:spPr bwMode="auto">
          <a:xfrm>
            <a:off x="2971800" y="4495800"/>
            <a:ext cx="87630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commits to</a:t>
            </a:r>
          </a:p>
        </p:txBody>
      </p:sp>
      <p:cxnSp>
        <p:nvCxnSpPr>
          <p:cNvPr id="8233" name="AutoShape 89"/>
          <p:cNvCxnSpPr>
            <a:cxnSpLocks noChangeShapeType="1"/>
            <a:stCxn id="8195" idx="1"/>
            <a:endCxn id="8220" idx="3"/>
          </p:cNvCxnSpPr>
          <p:nvPr/>
        </p:nvCxnSpPr>
        <p:spPr bwMode="auto">
          <a:xfrm flipH="1">
            <a:off x="3733800" y="2743200"/>
            <a:ext cx="10668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34" name="Text Box 39"/>
          <p:cNvSpPr txBox="1">
            <a:spLocks noChangeArrowheads="1"/>
          </p:cNvSpPr>
          <p:nvPr/>
        </p:nvSpPr>
        <p:spPr bwMode="auto">
          <a:xfrm>
            <a:off x="3886200" y="35052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5" name="Text Box 39"/>
          <p:cNvSpPr txBox="1">
            <a:spLocks noChangeArrowheads="1"/>
          </p:cNvSpPr>
          <p:nvPr/>
        </p:nvSpPr>
        <p:spPr bwMode="auto">
          <a:xfrm>
            <a:off x="6172200" y="34290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6" name="Text Box 39"/>
          <p:cNvSpPr txBox="1">
            <a:spLocks noChangeArrowheads="1"/>
          </p:cNvSpPr>
          <p:nvPr/>
        </p:nvSpPr>
        <p:spPr bwMode="auto">
          <a:xfrm>
            <a:off x="4876800" y="3810000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7" name="Text Box 39"/>
          <p:cNvSpPr txBox="1">
            <a:spLocks noChangeArrowheads="1"/>
          </p:cNvSpPr>
          <p:nvPr/>
        </p:nvSpPr>
        <p:spPr bwMode="auto">
          <a:xfrm>
            <a:off x="3886200" y="2390775"/>
            <a:ext cx="811213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alignment</a:t>
            </a:r>
          </a:p>
        </p:txBody>
      </p:sp>
      <p:sp>
        <p:nvSpPr>
          <p:cNvPr id="8238" name="Rectangle 2"/>
          <p:cNvSpPr>
            <a:spLocks noChangeArrowheads="1"/>
          </p:cNvSpPr>
          <p:nvPr/>
        </p:nvSpPr>
        <p:spPr bwMode="auto">
          <a:xfrm>
            <a:off x="1905000" y="3352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39" name="Rectangle 2"/>
          <p:cNvSpPr>
            <a:spLocks noChangeArrowheads="1"/>
          </p:cNvSpPr>
          <p:nvPr/>
        </p:nvSpPr>
        <p:spPr bwMode="auto">
          <a:xfrm>
            <a:off x="4724400" y="35814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0" name="Rectangle 2"/>
          <p:cNvSpPr>
            <a:spLocks noChangeArrowheads="1"/>
          </p:cNvSpPr>
          <p:nvPr/>
        </p:nvSpPr>
        <p:spPr bwMode="auto">
          <a:xfrm>
            <a:off x="5638800" y="36576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1" name="Rectangle 2"/>
          <p:cNvSpPr>
            <a:spLocks noChangeArrowheads="1"/>
          </p:cNvSpPr>
          <p:nvPr/>
        </p:nvSpPr>
        <p:spPr bwMode="auto">
          <a:xfrm>
            <a:off x="6705600" y="3733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2" name="Rectangle 2"/>
          <p:cNvSpPr>
            <a:spLocks noChangeArrowheads="1"/>
          </p:cNvSpPr>
          <p:nvPr/>
        </p:nvSpPr>
        <p:spPr bwMode="auto">
          <a:xfrm>
            <a:off x="7620000" y="33528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3" name="Rectangle 2"/>
          <p:cNvSpPr>
            <a:spLocks noChangeArrowheads="1"/>
          </p:cNvSpPr>
          <p:nvPr/>
        </p:nvSpPr>
        <p:spPr bwMode="auto">
          <a:xfrm>
            <a:off x="2819400" y="34290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44" name="Rectangle 2"/>
          <p:cNvSpPr>
            <a:spLocks noChangeArrowheads="1"/>
          </p:cNvSpPr>
          <p:nvPr/>
        </p:nvSpPr>
        <p:spPr bwMode="auto">
          <a:xfrm>
            <a:off x="4114800" y="2667000"/>
            <a:ext cx="3048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E9200-476E-4319-AB05-B8D76720D0EF}" type="slidenum">
              <a:rPr lang="en-US" smtClean="0"/>
              <a:pPr/>
              <a:t>8</a:t>
            </a:fld>
            <a:r>
              <a:rPr lang="en-US" smtClean="0"/>
              <a:t> of 30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04900"/>
          </a:xfrm>
        </p:spPr>
        <p:txBody>
          <a:bodyPr/>
          <a:lstStyle/>
          <a:p>
            <a:pPr algn="ctr"/>
            <a:r>
              <a:rPr lang="en-US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DB290-2055-4A94-A701-9BC34DDB148C}" type="slidenum">
              <a:rPr lang="en-US" smtClean="0"/>
              <a:pPr/>
              <a:t>9</a:t>
            </a:fld>
            <a:r>
              <a:rPr lang="en-US" smtClean="0"/>
              <a:t> of 30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URIs and Namespaces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URI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Uniform Resource Identifier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includes URLs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but also anything that you can design an identification scheme for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helps to prevent collision of names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all the “symbols” in RDF are either URIs or Literals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Namespace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a mechanism for abbreviating URIs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smtClean="0"/>
              <a:t>by assigning a prefix for a URI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4688</TotalTime>
  <Words>770</Words>
  <Application>Microsoft Office PowerPoint</Application>
  <PresentationFormat>On-screen Show (4:3)</PresentationFormat>
  <Paragraphs>153</Paragraphs>
  <Slides>12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Monotype Sorts</vt:lpstr>
      <vt:lpstr>Wingdings</vt:lpstr>
      <vt:lpstr>Times New Roman</vt:lpstr>
      <vt:lpstr>Calibri</vt:lpstr>
      <vt:lpstr>Maryland</vt:lpstr>
      <vt:lpstr>CSE 428 Semantic Web Topics Introduction</vt:lpstr>
      <vt:lpstr>The Semantic Web</vt:lpstr>
      <vt:lpstr>Knowledge Graphs in Industry</vt:lpstr>
      <vt:lpstr>Ontologies</vt:lpstr>
      <vt:lpstr>Linked Data</vt:lpstr>
      <vt:lpstr>Semantic Web Standards</vt:lpstr>
      <vt:lpstr>A Web of Ontologies</vt:lpstr>
      <vt:lpstr>The End</vt:lpstr>
      <vt:lpstr>URIs and Namespaces</vt:lpstr>
      <vt:lpstr>Semantic Web Challenges</vt:lpstr>
      <vt:lpstr>Semantic Web Layer Cake</vt:lpstr>
      <vt:lpstr>Why Study Semantic Web?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173</cp:revision>
  <dcterms:created xsi:type="dcterms:W3CDTF">1995-05-27T20:07:50Z</dcterms:created>
  <dcterms:modified xsi:type="dcterms:W3CDTF">2020-01-19T23:18:44Z</dcterms:modified>
</cp:coreProperties>
</file>