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22" r:id="rId2"/>
    <p:sldId id="433" r:id="rId3"/>
    <p:sldId id="438" r:id="rId4"/>
    <p:sldId id="427" r:id="rId5"/>
    <p:sldId id="428" r:id="rId6"/>
    <p:sldId id="439" r:id="rId7"/>
    <p:sldId id="440" r:id="rId8"/>
    <p:sldId id="441" r:id="rId9"/>
    <p:sldId id="442" r:id="rId10"/>
    <p:sldId id="429" r:id="rId11"/>
    <p:sldId id="437" r:id="rId12"/>
    <p:sldId id="443" r:id="rId13"/>
    <p:sldId id="444" r:id="rId14"/>
    <p:sldId id="431" r:id="rId15"/>
    <p:sldId id="436" r:id="rId16"/>
  </p:sldIdLst>
  <p:sldSz cx="9144000" cy="6858000" type="screen4x3"/>
  <p:notesSz cx="6858000" cy="9144000"/>
  <p:embeddedFontLst>
    <p:embeddedFont>
      <p:font typeface="Monotype Sorts" panose="05010101010101010101" pitchFamily="2" charset="2"/>
      <p:regular r:id="rId19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8575"/>
    <a:srgbClr val="8A6C5C"/>
    <a:srgbClr val="9A6D4C"/>
    <a:srgbClr val="996633"/>
    <a:srgbClr val="FFFFCC"/>
    <a:srgbClr val="FFFF66"/>
    <a:srgbClr val="CC0000"/>
    <a:srgbClr val="B49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807" autoAdjust="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065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pPr>
              <a:defRPr/>
            </a:pPr>
            <a:fld id="{0E82EF6B-A2AF-45DC-917B-177E060FB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79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B1F31C-D287-4944-9DB5-3AF9BD21AB91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49C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8"/>
          <p:cNvPicPr>
            <a:picLocks noChangeAspect="1" noChangeArrowheads="1"/>
          </p:cNvPicPr>
          <p:nvPr userDrawn="1"/>
        </p:nvPicPr>
        <p:blipFill>
          <a:blip r:embed="rId2" cstate="print"/>
          <a:srcRect r="78000"/>
          <a:stretch>
            <a:fillRect/>
          </a:stretch>
        </p:blipFill>
        <p:spPr bwMode="auto">
          <a:xfrm>
            <a:off x="0" y="0"/>
            <a:ext cx="2011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3" descr="lehigh-stri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0"/>
            <a:ext cx="71628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286000" y="2286000"/>
            <a:ext cx="5867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0" y="3886200"/>
            <a:ext cx="5486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185E2-2F39-4D26-AD26-65CBECE3F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2"/>
          </p:nvPr>
        </p:nvSpPr>
        <p:spPr>
          <a:xfrm>
            <a:off x="381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76CED-E4EE-4C77-97D8-3FFE3697CD3C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5313" y="381000"/>
            <a:ext cx="2046287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6450" y="381000"/>
            <a:ext cx="5986463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EBB0B-2405-4EC6-AE07-6881803E1E55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B2BB85-D30F-4D14-9079-27598C615883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C434-A2D2-4161-8BF7-241F03FC9043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6450" y="1676400"/>
            <a:ext cx="37877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6625" y="1676400"/>
            <a:ext cx="37877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80604-B446-4282-8940-5875D64F9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42B7-33EC-4EE8-BDB6-1A1EB65785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04441-989B-4678-8577-A3103A4F2229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630B6-D342-4EFD-93E3-1731624C3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B8EFA-D2E5-4DF0-BEA3-35BF0388429E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E4096-2402-431A-8312-3856546619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6200" y="0"/>
            <a:ext cx="92964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381000"/>
            <a:ext cx="624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1676400"/>
            <a:ext cx="77279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/>
            </a:lvl1pPr>
          </a:lstStyle>
          <a:p>
            <a:pPr>
              <a:defRPr/>
            </a:pPr>
            <a:fld id="{0B377E48-6EBA-400E-BD0B-223F8FDF3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799" r:id="rId4"/>
    <p:sldLayoutId id="2147483800" r:id="rId5"/>
    <p:sldLayoutId id="2147483806" r:id="rId6"/>
    <p:sldLayoutId id="2147483801" r:id="rId7"/>
    <p:sldLayoutId id="2147483807" r:id="rId8"/>
    <p:sldLayoutId id="2147483802" r:id="rId9"/>
    <p:sldLayoutId id="2147483808" r:id="rId10"/>
    <p:sldLayoutId id="21474838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noFill/>
        </p:spPr>
        <p:txBody>
          <a:bodyPr/>
          <a:lstStyle/>
          <a:p>
            <a:r>
              <a:rPr lang="en-US" altLang="en-US" sz="4000"/>
              <a:t>CSE 428</a:t>
            </a:r>
            <a:br>
              <a:rPr lang="en-US" altLang="en-US" sz="4000"/>
            </a:br>
            <a:r>
              <a:rPr lang="en-US" altLang="en-US" sz="4000"/>
              <a:t>Semantic Web Topics</a:t>
            </a:r>
            <a:br>
              <a:rPr lang="en-US" altLang="en-US" sz="4000"/>
            </a:br>
            <a:r>
              <a:rPr lang="en-US" altLang="en-US" sz="4000"/>
              <a:t>OWL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noFill/>
        </p:spPr>
        <p:txBody>
          <a:bodyPr/>
          <a:lstStyle/>
          <a:p>
            <a:pPr algn="l"/>
            <a:r>
              <a:rPr lang="en-US" altLang="en-US"/>
              <a:t>Jeff Heflin</a:t>
            </a:r>
          </a:p>
          <a:p>
            <a:pPr algn="l"/>
            <a:r>
              <a:rPr lang="en-US" altLang="en-US"/>
              <a:t>Lehigh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685800" y="2137866"/>
            <a:ext cx="618630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:Father 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owl:intersectionOf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(:Parent :Male) .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Intersection and Union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685800" y="2895600"/>
            <a:ext cx="7620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A Father is exactly a Parent who is also Male.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4267200"/>
            <a:ext cx="726352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PhysicalThing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owl:unionOf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OrganicThing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InorganicThing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" y="5117107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Every </a:t>
            </a:r>
            <a:r>
              <a:rPr lang="en-US" sz="2400" dirty="0" err="1"/>
              <a:t>PhysicalThing</a:t>
            </a:r>
            <a:r>
              <a:rPr lang="en-US" sz="2400" dirty="0"/>
              <a:t> is Organic or Inorganic</a:t>
            </a:r>
            <a:br>
              <a:rPr lang="en-US" sz="2400" dirty="0"/>
            </a:br>
            <a:r>
              <a:rPr lang="en-US" sz="2400" i="1" dirty="0"/>
              <a:t>(technically, this allows for some things to be both)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2BB85-D30F-4D14-9079-27598C615883}" type="slidenum">
              <a:rPr lang="en-US" smtClean="0"/>
              <a:pPr>
                <a:defRPr/>
              </a:pPr>
              <a:t>11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5791200" y="3048000"/>
            <a:ext cx="14478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: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Parent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477000" y="4038600"/>
            <a:ext cx="14478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:Male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648200" y="5105400"/>
            <a:ext cx="14478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rdf:nil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295400" y="4343400"/>
            <a:ext cx="1430897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rdf:List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962400" y="4038600"/>
            <a:ext cx="14478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124200" y="3048000"/>
            <a:ext cx="14478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828800" y="2133600"/>
            <a:ext cx="14478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: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Father</a:t>
            </a:r>
          </a:p>
        </p:txBody>
      </p:sp>
      <p:cxnSp>
        <p:nvCxnSpPr>
          <p:cNvPr id="13" name="Straight Arrow Connector 12"/>
          <p:cNvCxnSpPr>
            <a:stCxn id="11" idx="4"/>
            <a:endCxn id="10" idx="0"/>
          </p:cNvCxnSpPr>
          <p:nvPr/>
        </p:nvCxnSpPr>
        <p:spPr bwMode="auto">
          <a:xfrm>
            <a:off x="2552700" y="2590800"/>
            <a:ext cx="12954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371600" y="2743200"/>
            <a:ext cx="1728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owl:intersectionOf</a:t>
            </a:r>
            <a:endParaRPr lang="en-US" sz="1600" dirty="0"/>
          </a:p>
        </p:txBody>
      </p:sp>
      <p:cxnSp>
        <p:nvCxnSpPr>
          <p:cNvPr id="16" name="Straight Arrow Connector 15"/>
          <p:cNvCxnSpPr>
            <a:stCxn id="10" idx="3"/>
            <a:endCxn id="8" idx="0"/>
          </p:cNvCxnSpPr>
          <p:nvPr/>
        </p:nvCxnSpPr>
        <p:spPr bwMode="auto">
          <a:xfrm flipH="1">
            <a:off x="2010849" y="3438245"/>
            <a:ext cx="1325376" cy="9051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905000" y="3581400"/>
            <a:ext cx="83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rdf:type</a:t>
            </a:r>
            <a:endParaRPr lang="en-US" sz="1600" dirty="0"/>
          </a:p>
        </p:txBody>
      </p:sp>
      <p:cxnSp>
        <p:nvCxnSpPr>
          <p:cNvPr id="23" name="Straight Arrow Connector 22"/>
          <p:cNvCxnSpPr>
            <a:stCxn id="9" idx="2"/>
            <a:endCxn id="8" idx="6"/>
          </p:cNvCxnSpPr>
          <p:nvPr/>
        </p:nvCxnSpPr>
        <p:spPr bwMode="auto">
          <a:xfrm flipH="1">
            <a:off x="2726297" y="4267200"/>
            <a:ext cx="1236103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>
            <a:stCxn id="10" idx="4"/>
            <a:endCxn id="9" idx="0"/>
          </p:cNvCxnSpPr>
          <p:nvPr/>
        </p:nvCxnSpPr>
        <p:spPr bwMode="auto">
          <a:xfrm>
            <a:off x="3848100" y="3505200"/>
            <a:ext cx="8382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>
            <a:stCxn id="9" idx="4"/>
            <a:endCxn id="7" idx="0"/>
          </p:cNvCxnSpPr>
          <p:nvPr/>
        </p:nvCxnSpPr>
        <p:spPr bwMode="auto">
          <a:xfrm>
            <a:off x="4686300" y="4495800"/>
            <a:ext cx="6858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0" idx="6"/>
            <a:endCxn id="5" idx="2"/>
          </p:cNvCxnSpPr>
          <p:nvPr/>
        </p:nvCxnSpPr>
        <p:spPr bwMode="auto">
          <a:xfrm>
            <a:off x="4572000" y="3276600"/>
            <a:ext cx="121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Straight Arrow Connector 31"/>
          <p:cNvCxnSpPr>
            <a:stCxn id="9" idx="6"/>
            <a:endCxn id="6" idx="2"/>
          </p:cNvCxnSpPr>
          <p:nvPr/>
        </p:nvCxnSpPr>
        <p:spPr bwMode="auto">
          <a:xfrm>
            <a:off x="5410200" y="4267200"/>
            <a:ext cx="1066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4648200" y="2971800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rdf:first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5638800" y="3962400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rdf:first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4343400" y="3505200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rdf:rest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5105400" y="4495800"/>
            <a:ext cx="7809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rdf:rest</a:t>
            </a:r>
            <a:endParaRPr lang="en-US" sz="1600" dirty="0"/>
          </a:p>
        </p:txBody>
      </p:sp>
      <p:cxnSp>
        <p:nvCxnSpPr>
          <p:cNvPr id="42" name="Straight Arrow Connector 41"/>
          <p:cNvCxnSpPr>
            <a:stCxn id="7" idx="2"/>
            <a:endCxn id="8" idx="5"/>
          </p:cNvCxnSpPr>
          <p:nvPr/>
        </p:nvCxnSpPr>
        <p:spPr bwMode="auto">
          <a:xfrm flipH="1" flipV="1">
            <a:off x="2516747" y="4733645"/>
            <a:ext cx="2131453" cy="6003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971800" y="4038600"/>
            <a:ext cx="83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rdf:type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3505200" y="4614446"/>
            <a:ext cx="83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rdf:type</a:t>
            </a:r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126429" y="3499009"/>
            <a:ext cx="7356501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LivingPerson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”&gt;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owl:intersectionOf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rdf:parseType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=”Collection”&gt;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=”#Person” /&gt;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owl:complementOf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=”#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DeadPerson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” /&gt;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owl:intersectionOf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685800" y="5715000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living person is a person that is not dead.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26429" y="2154704"/>
            <a:ext cx="69429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LivingPerson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owl:intersectionOf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	( :Person [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owl:complementOf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: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DeadPerson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] ).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85800" y="1676400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Turtle: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685800" y="3072328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RDF/XML:</a:t>
            </a:r>
          </a:p>
        </p:txBody>
      </p:sp>
    </p:spTree>
    <p:extLst>
      <p:ext uri="{BB962C8B-B14F-4D97-AF65-F5344CB8AC3E}">
        <p14:creationId xmlns:p14="http://schemas.microsoft.com/office/powerpoint/2010/main" val="4059900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126429" y="3637508"/>
            <a:ext cx="597471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PrimaryColor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”&gt;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owl:oneOf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rdf:parseType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=”Collection”&gt;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owl:Thing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=”#Red” /&gt;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owl:Thing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=”#Blue” /&gt;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owl:Thing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=”#Yellow” /&gt;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owl:oneOf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Enumerated Classes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685800" y="5715000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PrimaryColor</a:t>
            </a:r>
            <a:r>
              <a:rPr lang="en-US" dirty="0"/>
              <a:t> has exactly three instances: Red, Blue and Yellow.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26429" y="2154704"/>
            <a:ext cx="39100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PrimaryColor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owl:oneOf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	( :Red :Blue :Yellow).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85800" y="1676400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Turtle: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685800" y="3072328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RDF/XML:</a:t>
            </a:r>
          </a:p>
        </p:txBody>
      </p:sp>
    </p:spTree>
    <p:extLst>
      <p:ext uri="{BB962C8B-B14F-4D97-AF65-F5344CB8AC3E}">
        <p14:creationId xmlns:p14="http://schemas.microsoft.com/office/powerpoint/2010/main" val="2618182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685800" y="1998663"/>
            <a:ext cx="8042275" cy="387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&lt;owl:Ontology rdf:about=””&gt;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&lt;owl:priorVersion rdf:resource=”www.onts.org/myont1” /&gt;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&lt;owl:backwardCompatibleWith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					 rdf:resource=”www.onts.org/myont2”/&gt;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&lt;/owl:Ontology&gt;</a:t>
            </a: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&lt;owl:DeprecatedClass rdf:ID="Car"&gt;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  &lt;owl:equivalentClass rdf:resource="#Automobile"/&gt;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&lt;/owl:DeprecatedClass&gt;</a:t>
            </a: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&lt;owl:DeprecatedProperty rdf:ID="hasDriver"&gt;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     &lt;owl:inverseOf rdf:resource="#drives" /&gt;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&lt;/owl:DeprecatedProperty&gt;</a:t>
            </a: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endParaRPr lang="en-US" sz="18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Ontology Versioning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OWL 2: Negative Assertions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1981200"/>
          </a:xfrm>
        </p:spPr>
        <p:txBody>
          <a:bodyPr/>
          <a:lstStyle/>
          <a:p>
            <a:pPr marL="0" lvl="3" indent="0"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&lt;owl:NegativePropertyAssertion&gt;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	&lt;owl:sourceIndividual rdf:resource=“#heflin” /&gt;</a:t>
            </a:r>
          </a:p>
          <a:p>
            <a:pPr marL="0" lvl="3" indent="0"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	&lt;owl:assertionProperty rdf:resource=“&amp;foaf;knows” /&gt;</a:t>
            </a:r>
          </a:p>
          <a:p>
            <a:pPr marL="0" lvl="3" indent="0"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	&lt;owl:targetIndividual rdf:resource=“&amp;whouse;obama” /&gt;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&lt;/owl:NegativePropertyAssertion&gt;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endParaRPr lang="en-US" sz="18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838200" y="4267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/>
              <a:t>States the triple #heflin foaf:knows #obama is false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Ontology Header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3434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&lt;!DOCTYPE rdf:RDF [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	&lt;!ENTITY owl "http://www.w3.org/2002/07/owl#"&gt;]&gt;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&lt;rdf:RDF xmlns:owl ="http://www.w3.org/2002/07/owl#"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		xmlns:rdf ="http://www.w3.org/1999/02/22-rdf-syntax-ns#"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		xmlns:rdfs="http://www.w3.org/2000/01/rdf-schema#"&gt;</a:t>
            </a:r>
          </a:p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&lt;owl:Ontology rdf:about=""&gt;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	&lt;rdfs:label&gt;My Ontology&lt;/rdfs:label&gt;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	&lt;rdfs:comment&gt;An example ontology&lt;/rdfs:comment&gt;</a:t>
            </a:r>
          </a:p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	&lt;owl:imports rdf:resource=“http://www.ont.org/generic” /&gt;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r>
              <a:rPr lang="en-US" sz="1800">
                <a:latin typeface="Courier New" pitchFamily="49" charset="0"/>
                <a:cs typeface="Courier New" pitchFamily="49" charset="0"/>
              </a:rPr>
              <a:t>&lt;/owl:Ontology&gt;</a:t>
            </a:r>
            <a:br>
              <a:rPr lang="en-US" sz="1800">
                <a:latin typeface="Courier New" pitchFamily="49" charset="0"/>
                <a:cs typeface="Courier New" pitchFamily="49" charset="0"/>
              </a:rPr>
            </a:b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&lt;/rdf:RDF&gt;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Chain Axioms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2BB85-D30F-4D14-9079-27598C615883}" type="slidenum">
              <a:rPr lang="en-US" smtClean="0"/>
              <a:pPr>
                <a:defRPr/>
              </a:pPr>
              <a:t>3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2331423"/>
            <a:ext cx="810670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hasGrandParent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owl:ObjectProperty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owl:PropertyChainAxiom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 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) 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" y="1828800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In Turtle: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3778945"/>
            <a:ext cx="7263527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hasGrandparent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owl:propertyChainAxiom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	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rdf:parseType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="Collection"&gt;</a:t>
            </a: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owl:ObjectProperty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"/&gt;</a:t>
            </a: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owl:ObjectProperty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hasParent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"/&gt;</a:t>
            </a: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owl:propertyChainAxiom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609600" y="3200400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In RDF/XML:</a:t>
            </a:r>
          </a:p>
        </p:txBody>
      </p:sp>
    </p:spTree>
    <p:extLst>
      <p:ext uri="{BB962C8B-B14F-4D97-AF65-F5344CB8AC3E}">
        <p14:creationId xmlns:p14="http://schemas.microsoft.com/office/powerpoint/2010/main" val="356195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609600" y="2643385"/>
            <a:ext cx="757130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&lt;http://www.cse.lehigh.edu/~heflin/&gt;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owl:sameAs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&lt;http://www.cs.umd.edu/~heflin/&gt; .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Equality/Inequality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3908425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Two URIs refer to distinct individuals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4623097"/>
            <a:ext cx="84946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&lt;http://www.cse.lehigh.edu/~heflin/&gt; 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owl:differentFrom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&lt;mailto:heflin@cse.lehigh.edu&gt; . 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609600" y="1828800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Two URIs refer to the same individual.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126429" y="3270409"/>
            <a:ext cx="6112571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owl:AllDifferent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owl:members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rdf:parseType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=”Collection”&gt;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p:Person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=”#Bob” /&gt;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p:Person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=”#Sue” /&gt;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p:Person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=”#Mary” /&gt;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 …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owl:members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owl:AllDifferent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Sets of Distinct Individuals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685800" y="5715000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The URIs #Bob, #Sue and #Mary all refer to distinct individuals.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26429" y="2133600"/>
            <a:ext cx="491993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_:x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owl:AllDifferent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owl:members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(:Bob :Sue :Mary) .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85800" y="1676400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Turtle: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685800" y="2843728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RDF/XML: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126429" y="3499009"/>
            <a:ext cx="7080785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=”Band”&gt;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rdfs:subClassOf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owl:Restriction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owl:onProperty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=”#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hasMember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”/&gt;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owl:allValuesFrom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=”#Musician”/&gt;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owl:Restriction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rdfs:subClassOf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Values From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685800" y="5715000"/>
            <a:ext cx="762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Band is a subclass of the set of entities which only have members that are Musicians.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26429" y="2016204"/>
            <a:ext cx="501291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:Band a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rdfs:subClassOf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[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owl:Restriction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owl:onProperty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: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hasMember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owl:allValuesFrom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:Musician] .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85800" y="1676400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Turtle: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685800" y="3072328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RDF/XML:</a:t>
            </a:r>
          </a:p>
        </p:txBody>
      </p:sp>
    </p:spTree>
    <p:extLst>
      <p:ext uri="{BB962C8B-B14F-4D97-AF65-F5344CB8AC3E}">
        <p14:creationId xmlns:p14="http://schemas.microsoft.com/office/powerpoint/2010/main" val="4097616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126429" y="3499009"/>
            <a:ext cx="7080785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=”Band”&gt;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rdfs:subClassOf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owl:Restriction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owl:onProperty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=”#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hasMember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”/&gt;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owl:someValuesFrom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=”#Singer”/&gt;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owl:Restriction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rdfs:subClassOf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Values From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685800" y="5715000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Every Band has at least one member who is a Singer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26429" y="2016204"/>
            <a:ext cx="505779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:Band a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rdfs:subClassOf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[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owl:Restriction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owl:onProperty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: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hasMember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owl:someValuesFrom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:Singer] .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85800" y="1676400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Turtle: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685800" y="3072328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RDF/XML:</a:t>
            </a:r>
          </a:p>
        </p:txBody>
      </p:sp>
    </p:spTree>
    <p:extLst>
      <p:ext uri="{BB962C8B-B14F-4D97-AF65-F5344CB8AC3E}">
        <p14:creationId xmlns:p14="http://schemas.microsoft.com/office/powerpoint/2010/main" val="4039309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126429" y="3499009"/>
            <a:ext cx="7632218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=”Guitarist”&gt;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rdfs:subClassOf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owl:Restriction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owl:onProperty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=”#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playsInstrument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”/&gt;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owl:hasValue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=”#Guitar”/&gt;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owl:Restriction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rdfs:subClassOf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 Value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685800" y="5715000"/>
            <a:ext cx="762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 Guitarist is a subclass of the set of entities which play at least one instrument that is a Guitar.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26429" y="2016204"/>
            <a:ext cx="570220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:Guitarist a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rdfs:subClassOf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[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owl:Restriction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owl:onProperty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: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playsInstrument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owl:hasValue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:Guitar] .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85800" y="1676400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Turtle: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685800" y="3072328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RDF/XML:</a:t>
            </a:r>
          </a:p>
        </p:txBody>
      </p:sp>
    </p:spTree>
    <p:extLst>
      <p:ext uri="{BB962C8B-B14F-4D97-AF65-F5344CB8AC3E}">
        <p14:creationId xmlns:p14="http://schemas.microsoft.com/office/powerpoint/2010/main" val="196219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126429" y="3360509"/>
            <a:ext cx="7494359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=”Parent”&gt;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owl:equivalentClass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owl:Restriction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owl:onProperty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="#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hasChild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 /&gt; 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owl:minCardinality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rdf:datatype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	"&amp;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xsd;nonNegativeInteger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"&gt;1&lt;/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owl:minCardinality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owl:Restriction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 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owl:equivalentClass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Cardinality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685800" y="5848290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Parent is exactly the set of entities which have at least one child.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26429" y="2016204"/>
            <a:ext cx="625363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>
              <a:tabLst>
                <a:tab pos="225425" algn="l"/>
                <a:tab pos="457200" algn="l"/>
                <a:tab pos="6858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:Parent a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owl:equivalentClass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[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owl:Restriction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owl:onProperty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: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hasChild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owl:minCardinality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“1”^^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xsd:integer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] .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85800" y="1676400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Turtle: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685800" y="3072328"/>
            <a:ext cx="762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RDF/XML:</a:t>
            </a:r>
          </a:p>
        </p:txBody>
      </p:sp>
    </p:spTree>
    <p:extLst>
      <p:ext uri="{BB962C8B-B14F-4D97-AF65-F5344CB8AC3E}">
        <p14:creationId xmlns:p14="http://schemas.microsoft.com/office/powerpoint/2010/main" val="469714655"/>
      </p:ext>
    </p:extLst>
  </p:cSld>
  <p:clrMapOvr>
    <a:masterClrMapping/>
  </p:clrMapOvr>
</p:sld>
</file>

<file path=ppt/theme/theme1.xml><?xml version="1.0" encoding="utf-8"?>
<a:theme xmlns:a="http://schemas.openxmlformats.org/drawingml/2006/main" name="Marylan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FF00"/>
      </a:accent1>
      <a:accent2>
        <a:srgbClr val="990000"/>
      </a:accent2>
      <a:accent3>
        <a:srgbClr val="FFFFFF"/>
      </a:accent3>
      <a:accent4>
        <a:srgbClr val="000000"/>
      </a:accent4>
      <a:accent5>
        <a:srgbClr val="FFFFAA"/>
      </a:accent5>
      <a:accent6>
        <a:srgbClr val="8A0000"/>
      </a:accent6>
      <a:hlink>
        <a:srgbClr val="1A0CF3"/>
      </a:hlink>
      <a:folHlink>
        <a:srgbClr val="808080"/>
      </a:folHlink>
    </a:clrScheme>
    <a:fontScheme name="Marylan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yland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yland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ylan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yland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Designs\Maryland.pot</Template>
  <TotalTime>9315</TotalTime>
  <Words>1573</Words>
  <Application>Microsoft Office PowerPoint</Application>
  <PresentationFormat>On-screen Show (4:3)</PresentationFormat>
  <Paragraphs>104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Courier New</vt:lpstr>
      <vt:lpstr>Times New Roman</vt:lpstr>
      <vt:lpstr>Monotype Sorts</vt:lpstr>
      <vt:lpstr>Maryland</vt:lpstr>
      <vt:lpstr>CSE 428 Semantic Web Topics OWL</vt:lpstr>
      <vt:lpstr>Ontology Header</vt:lpstr>
      <vt:lpstr>Property Chain Axioms</vt:lpstr>
      <vt:lpstr>Equality/Inequality</vt:lpstr>
      <vt:lpstr>Sets of Distinct Individuals</vt:lpstr>
      <vt:lpstr>All Values From</vt:lpstr>
      <vt:lpstr>Some Values From</vt:lpstr>
      <vt:lpstr>Has Value</vt:lpstr>
      <vt:lpstr>Minimum Cardinality</vt:lpstr>
      <vt:lpstr>Intersection and Union</vt:lpstr>
      <vt:lpstr>Containers</vt:lpstr>
      <vt:lpstr>Complement</vt:lpstr>
      <vt:lpstr>Enumerated Classes</vt:lpstr>
      <vt:lpstr>Ontology Versioning</vt:lpstr>
      <vt:lpstr>OWL 2: Negative Assertions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Representation Issues for the Semantic Web</dc:title>
  <dc:creator>Jeff Heflin</dc:creator>
  <cp:lastModifiedBy>Jeff' Heflin</cp:lastModifiedBy>
  <cp:revision>241</cp:revision>
  <dcterms:created xsi:type="dcterms:W3CDTF">1995-05-27T20:07:50Z</dcterms:created>
  <dcterms:modified xsi:type="dcterms:W3CDTF">2020-02-12T15:30:38Z</dcterms:modified>
</cp:coreProperties>
</file>