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A9BE9-114E-43C4-B877-C1330BB61B2B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63C78-7073-406E-AA51-252E70932E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AD4D1-C498-4C16-B0CD-CE201108699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6430E-5722-4902-BF13-19AC6F75083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65 million figure comes from Sindice – includes microformats</a:t>
            </a:r>
          </a:p>
          <a:p>
            <a:r>
              <a:rPr lang="en-US" smtClean="0"/>
              <a:t>Oct. 2009: Google finds 463,000 RDF, 30,000 OWL, 51,000 XML with RDF keyword</a:t>
            </a:r>
          </a:p>
          <a:p>
            <a:r>
              <a:rPr lang="en-US" smtClean="0"/>
              <a:t>System Integration costs source: Semantic Technology Conference materials</a:t>
            </a:r>
          </a:p>
          <a:p>
            <a:endParaRPr lang="en-US" smtClean="0"/>
          </a:p>
          <a:p>
            <a:r>
              <a:rPr lang="en-US" smtClean="0"/>
              <a:t>Other companies:</a:t>
            </a:r>
          </a:p>
          <a:p>
            <a:pPr>
              <a:buFontTx/>
              <a:buChar char="-"/>
            </a:pPr>
            <a:r>
              <a:rPr lang="en-US" sz="1800" smtClean="0"/>
              <a:t> Boeing: integrate work of partners involved in airplane design</a:t>
            </a:r>
          </a:p>
          <a:p>
            <a:pPr>
              <a:buFontTx/>
              <a:buChar char="-"/>
            </a:pPr>
            <a:r>
              <a:rPr lang="en-US" sz="1800" smtClean="0"/>
              <a:t> Chevron: manage the life cycle of power plants and oil refineries</a:t>
            </a:r>
          </a:p>
          <a:p>
            <a:pPr>
              <a:buFontTx/>
              <a:buChar char="-"/>
            </a:pPr>
            <a:r>
              <a:rPr lang="en-US" sz="1800" smtClean="0"/>
              <a:t> British Telecom: online service to help vendors work together</a:t>
            </a:r>
          </a:p>
          <a:p>
            <a:pPr>
              <a:buFontTx/>
              <a:buChar char="-"/>
            </a:pPr>
            <a:r>
              <a:rPr lang="en-US" sz="1800" smtClean="0"/>
              <a:t> Harper’s Magazine: web site that connects articles to events on a timeline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life scientists have jumped ahead of many other communities in using this linked data – and in starting to explore how linking information from many different kinds of non-biological sources can help enhance life science projects.  But most of the systems in this space are single proofs of concept we need to explore better engineering of this space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DF9F9-87A3-457D-9FF1-43E34BEE94C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173E-4CB4-4F03-9079-0CF8CFBC1B82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EE07-EC3E-4691-8030-FD0F4FEA2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3766-8BDA-437E-ABAD-D751722A2EE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BD95-AC84-46D0-9C48-C68E345C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B437-A970-4A95-9FFB-7E6DEF71D96D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2B17-0FA2-45CA-9519-833AB72E8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2CA3-65E7-49A6-B3BC-E577E81AEFDB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EFA0-EA93-4E05-932B-26F95F9D6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771D-ED79-425D-8A58-A14749D36AE8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6A93-88D7-4C34-9E78-A8F0AA8F8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9540-DB79-4199-A7A6-19928324D4C3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3AD1-C83D-4282-9B4F-D16822208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8AD2-08E2-4ED2-91B1-A2BAB435E3AF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EF7C-D300-418A-9080-15B29CBBF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81A2E-A020-48C7-8B0E-77AFD5DAF06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2F72-2E40-47B2-BE45-8A8F480BE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55FE0-2413-455C-8863-AE7B9D0CF7A6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1941-AB36-45A4-86F4-082A1ADE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8C06-F530-456B-8374-8A193121BED6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9F14-7120-44EC-92F6-193BD50C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AACB-CBF1-48B7-BFD0-730BC87D8612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9F87-087F-4937-9E24-88B82A24C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DCA2AD-49CB-4EE6-88ED-63D0BD1E4EAC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573CB9-C5EE-4E3F-8FED-269AD9A1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Understanding Each Other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CSE 431 – Intelligent Agents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85800" y="1998663"/>
            <a:ext cx="7802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rdf:ID=”Band”&gt;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rdf:resource=”#hasMember”/&gt;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&lt;owl:someValuesFrom rdf:resource=”#Singer”/&gt;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Values From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Every Band has at least one member who is a Singer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85800" y="1998663"/>
            <a:ext cx="841692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rdf:ID=”Guitarist”&gt;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rdf:resource=”#playsInstrument”/&gt;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&lt;owl:hasValue rdf:resource=”#Guitar”/&gt;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 Value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Guitarist is a subclass of the set of entities which play at least one instrument that is a Guitar.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85800" y="1998663"/>
            <a:ext cx="826452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rdf:ID=”Parent”&gt;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&lt;owl:equivalentClass&gt;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rdf:resource="#hasChild" /&gt;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&lt;owl:minCardinality rdf:datatype=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"&amp;xsd;nonNegativeInteger"&gt;1&lt;/owl:minCardinality&gt;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&lt;/owl:equivalentClass&gt;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Cardinality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Parent is exactly the set of entities which have at least one child.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5800" y="1676400"/>
            <a:ext cx="787876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rdf:ID=”Father”&gt;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&lt;owl:intersectionOf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rdf:about=”#Parent”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rdf:about=”#Male”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&lt;/owl:intersectionOf&gt;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 and Union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85800" y="3411538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Father is exactly a Parent who is also Male.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097338"/>
            <a:ext cx="69564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rdf:ID=”Person”&gt;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&lt;owl:unionOf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rdf:about=”#Woman”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&lt;/owl:unionOf&gt;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58674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Every Person is either Male or Female.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85800" y="1998663"/>
            <a:ext cx="76454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rdf:ID=”Man”&gt;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&lt;owl:intersectionOf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&lt;owl:Class rdf:about=”#Person”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&lt;owl:complementOf rdf:resource=”#Woman”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&lt;/owl:intersectionOf&gt;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Man is every Person who is not a Woman.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85800" y="1998663"/>
            <a:ext cx="792638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&lt;owl:Class rdf:ID=”PrimaryColor”&gt;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&lt;owl:oneOf rdf:parseType=”Collection”&gt;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rdf:about=”#Red”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rdf:about=”#Blue”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rdf:about=”#Yellow”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&lt;/owl:oneOf&gt;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Enumerated Classes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PrimaryColor has exactly three instances: Red, Blue and Yellow.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Semantic Web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Definition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</a:t>
            </a:r>
            <a:r>
              <a:rPr lang="en-US" sz="2000" b="1" smtClean="0"/>
              <a:t>Semantic Web</a:t>
            </a:r>
            <a:r>
              <a:rPr lang="en-US" sz="2000" smtClean="0"/>
              <a:t> is not a separate Web but an extension of the current one, in which information is given well-defined meaning, better enabling computers and people to work in cooperation. (Berners-Lee et al., Scientific American, May 2001)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Ontology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000" smtClean="0"/>
              <a:t>a key component of the Semantic Web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000" smtClean="0"/>
              <a:t>ontologies define the semantics of the terms used in semi-structured web pages</a:t>
            </a:r>
          </a:p>
          <a:p>
            <a:pPr lvl="2">
              <a:lnSpc>
                <a:spcPct val="90000"/>
              </a:lnSpc>
              <a:buClrTx/>
            </a:pPr>
            <a:r>
              <a:rPr lang="en-US" sz="1800" smtClean="0"/>
              <a:t>identify context, provide shared definitions</a:t>
            </a:r>
          </a:p>
          <a:p>
            <a:pPr lvl="2">
              <a:lnSpc>
                <a:spcPct val="90000"/>
              </a:lnSpc>
              <a:buClrTx/>
            </a:pPr>
            <a:r>
              <a:rPr lang="en-US" sz="1800" smtClean="0"/>
              <a:t>has a formal syntax and unambiguous semantics</a:t>
            </a:r>
          </a:p>
          <a:p>
            <a:pPr lvl="2">
              <a:lnSpc>
                <a:spcPct val="90000"/>
              </a:lnSpc>
              <a:buClrTx/>
            </a:pPr>
            <a:r>
              <a:rPr lang="en-US" sz="1800" smtClean="0"/>
              <a:t>usually includes a taxonomy, but typically much more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000" smtClean="0"/>
              <a:t>inference algorithms can compute what logically follows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Level of Adoption?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Open source Semantic Web tools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from IBM, Hewlett-Packard, Nokia, etc.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Commercial software vendors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Oracle 11g RDBMS supports RDF and much of OWL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Adobe’s products use RDF to provide metadata for documents, photos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Semantic Web specific companies: </a:t>
            </a:r>
            <a:r>
              <a:rPr lang="en-US" sz="1800" dirty="0" err="1" smtClean="0"/>
              <a:t>TopQuadrant</a:t>
            </a:r>
            <a:r>
              <a:rPr lang="en-US" sz="1800" dirty="0" smtClean="0"/>
              <a:t>, </a:t>
            </a:r>
            <a:r>
              <a:rPr lang="en-US" sz="1800" dirty="0" err="1" smtClean="0"/>
              <a:t>Aduna</a:t>
            </a:r>
            <a:r>
              <a:rPr lang="en-US" sz="1800" dirty="0" smtClean="0"/>
              <a:t> Software, etc.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ym typeface="Wingdings" pitchFamily="2" charset="2"/>
              </a:rPr>
              <a:t>~65 million Semantic Web documents </a:t>
            </a:r>
            <a:r>
              <a:rPr lang="en-US" sz="2000" i="1" dirty="0" smtClean="0">
                <a:sym typeface="Wingdings" pitchFamily="2" charset="2"/>
              </a:rPr>
              <a:t>(a</a:t>
            </a:r>
            <a:r>
              <a:rPr lang="en-US" sz="2000" i="1" dirty="0" smtClean="0"/>
              <a:t>s of  October 2009)</a:t>
            </a:r>
            <a:endParaRPr lang="en-US" sz="2000" i="1" dirty="0" smtClean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Yahoo </a:t>
            </a:r>
            <a:r>
              <a:rPr lang="en-US" sz="1800" dirty="0" err="1" smtClean="0"/>
              <a:t>SearchMonkey</a:t>
            </a:r>
            <a:r>
              <a:rPr lang="en-US" sz="1800" dirty="0" smtClean="0"/>
              <a:t> uses RDF to present richer search results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Google now indexes </a:t>
            </a:r>
            <a:r>
              <a:rPr lang="en-US" sz="1800" dirty="0" err="1" smtClean="0"/>
              <a:t>RDFa</a:t>
            </a:r>
            <a:r>
              <a:rPr lang="en-US" sz="1800" dirty="0" smtClean="0"/>
              <a:t> (a means for embedding RDF in web pages)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Semantic Web enabled sites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Data.gov: much of U.S. government’s open data is available in RDF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Newsweek: annotates articles with </a:t>
            </a:r>
            <a:r>
              <a:rPr lang="en-US" sz="1800" dirty="0" err="1" smtClean="0"/>
              <a:t>RDFa</a:t>
            </a:r>
            <a:r>
              <a:rPr lang="en-US" sz="1800" dirty="0" smtClean="0"/>
              <a:t> </a:t>
            </a:r>
            <a:endParaRPr lang="en-US" sz="1800" i="1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BBC Music: exports RDF playlists, RDF for all artists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Harper’s Magazine: connects articles to events on a timeline</a:t>
            </a:r>
          </a:p>
          <a:p>
            <a:pPr lvl="1">
              <a:lnSpc>
                <a:spcPct val="80000"/>
              </a:lnSpc>
            </a:pPr>
            <a:r>
              <a:rPr lang="en-US" sz="1800" dirty="0" err="1" smtClean="0"/>
              <a:t>DBPedia</a:t>
            </a:r>
            <a:r>
              <a:rPr lang="en-US" sz="1800" dirty="0" smtClean="0"/>
              <a:t>: a Semantic Web version of Wikipedia</a:t>
            </a: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622425"/>
            <a:ext cx="718185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Linking Open Data Project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determine domain and scope</a:t>
            </a:r>
          </a:p>
          <a:p>
            <a:r>
              <a:rPr lang="en-US" smtClean="0"/>
              <a:t>consider reusing existing ontologies</a:t>
            </a:r>
          </a:p>
          <a:p>
            <a:r>
              <a:rPr lang="en-US" smtClean="0"/>
              <a:t>enumerate important terms</a:t>
            </a:r>
          </a:p>
          <a:p>
            <a:r>
              <a:rPr lang="en-US" smtClean="0"/>
              <a:t>define the classes and the class hierarchy</a:t>
            </a:r>
          </a:p>
          <a:p>
            <a:r>
              <a:rPr lang="en-US" smtClean="0"/>
              <a:t>define the properties</a:t>
            </a:r>
          </a:p>
          <a:p>
            <a:r>
              <a:rPr lang="en-US" smtClean="0"/>
              <a:t>define the property restrictions (facets)</a:t>
            </a:r>
          </a:p>
          <a:p>
            <a:r>
              <a:rPr lang="en-US" smtClean="0"/>
              <a:t>create instances</a:t>
            </a:r>
          </a:p>
          <a:p>
            <a:r>
              <a:rPr lang="en-US" smtClean="0"/>
              <a:t>check for anomalies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990600" y="1998504"/>
            <a:ext cx="7189789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&lt;?xml version="1.0" ?&gt;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sernum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="99999"&gt;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&lt;!-- IMHO, a truly great CD --&gt;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&lt;title&gt;Yankee Hotel Foxtrot&lt;/title&gt;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&lt;artist&gt;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Wilco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&lt;/artist&gt;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&lt;cover photo="/covers/yht.gif" /&gt;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&lt;track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no="4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"&gt;War on War&lt;/track&gt;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0250E-4419-4389-9756-9F9248F0B697}" type="slidenum">
              <a:rPr lang="en-US" smtClean="0"/>
              <a:pPr/>
              <a:t>3</a:t>
            </a:fld>
            <a:r>
              <a:rPr lang="en-US" smtClean="0"/>
              <a:t> of 30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and OWL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6450" y="2133600"/>
            <a:ext cx="3787775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RDF(S) (1999, revised 2004)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labeled directed graphs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essentially </a:t>
            </a:r>
            <a:r>
              <a:rPr lang="en-US" sz="1600" dirty="0" smtClean="0"/>
              <a:t>semantic networks with URIs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XML serialization syntax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6625" y="2133600"/>
            <a:ext cx="3787775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OWL (2004)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extends RDF with more semantic primitives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based on description logics (DLs)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has a model theoretic semantics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World Wide Web Consortium (W3C) Recommendations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089025" y="5051425"/>
            <a:ext cx="1003300" cy="2571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786063" y="5622925"/>
            <a:ext cx="1277937" cy="32067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265238" y="5670550"/>
            <a:ext cx="692150" cy="2730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1985963" y="4298950"/>
            <a:ext cx="1160462" cy="258763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3021013" y="5051425"/>
            <a:ext cx="885825" cy="2571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089025" y="3590925"/>
            <a:ext cx="1101725" cy="258763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670175" y="3581400"/>
            <a:ext cx="1335088" cy="268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246188" y="5029200"/>
            <a:ext cx="642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u:Chair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946400" y="5638800"/>
            <a:ext cx="87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John Smith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1628775" y="5313363"/>
            <a:ext cx="0" cy="3540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1962150" y="5754688"/>
            <a:ext cx="7604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955675" y="5387975"/>
            <a:ext cx="668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rdf:type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008188" y="5519738"/>
            <a:ext cx="63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g:name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184400" y="4267200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g:Person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179763" y="50292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g:name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246188" y="3581400"/>
            <a:ext cx="793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rdfs:Class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879725" y="3581400"/>
            <a:ext cx="93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rdf:Property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1512888" y="3852863"/>
            <a:ext cx="0" cy="1193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 flipV="1">
            <a:off x="1863725" y="3852863"/>
            <a:ext cx="390525" cy="4429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3502025" y="3852863"/>
            <a:ext cx="0" cy="1193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1746250" y="4516438"/>
            <a:ext cx="292100" cy="5302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H="1" flipV="1">
            <a:off x="3033713" y="4516438"/>
            <a:ext cx="350837" cy="5302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3470275" y="4052888"/>
            <a:ext cx="836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>
            <a:spAutoFit/>
          </a:bodyPr>
          <a:lstStyle/>
          <a:p>
            <a:pPr eaLnBrk="0" hangingPunct="0"/>
            <a:r>
              <a:rPr lang="en-US" sz="1200"/>
              <a:t>rdf:type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2066925" y="3927475"/>
            <a:ext cx="668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rdf:type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838200" y="4325938"/>
            <a:ext cx="668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rdf:type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1774825" y="4856163"/>
            <a:ext cx="1131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rdfs:subclassOf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2184400" y="4635500"/>
            <a:ext cx="922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200"/>
              <a:t>rdfs:domain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4724400" y="3657600"/>
            <a:ext cx="4267200" cy="24745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1200" dirty="0"/>
              <a:t>&lt;</a:t>
            </a:r>
            <a:r>
              <a:rPr lang="en-US" sz="1200" dirty="0" err="1"/>
              <a:t>owl:Class</a:t>
            </a:r>
            <a:r>
              <a:rPr lang="en-US" sz="1200" dirty="0"/>
              <a:t> </a:t>
            </a:r>
            <a:r>
              <a:rPr lang="en-US" sz="1200" dirty="0" err="1"/>
              <a:t>rdf:ID</a:t>
            </a:r>
            <a:r>
              <a:rPr lang="en-US" sz="1200" dirty="0"/>
              <a:t>=”Band”&gt;</a:t>
            </a:r>
            <a:br>
              <a:rPr lang="en-US" sz="1200" dirty="0"/>
            </a:br>
            <a:r>
              <a:rPr lang="en-US" sz="1200" dirty="0"/>
              <a:t>   &lt;</a:t>
            </a:r>
            <a:r>
              <a:rPr lang="en-US" sz="1200" dirty="0" err="1"/>
              <a:t>rdfs:subClassOf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&lt;</a:t>
            </a:r>
            <a:r>
              <a:rPr lang="en-US" sz="1200" dirty="0" err="1"/>
              <a:t>owl:Restriction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   &lt;</a:t>
            </a:r>
            <a:r>
              <a:rPr lang="en-US" sz="1200" dirty="0" err="1"/>
              <a:t>owl:onProperty</a:t>
            </a:r>
            <a:r>
              <a:rPr lang="en-US" sz="1200" dirty="0"/>
              <a:t> </a:t>
            </a:r>
            <a:r>
              <a:rPr lang="en-US" sz="1200" dirty="0" err="1"/>
              <a:t>rdf:resource</a:t>
            </a:r>
            <a:r>
              <a:rPr lang="en-US" sz="1200" dirty="0"/>
              <a:t>=”#</a:t>
            </a:r>
            <a:r>
              <a:rPr lang="en-US" sz="1200" dirty="0" err="1"/>
              <a:t>hasMember</a:t>
            </a:r>
            <a:r>
              <a:rPr lang="en-US" sz="1200" dirty="0"/>
              <a:t>” /&gt;</a:t>
            </a:r>
            <a:br>
              <a:rPr lang="en-US" sz="1200" dirty="0"/>
            </a:br>
            <a:r>
              <a:rPr lang="en-US" sz="1200" dirty="0"/>
              <a:t>         &lt;</a:t>
            </a:r>
            <a:r>
              <a:rPr lang="en-US" sz="1200" dirty="0" err="1"/>
              <a:t>owl:allValuesFrom</a:t>
            </a:r>
            <a:r>
              <a:rPr lang="en-US" sz="1200" dirty="0"/>
              <a:t> </a:t>
            </a:r>
            <a:r>
              <a:rPr lang="en-US" sz="1200" dirty="0" err="1"/>
              <a:t>rdf:resource</a:t>
            </a:r>
            <a:r>
              <a:rPr lang="en-US" sz="1200" dirty="0"/>
              <a:t>=”#Musician” /&gt;</a:t>
            </a:r>
            <a:br>
              <a:rPr lang="en-US" sz="1200" dirty="0"/>
            </a:br>
            <a:r>
              <a:rPr lang="en-US" sz="1200" dirty="0"/>
              <a:t>      &lt;/</a:t>
            </a:r>
            <a:r>
              <a:rPr lang="en-US" sz="1200" dirty="0" err="1"/>
              <a:t>owl:Restriction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&lt;/</a:t>
            </a:r>
            <a:r>
              <a:rPr lang="en-US" sz="1200" dirty="0" err="1"/>
              <a:t>rdfs:subClassOf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&lt;/</a:t>
            </a:r>
            <a:r>
              <a:rPr lang="en-US" sz="1200" dirty="0" err="1"/>
              <a:t>owl:Class</a:t>
            </a:r>
            <a:r>
              <a:rPr lang="en-US" sz="1200" dirty="0"/>
              <a:t>&gt;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endParaRPr lang="en-US" sz="1200" dirty="0"/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1200" i="1" dirty="0"/>
              <a:t>A Band is a subset of the groups which only have Musicians as members</a:t>
            </a:r>
          </a:p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4572000" y="21336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Header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&lt;!DOCTYPE rdf:RDF [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&lt;!ENTITY owl "http://www.w3.org/2002/07/owl#"&gt;]&gt;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&lt;rdf:RDF xmlns:owl ="http://www.w3.org/2002/07/owl#"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xmlns:rdf ="http://www.w3.org/1999/02/22-rdf-syntax-ns#"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xmlns:rdfs="http://www.w3.org/2000/01/rdf-schema#"&gt;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&lt;owl:Ontology rdf:about=""&gt;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&lt;rdfs:label&gt;My Ontology&lt;/rdfs:label&gt;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&lt;rdfs:comment&gt;An example ontology&lt;/rdfs:comment&gt;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&lt;owl:imports rdf:resource=“http://www.ont.org/generic” 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&lt;/owl:Ontology&gt;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&lt;/rdf:RDF&gt;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OWL Class Constructors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81163"/>
            <a:ext cx="6591300" cy="349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140200" y="5764213"/>
            <a:ext cx="3609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/>
              <a:t>example taken from Ian Horrocks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OWL Axioms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772400" cy="3870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924425" y="5851525"/>
            <a:ext cx="3609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/>
              <a:t>example taken from Ian Horrocks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09600" y="2397125"/>
            <a:ext cx="804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&lt;p:Person rdf:about=”http://www.cse.lehigh.edu/~heflin/”&gt;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&lt;owl:sameAs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    rdf:resource=”http://www.cs.umd.edu/~heflin/”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&lt;/p:Person&gt;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Equality/Inequality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908425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distinct individuals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530725"/>
            <a:ext cx="804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&lt;p:Person rdf:about=”http://www.cse.lehigh.edu/~heflin/”&gt;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&lt;owl:differentFrom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    rdf:resource=”mailto:heflin@cse.lehigh.edu”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&lt;/p:Person&gt;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09600" y="18288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the same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85800" y="1998663"/>
            <a:ext cx="80327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&lt;owl:AllDifferent&gt;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&lt;owl:distinctMembers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rdf:about=”#Bob”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rdf:about=”#Sue”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rdf:about=”#Mary”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…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&lt;/owl:distinctMembers&gt;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&lt;/owl:AllDifferent&gt;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Sets of Distinct Individuals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URIs #Bob, #Sue and #Mary all refer to distinct individuals.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85800" y="1998663"/>
            <a:ext cx="7802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rdf:ID=”Band”&gt;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rdf:resource=”#hasMember”/&gt;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&lt;owl:allValuesFrom rdf:resource=”#Musician”/&gt;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 Values From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Band is a subclass of the set of entities which only have members that are Musicians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764</Words>
  <Application>Microsoft Office PowerPoint</Application>
  <PresentationFormat>On-screen Show (4:3)</PresentationFormat>
  <Paragraphs>123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Chapter 6 Understanding Each Other</vt:lpstr>
      <vt:lpstr>XML Example</vt:lpstr>
      <vt:lpstr>RDF and OWL</vt:lpstr>
      <vt:lpstr>Ontology Header</vt:lpstr>
      <vt:lpstr>OWL Class Constructors</vt:lpstr>
      <vt:lpstr>OWL Axioms</vt:lpstr>
      <vt:lpstr>Equality/Inequality</vt:lpstr>
      <vt:lpstr>Sets of Distinct Individuals</vt:lpstr>
      <vt:lpstr>All Values From</vt:lpstr>
      <vt:lpstr>Some Values From</vt:lpstr>
      <vt:lpstr>Has Value</vt:lpstr>
      <vt:lpstr>Minimum Cardinality</vt:lpstr>
      <vt:lpstr>Intersection and Union</vt:lpstr>
      <vt:lpstr>Complement</vt:lpstr>
      <vt:lpstr>Enumerated Classes</vt:lpstr>
      <vt:lpstr>The Semantic Web</vt:lpstr>
      <vt:lpstr>Level of Adoption?</vt:lpstr>
      <vt:lpstr>Linking Open Data Project</vt:lpstr>
      <vt:lpstr>Ontology Engineering</vt:lpstr>
    </vt:vector>
  </TitlesOfParts>
  <Company>Lehigh University CSE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Deductive Reasoning Agents</dc:title>
  <dc:creator>Jeff Heflin</dc:creator>
  <cp:lastModifiedBy>heflin</cp:lastModifiedBy>
  <cp:revision>24</cp:revision>
  <dcterms:created xsi:type="dcterms:W3CDTF">2009-09-08T15:39:23Z</dcterms:created>
  <dcterms:modified xsi:type="dcterms:W3CDTF">2011-09-26T20:24:41Z</dcterms:modified>
</cp:coreProperties>
</file>