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22" r:id="rId2"/>
    <p:sldId id="435" r:id="rId3"/>
    <p:sldId id="440" r:id="rId4"/>
    <p:sldId id="414" r:id="rId5"/>
    <p:sldId id="426" r:id="rId6"/>
    <p:sldId id="425" r:id="rId7"/>
    <p:sldId id="434" r:id="rId8"/>
    <p:sldId id="343" r:id="rId9"/>
    <p:sldId id="436" r:id="rId10"/>
    <p:sldId id="437" r:id="rId11"/>
    <p:sldId id="438" r:id="rId12"/>
    <p:sldId id="439" r:id="rId13"/>
    <p:sldId id="427" r:id="rId14"/>
    <p:sldId id="429" r:id="rId15"/>
    <p:sldId id="428" r:id="rId16"/>
    <p:sldId id="357" r:id="rId17"/>
    <p:sldId id="359" r:id="rId18"/>
  </p:sldIdLst>
  <p:sldSz cx="9144000" cy="6858000" type="screen4x3"/>
  <p:notesSz cx="6858000" cy="9144000"/>
  <p:embeddedFontLst>
    <p:embeddedFont>
      <p:font typeface="Monotype Sorts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575"/>
    <a:srgbClr val="8A6C5C"/>
    <a:srgbClr val="9A6D4C"/>
    <a:srgbClr val="996633"/>
    <a:srgbClr val="FFFFCC"/>
    <a:srgbClr val="FFFF66"/>
    <a:srgbClr val="CC0000"/>
    <a:srgbClr val="B49C8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87246" autoAdjust="0"/>
  </p:normalViewPr>
  <p:slideViewPr>
    <p:cSldViewPr>
      <p:cViewPr varScale="1">
        <p:scale>
          <a:sx n="75" d="100"/>
          <a:sy n="75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i="1"/>
            </a:lvl1pPr>
          </a:lstStyle>
          <a:p>
            <a:pPr>
              <a:defRPr/>
            </a:pPr>
            <a:fld id="{431F8718-7697-4AC7-9357-0F53798C9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161B3C-FAB2-4F3D-8E6C-5B5872AC3AC0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1878E-B056-46CA-8444-390C8FA519DF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FCC153-723A-4B36-9953-DDC2EFC929A2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Other </a:t>
            </a:r>
            <a:r>
              <a:rPr lang="en-US" dirty="0" smtClean="0"/>
              <a:t>companies:</a:t>
            </a:r>
          </a:p>
          <a:p>
            <a:pPr>
              <a:buFontTx/>
              <a:buChar char="-"/>
            </a:pPr>
            <a:r>
              <a:rPr lang="en-US" sz="1800" dirty="0" smtClean="0"/>
              <a:t> Boeing: integrate work of partners involved in airplane design</a:t>
            </a:r>
          </a:p>
          <a:p>
            <a:pPr>
              <a:buFontTx/>
              <a:buChar char="-"/>
            </a:pPr>
            <a:r>
              <a:rPr lang="en-US" sz="1800" dirty="0" smtClean="0"/>
              <a:t> Chevron: manage the life cycle of power plants and oil refineries</a:t>
            </a:r>
          </a:p>
          <a:p>
            <a:pPr>
              <a:buFontTx/>
              <a:buChar char="-"/>
            </a:pPr>
            <a:r>
              <a:rPr lang="en-US" sz="1800" dirty="0" smtClean="0"/>
              <a:t> British Telecom: online service to help vendors work together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BBD00-F35A-464E-8A42-30204969651F}" type="slidenum">
              <a:rPr lang="en-US" altLang="zh-CN"/>
              <a:pPr/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D0F7A-1D45-4CA9-9F1C-68ECE67DCC1F}" type="slidenum">
              <a:rPr lang="en-US" altLang="zh-CN"/>
              <a:pPr/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9AF6FA-7D90-4AC9-A6D8-0D74BD977313}" type="slidenum">
              <a:rPr lang="en-US" altLang="zh-CN"/>
              <a:pPr/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EE98F4-D619-42FA-92FE-31EF3000C313}" type="slidenum">
              <a:rPr lang="en-US" altLang="zh-CN"/>
              <a:pPr/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B49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/>
          <p:cNvPicPr>
            <a:picLocks noChangeAspect="1" noChangeArrowheads="1"/>
          </p:cNvPicPr>
          <p:nvPr userDrawn="1"/>
        </p:nvPicPr>
        <p:blipFill>
          <a:blip r:embed="rId2" cstate="print"/>
          <a:srcRect r="78000"/>
          <a:stretch>
            <a:fillRect/>
          </a:stretch>
        </p:blipFill>
        <p:spPr bwMode="auto">
          <a:xfrm>
            <a:off x="0" y="0"/>
            <a:ext cx="2011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33" descr="lehigh-stri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0"/>
            <a:ext cx="71628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286000" y="2286000"/>
            <a:ext cx="5867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86000" y="3886200"/>
            <a:ext cx="5486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5F16B-B9F5-4314-ABCF-416908D1E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quarter" idx="12"/>
          </p:nvPr>
        </p:nvSpPr>
        <p:spPr>
          <a:xfrm>
            <a:off x="381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3F92E-D0F7-4C24-A356-E452573748CE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5313" y="381000"/>
            <a:ext cx="2046287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6450" y="381000"/>
            <a:ext cx="5986463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EA94E-F51B-4C9A-9D76-09F96766246E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01ADF-EE9D-428E-AD71-80746B01E538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6E266-91EA-40DD-AF82-E458DBDB3F4D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450" y="1676400"/>
            <a:ext cx="37877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6625" y="1676400"/>
            <a:ext cx="37877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92A7B-59A4-4124-8FE0-F7A7D544B309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A9A32-2106-45D1-80BB-84F0E830416D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91C20-20BA-4995-9D85-8ACB3803AE24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ADC47-82B1-4EAD-B397-7FEAD282E890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5E7E-EBD2-4C5A-8051-9DC863E98BC8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C9755-E50F-4697-B64A-63019AD721DE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76200" y="0"/>
            <a:ext cx="92964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381000"/>
            <a:ext cx="624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1676400"/>
            <a:ext cx="77279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8A22E034-F9D3-44A0-B3E9-A5BEC4ECBFEE}" type="slidenum">
              <a:rPr lang="en-US"/>
              <a:pPr>
                <a:defRPr/>
              </a:pPr>
              <a:t>‹#›</a:t>
            </a:fld>
            <a:r>
              <a:rPr lang="en-US"/>
              <a:t> of 30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noFill/>
        </p:spPr>
        <p:txBody>
          <a:bodyPr/>
          <a:lstStyle/>
          <a:p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4000" dirty="0" smtClean="0"/>
              <a:t>Introduction to</a:t>
            </a:r>
            <a:br>
              <a:rPr lang="en-US" altLang="en-US" sz="4000" dirty="0" smtClean="0"/>
            </a:br>
            <a:r>
              <a:rPr lang="en-US" altLang="en-US" sz="4000" dirty="0" smtClean="0"/>
              <a:t>the Semantic Web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noFill/>
        </p:spPr>
        <p:txBody>
          <a:bodyPr/>
          <a:lstStyle/>
          <a:p>
            <a:pPr algn="l"/>
            <a:r>
              <a:rPr lang="en-US" altLang="en-US" smtClean="0"/>
              <a:t>Jeff Heflin</a:t>
            </a:r>
          </a:p>
          <a:p>
            <a:pPr algn="l"/>
            <a:r>
              <a:rPr lang="en-US" altLang="en-US" smtClean="0"/>
              <a:t>Lehigh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Basic Source Selection</a:t>
            </a:r>
          </a:p>
        </p:txBody>
      </p:sp>
      <p:sp>
        <p:nvSpPr>
          <p:cNvPr id="20486" name="Rounded Rectangular Callout 6"/>
          <p:cNvSpPr>
            <a:spLocks noChangeArrowheads="1"/>
          </p:cNvSpPr>
          <p:nvPr/>
        </p:nvSpPr>
        <p:spPr bwMode="auto">
          <a:xfrm>
            <a:off x="4953000" y="3276600"/>
            <a:ext cx="3130550" cy="311150"/>
          </a:xfrm>
          <a:prstGeom prst="wedgeRoundRectCallout">
            <a:avLst>
              <a:gd name="adj1" fmla="val 14864"/>
              <a:gd name="adj2" fmla="val -327934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600"/>
              <a:t>u:teaches  AND  cs:proglang</a:t>
            </a:r>
          </a:p>
        </p:txBody>
      </p:sp>
      <p:sp>
        <p:nvSpPr>
          <p:cNvPr id="20487" name="Rounded Rectangular Callout 7"/>
          <p:cNvSpPr>
            <a:spLocks noChangeArrowheads="1"/>
          </p:cNvSpPr>
          <p:nvPr/>
        </p:nvSpPr>
        <p:spPr bwMode="auto">
          <a:xfrm>
            <a:off x="7543800" y="2743200"/>
            <a:ext cx="1422400" cy="333375"/>
          </a:xfrm>
          <a:prstGeom prst="wedgeRoundRectCallout">
            <a:avLst>
              <a:gd name="adj1" fmla="val -1236"/>
              <a:gd name="adj2" fmla="val -157144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600"/>
              <a:t>j:works-at</a:t>
            </a: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3760788" y="2084388"/>
            <a:ext cx="5383212" cy="3127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600" dirty="0" smtClean="0"/>
              <a:t>Q: u:Professor(x) </a:t>
            </a:r>
            <a:r>
              <a:rPr lang="en-US" sz="1600" dirty="0" smtClean="0">
                <a:sym typeface="Symbol"/>
              </a:rPr>
              <a:t></a:t>
            </a:r>
            <a:r>
              <a:rPr lang="en-US" sz="1600" dirty="0" smtClean="0"/>
              <a:t> </a:t>
            </a:r>
            <a:r>
              <a:rPr lang="en-US" sz="1600" dirty="0"/>
              <a:t>u:teaches(x, </a:t>
            </a:r>
            <a:r>
              <a:rPr lang="en-US" sz="1600" dirty="0" err="1"/>
              <a:t>cs:proglang</a:t>
            </a:r>
            <a:r>
              <a:rPr lang="en-US" sz="1600" dirty="0" smtClean="0"/>
              <a:t>) </a:t>
            </a:r>
            <a:r>
              <a:rPr lang="en-US" sz="1600" dirty="0" smtClean="0">
                <a:sym typeface="Symbol"/>
              </a:rPr>
              <a:t></a:t>
            </a:r>
            <a:r>
              <a:rPr lang="en-US" sz="1600" dirty="0" smtClean="0"/>
              <a:t> </a:t>
            </a:r>
            <a:r>
              <a:rPr lang="en-US" sz="1600" dirty="0"/>
              <a:t>j:works-at(</a:t>
            </a:r>
            <a:r>
              <a:rPr lang="en-US" sz="1600" dirty="0" err="1"/>
              <a:t>x,y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0489" name="Rounded Rectangular Callout 5"/>
          <p:cNvSpPr>
            <a:spLocks noChangeArrowheads="1"/>
          </p:cNvSpPr>
          <p:nvPr/>
        </p:nvSpPr>
        <p:spPr bwMode="auto">
          <a:xfrm>
            <a:off x="3962400" y="2743200"/>
            <a:ext cx="2762250" cy="303212"/>
          </a:xfrm>
          <a:prstGeom prst="wedgeRoundRectCallout">
            <a:avLst>
              <a:gd name="adj1" fmla="val -30133"/>
              <a:gd name="adj2" fmla="val -169394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600" dirty="0"/>
              <a:t>u:Professor AND </a:t>
            </a:r>
            <a:r>
              <a:rPr lang="en-US" sz="1600" dirty="0" err="1"/>
              <a:t>rdf:type</a:t>
            </a:r>
            <a:endParaRPr lang="en-US" sz="16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267200" y="3962400"/>
          <a:ext cx="4114800" cy="1574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95600"/>
                <a:gridCol w="1219200"/>
              </a:tblGrid>
              <a:tr h="39370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subgoals</a:t>
                      </a:r>
                      <a:r>
                        <a:rPr lang="en-US" sz="1800" dirty="0" smtClean="0"/>
                        <a:t>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sources</a:t>
                      </a:r>
                      <a:endParaRPr lang="en-US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u:Professor AND </a:t>
                      </a:r>
                      <a:r>
                        <a:rPr lang="en-US" sz="1800" dirty="0" err="1" smtClean="0"/>
                        <a:t>rdf:type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D1</a:t>
                      </a:r>
                      <a:endParaRPr lang="en-US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u:teaches  AND  </a:t>
                      </a:r>
                      <a:r>
                        <a:rPr lang="en-US" sz="1800" dirty="0" err="1" smtClean="0"/>
                        <a:t>cs:proglang</a:t>
                      </a:r>
                      <a:r>
                        <a:rPr lang="en-US" sz="1800" dirty="0" smtClean="0"/>
                        <a:t>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D2,D3</a:t>
                      </a:r>
                      <a:endParaRPr lang="en-US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j:works-at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9600" y="1600200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Indexing the sources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62400" y="1600200"/>
            <a:ext cx="4972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Given, a query looking up sources in the index</a:t>
            </a:r>
            <a:endParaRPr lang="en-US" dirty="0"/>
          </a:p>
        </p:txBody>
      </p:sp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09775"/>
            <a:ext cx="3516312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191000" y="56388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>
                <a:ea typeface="宋体" pitchFamily="2" charset="-122"/>
              </a:rPr>
              <a:t>Note: D3 will not actually contribute to an answer for this query but must be loaded anyway to make sure!</a:t>
            </a:r>
            <a:endParaRPr lang="en-US" sz="1600" i="1" dirty="0"/>
          </a:p>
        </p:txBody>
      </p:sp>
      <p:sp>
        <p:nvSpPr>
          <p:cNvPr id="29" name="Rounded Rectangular Callout 6"/>
          <p:cNvSpPr>
            <a:spLocks noChangeArrowheads="1"/>
          </p:cNvSpPr>
          <p:nvPr/>
        </p:nvSpPr>
        <p:spPr bwMode="auto">
          <a:xfrm>
            <a:off x="838200" y="6400800"/>
            <a:ext cx="6629400" cy="311150"/>
          </a:xfrm>
          <a:prstGeom prst="wedgeRoundRectCallout">
            <a:avLst>
              <a:gd name="adj1" fmla="val -43264"/>
              <a:gd name="adj2" fmla="val -86534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600" dirty="0" smtClean="0"/>
              <a:t>This “inverted index” is based on ideas used in modern search engines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7" grpId="0" animBg="1"/>
      <p:bldP spid="20488" grpId="0" animBg="1"/>
      <p:bldP spid="20489" grpId="0" animBg="1"/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Evaluation Results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534400" cy="1524000"/>
          </a:xfrm>
        </p:spPr>
        <p:txBody>
          <a:bodyPr/>
          <a:lstStyle/>
          <a:p>
            <a:pPr lvl="1">
              <a:buClr>
                <a:schemeClr val="tx2"/>
              </a:buClr>
            </a:pPr>
            <a:r>
              <a:rPr lang="en-US" sz="2000" dirty="0" smtClean="0"/>
              <a:t>Analysis: flat-structure scales best as we increase the number of unconstrained </a:t>
            </a:r>
            <a:r>
              <a:rPr lang="en-US" sz="2000" dirty="0" err="1" smtClean="0"/>
              <a:t>qtps</a:t>
            </a:r>
            <a:r>
              <a:rPr lang="en-US" sz="2000" dirty="0" smtClean="0"/>
              <a:t> because it has better source selectivity.</a:t>
            </a:r>
          </a:p>
          <a:p>
            <a:pPr lvl="1">
              <a:buClr>
                <a:schemeClr val="tx2"/>
              </a:buClr>
              <a:defRPr/>
            </a:pPr>
            <a:r>
              <a:rPr lang="en-US" sz="2000" dirty="0" smtClean="0"/>
              <a:t>Analysis: flat-structure has best source selectivity:</a:t>
            </a:r>
          </a:p>
          <a:p>
            <a:pPr lvl="1">
              <a:buClr>
                <a:schemeClr val="tx2"/>
              </a:buClr>
              <a:buNone/>
              <a:defRPr/>
            </a:pPr>
            <a:r>
              <a:rPr lang="en-US" sz="2000" dirty="0" smtClean="0"/>
              <a:t>    linear </a:t>
            </a:r>
            <a:r>
              <a:rPr lang="en-US" sz="2000" dirty="0" err="1" smtClean="0"/>
              <a:t>vs</a:t>
            </a:r>
            <a:r>
              <a:rPr lang="en-US" sz="2000" dirty="0" smtClean="0"/>
              <a:t> exponential</a:t>
            </a:r>
          </a:p>
          <a:p>
            <a:pPr lvl="1">
              <a:buClr>
                <a:schemeClr val="tx2"/>
              </a:buClr>
            </a:pPr>
            <a:endParaRPr lang="en-US" sz="2000" dirty="0" smtClean="0"/>
          </a:p>
        </p:txBody>
      </p:sp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405562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199"/>
            <a:ext cx="4041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616450" y="1524000"/>
            <a:ext cx="3994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tx2"/>
              </a:buClr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Average number of selected sources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1524000"/>
            <a:ext cx="3994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chemeClr val="tx2"/>
              </a:buClr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Average query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response time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 Evaluation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24800" cy="990600"/>
          </a:xfrm>
        </p:spPr>
        <p:txBody>
          <a:bodyPr/>
          <a:lstStyle/>
          <a:p>
            <a:r>
              <a:rPr lang="en-US" sz="2400" dirty="0" smtClean="0"/>
              <a:t>Structure algorithm over subset of BTC data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/>
              <a:t>23 million sources, 73 million triples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/>
              <a:t>Indexing time: ~58 hours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/>
              <a:t>Index size: 18GB</a:t>
            </a:r>
          </a:p>
          <a:p>
            <a:pPr lvl="1"/>
            <a:endParaRPr lang="en-US" sz="2000" dirty="0" smtClean="0"/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276600"/>
            <a:ext cx="46101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/>
          </p:cNvSpPr>
          <p:nvPr/>
        </p:nvSpPr>
        <p:spPr bwMode="auto">
          <a:xfrm>
            <a:off x="304800" y="160020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altLang="zh-CN" sz="2800" dirty="0" smtClean="0"/>
              <a:t>Mappings </a:t>
            </a:r>
            <a:r>
              <a:rPr lang="en-US" altLang="zh-CN" sz="2800" dirty="0"/>
              <a:t>constitute “mediator” </a:t>
            </a:r>
            <a:r>
              <a:rPr lang="en-US" altLang="zh-CN" sz="2800" dirty="0" err="1"/>
              <a:t>ontologies</a:t>
            </a:r>
            <a:r>
              <a:rPr lang="en-US" altLang="zh-CN" sz="2800" dirty="0"/>
              <a:t>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Example: E-Commerce Integration</a:t>
            </a:r>
          </a:p>
        </p:txBody>
      </p:sp>
      <p:pic>
        <p:nvPicPr>
          <p:cNvPr id="16388" name="Picture 7" descr="ontNetwork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01925"/>
            <a:ext cx="79819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Semantic Web Benefits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smtClean="0"/>
              <a:t>An example of translation</a:t>
            </a:r>
          </a:p>
        </p:txBody>
      </p:sp>
      <p:pic>
        <p:nvPicPr>
          <p:cNvPr id="18436" name="Picture 5" descr="exa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2197100"/>
            <a:ext cx="7834313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altLang="zh-CN" sz="1400">
                <a:latin typeface="Times New Roman" pitchFamily="18" charset="0"/>
              </a:rPr>
              <a:t>10/27/2009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752600"/>
            <a:ext cx="8534400" cy="487680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en-US" altLang="zh-CN" sz="2400" dirty="0" smtClean="0"/>
              <a:t>Many types of heterogeneity in the source </a:t>
            </a:r>
            <a:r>
              <a:rPr lang="en-US" altLang="zh-CN" sz="2400" dirty="0" err="1" smtClean="0"/>
              <a:t>ontologies</a:t>
            </a:r>
            <a:r>
              <a:rPr lang="en-US" altLang="zh-CN" sz="2400" dirty="0" smtClean="0"/>
              <a:t> </a:t>
            </a:r>
          </a:p>
          <a:p>
            <a:pPr lvl="1" algn="just">
              <a:lnSpc>
                <a:spcPct val="80000"/>
              </a:lnSpc>
            </a:pPr>
            <a:r>
              <a:rPr lang="en-US" altLang="zh-CN" sz="2000" dirty="0" smtClean="0"/>
              <a:t>Union (A ≡ B </a:t>
            </a:r>
            <a:r>
              <a:rPr lang="de-DE" altLang="zh-CN" sz="2000" dirty="0" smtClean="0"/>
              <a:t>⊔ </a:t>
            </a:r>
            <a:r>
              <a:rPr lang="en-US" altLang="zh-CN" sz="2000" dirty="0" smtClean="0"/>
              <a:t>C) </a:t>
            </a:r>
          </a:p>
          <a:p>
            <a:pPr lvl="2" algn="just">
              <a:lnSpc>
                <a:spcPct val="80000"/>
              </a:lnSpc>
            </a:pPr>
            <a:r>
              <a:rPr lang="en-US" altLang="zh-CN" sz="1400" dirty="0" smtClean="0"/>
              <a:t>“</a:t>
            </a:r>
            <a:r>
              <a:rPr lang="en-US" altLang="zh-CN" sz="1400" dirty="0" err="1" smtClean="0"/>
              <a:t>fsc:KnobsAndPointers</a:t>
            </a:r>
            <a:r>
              <a:rPr lang="en-US" altLang="zh-CN" sz="1400" dirty="0" smtClean="0"/>
              <a:t> ≡ </a:t>
            </a:r>
            <a:r>
              <a:rPr lang="en-US" altLang="zh-CN" sz="1400" dirty="0" err="1" smtClean="0"/>
              <a:t>eOTD:Knob</a:t>
            </a:r>
            <a:r>
              <a:rPr lang="en-US" altLang="zh-CN" sz="1400" dirty="0" smtClean="0"/>
              <a:t> </a:t>
            </a:r>
            <a:r>
              <a:rPr lang="de-DE" altLang="zh-CN" sz="1400" dirty="0" smtClean="0"/>
              <a:t>⊔</a:t>
            </a:r>
            <a:r>
              <a:rPr lang="en-US" altLang="zh-CN" sz="1400" dirty="0" smtClean="0"/>
              <a:t> </a:t>
            </a:r>
            <a:r>
              <a:rPr lang="en-US" altLang="zh-CN" sz="1400" dirty="0" err="1" smtClean="0"/>
              <a:t>eOTD:Pointer</a:t>
            </a:r>
            <a:r>
              <a:rPr lang="en-US" altLang="zh-CN" sz="1400" dirty="0" smtClean="0"/>
              <a:t>”</a:t>
            </a:r>
          </a:p>
          <a:p>
            <a:pPr lvl="1" algn="just">
              <a:lnSpc>
                <a:spcPct val="80000"/>
              </a:lnSpc>
            </a:pPr>
            <a:r>
              <a:rPr lang="en-US" altLang="zh-CN" sz="2000" dirty="0" smtClean="0"/>
              <a:t>Intersection (A ≡ B </a:t>
            </a:r>
            <a:r>
              <a:rPr lang="de-DE" altLang="zh-CN" sz="2000" dirty="0" smtClean="0"/>
              <a:t>⊓ </a:t>
            </a:r>
            <a:r>
              <a:rPr lang="en-US" altLang="zh-CN" sz="2000" dirty="0" smtClean="0"/>
              <a:t>C) </a:t>
            </a:r>
          </a:p>
          <a:p>
            <a:pPr lvl="2" algn="just">
              <a:lnSpc>
                <a:spcPct val="80000"/>
              </a:lnSpc>
            </a:pPr>
            <a:r>
              <a:rPr lang="en-US" altLang="zh-CN" sz="1400" dirty="0" smtClean="0"/>
              <a:t>“</a:t>
            </a:r>
            <a:r>
              <a:rPr lang="en-US" altLang="zh-CN" sz="1400" dirty="0" err="1" smtClean="0"/>
              <a:t>fsc:BearingAntifrictionUnmounted</a:t>
            </a:r>
            <a:r>
              <a:rPr lang="en-US" altLang="zh-CN" sz="1400" dirty="0" smtClean="0"/>
              <a:t> </a:t>
            </a:r>
          </a:p>
          <a:p>
            <a:pPr lvl="2" algn="just"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400" dirty="0" smtClean="0"/>
              <a:t>	≡ </a:t>
            </a:r>
            <a:r>
              <a:rPr lang="en-US" altLang="zh-CN" sz="1400" dirty="0" err="1" smtClean="0"/>
              <a:t>eOTD:Bearing</a:t>
            </a:r>
            <a:r>
              <a:rPr lang="en-US" altLang="zh-CN" sz="1400" dirty="0" smtClean="0"/>
              <a:t>-Antifriction </a:t>
            </a:r>
            <a:r>
              <a:rPr lang="de-DE" altLang="zh-CN" sz="1400" dirty="0" smtClean="0"/>
              <a:t>⊓ </a:t>
            </a:r>
            <a:r>
              <a:rPr lang="en-US" altLang="zh-CN" sz="1400" dirty="0" err="1" smtClean="0"/>
              <a:t>eOTD:Bearing-Unmounted</a:t>
            </a:r>
            <a:r>
              <a:rPr lang="en-US" altLang="zh-CN" sz="1400" dirty="0" smtClean="0"/>
              <a:t>” </a:t>
            </a:r>
          </a:p>
          <a:p>
            <a:pPr lvl="1" algn="just">
              <a:lnSpc>
                <a:spcPct val="80000"/>
              </a:lnSpc>
            </a:pPr>
            <a:r>
              <a:rPr lang="fr-FR" altLang="zh-CN" sz="2000" dirty="0" smtClean="0"/>
              <a:t>Exclusion (A </a:t>
            </a:r>
            <a:r>
              <a:rPr lang="en-US" altLang="zh-CN" sz="2000" dirty="0" smtClean="0"/>
              <a:t>≡ </a:t>
            </a:r>
            <a:r>
              <a:rPr lang="fr-FR" altLang="zh-CN" sz="2000" dirty="0" smtClean="0"/>
              <a:t>B </a:t>
            </a:r>
            <a:r>
              <a:rPr lang="de-DE" altLang="zh-CN" sz="2000" dirty="0" smtClean="0"/>
              <a:t>⊓ </a:t>
            </a:r>
            <a:r>
              <a:rPr lang="fr-FR" altLang="zh-CN" sz="2000" dirty="0" smtClean="0"/>
              <a:t>¬ </a:t>
            </a:r>
            <a:r>
              <a:rPr lang="en-US" altLang="zh-CN" sz="2000" dirty="0" smtClean="0"/>
              <a:t>C</a:t>
            </a:r>
            <a:r>
              <a:rPr lang="fr-FR" altLang="zh-CN" sz="2000" dirty="0" smtClean="0"/>
              <a:t>) </a:t>
            </a:r>
          </a:p>
          <a:p>
            <a:pPr lvl="2" algn="just">
              <a:lnSpc>
                <a:spcPct val="80000"/>
              </a:lnSpc>
            </a:pPr>
            <a:r>
              <a:rPr lang="en-US" altLang="zh-CN" sz="1600" dirty="0" smtClean="0"/>
              <a:t>“</a:t>
            </a:r>
            <a:r>
              <a:rPr lang="en-US" altLang="zh-CN" sz="1600" dirty="0" err="1" smtClean="0"/>
              <a:t>eOTD:BearingPlain</a:t>
            </a:r>
            <a:r>
              <a:rPr lang="en-US" altLang="zh-CN" sz="1600" dirty="0" smtClean="0"/>
              <a:t> </a:t>
            </a:r>
          </a:p>
          <a:p>
            <a:pPr lvl="2" algn="just"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 dirty="0" smtClean="0"/>
              <a:t>	≡ </a:t>
            </a:r>
            <a:r>
              <a:rPr lang="en-US" altLang="zh-CN" sz="1600" dirty="0" err="1" smtClean="0"/>
              <a:t>eCl@ss:PlainBearing</a:t>
            </a:r>
            <a:r>
              <a:rPr lang="en-US" altLang="zh-CN" sz="1600" dirty="0" smtClean="0"/>
              <a:t> </a:t>
            </a:r>
            <a:r>
              <a:rPr lang="de-DE" altLang="zh-CN" sz="1600" dirty="0" smtClean="0"/>
              <a:t>⊓ </a:t>
            </a:r>
            <a:r>
              <a:rPr lang="fr-FR" altLang="zh-CN" sz="1600" dirty="0" smtClean="0"/>
              <a:t>¬ </a:t>
            </a:r>
            <a:r>
              <a:rPr lang="en-US" altLang="zh-CN" sz="1600" dirty="0" err="1" smtClean="0"/>
              <a:t>eCl@ss:PlainBearingParts</a:t>
            </a:r>
            <a:r>
              <a:rPr lang="en-US" altLang="zh-CN" sz="1600" dirty="0" smtClean="0"/>
              <a:t>” </a:t>
            </a:r>
          </a:p>
          <a:p>
            <a:pPr lvl="1" algn="just">
              <a:lnSpc>
                <a:spcPct val="80000"/>
              </a:lnSpc>
            </a:pPr>
            <a:r>
              <a:rPr lang="en-US" altLang="zh-CN" sz="2000" dirty="0" smtClean="0"/>
              <a:t>Class vs. property distinction (A </a:t>
            </a:r>
            <a:r>
              <a:rPr lang="de-DE" altLang="zh-CN" sz="2000" dirty="0" smtClean="0"/>
              <a:t>⊑ ∃</a:t>
            </a:r>
            <a:r>
              <a:rPr lang="en-US" altLang="zh-CN" sz="2000" dirty="0" smtClean="0"/>
              <a:t>P.{a, b, c}) </a:t>
            </a:r>
          </a:p>
          <a:p>
            <a:pPr lvl="2" algn="just">
              <a:lnSpc>
                <a:spcPct val="80000"/>
              </a:lnSpc>
            </a:pPr>
            <a:r>
              <a:rPr lang="en-US" altLang="zh-CN" sz="1600" dirty="0" smtClean="0"/>
              <a:t>“</a:t>
            </a:r>
            <a:r>
              <a:rPr lang="en-US" altLang="zh-CN" sz="1600" dirty="0" err="1" smtClean="0"/>
              <a:t>PLIB:HexagonHeadTappingScrewWithAFlatEnd</a:t>
            </a:r>
            <a:r>
              <a:rPr lang="en-US" altLang="zh-CN" sz="1600" dirty="0" smtClean="0"/>
              <a:t> </a:t>
            </a:r>
          </a:p>
          <a:p>
            <a:pPr lvl="2" algn="just">
              <a:lnSpc>
                <a:spcPct val="80000"/>
              </a:lnSpc>
              <a:buFont typeface="Wingdings" pitchFamily="2" charset="2"/>
              <a:buNone/>
            </a:pPr>
            <a:r>
              <a:rPr lang="de-DE" altLang="zh-CN" sz="1600" dirty="0" smtClean="0"/>
              <a:t>	⊑ ∃</a:t>
            </a:r>
            <a:r>
              <a:rPr lang="en-US" altLang="zh-CN" sz="1600" dirty="0" err="1" smtClean="0"/>
              <a:t>eOTD:head</a:t>
            </a:r>
            <a:r>
              <a:rPr lang="en-US" altLang="zh-CN" sz="1600" dirty="0" smtClean="0"/>
              <a:t>-Style.{</a:t>
            </a:r>
            <a:r>
              <a:rPr lang="en-US" altLang="zh-CN" sz="1600" dirty="0" err="1" smtClean="0"/>
              <a:t>eOTD:Hexagon</a:t>
            </a:r>
            <a:r>
              <a:rPr lang="en-US" altLang="zh-CN" sz="1600" dirty="0" smtClean="0"/>
              <a:t>}” </a:t>
            </a:r>
          </a:p>
          <a:p>
            <a:pPr lvl="2" algn="just">
              <a:lnSpc>
                <a:spcPct val="80000"/>
              </a:lnSpc>
            </a:pPr>
            <a:r>
              <a:rPr lang="en-US" altLang="zh-CN" sz="1600" dirty="0" smtClean="0"/>
              <a:t>“</a:t>
            </a:r>
            <a:r>
              <a:rPr lang="en-US" altLang="zh-CN" sz="1600" dirty="0" err="1" smtClean="0"/>
              <a:t>PLIB:HexagonHeadTappingScrewWithAFlatEnd</a:t>
            </a:r>
            <a:r>
              <a:rPr lang="en-US" altLang="zh-CN" sz="1600" dirty="0" smtClean="0"/>
              <a:t> </a:t>
            </a:r>
          </a:p>
          <a:p>
            <a:pPr lvl="2" algn="just">
              <a:lnSpc>
                <a:spcPct val="80000"/>
              </a:lnSpc>
              <a:buFont typeface="Wingdings" pitchFamily="2" charset="2"/>
              <a:buNone/>
            </a:pPr>
            <a:r>
              <a:rPr lang="de-DE" altLang="zh-CN" sz="1600" dirty="0" smtClean="0"/>
              <a:t>	⊑ ∃</a:t>
            </a:r>
            <a:r>
              <a:rPr lang="en-US" altLang="zh-CN" sz="1600" dirty="0" err="1" smtClean="0"/>
              <a:t>eOTD:pointStyle</a:t>
            </a:r>
            <a:r>
              <a:rPr lang="en-US" altLang="zh-CN" sz="1600" dirty="0" smtClean="0"/>
              <a:t>.{</a:t>
            </a:r>
            <a:r>
              <a:rPr lang="en-US" altLang="zh-CN" sz="1600" dirty="0" err="1" smtClean="0"/>
              <a:t>eOTD:Flat</a:t>
            </a:r>
            <a:r>
              <a:rPr lang="en-US" altLang="zh-CN" sz="1600" dirty="0" smtClean="0"/>
              <a:t>, eOTD:Flat2, eOTD:Flat3}” </a:t>
            </a:r>
          </a:p>
          <a:p>
            <a:pPr lvl="1" algn="just">
              <a:lnSpc>
                <a:spcPct val="80000"/>
              </a:lnSpc>
            </a:pPr>
            <a:r>
              <a:rPr lang="en-US" altLang="zh-CN" sz="2000" dirty="0" smtClean="0"/>
              <a:t>When all else fails, most specific </a:t>
            </a:r>
            <a:r>
              <a:rPr lang="en-US" altLang="zh-CN" sz="2000" dirty="0" err="1" smtClean="0"/>
              <a:t>subsumer</a:t>
            </a:r>
            <a:r>
              <a:rPr lang="en-US" altLang="zh-CN" sz="2000" dirty="0" smtClean="0"/>
              <a:t> and </a:t>
            </a:r>
            <a:r>
              <a:rPr lang="en-US" altLang="zh-CN" sz="2000" dirty="0" err="1" smtClean="0"/>
              <a:t>subsumee</a:t>
            </a:r>
            <a:endParaRPr lang="en-US" altLang="zh-CN" sz="2000" dirty="0" smtClean="0"/>
          </a:p>
          <a:p>
            <a:pPr lvl="2" algn="just">
              <a:lnSpc>
                <a:spcPct val="80000"/>
              </a:lnSpc>
            </a:pPr>
            <a:r>
              <a:rPr lang="en-US" altLang="zh-CN" sz="1600" dirty="0" smtClean="0"/>
              <a:t>“</a:t>
            </a:r>
            <a:r>
              <a:rPr lang="en-US" altLang="zh-CN" sz="1600" dirty="0" err="1" smtClean="0"/>
              <a:t>cpv:PrimaryBatteries</a:t>
            </a:r>
            <a:r>
              <a:rPr lang="en-US" altLang="zh-CN" sz="1600" dirty="0" smtClean="0"/>
              <a:t> </a:t>
            </a:r>
            <a:r>
              <a:rPr lang="de-DE" altLang="zh-CN" sz="1600" dirty="0" smtClean="0"/>
              <a:t>⊑ </a:t>
            </a:r>
            <a:r>
              <a:rPr lang="en-US" altLang="zh-CN" sz="1600" dirty="0" err="1" smtClean="0"/>
              <a:t>eOTD:BatteryAssemblyAll</a:t>
            </a:r>
            <a:r>
              <a:rPr lang="en-US" altLang="zh-CN" sz="1600" dirty="0" smtClean="0"/>
              <a:t>” </a:t>
            </a:r>
          </a:p>
          <a:p>
            <a:pPr lvl="2" algn="just">
              <a:lnSpc>
                <a:spcPct val="80000"/>
              </a:lnSpc>
            </a:pPr>
            <a:r>
              <a:rPr lang="en-US" altLang="zh-CN" sz="1600" dirty="0" smtClean="0"/>
              <a:t>“</a:t>
            </a:r>
            <a:r>
              <a:rPr lang="en-US" altLang="zh-CN" sz="1600" dirty="0" err="1" smtClean="0"/>
              <a:t>eOTD:BatteryThermal</a:t>
            </a:r>
            <a:r>
              <a:rPr lang="en-US" altLang="zh-CN" sz="1600" dirty="0" smtClean="0"/>
              <a:t> </a:t>
            </a:r>
            <a:r>
              <a:rPr lang="de-DE" altLang="zh-CN" sz="1600" dirty="0" smtClean="0"/>
              <a:t>⊑</a:t>
            </a:r>
            <a:r>
              <a:rPr lang="en-US" altLang="zh-CN" sz="1600" dirty="0" smtClean="0"/>
              <a:t> </a:t>
            </a:r>
            <a:r>
              <a:rPr lang="en-US" altLang="zh-CN" sz="1600" dirty="0" err="1" smtClean="0"/>
              <a:t>cpv:PrimaryBatteries</a:t>
            </a:r>
            <a:r>
              <a:rPr lang="en-US" altLang="zh-CN" sz="1600" dirty="0" smtClean="0"/>
              <a:t>” </a:t>
            </a:r>
          </a:p>
          <a:p>
            <a:pPr lvl="2" algn="just">
              <a:lnSpc>
                <a:spcPct val="80000"/>
              </a:lnSpc>
              <a:buFont typeface="Wingdings" pitchFamily="2" charset="2"/>
              <a:buNone/>
            </a:pPr>
            <a:endParaRPr lang="en-US" altLang="zh-CN" sz="1600" dirty="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mtClean="0"/>
              <a:t>Ontology Mapping</a:t>
            </a:r>
            <a:endParaRPr lang="zh-CN" altLang="en-US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07B9D3-741E-4827-9DB2-862514D57B1C}" type="slidenum">
              <a:rPr lang="en-US" smtClean="0"/>
              <a:pPr/>
              <a:t>16</a:t>
            </a:fld>
            <a:r>
              <a:rPr lang="en-US" smtClean="0"/>
              <a:t> of 30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OWL Class Constructors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81163"/>
            <a:ext cx="6591300" cy="3495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140200" y="5764213"/>
            <a:ext cx="36099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i="1"/>
              <a:t>example taken from Ian Horrocks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1D09A0-9BDC-416D-9491-B13812A3468A}" type="slidenum">
              <a:rPr lang="en-US" smtClean="0"/>
              <a:pPr/>
              <a:t>17</a:t>
            </a:fld>
            <a:r>
              <a:rPr lang="en-US" smtClean="0"/>
              <a:t> of 30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OWL Axioms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05000"/>
            <a:ext cx="7772400" cy="3870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924425" y="5851525"/>
            <a:ext cx="36099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i="1"/>
              <a:t>example taken from Ian Horrocks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the Web be?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3490491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28888"/>
            <a:ext cx="376770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9200" y="4953000"/>
            <a:ext cx="211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giant library?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4953000"/>
            <a:ext cx="192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giant brain?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495300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Semantic Web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Definition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The </a:t>
            </a:r>
            <a:r>
              <a:rPr lang="en-US" sz="2000" b="1" dirty="0" smtClean="0"/>
              <a:t>Semantic Web</a:t>
            </a:r>
            <a:r>
              <a:rPr lang="en-US" sz="2000" dirty="0" smtClean="0"/>
              <a:t> is not a separate Web but an extension of the current one, in which information is given well-defined meaning, better enabling computers and people to work in cooperation. (Berners-Lee et al., Scientific American, May 2001)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Ontology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2000" dirty="0" smtClean="0"/>
              <a:t>a key component of the Semantic Web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2000" dirty="0" err="1" smtClean="0"/>
              <a:t>ontologies</a:t>
            </a:r>
            <a:r>
              <a:rPr lang="en-US" sz="2000" dirty="0" smtClean="0"/>
              <a:t> define the semantics of the terms used in semi-structured web pages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800" dirty="0" smtClean="0"/>
              <a:t>identify context, provide shared definitions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800" dirty="0" smtClean="0"/>
              <a:t>has a formal syntax and unambiguous semantics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800" dirty="0" smtClean="0"/>
              <a:t>usually includes a taxonomy, but typically much more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2000" dirty="0" smtClean="0"/>
              <a:t>inference algorithms can compute what logically follows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Semantic Web Standards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6450" y="2133600"/>
            <a:ext cx="3787775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smtClean="0"/>
              <a:t>RDF(S) (1999, revised 2004)</a:t>
            </a:r>
          </a:p>
          <a:p>
            <a:pPr lvl="1">
              <a:lnSpc>
                <a:spcPct val="80000"/>
              </a:lnSpc>
            </a:pPr>
            <a:r>
              <a:rPr lang="en-US" sz="1600" smtClean="0"/>
              <a:t>essentially semantic networks with URIs</a:t>
            </a:r>
          </a:p>
          <a:p>
            <a:pPr lvl="1">
              <a:lnSpc>
                <a:spcPct val="80000"/>
              </a:lnSpc>
            </a:pPr>
            <a:r>
              <a:rPr lang="en-US" sz="1600" smtClean="0"/>
              <a:t>XML serialization syntax</a:t>
            </a: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46625" y="2133600"/>
            <a:ext cx="3787775" cy="137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smtClean="0"/>
              <a:t>OWL (2004)</a:t>
            </a:r>
          </a:p>
          <a:p>
            <a:pPr lvl="1">
              <a:lnSpc>
                <a:spcPct val="80000"/>
              </a:lnSpc>
            </a:pPr>
            <a:r>
              <a:rPr lang="en-US" sz="1600" smtClean="0"/>
              <a:t>extends RDF with more semantic primitives</a:t>
            </a:r>
          </a:p>
          <a:p>
            <a:pPr lvl="1">
              <a:lnSpc>
                <a:spcPct val="80000"/>
              </a:lnSpc>
            </a:pPr>
            <a:r>
              <a:rPr lang="en-US" sz="1600" smtClean="0"/>
              <a:t>based on description logics (DLs)</a:t>
            </a:r>
          </a:p>
          <a:p>
            <a:pPr lvl="1">
              <a:lnSpc>
                <a:spcPct val="80000"/>
              </a:lnSpc>
            </a:pPr>
            <a:r>
              <a:rPr lang="en-US" sz="1600" smtClean="0"/>
              <a:t>has a model theoretic semantics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838200" y="1676400"/>
            <a:ext cx="67056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World Wide Web Consortium (W3C) Recommendations</a:t>
            </a: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1089025" y="5051425"/>
            <a:ext cx="1003300" cy="257175"/>
          </a:xfrm>
          <a:prstGeom prst="ellipse">
            <a:avLst/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786063" y="5622925"/>
            <a:ext cx="1277937" cy="320675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1265238" y="5670550"/>
            <a:ext cx="692150" cy="273050"/>
          </a:xfrm>
          <a:prstGeom prst="ellipse">
            <a:avLst/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1985963" y="4298950"/>
            <a:ext cx="1160462" cy="258763"/>
          </a:xfrm>
          <a:prstGeom prst="ellipse">
            <a:avLst/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3021013" y="5051425"/>
            <a:ext cx="885825" cy="257175"/>
          </a:xfrm>
          <a:prstGeom prst="ellipse">
            <a:avLst/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1089025" y="3590925"/>
            <a:ext cx="1101725" cy="258763"/>
          </a:xfrm>
          <a:prstGeom prst="ellipse">
            <a:avLst/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13"/>
          <p:cNvSpPr>
            <a:spLocks noChangeArrowheads="1"/>
          </p:cNvSpPr>
          <p:nvPr/>
        </p:nvSpPr>
        <p:spPr bwMode="auto">
          <a:xfrm>
            <a:off x="2670175" y="3581400"/>
            <a:ext cx="1335088" cy="268288"/>
          </a:xfrm>
          <a:prstGeom prst="ellipse">
            <a:avLst/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1246188" y="502920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u:Chair</a:t>
            </a: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2946400" y="5638800"/>
            <a:ext cx="874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John Smith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1628775" y="5313363"/>
            <a:ext cx="0" cy="354012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962150" y="5754688"/>
            <a:ext cx="7604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955675" y="5387975"/>
            <a:ext cx="668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rdf:type</a:t>
            </a: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2008188" y="5519738"/>
            <a:ext cx="635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g:name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2184400" y="4267200"/>
            <a:ext cx="717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g:Person</a:t>
            </a: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3179763" y="5029200"/>
            <a:ext cx="63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g:name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1246188" y="3581400"/>
            <a:ext cx="793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rdfs:Class</a:t>
            </a:r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2879725" y="3581400"/>
            <a:ext cx="930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rdf:Property</a:t>
            </a:r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 flipV="1">
            <a:off x="1512888" y="3852863"/>
            <a:ext cx="0" cy="11938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 flipH="1" flipV="1">
            <a:off x="1863725" y="3852863"/>
            <a:ext cx="390525" cy="442912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 flipV="1">
            <a:off x="3502025" y="3852863"/>
            <a:ext cx="0" cy="11938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 flipV="1">
            <a:off x="1746250" y="4516438"/>
            <a:ext cx="292100" cy="530225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 flipH="1" flipV="1">
            <a:off x="3033713" y="4516438"/>
            <a:ext cx="350837" cy="530225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3470275" y="4052888"/>
            <a:ext cx="8366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7" rIns="92075" bIns="46037">
            <a:spAutoFit/>
          </a:bodyPr>
          <a:lstStyle/>
          <a:p>
            <a:pPr eaLnBrk="0" hangingPunct="0"/>
            <a:r>
              <a:rPr lang="en-US" sz="1200"/>
              <a:t>rdf:type</a:t>
            </a:r>
          </a:p>
        </p:txBody>
      </p:sp>
      <p:sp>
        <p:nvSpPr>
          <p:cNvPr id="6174" name="Rectangle 30"/>
          <p:cNvSpPr>
            <a:spLocks noChangeArrowheads="1"/>
          </p:cNvSpPr>
          <p:nvPr/>
        </p:nvSpPr>
        <p:spPr bwMode="auto">
          <a:xfrm>
            <a:off x="2066925" y="3927475"/>
            <a:ext cx="668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rdf:type</a:t>
            </a: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838200" y="4325938"/>
            <a:ext cx="6683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rdf:type</a:t>
            </a:r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1774825" y="4856163"/>
            <a:ext cx="1131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rdfs:subclassOf</a:t>
            </a:r>
          </a:p>
        </p:txBody>
      </p:sp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2184400" y="4635500"/>
            <a:ext cx="92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7" rIns="92075" bIns="46037">
            <a:spAutoFit/>
          </a:bodyPr>
          <a:lstStyle/>
          <a:p>
            <a:pPr eaLnBrk="0" hangingPunct="0"/>
            <a:r>
              <a:rPr lang="en-US" sz="1200"/>
              <a:t>rdfs:domain</a:t>
            </a:r>
          </a:p>
        </p:txBody>
      </p:sp>
      <p:sp>
        <p:nvSpPr>
          <p:cNvPr id="6178" name="Text Box 34"/>
          <p:cNvSpPr txBox="1">
            <a:spLocks noChangeArrowheads="1"/>
          </p:cNvSpPr>
          <p:nvPr/>
        </p:nvSpPr>
        <p:spPr bwMode="auto">
          <a:xfrm>
            <a:off x="4724400" y="3657600"/>
            <a:ext cx="4267200" cy="2836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en-US" sz="1400"/>
              <a:t>&lt;owl:Class rdf:ID=”Band”&gt;</a:t>
            </a:r>
            <a:br>
              <a:rPr lang="en-US" sz="1400"/>
            </a:br>
            <a:r>
              <a:rPr lang="en-US" sz="1400"/>
              <a:t>   &lt;rdfs:subClassOf&gt;</a:t>
            </a:r>
            <a:br>
              <a:rPr lang="en-US" sz="1400"/>
            </a:br>
            <a:r>
              <a:rPr lang="en-US" sz="1400"/>
              <a:t>      &lt;owl:Restriction&gt;</a:t>
            </a:r>
            <a:br>
              <a:rPr lang="en-US" sz="1400"/>
            </a:br>
            <a:r>
              <a:rPr lang="en-US" sz="1400"/>
              <a:t>         &lt;owl:onProperty rdf:resource=”#hasMember” /&gt;</a:t>
            </a:r>
            <a:br>
              <a:rPr lang="en-US" sz="1400"/>
            </a:br>
            <a:r>
              <a:rPr lang="en-US" sz="1400"/>
              <a:t>         &lt;owl:allValuesFrom rdf:resource=”#Musician” /&gt;</a:t>
            </a:r>
            <a:br>
              <a:rPr lang="en-US" sz="1400"/>
            </a:br>
            <a:r>
              <a:rPr lang="en-US" sz="1400"/>
              <a:t>      &lt;/owl:Restriction&gt;</a:t>
            </a:r>
            <a:br>
              <a:rPr lang="en-US" sz="1400"/>
            </a:br>
            <a:r>
              <a:rPr lang="en-US" sz="1400"/>
              <a:t>   &lt;/rdfs:subClassOf&gt;</a:t>
            </a:r>
            <a:br>
              <a:rPr lang="en-US" sz="1400"/>
            </a:br>
            <a:r>
              <a:rPr lang="en-US" sz="1400"/>
              <a:t>&lt;/owl:Class&gt; 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en-US" sz="1400"/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en-US" sz="1400" i="1"/>
              <a:t>A Band is a subset of the groups which only have Musicians as members</a:t>
            </a:r>
          </a:p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6179" name="Line 35"/>
          <p:cNvSpPr>
            <a:spLocks noChangeShapeType="1"/>
          </p:cNvSpPr>
          <p:nvPr/>
        </p:nvSpPr>
        <p:spPr bwMode="auto">
          <a:xfrm>
            <a:off x="4572000" y="2133600"/>
            <a:ext cx="0" cy="396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Web of </a:t>
            </a:r>
            <a:r>
              <a:rPr lang="en-US" dirty="0" err="1" smtClean="0"/>
              <a:t>Ontologies</a:t>
            </a:r>
            <a:endParaRPr lang="en-US" dirty="0" smtClean="0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4800600" y="2514600"/>
            <a:ext cx="7620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Foaf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2514600" y="3886200"/>
            <a:ext cx="8382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DBLP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7315200" y="3810000"/>
            <a:ext cx="12954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Congress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762000" y="3886200"/>
            <a:ext cx="10668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Citeseer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4114800" y="4572000"/>
            <a:ext cx="838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AIGP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5410200" y="4572000"/>
            <a:ext cx="16764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NSF Awards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57250" y="2286000"/>
            <a:ext cx="666750" cy="511175"/>
            <a:chOff x="528" y="2256"/>
            <a:chExt cx="420" cy="322"/>
          </a:xfrm>
        </p:grpSpPr>
        <p:sp>
          <p:nvSpPr>
            <p:cNvPr id="14389" name="Oval 12"/>
            <p:cNvSpPr>
              <a:spLocks noChangeAspect="1" noChangeArrowheads="1"/>
            </p:cNvSpPr>
            <p:nvPr/>
          </p:nvSpPr>
          <p:spPr bwMode="auto">
            <a:xfrm>
              <a:off x="701" y="2256"/>
              <a:ext cx="86" cy="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4390" name="Oval 13"/>
            <p:cNvSpPr>
              <a:spLocks noChangeAspect="1" noChangeArrowheads="1"/>
            </p:cNvSpPr>
            <p:nvPr/>
          </p:nvSpPr>
          <p:spPr bwMode="auto">
            <a:xfrm>
              <a:off x="800" y="2355"/>
              <a:ext cx="86" cy="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4391" name="Oval 14"/>
            <p:cNvSpPr>
              <a:spLocks noChangeAspect="1" noChangeArrowheads="1"/>
            </p:cNvSpPr>
            <p:nvPr/>
          </p:nvSpPr>
          <p:spPr bwMode="auto">
            <a:xfrm>
              <a:off x="590" y="2355"/>
              <a:ext cx="86" cy="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4392" name="Oval 15"/>
            <p:cNvSpPr>
              <a:spLocks noChangeAspect="1" noChangeArrowheads="1"/>
            </p:cNvSpPr>
            <p:nvPr/>
          </p:nvSpPr>
          <p:spPr bwMode="auto">
            <a:xfrm>
              <a:off x="528" y="2491"/>
              <a:ext cx="87" cy="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4393" name="Oval 16"/>
            <p:cNvSpPr>
              <a:spLocks noChangeAspect="1" noChangeArrowheads="1"/>
            </p:cNvSpPr>
            <p:nvPr/>
          </p:nvSpPr>
          <p:spPr bwMode="auto">
            <a:xfrm>
              <a:off x="639" y="2491"/>
              <a:ext cx="87" cy="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4394" name="Oval 17"/>
            <p:cNvSpPr>
              <a:spLocks noChangeAspect="1" noChangeArrowheads="1"/>
            </p:cNvSpPr>
            <p:nvPr/>
          </p:nvSpPr>
          <p:spPr bwMode="auto">
            <a:xfrm>
              <a:off x="750" y="2490"/>
              <a:ext cx="87" cy="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4395" name="Oval 18"/>
            <p:cNvSpPr>
              <a:spLocks noChangeAspect="1" noChangeArrowheads="1"/>
            </p:cNvSpPr>
            <p:nvPr/>
          </p:nvSpPr>
          <p:spPr bwMode="auto">
            <a:xfrm>
              <a:off x="861" y="2491"/>
              <a:ext cx="87" cy="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4396" name="Line 19"/>
            <p:cNvSpPr>
              <a:spLocks noChangeAspect="1" noChangeShapeType="1"/>
            </p:cNvSpPr>
            <p:nvPr/>
          </p:nvSpPr>
          <p:spPr bwMode="auto">
            <a:xfrm flipH="1">
              <a:off x="676" y="2330"/>
              <a:ext cx="37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Line 20"/>
            <p:cNvSpPr>
              <a:spLocks noChangeAspect="1" noChangeShapeType="1"/>
            </p:cNvSpPr>
            <p:nvPr/>
          </p:nvSpPr>
          <p:spPr bwMode="auto">
            <a:xfrm>
              <a:off x="775" y="2330"/>
              <a:ext cx="37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8" name="Line 21"/>
            <p:cNvSpPr>
              <a:spLocks noChangeAspect="1" noChangeShapeType="1"/>
            </p:cNvSpPr>
            <p:nvPr/>
          </p:nvSpPr>
          <p:spPr bwMode="auto">
            <a:xfrm flipH="1">
              <a:off x="565" y="2429"/>
              <a:ext cx="37" cy="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Line 22"/>
            <p:cNvSpPr>
              <a:spLocks noChangeAspect="1" noChangeShapeType="1"/>
            </p:cNvSpPr>
            <p:nvPr/>
          </p:nvSpPr>
          <p:spPr bwMode="auto">
            <a:xfrm>
              <a:off x="664" y="2441"/>
              <a:ext cx="24" cy="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0" name="Line 23"/>
            <p:cNvSpPr>
              <a:spLocks noChangeAspect="1" noChangeShapeType="1"/>
            </p:cNvSpPr>
            <p:nvPr/>
          </p:nvSpPr>
          <p:spPr bwMode="auto">
            <a:xfrm flipH="1">
              <a:off x="800" y="2441"/>
              <a:ext cx="24" cy="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Line 24"/>
            <p:cNvSpPr>
              <a:spLocks noChangeAspect="1" noChangeShapeType="1"/>
            </p:cNvSpPr>
            <p:nvPr/>
          </p:nvSpPr>
          <p:spPr bwMode="auto">
            <a:xfrm>
              <a:off x="874" y="2429"/>
              <a:ext cx="24" cy="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6" name="AutoShape 25"/>
          <p:cNvSpPr>
            <a:spLocks noChangeArrowheads="1"/>
          </p:cNvSpPr>
          <p:nvPr/>
        </p:nvSpPr>
        <p:spPr bwMode="auto">
          <a:xfrm rot="5400000">
            <a:off x="685800" y="2209800"/>
            <a:ext cx="914400" cy="838200"/>
          </a:xfrm>
          <a:prstGeom prst="wedgeRoundRectCallout">
            <a:avLst>
              <a:gd name="adj1" fmla="val 133852"/>
              <a:gd name="adj2" fmla="val 36171"/>
              <a:gd name="adj3" fmla="val 16667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sz="1600">
              <a:latin typeface="Calibri" pitchFamily="34" charset="0"/>
            </a:endParaRPr>
          </a:p>
        </p:txBody>
      </p:sp>
      <p:sp>
        <p:nvSpPr>
          <p:cNvPr id="14347" name="Line 27"/>
          <p:cNvSpPr>
            <a:spLocks noChangeShapeType="1"/>
          </p:cNvSpPr>
          <p:nvPr/>
        </p:nvSpPr>
        <p:spPr bwMode="auto">
          <a:xfrm flipH="1">
            <a:off x="2667000" y="3048000"/>
            <a:ext cx="6096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Line 30"/>
          <p:cNvSpPr>
            <a:spLocks noChangeShapeType="1"/>
          </p:cNvSpPr>
          <p:nvPr/>
        </p:nvSpPr>
        <p:spPr bwMode="auto">
          <a:xfrm flipH="1">
            <a:off x="990600" y="3048000"/>
            <a:ext cx="20574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9" name="Line 34"/>
          <p:cNvSpPr>
            <a:spLocks noChangeShapeType="1"/>
          </p:cNvSpPr>
          <p:nvPr/>
        </p:nvSpPr>
        <p:spPr bwMode="auto">
          <a:xfrm>
            <a:off x="5410200" y="2971800"/>
            <a:ext cx="6858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0" name="Text Box 39"/>
          <p:cNvSpPr txBox="1">
            <a:spLocks noChangeArrowheads="1"/>
          </p:cNvSpPr>
          <p:nvPr/>
        </p:nvSpPr>
        <p:spPr bwMode="auto">
          <a:xfrm>
            <a:off x="1066800" y="3276600"/>
            <a:ext cx="811213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alignment</a:t>
            </a:r>
          </a:p>
        </p:txBody>
      </p:sp>
      <p:sp>
        <p:nvSpPr>
          <p:cNvPr id="14351" name="AutoShape 47"/>
          <p:cNvSpPr>
            <a:spLocks noChangeArrowheads="1"/>
          </p:cNvSpPr>
          <p:nvPr/>
        </p:nvSpPr>
        <p:spPr bwMode="auto">
          <a:xfrm>
            <a:off x="304800" y="4724400"/>
            <a:ext cx="609600" cy="533400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S</a:t>
            </a:r>
            <a:r>
              <a:rPr lang="en-US" baseline="-25000">
                <a:latin typeface="Calibri" pitchFamily="34" charset="0"/>
              </a:rPr>
              <a:t>3</a:t>
            </a:r>
          </a:p>
        </p:txBody>
      </p:sp>
      <p:sp>
        <p:nvSpPr>
          <p:cNvPr id="14352" name="AutoShape 50"/>
          <p:cNvSpPr>
            <a:spLocks noChangeArrowheads="1"/>
          </p:cNvSpPr>
          <p:nvPr/>
        </p:nvSpPr>
        <p:spPr bwMode="auto">
          <a:xfrm>
            <a:off x="8077200" y="5181600"/>
            <a:ext cx="609600" cy="533400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S</a:t>
            </a:r>
            <a:r>
              <a:rPr lang="en-US" baseline="-25000">
                <a:latin typeface="Calibri" pitchFamily="34" charset="0"/>
              </a:rPr>
              <a:t>7</a:t>
            </a:r>
            <a:endParaRPr lang="en-US">
              <a:latin typeface="Calibri" pitchFamily="34" charset="0"/>
            </a:endParaRPr>
          </a:p>
        </p:txBody>
      </p:sp>
      <p:sp>
        <p:nvSpPr>
          <p:cNvPr id="14353" name="Line 55"/>
          <p:cNvSpPr>
            <a:spLocks noChangeShapeType="1"/>
          </p:cNvSpPr>
          <p:nvPr/>
        </p:nvSpPr>
        <p:spPr bwMode="auto">
          <a:xfrm>
            <a:off x="8077200" y="4343400"/>
            <a:ext cx="3810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4" name="Text Box 60"/>
          <p:cNvSpPr txBox="1">
            <a:spLocks noChangeArrowheads="1"/>
          </p:cNvSpPr>
          <p:nvPr/>
        </p:nvSpPr>
        <p:spPr bwMode="auto">
          <a:xfrm>
            <a:off x="7086600" y="4648200"/>
            <a:ext cx="876300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commits to</a:t>
            </a:r>
          </a:p>
        </p:txBody>
      </p:sp>
      <p:sp>
        <p:nvSpPr>
          <p:cNvPr id="14355" name="Text Box 61"/>
          <p:cNvSpPr txBox="1">
            <a:spLocks noChangeArrowheads="1"/>
          </p:cNvSpPr>
          <p:nvPr/>
        </p:nvSpPr>
        <p:spPr bwMode="auto">
          <a:xfrm>
            <a:off x="6019800" y="1981200"/>
            <a:ext cx="876300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commits to</a:t>
            </a:r>
          </a:p>
        </p:txBody>
      </p:sp>
      <p:sp>
        <p:nvSpPr>
          <p:cNvPr id="14356" name="Text Box 63"/>
          <p:cNvSpPr txBox="1">
            <a:spLocks noChangeArrowheads="1"/>
          </p:cNvSpPr>
          <p:nvPr/>
        </p:nvSpPr>
        <p:spPr bwMode="auto">
          <a:xfrm>
            <a:off x="4914900" y="5257800"/>
            <a:ext cx="876300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commits to</a:t>
            </a:r>
          </a:p>
        </p:txBody>
      </p:sp>
      <p:sp>
        <p:nvSpPr>
          <p:cNvPr id="14357" name="Text Box 64"/>
          <p:cNvSpPr txBox="1">
            <a:spLocks noChangeArrowheads="1"/>
          </p:cNvSpPr>
          <p:nvPr/>
        </p:nvSpPr>
        <p:spPr bwMode="auto">
          <a:xfrm>
            <a:off x="304800" y="5638800"/>
            <a:ext cx="4038600" cy="830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600" i="1">
                <a:latin typeface="Calibri" pitchFamily="34" charset="0"/>
              </a:rPr>
              <a:t>Low barrier to sharing data</a:t>
            </a:r>
          </a:p>
          <a:p>
            <a:r>
              <a:rPr lang="en-US" sz="1600" i="1">
                <a:latin typeface="Calibri" pitchFamily="34" charset="0"/>
              </a:rPr>
              <a:t>Anyone can propose and share an alignment</a:t>
            </a:r>
          </a:p>
          <a:p>
            <a:r>
              <a:rPr lang="en-US" sz="1600" i="1">
                <a:latin typeface="Calibri" pitchFamily="34" charset="0"/>
              </a:rPr>
              <a:t>Semantics emerge as ontologies are aligned</a:t>
            </a:r>
          </a:p>
        </p:txBody>
      </p:sp>
      <p:sp>
        <p:nvSpPr>
          <p:cNvPr id="14358" name="Rectangle 66"/>
          <p:cNvSpPr>
            <a:spLocks noChangeArrowheads="1"/>
          </p:cNvSpPr>
          <p:nvPr/>
        </p:nvSpPr>
        <p:spPr bwMode="auto">
          <a:xfrm>
            <a:off x="6934200" y="2667000"/>
            <a:ext cx="12192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Region</a:t>
            </a:r>
          </a:p>
        </p:txBody>
      </p:sp>
      <p:cxnSp>
        <p:nvCxnSpPr>
          <p:cNvPr id="14359" name="AutoShape 68"/>
          <p:cNvCxnSpPr>
            <a:cxnSpLocks noChangeShapeType="1"/>
            <a:stCxn id="14344" idx="0"/>
            <a:endCxn id="14358" idx="2"/>
          </p:cNvCxnSpPr>
          <p:nvPr/>
        </p:nvCxnSpPr>
        <p:spPr bwMode="auto">
          <a:xfrm rot="5400000" flipH="1" flipV="1">
            <a:off x="6210300" y="3238500"/>
            <a:ext cx="1371600" cy="1295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4360" name="AutoShape 69"/>
          <p:cNvSpPr>
            <a:spLocks noChangeArrowheads="1"/>
          </p:cNvSpPr>
          <p:nvPr/>
        </p:nvSpPr>
        <p:spPr bwMode="auto">
          <a:xfrm>
            <a:off x="3429000" y="1676400"/>
            <a:ext cx="609600" cy="533400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S</a:t>
            </a:r>
            <a:r>
              <a:rPr lang="en-US" baseline="-25000">
                <a:latin typeface="Calibri" pitchFamily="34" charset="0"/>
              </a:rPr>
              <a:t>1</a:t>
            </a:r>
          </a:p>
        </p:txBody>
      </p:sp>
      <p:sp>
        <p:nvSpPr>
          <p:cNvPr id="14361" name="AutoShape 70"/>
          <p:cNvSpPr>
            <a:spLocks noChangeArrowheads="1"/>
          </p:cNvSpPr>
          <p:nvPr/>
        </p:nvSpPr>
        <p:spPr bwMode="auto">
          <a:xfrm>
            <a:off x="7239000" y="1752600"/>
            <a:ext cx="609600" cy="533400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S</a:t>
            </a:r>
            <a:r>
              <a:rPr lang="en-US" baseline="-25000">
                <a:latin typeface="Calibri" pitchFamily="34" charset="0"/>
              </a:rPr>
              <a:t>2</a:t>
            </a:r>
          </a:p>
        </p:txBody>
      </p:sp>
      <p:cxnSp>
        <p:nvCxnSpPr>
          <p:cNvPr id="14362" name="AutoShape 72"/>
          <p:cNvCxnSpPr>
            <a:cxnSpLocks noChangeShapeType="1"/>
            <a:stCxn id="14360" idx="3"/>
            <a:endCxn id="14339" idx="0"/>
          </p:cNvCxnSpPr>
          <p:nvPr/>
        </p:nvCxnSpPr>
        <p:spPr bwMode="auto">
          <a:xfrm rot="10800000" flipH="1" flipV="1">
            <a:off x="3971925" y="1943100"/>
            <a:ext cx="1209675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3" name="AutoShape 73"/>
          <p:cNvCxnSpPr>
            <a:cxnSpLocks noChangeShapeType="1"/>
            <a:stCxn id="14361" idx="1"/>
            <a:endCxn id="14339" idx="3"/>
          </p:cNvCxnSpPr>
          <p:nvPr/>
        </p:nvCxnSpPr>
        <p:spPr bwMode="auto">
          <a:xfrm flipH="1">
            <a:off x="5562600" y="2019300"/>
            <a:ext cx="1743075" cy="723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4" name="Rectangle 74"/>
          <p:cNvSpPr>
            <a:spLocks noChangeArrowheads="1"/>
          </p:cNvSpPr>
          <p:nvPr/>
        </p:nvSpPr>
        <p:spPr bwMode="auto">
          <a:xfrm>
            <a:off x="2133600" y="2514600"/>
            <a:ext cx="16002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Dublin Core</a:t>
            </a:r>
          </a:p>
        </p:txBody>
      </p:sp>
      <p:cxnSp>
        <p:nvCxnSpPr>
          <p:cNvPr id="14365" name="AutoShape 75"/>
          <p:cNvCxnSpPr>
            <a:cxnSpLocks noChangeShapeType="1"/>
            <a:stCxn id="14343" idx="0"/>
            <a:endCxn id="14339" idx="2"/>
          </p:cNvCxnSpPr>
          <p:nvPr/>
        </p:nvCxnSpPr>
        <p:spPr bwMode="auto">
          <a:xfrm rot="5400000" flipH="1" flipV="1">
            <a:off x="4057650" y="3448050"/>
            <a:ext cx="1600200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4366" name="AutoShape 76"/>
          <p:cNvSpPr>
            <a:spLocks noChangeArrowheads="1"/>
          </p:cNvSpPr>
          <p:nvPr/>
        </p:nvSpPr>
        <p:spPr bwMode="auto">
          <a:xfrm>
            <a:off x="4686300" y="5715000"/>
            <a:ext cx="609600" cy="533400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S</a:t>
            </a:r>
            <a:r>
              <a:rPr lang="en-US" baseline="-25000">
                <a:latin typeface="Calibri" pitchFamily="34" charset="0"/>
              </a:rPr>
              <a:t>5</a:t>
            </a:r>
          </a:p>
        </p:txBody>
      </p:sp>
      <p:cxnSp>
        <p:nvCxnSpPr>
          <p:cNvPr id="14367" name="AutoShape 77"/>
          <p:cNvCxnSpPr>
            <a:cxnSpLocks noChangeShapeType="1"/>
            <a:stCxn id="14341" idx="0"/>
            <a:endCxn id="14358" idx="2"/>
          </p:cNvCxnSpPr>
          <p:nvPr/>
        </p:nvCxnSpPr>
        <p:spPr bwMode="auto">
          <a:xfrm flipH="1" flipV="1">
            <a:off x="7543800" y="3200400"/>
            <a:ext cx="4191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4368" name="AutoShape 80"/>
          <p:cNvSpPr>
            <a:spLocks noChangeArrowheads="1"/>
          </p:cNvSpPr>
          <p:nvPr/>
        </p:nvSpPr>
        <p:spPr bwMode="auto">
          <a:xfrm>
            <a:off x="2667000" y="4876800"/>
            <a:ext cx="609600" cy="533400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S</a:t>
            </a:r>
            <a:r>
              <a:rPr lang="en-US" baseline="-25000">
                <a:latin typeface="Calibri" pitchFamily="34" charset="0"/>
              </a:rPr>
              <a:t>4</a:t>
            </a:r>
          </a:p>
        </p:txBody>
      </p:sp>
      <p:cxnSp>
        <p:nvCxnSpPr>
          <p:cNvPr id="14369" name="AutoShape 81"/>
          <p:cNvCxnSpPr>
            <a:cxnSpLocks noChangeShapeType="1"/>
            <a:stCxn id="14351" idx="0"/>
            <a:endCxn id="14342" idx="2"/>
          </p:cNvCxnSpPr>
          <p:nvPr/>
        </p:nvCxnSpPr>
        <p:spPr bwMode="auto">
          <a:xfrm flipV="1">
            <a:off x="609600" y="4343400"/>
            <a:ext cx="6858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70" name="AutoShape 82"/>
          <p:cNvCxnSpPr>
            <a:cxnSpLocks noChangeShapeType="1"/>
            <a:stCxn id="14368" idx="0"/>
            <a:endCxn id="14340" idx="2"/>
          </p:cNvCxnSpPr>
          <p:nvPr/>
        </p:nvCxnSpPr>
        <p:spPr bwMode="auto">
          <a:xfrm flipH="1" flipV="1">
            <a:off x="2933700" y="4419600"/>
            <a:ext cx="381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71" name="AutoShape 83"/>
          <p:cNvSpPr>
            <a:spLocks noChangeArrowheads="1"/>
          </p:cNvSpPr>
          <p:nvPr/>
        </p:nvSpPr>
        <p:spPr bwMode="auto">
          <a:xfrm>
            <a:off x="6629400" y="5791200"/>
            <a:ext cx="609600" cy="533400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S</a:t>
            </a:r>
            <a:r>
              <a:rPr lang="en-US" baseline="-25000">
                <a:latin typeface="Calibri" pitchFamily="34" charset="0"/>
              </a:rPr>
              <a:t>6</a:t>
            </a:r>
          </a:p>
        </p:txBody>
      </p:sp>
      <p:cxnSp>
        <p:nvCxnSpPr>
          <p:cNvPr id="14372" name="AutoShape 84"/>
          <p:cNvCxnSpPr>
            <a:cxnSpLocks noChangeShapeType="1"/>
            <a:stCxn id="14366" idx="0"/>
            <a:endCxn id="14343" idx="2"/>
          </p:cNvCxnSpPr>
          <p:nvPr/>
        </p:nvCxnSpPr>
        <p:spPr bwMode="auto">
          <a:xfrm rot="16200000" flipV="1">
            <a:off x="4419600" y="5143500"/>
            <a:ext cx="685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73" name="AutoShape 85"/>
          <p:cNvCxnSpPr>
            <a:cxnSpLocks noChangeShapeType="1"/>
            <a:stCxn id="14371" idx="0"/>
            <a:endCxn id="14344" idx="2"/>
          </p:cNvCxnSpPr>
          <p:nvPr/>
        </p:nvCxnSpPr>
        <p:spPr bwMode="auto">
          <a:xfrm flipH="1" flipV="1">
            <a:off x="6248400" y="5029200"/>
            <a:ext cx="6858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74" name="Text Box 86"/>
          <p:cNvSpPr txBox="1">
            <a:spLocks noChangeArrowheads="1"/>
          </p:cNvSpPr>
          <p:nvPr/>
        </p:nvSpPr>
        <p:spPr bwMode="auto">
          <a:xfrm>
            <a:off x="6629400" y="5334000"/>
            <a:ext cx="876300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commits to</a:t>
            </a:r>
          </a:p>
        </p:txBody>
      </p:sp>
      <p:sp>
        <p:nvSpPr>
          <p:cNvPr id="14375" name="Text Box 87"/>
          <p:cNvSpPr txBox="1">
            <a:spLocks noChangeArrowheads="1"/>
          </p:cNvSpPr>
          <p:nvPr/>
        </p:nvSpPr>
        <p:spPr bwMode="auto">
          <a:xfrm>
            <a:off x="990600" y="4419600"/>
            <a:ext cx="876300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commits to</a:t>
            </a:r>
          </a:p>
        </p:txBody>
      </p:sp>
      <p:sp>
        <p:nvSpPr>
          <p:cNvPr id="14376" name="Text Box 88"/>
          <p:cNvSpPr txBox="1">
            <a:spLocks noChangeArrowheads="1"/>
          </p:cNvSpPr>
          <p:nvPr/>
        </p:nvSpPr>
        <p:spPr bwMode="auto">
          <a:xfrm>
            <a:off x="2971800" y="4495800"/>
            <a:ext cx="876300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commits to</a:t>
            </a:r>
          </a:p>
        </p:txBody>
      </p:sp>
      <p:cxnSp>
        <p:nvCxnSpPr>
          <p:cNvPr id="14377" name="AutoShape 89"/>
          <p:cNvCxnSpPr>
            <a:cxnSpLocks noChangeShapeType="1"/>
            <a:stCxn id="14339" idx="1"/>
            <a:endCxn id="14364" idx="3"/>
          </p:cNvCxnSpPr>
          <p:nvPr/>
        </p:nvCxnSpPr>
        <p:spPr bwMode="auto">
          <a:xfrm flipH="1">
            <a:off x="3733800" y="2743200"/>
            <a:ext cx="1066800" cy="38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4378" name="Text Box 39"/>
          <p:cNvSpPr txBox="1">
            <a:spLocks noChangeArrowheads="1"/>
          </p:cNvSpPr>
          <p:nvPr/>
        </p:nvSpPr>
        <p:spPr bwMode="auto">
          <a:xfrm>
            <a:off x="3886200" y="3505200"/>
            <a:ext cx="811213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alignment</a:t>
            </a:r>
          </a:p>
        </p:txBody>
      </p:sp>
      <p:sp>
        <p:nvSpPr>
          <p:cNvPr id="14379" name="Text Box 39"/>
          <p:cNvSpPr txBox="1">
            <a:spLocks noChangeArrowheads="1"/>
          </p:cNvSpPr>
          <p:nvPr/>
        </p:nvSpPr>
        <p:spPr bwMode="auto">
          <a:xfrm>
            <a:off x="6172200" y="3429000"/>
            <a:ext cx="811213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alignment</a:t>
            </a:r>
          </a:p>
        </p:txBody>
      </p:sp>
      <p:sp>
        <p:nvSpPr>
          <p:cNvPr id="14380" name="Text Box 39"/>
          <p:cNvSpPr txBox="1">
            <a:spLocks noChangeArrowheads="1"/>
          </p:cNvSpPr>
          <p:nvPr/>
        </p:nvSpPr>
        <p:spPr bwMode="auto">
          <a:xfrm>
            <a:off x="4876800" y="3810000"/>
            <a:ext cx="811213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alignment</a:t>
            </a:r>
          </a:p>
        </p:txBody>
      </p:sp>
      <p:sp>
        <p:nvSpPr>
          <p:cNvPr id="14381" name="Text Box 39"/>
          <p:cNvSpPr txBox="1">
            <a:spLocks noChangeArrowheads="1"/>
          </p:cNvSpPr>
          <p:nvPr/>
        </p:nvSpPr>
        <p:spPr bwMode="auto">
          <a:xfrm>
            <a:off x="3886200" y="2390775"/>
            <a:ext cx="811213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alignment</a:t>
            </a:r>
          </a:p>
        </p:txBody>
      </p:sp>
      <p:sp>
        <p:nvSpPr>
          <p:cNvPr id="14382" name="Rectangle 2"/>
          <p:cNvSpPr>
            <a:spLocks noChangeArrowheads="1"/>
          </p:cNvSpPr>
          <p:nvPr/>
        </p:nvSpPr>
        <p:spPr bwMode="auto">
          <a:xfrm>
            <a:off x="1905000" y="3352800"/>
            <a:ext cx="3048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4383" name="Rectangle 2"/>
          <p:cNvSpPr>
            <a:spLocks noChangeArrowheads="1"/>
          </p:cNvSpPr>
          <p:nvPr/>
        </p:nvSpPr>
        <p:spPr bwMode="auto">
          <a:xfrm>
            <a:off x="4724400" y="3581400"/>
            <a:ext cx="3048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4384" name="Rectangle 2"/>
          <p:cNvSpPr>
            <a:spLocks noChangeArrowheads="1"/>
          </p:cNvSpPr>
          <p:nvPr/>
        </p:nvSpPr>
        <p:spPr bwMode="auto">
          <a:xfrm>
            <a:off x="5638800" y="3657600"/>
            <a:ext cx="3048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4385" name="Rectangle 2"/>
          <p:cNvSpPr>
            <a:spLocks noChangeArrowheads="1"/>
          </p:cNvSpPr>
          <p:nvPr/>
        </p:nvSpPr>
        <p:spPr bwMode="auto">
          <a:xfrm>
            <a:off x="6705600" y="3733800"/>
            <a:ext cx="3048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4386" name="Rectangle 2"/>
          <p:cNvSpPr>
            <a:spLocks noChangeArrowheads="1"/>
          </p:cNvSpPr>
          <p:nvPr/>
        </p:nvSpPr>
        <p:spPr bwMode="auto">
          <a:xfrm>
            <a:off x="7620000" y="3352800"/>
            <a:ext cx="3048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4387" name="Rectangle 2"/>
          <p:cNvSpPr>
            <a:spLocks noChangeArrowheads="1"/>
          </p:cNvSpPr>
          <p:nvPr/>
        </p:nvSpPr>
        <p:spPr bwMode="auto">
          <a:xfrm>
            <a:off x="2819400" y="3429000"/>
            <a:ext cx="3048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4388" name="Rectangle 2"/>
          <p:cNvSpPr>
            <a:spLocks noChangeArrowheads="1"/>
          </p:cNvSpPr>
          <p:nvPr/>
        </p:nvSpPr>
        <p:spPr bwMode="auto">
          <a:xfrm>
            <a:off x="4114800" y="2667000"/>
            <a:ext cx="3048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Why Study the Semantic Web?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Open source Semantic Web tools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from IBM, Hewlett-Packard, Nokia, etc.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Commercial software vendors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Oracle 11g RDBMS supports RDF and much of OWL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Adobe’s products use RDF to provide metadata for documents, photos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Semantic Web specific companies: </a:t>
            </a:r>
            <a:r>
              <a:rPr lang="en-US" sz="1800" dirty="0" err="1" smtClean="0"/>
              <a:t>TopQuadrant</a:t>
            </a:r>
            <a:r>
              <a:rPr lang="en-US" sz="1800" dirty="0" smtClean="0"/>
              <a:t>, </a:t>
            </a:r>
            <a:r>
              <a:rPr lang="en-US" sz="1800" dirty="0" err="1" smtClean="0"/>
              <a:t>Aduna</a:t>
            </a:r>
            <a:r>
              <a:rPr lang="en-US" sz="1800" dirty="0" smtClean="0"/>
              <a:t> Software, etc.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ym typeface="Wingdings" pitchFamily="2" charset="2"/>
              </a:rPr>
              <a:t>&gt;400 million Semantic Web documents </a:t>
            </a:r>
            <a:r>
              <a:rPr lang="en-US" sz="2000" i="1" dirty="0" smtClean="0">
                <a:sym typeface="Wingdings" pitchFamily="2" charset="2"/>
              </a:rPr>
              <a:t>(a</a:t>
            </a:r>
            <a:r>
              <a:rPr lang="en-US" sz="2000" i="1" dirty="0" smtClean="0"/>
              <a:t>s of  October 2011)</a:t>
            </a:r>
            <a:endParaRPr lang="en-US" sz="2000" i="1" dirty="0" smtClean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Yahoo </a:t>
            </a:r>
            <a:r>
              <a:rPr lang="en-US" sz="1800" dirty="0" err="1" smtClean="0"/>
              <a:t>SearchMonkey</a:t>
            </a:r>
            <a:r>
              <a:rPr lang="en-US" sz="1800" dirty="0" smtClean="0"/>
              <a:t> uses RDF to present richer search results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Google now indexes </a:t>
            </a:r>
            <a:r>
              <a:rPr lang="en-US" sz="1800" dirty="0" err="1" smtClean="0"/>
              <a:t>RDFa</a:t>
            </a:r>
            <a:r>
              <a:rPr lang="en-US" sz="1800" dirty="0" smtClean="0"/>
              <a:t> (a means for embedding RDF in web pages)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Semantic Web enabled sites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Data.gov: much of U.S. government’s open data is available in RDF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Newsweek: annotates articles with </a:t>
            </a:r>
            <a:r>
              <a:rPr lang="en-US" sz="1800" dirty="0" err="1" smtClean="0"/>
              <a:t>RDFa</a:t>
            </a:r>
            <a:r>
              <a:rPr lang="en-US" sz="1800" dirty="0" smtClean="0"/>
              <a:t> </a:t>
            </a:r>
            <a:endParaRPr lang="en-US" sz="1800" i="1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BBC Music: exports RDF playlists, RDF for all artists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Harper’s Magazine: connects articles to events on a timeline</a:t>
            </a:r>
          </a:p>
          <a:p>
            <a:pPr lvl="1">
              <a:lnSpc>
                <a:spcPct val="80000"/>
              </a:lnSpc>
            </a:pPr>
            <a:r>
              <a:rPr lang="en-US" sz="1800" dirty="0" err="1" smtClean="0"/>
              <a:t>DBPedia</a:t>
            </a:r>
            <a:r>
              <a:rPr lang="en-US" sz="1800" dirty="0" smtClean="0"/>
              <a:t>: a Semantic Web version of Wikipedia</a:t>
            </a:r>
          </a:p>
          <a:p>
            <a:pPr lvl="1"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Data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6972300" cy="459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09800" y="6324600"/>
            <a:ext cx="467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&gt; 25 billion triples of data in over &gt;250 data sets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8C5ADC-E5A3-48B5-BF09-9B0EF0407083}" type="slidenum">
              <a:rPr lang="en-US" smtClean="0"/>
              <a:pPr/>
              <a:t>8</a:t>
            </a:fld>
            <a:r>
              <a:rPr lang="en-US" smtClean="0"/>
              <a:t> of 30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71800"/>
            <a:ext cx="7772400" cy="1104900"/>
          </a:xfrm>
        </p:spPr>
        <p:txBody>
          <a:bodyPr/>
          <a:lstStyle/>
          <a:p>
            <a:pPr algn="ctr"/>
            <a:r>
              <a:rPr lang="en-US" smtClean="0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ular Callout 46"/>
          <p:cNvSpPr>
            <a:spLocks noChangeArrowheads="1"/>
          </p:cNvSpPr>
          <p:nvPr/>
        </p:nvSpPr>
        <p:spPr bwMode="auto">
          <a:xfrm>
            <a:off x="381000" y="4114800"/>
            <a:ext cx="1801813" cy="665162"/>
          </a:xfrm>
          <a:prstGeom prst="wedgeRoundRectCallout">
            <a:avLst>
              <a:gd name="adj1" fmla="val 108141"/>
              <a:gd name="adj2" fmla="val -64498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zh-CN" sz="1600" dirty="0" smtClean="0">
                <a:ea typeface="宋体" pitchFamily="2" charset="-122"/>
              </a:rPr>
              <a:t>3) Selects </a:t>
            </a:r>
            <a:r>
              <a:rPr lang="en-US" altLang="zh-CN" sz="1600" dirty="0">
                <a:ea typeface="宋体" pitchFamily="2" charset="-122"/>
              </a:rPr>
              <a:t>relevant sources</a:t>
            </a:r>
          </a:p>
        </p:txBody>
      </p:sp>
      <p:sp>
        <p:nvSpPr>
          <p:cNvPr id="50" name="Rounded Rectangular Callout 52"/>
          <p:cNvSpPr>
            <a:spLocks noChangeArrowheads="1"/>
          </p:cNvSpPr>
          <p:nvPr/>
        </p:nvSpPr>
        <p:spPr bwMode="auto">
          <a:xfrm>
            <a:off x="304800" y="5943600"/>
            <a:ext cx="3124200" cy="685800"/>
          </a:xfrm>
          <a:prstGeom prst="wedgeRoundRectCallout">
            <a:avLst>
              <a:gd name="adj1" fmla="val 53543"/>
              <a:gd name="adj2" fmla="val -214875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zh-CN" sz="1600" dirty="0" smtClean="0">
                <a:ea typeface="宋体" pitchFamily="2" charset="-122"/>
              </a:rPr>
              <a:t>0) Is run periodically to </a:t>
            </a:r>
            <a:r>
              <a:rPr lang="en-US" altLang="zh-CN" sz="1600" dirty="0">
                <a:ea typeface="宋体" pitchFamily="2" charset="-122"/>
              </a:rPr>
              <a:t>create </a:t>
            </a:r>
            <a:r>
              <a:rPr lang="en-US" altLang="zh-CN" sz="1600" dirty="0" smtClean="0">
                <a:ea typeface="宋体" pitchFamily="2" charset="-122"/>
              </a:rPr>
              <a:t>an inverted index of source content</a:t>
            </a:r>
            <a:endParaRPr lang="en-US" altLang="zh-CN" sz="1600" dirty="0">
              <a:ea typeface="宋体" pitchFamily="2" charset="-122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Architecture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2895600" y="1662113"/>
            <a:ext cx="3733800" cy="4967287"/>
            <a:chOff x="3505200" y="990600"/>
            <a:chExt cx="3733800" cy="4967287"/>
          </a:xfrm>
        </p:grpSpPr>
        <p:sp>
          <p:nvSpPr>
            <p:cNvPr id="6" name="Rectangle 5"/>
            <p:cNvSpPr/>
            <p:nvPr/>
          </p:nvSpPr>
          <p:spPr>
            <a:xfrm>
              <a:off x="6629400" y="22098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</a:rPr>
                <a:t>OBII-IR</a:t>
              </a:r>
            </a:p>
          </p:txBody>
        </p:sp>
        <p:sp>
          <p:nvSpPr>
            <p:cNvPr id="17416" name="Rectangle 4"/>
            <p:cNvSpPr>
              <a:spLocks noChangeArrowheads="1"/>
            </p:cNvSpPr>
            <p:nvPr/>
          </p:nvSpPr>
          <p:spPr bwMode="auto">
            <a:xfrm>
              <a:off x="6529387" y="4572000"/>
              <a:ext cx="533400" cy="137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7" name="Oval 5"/>
            <p:cNvSpPr>
              <a:spLocks noChangeArrowheads="1"/>
            </p:cNvSpPr>
            <p:nvPr/>
          </p:nvSpPr>
          <p:spPr bwMode="auto">
            <a:xfrm>
              <a:off x="6605587" y="4648200"/>
              <a:ext cx="381000" cy="304800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ea typeface="宋体" pitchFamily="2" charset="-122"/>
                </a:rPr>
                <a:t>O</a:t>
              </a:r>
              <a:r>
                <a:rPr lang="en-US" altLang="zh-CN" sz="1600" baseline="-25000">
                  <a:ea typeface="宋体" pitchFamily="2" charset="-122"/>
                </a:rPr>
                <a:t>1</a:t>
              </a:r>
            </a:p>
          </p:txBody>
        </p:sp>
        <p:sp>
          <p:nvSpPr>
            <p:cNvPr id="17418" name="Oval 6"/>
            <p:cNvSpPr>
              <a:spLocks noChangeArrowheads="1"/>
            </p:cNvSpPr>
            <p:nvPr/>
          </p:nvSpPr>
          <p:spPr bwMode="auto">
            <a:xfrm>
              <a:off x="6605587" y="5562600"/>
              <a:ext cx="381000" cy="304800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 dirty="0">
                  <a:ea typeface="宋体" pitchFamily="2" charset="-122"/>
                </a:rPr>
                <a:t>O</a:t>
              </a:r>
              <a:r>
                <a:rPr lang="en-US" altLang="zh-CN" sz="1600" baseline="-25000" dirty="0">
                  <a:ea typeface="宋体" pitchFamily="2" charset="-122"/>
                </a:rPr>
                <a:t>n</a:t>
              </a:r>
            </a:p>
          </p:txBody>
        </p:sp>
        <p:sp>
          <p:nvSpPr>
            <p:cNvPr id="17419" name="Rectangle 8"/>
            <p:cNvSpPr>
              <a:spLocks noChangeArrowheads="1"/>
            </p:cNvSpPr>
            <p:nvPr/>
          </p:nvSpPr>
          <p:spPr bwMode="auto">
            <a:xfrm>
              <a:off x="5562600" y="4572000"/>
              <a:ext cx="533400" cy="137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Oval 9"/>
            <p:cNvSpPr>
              <a:spLocks noChangeArrowheads="1"/>
            </p:cNvSpPr>
            <p:nvPr/>
          </p:nvSpPr>
          <p:spPr bwMode="auto">
            <a:xfrm>
              <a:off x="5638800" y="4648200"/>
              <a:ext cx="381000" cy="304800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ea typeface="宋体" pitchFamily="2" charset="-122"/>
                </a:rPr>
                <a:t>M</a:t>
              </a:r>
              <a:r>
                <a:rPr lang="en-US" altLang="zh-CN" sz="1600" baseline="-25000">
                  <a:ea typeface="宋体" pitchFamily="2" charset="-122"/>
                </a:rPr>
                <a:t>1</a:t>
              </a:r>
            </a:p>
          </p:txBody>
        </p:sp>
        <p:sp>
          <p:nvSpPr>
            <p:cNvPr id="17421" name="Oval 10"/>
            <p:cNvSpPr>
              <a:spLocks noChangeArrowheads="1"/>
            </p:cNvSpPr>
            <p:nvPr/>
          </p:nvSpPr>
          <p:spPr bwMode="auto">
            <a:xfrm>
              <a:off x="5638800" y="5562600"/>
              <a:ext cx="381000" cy="304800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ea typeface="宋体" pitchFamily="2" charset="-122"/>
                </a:rPr>
                <a:t>M</a:t>
              </a:r>
              <a:r>
                <a:rPr lang="en-US" altLang="zh-CN" sz="1600" baseline="-25000">
                  <a:ea typeface="宋体" pitchFamily="2" charset="-122"/>
                </a:rPr>
                <a:t>n</a:t>
              </a:r>
            </a:p>
          </p:txBody>
        </p:sp>
        <p:sp>
          <p:nvSpPr>
            <p:cNvPr id="17422" name="Rectangle 12"/>
            <p:cNvSpPr>
              <a:spLocks noChangeArrowheads="1"/>
            </p:cNvSpPr>
            <p:nvPr/>
          </p:nvSpPr>
          <p:spPr bwMode="auto">
            <a:xfrm>
              <a:off x="4191000" y="4572000"/>
              <a:ext cx="533400" cy="137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Oval 13"/>
            <p:cNvSpPr>
              <a:spLocks noChangeArrowheads="1"/>
            </p:cNvSpPr>
            <p:nvPr/>
          </p:nvSpPr>
          <p:spPr bwMode="auto">
            <a:xfrm>
              <a:off x="4267200" y="4648200"/>
              <a:ext cx="381000" cy="304800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ea typeface="宋体" pitchFamily="2" charset="-122"/>
                </a:rPr>
                <a:t>S</a:t>
              </a:r>
              <a:r>
                <a:rPr lang="en-US" altLang="zh-CN" sz="1600" baseline="-25000">
                  <a:ea typeface="宋体" pitchFamily="2" charset="-122"/>
                </a:rPr>
                <a:t>1</a:t>
              </a:r>
            </a:p>
          </p:txBody>
        </p:sp>
        <p:sp>
          <p:nvSpPr>
            <p:cNvPr id="17424" name="Oval 14"/>
            <p:cNvSpPr>
              <a:spLocks noChangeArrowheads="1"/>
            </p:cNvSpPr>
            <p:nvPr/>
          </p:nvSpPr>
          <p:spPr bwMode="auto">
            <a:xfrm>
              <a:off x="4267200" y="5562600"/>
              <a:ext cx="381000" cy="304800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600">
                  <a:ea typeface="宋体" pitchFamily="2" charset="-122"/>
                </a:rPr>
                <a:t>S</a:t>
              </a:r>
              <a:r>
                <a:rPr lang="en-US" altLang="zh-CN" sz="1600" baseline="-25000">
                  <a:ea typeface="宋体" pitchFamily="2" charset="-122"/>
                </a:rPr>
                <a:t>n</a:t>
              </a:r>
            </a:p>
          </p:txBody>
        </p:sp>
        <p:sp>
          <p:nvSpPr>
            <p:cNvPr id="17425" name="Line 15"/>
            <p:cNvSpPr>
              <a:spLocks noChangeShapeType="1"/>
            </p:cNvSpPr>
            <p:nvPr/>
          </p:nvSpPr>
          <p:spPr bwMode="auto">
            <a:xfrm>
              <a:off x="4419600" y="5029200"/>
              <a:ext cx="0" cy="457200"/>
            </a:xfrm>
            <a:prstGeom prst="line">
              <a:avLst/>
            </a:prstGeom>
            <a:noFill/>
            <a:ln w="222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16"/>
            <p:cNvSpPr>
              <a:spLocks noChangeShapeType="1"/>
            </p:cNvSpPr>
            <p:nvPr/>
          </p:nvSpPr>
          <p:spPr bwMode="auto">
            <a:xfrm>
              <a:off x="5791200" y="5029200"/>
              <a:ext cx="0" cy="457200"/>
            </a:xfrm>
            <a:prstGeom prst="line">
              <a:avLst/>
            </a:prstGeom>
            <a:noFill/>
            <a:ln w="222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Line 17"/>
            <p:cNvSpPr>
              <a:spLocks noChangeShapeType="1"/>
            </p:cNvSpPr>
            <p:nvPr/>
          </p:nvSpPr>
          <p:spPr bwMode="auto">
            <a:xfrm>
              <a:off x="6757987" y="5029200"/>
              <a:ext cx="0" cy="457200"/>
            </a:xfrm>
            <a:prstGeom prst="line">
              <a:avLst/>
            </a:prstGeom>
            <a:noFill/>
            <a:ln w="222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Rectangle 18"/>
            <p:cNvSpPr>
              <a:spLocks noChangeArrowheads="1"/>
            </p:cNvSpPr>
            <p:nvPr/>
          </p:nvSpPr>
          <p:spPr bwMode="auto">
            <a:xfrm>
              <a:off x="3886200" y="3733800"/>
              <a:ext cx="8382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dirty="0">
                  <a:ea typeface="宋体" pitchFamily="2" charset="-122"/>
                </a:rPr>
                <a:t>Indexer</a:t>
              </a:r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3886200" y="3124200"/>
              <a:ext cx="10668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>
                  <a:ea typeface="宋体" pitchFamily="2" charset="-122"/>
                </a:rPr>
                <a:t>Selector</a:t>
              </a:r>
            </a:p>
          </p:txBody>
        </p:sp>
        <p:sp>
          <p:nvSpPr>
            <p:cNvPr id="17430" name="Rectangle 22"/>
            <p:cNvSpPr>
              <a:spLocks noChangeArrowheads="1"/>
            </p:cNvSpPr>
            <p:nvPr/>
          </p:nvSpPr>
          <p:spPr bwMode="auto">
            <a:xfrm>
              <a:off x="3657600" y="2362200"/>
              <a:ext cx="1371600" cy="609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altLang="zh-CN" dirty="0">
                  <a:ea typeface="宋体" pitchFamily="2" charset="-122"/>
                </a:rPr>
                <a:t>Loader</a:t>
              </a:r>
            </a:p>
            <a:p>
              <a:endParaRPr lang="en-US" altLang="zh-CN" dirty="0">
                <a:ea typeface="宋体" pitchFamily="2" charset="-122"/>
              </a:endParaRPr>
            </a:p>
          </p:txBody>
        </p:sp>
        <p:sp>
          <p:nvSpPr>
            <p:cNvPr id="17431" name="Rectangle 25"/>
            <p:cNvSpPr>
              <a:spLocks noChangeArrowheads="1"/>
            </p:cNvSpPr>
            <p:nvPr/>
          </p:nvSpPr>
          <p:spPr bwMode="auto">
            <a:xfrm>
              <a:off x="4191000" y="2667000"/>
              <a:ext cx="7620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200" dirty="0" err="1">
                  <a:ea typeface="宋体" pitchFamily="2" charset="-122"/>
                </a:rPr>
                <a:t>Reasoner</a:t>
              </a:r>
              <a:endParaRPr lang="en-US" altLang="zh-CN" sz="1200" dirty="0">
                <a:ea typeface="宋体" pitchFamily="2" charset="-122"/>
              </a:endParaRPr>
            </a:p>
          </p:txBody>
        </p:sp>
        <p:sp>
          <p:nvSpPr>
            <p:cNvPr id="17432" name="Rectangle 26"/>
            <p:cNvSpPr>
              <a:spLocks noChangeArrowheads="1"/>
            </p:cNvSpPr>
            <p:nvPr/>
          </p:nvSpPr>
          <p:spPr bwMode="auto">
            <a:xfrm>
              <a:off x="5181600" y="990600"/>
              <a:ext cx="1828800" cy="1143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altLang="zh-CN">
                  <a:ea typeface="宋体" pitchFamily="2" charset="-122"/>
                </a:rPr>
                <a:t>GUI</a:t>
              </a:r>
            </a:p>
            <a:p>
              <a:endParaRPr lang="en-US" altLang="zh-CN">
                <a:ea typeface="宋体" pitchFamily="2" charset="-122"/>
              </a:endParaRPr>
            </a:p>
            <a:p>
              <a:endParaRPr lang="en-US" altLang="zh-CN">
                <a:ea typeface="宋体" pitchFamily="2" charset="-122"/>
              </a:endParaRPr>
            </a:p>
            <a:p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17433" name="Rectangle 27"/>
            <p:cNvSpPr>
              <a:spLocks noChangeArrowheads="1"/>
            </p:cNvSpPr>
            <p:nvPr/>
          </p:nvSpPr>
          <p:spPr bwMode="auto">
            <a:xfrm>
              <a:off x="5867400" y="1371600"/>
              <a:ext cx="1066800" cy="2286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200">
                  <a:ea typeface="宋体" pitchFamily="2" charset="-122"/>
                </a:rPr>
                <a:t>SPARQL Query</a:t>
              </a:r>
            </a:p>
          </p:txBody>
        </p:sp>
        <p:sp>
          <p:nvSpPr>
            <p:cNvPr id="17434" name="Rectangle 28"/>
            <p:cNvSpPr>
              <a:spLocks noChangeArrowheads="1"/>
            </p:cNvSpPr>
            <p:nvPr/>
          </p:nvSpPr>
          <p:spPr bwMode="auto">
            <a:xfrm>
              <a:off x="5715000" y="1752600"/>
              <a:ext cx="838200" cy="2286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200">
                  <a:ea typeface="宋体" pitchFamily="2" charset="-122"/>
                </a:rPr>
                <a:t>Results</a:t>
              </a:r>
            </a:p>
          </p:txBody>
        </p:sp>
        <p:pic>
          <p:nvPicPr>
            <p:cNvPr id="17435" name="Picture 30" descr="j02920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1400" y="1163638"/>
              <a:ext cx="781050" cy="74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Documents"/>
            <p:cNvSpPr>
              <a:spLocks noEditPoints="1" noChangeArrowheads="1"/>
            </p:cNvSpPr>
            <p:nvPr/>
          </p:nvSpPr>
          <p:spPr bwMode="auto">
            <a:xfrm>
              <a:off x="4953000" y="3657600"/>
              <a:ext cx="1143000" cy="4572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en-US" altLang="zh-CN" dirty="0"/>
                <a:t>Index</a:t>
              </a:r>
            </a:p>
          </p:txBody>
        </p:sp>
        <p:sp>
          <p:nvSpPr>
            <p:cNvPr id="17437" name="Rectangle 20"/>
            <p:cNvSpPr>
              <a:spLocks noChangeArrowheads="1"/>
            </p:cNvSpPr>
            <p:nvPr/>
          </p:nvSpPr>
          <p:spPr bwMode="auto">
            <a:xfrm>
              <a:off x="5638800" y="2743200"/>
              <a:ext cx="13716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dirty="0" err="1">
                  <a:ea typeface="宋体" pitchFamily="2" charset="-122"/>
                </a:rPr>
                <a:t>Reformulator</a:t>
              </a:r>
              <a:endParaRPr lang="en-US" altLang="zh-CN" dirty="0">
                <a:ea typeface="宋体" pitchFamily="2" charset="-122"/>
              </a:endParaRPr>
            </a:p>
          </p:txBody>
        </p:sp>
        <p:sp>
          <p:nvSpPr>
            <p:cNvPr id="29" name="PubHalfFrame"/>
            <p:cNvSpPr>
              <a:spLocks noEditPoints="1" noChangeArrowheads="1"/>
            </p:cNvSpPr>
            <p:nvPr/>
          </p:nvSpPr>
          <p:spPr bwMode="auto">
            <a:xfrm>
              <a:off x="5181600" y="990600"/>
              <a:ext cx="838200" cy="914400"/>
            </a:xfrm>
            <a:custGeom>
              <a:avLst/>
              <a:gdLst>
                <a:gd name="G0" fmla="+- 0 0 0"/>
                <a:gd name="G1" fmla="+- 7200 0 0"/>
                <a:gd name="G2" fmla="+- 21600 0 7200"/>
                <a:gd name="G3" fmla="*/ 7200 1 2"/>
                <a:gd name="G4" fmla="+- 21600 0 G3"/>
                <a:gd name="G5" fmla="+- 7200 0 0"/>
                <a:gd name="G6" fmla="+- 21600 0 7200"/>
                <a:gd name="G7" fmla="*/ 7200 1 2"/>
                <a:gd name="G8" fmla="+- 21600 0 G7"/>
                <a:gd name="T0" fmla="*/ 10800 w 21600"/>
                <a:gd name="T1" fmla="*/ 0 h 21600"/>
                <a:gd name="T2" fmla="*/ 0 w 21600"/>
                <a:gd name="T3" fmla="*/ 10800 h 21600"/>
                <a:gd name="T4" fmla="*/ 3600 w 21600"/>
                <a:gd name="T5" fmla="*/ 18000 h 21600"/>
                <a:gd name="T6" fmla="*/ 18000 w 21600"/>
                <a:gd name="T7" fmla="*/ 36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1600"/>
                <a:gd name="T13" fmla="*/ 0 h 21600"/>
                <a:gd name="T14" fmla="*/ G2 w 21600"/>
                <a:gd name="T15" fmla="*/ G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7200" y="14400"/>
                  </a:lnTo>
                  <a:lnTo>
                    <a:pt x="7200" y="7200"/>
                  </a:lnTo>
                  <a:lnTo>
                    <a:pt x="14400" y="72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030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en-US" altLang="zh-CN" sz="1600" dirty="0"/>
                <a:t>GUI</a:t>
              </a:r>
            </a:p>
          </p:txBody>
        </p:sp>
        <p:sp>
          <p:nvSpPr>
            <p:cNvPr id="17439" name="Rectangle 39"/>
            <p:cNvSpPr>
              <a:spLocks noChangeArrowheads="1"/>
            </p:cNvSpPr>
            <p:nvPr/>
          </p:nvSpPr>
          <p:spPr bwMode="auto">
            <a:xfrm>
              <a:off x="3505200" y="2209800"/>
              <a:ext cx="36576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0" name="Line 40"/>
            <p:cNvSpPr>
              <a:spLocks noChangeShapeType="1"/>
            </p:cNvSpPr>
            <p:nvPr/>
          </p:nvSpPr>
          <p:spPr bwMode="auto">
            <a:xfrm flipV="1">
              <a:off x="6834187" y="3048000"/>
              <a:ext cx="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Line 41"/>
            <p:cNvSpPr>
              <a:spLocks noChangeShapeType="1"/>
            </p:cNvSpPr>
            <p:nvPr/>
          </p:nvSpPr>
          <p:spPr bwMode="auto">
            <a:xfrm>
              <a:off x="6629400" y="1600200"/>
              <a:ext cx="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Line 42"/>
            <p:cNvSpPr>
              <a:spLocks noChangeShapeType="1"/>
            </p:cNvSpPr>
            <p:nvPr/>
          </p:nvSpPr>
          <p:spPr bwMode="auto">
            <a:xfrm flipV="1">
              <a:off x="5943600" y="3048000"/>
              <a:ext cx="60960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Line 44"/>
            <p:cNvSpPr>
              <a:spLocks noChangeShapeType="1"/>
            </p:cNvSpPr>
            <p:nvPr/>
          </p:nvSpPr>
          <p:spPr bwMode="auto">
            <a:xfrm flipH="1" flipV="1">
              <a:off x="4419600" y="40386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Line 45"/>
            <p:cNvSpPr>
              <a:spLocks noChangeShapeType="1"/>
            </p:cNvSpPr>
            <p:nvPr/>
          </p:nvSpPr>
          <p:spPr bwMode="auto">
            <a:xfrm>
              <a:off x="4724400" y="38862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5" name="Line 47"/>
            <p:cNvSpPr>
              <a:spLocks noChangeShapeType="1"/>
            </p:cNvSpPr>
            <p:nvPr/>
          </p:nvSpPr>
          <p:spPr bwMode="auto">
            <a:xfrm flipH="1" flipV="1">
              <a:off x="4419600" y="3429000"/>
              <a:ext cx="609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Line 48"/>
            <p:cNvSpPr>
              <a:spLocks noChangeShapeType="1"/>
            </p:cNvSpPr>
            <p:nvPr/>
          </p:nvSpPr>
          <p:spPr bwMode="auto">
            <a:xfrm flipH="1">
              <a:off x="4953000" y="2895600"/>
              <a:ext cx="685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Line 50"/>
            <p:cNvSpPr>
              <a:spLocks noChangeShapeType="1"/>
            </p:cNvSpPr>
            <p:nvPr/>
          </p:nvSpPr>
          <p:spPr bwMode="auto">
            <a:xfrm flipV="1">
              <a:off x="4343400" y="2971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Line 51"/>
            <p:cNvSpPr>
              <a:spLocks noChangeShapeType="1"/>
            </p:cNvSpPr>
            <p:nvPr/>
          </p:nvSpPr>
          <p:spPr bwMode="auto">
            <a:xfrm flipV="1">
              <a:off x="4572000" y="1981200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Line 52"/>
            <p:cNvSpPr>
              <a:spLocks noChangeShapeType="1"/>
            </p:cNvSpPr>
            <p:nvPr/>
          </p:nvSpPr>
          <p:spPr bwMode="auto">
            <a:xfrm>
              <a:off x="4419600" y="16002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0" name="Line 53"/>
            <p:cNvSpPr>
              <a:spLocks noChangeShapeType="1"/>
            </p:cNvSpPr>
            <p:nvPr/>
          </p:nvSpPr>
          <p:spPr bwMode="auto">
            <a:xfrm flipH="1">
              <a:off x="3733800" y="51054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1" name="Line 54"/>
            <p:cNvSpPr>
              <a:spLocks noChangeShapeType="1"/>
            </p:cNvSpPr>
            <p:nvPr/>
          </p:nvSpPr>
          <p:spPr bwMode="auto">
            <a:xfrm flipV="1">
              <a:off x="3733800" y="3276600"/>
              <a:ext cx="0" cy="1828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Line 55"/>
            <p:cNvSpPr>
              <a:spLocks noChangeShapeType="1"/>
            </p:cNvSpPr>
            <p:nvPr/>
          </p:nvSpPr>
          <p:spPr bwMode="auto">
            <a:xfrm>
              <a:off x="3733800" y="32766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Rectangle 56"/>
            <p:cNvSpPr>
              <a:spLocks noChangeArrowheads="1"/>
            </p:cNvSpPr>
            <p:nvPr/>
          </p:nvSpPr>
          <p:spPr bwMode="auto">
            <a:xfrm rot="16200000">
              <a:off x="5667374" y="5119687"/>
              <a:ext cx="14478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000" dirty="0">
                  <a:ea typeface="宋体" pitchFamily="2" charset="-122"/>
                </a:rPr>
                <a:t>Domain </a:t>
              </a:r>
              <a:r>
                <a:rPr lang="en-US" altLang="zh-CN" sz="1000" dirty="0" err="1">
                  <a:ea typeface="宋体" pitchFamily="2" charset="-122"/>
                </a:rPr>
                <a:t>o</a:t>
              </a:r>
              <a:r>
                <a:rPr lang="en-US" altLang="zh-CN" sz="1000" dirty="0" err="1" smtClean="0">
                  <a:ea typeface="宋体" pitchFamily="2" charset="-122"/>
                </a:rPr>
                <a:t>ntologies</a:t>
              </a:r>
              <a:endParaRPr lang="en-US" altLang="zh-CN" sz="1000" dirty="0">
                <a:ea typeface="宋体" pitchFamily="2" charset="-122"/>
              </a:endParaRPr>
            </a:p>
          </p:txBody>
        </p:sp>
        <p:sp>
          <p:nvSpPr>
            <p:cNvPr id="17455" name="Rectangle 57"/>
            <p:cNvSpPr>
              <a:spLocks noChangeArrowheads="1"/>
            </p:cNvSpPr>
            <p:nvPr/>
          </p:nvSpPr>
          <p:spPr bwMode="auto">
            <a:xfrm rot="-5400000">
              <a:off x="4914900" y="5143500"/>
              <a:ext cx="10668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000" dirty="0">
                  <a:ea typeface="宋体" pitchFamily="2" charset="-122"/>
                </a:rPr>
                <a:t>Mapping </a:t>
              </a:r>
              <a:r>
                <a:rPr lang="en-US" altLang="zh-CN" sz="1000" dirty="0" err="1">
                  <a:ea typeface="宋体" pitchFamily="2" charset="-122"/>
                </a:rPr>
                <a:t>ontologies</a:t>
              </a:r>
              <a:endParaRPr lang="en-US" altLang="zh-CN" sz="1000" dirty="0">
                <a:ea typeface="宋体" pitchFamily="2" charset="-122"/>
              </a:endParaRPr>
            </a:p>
          </p:txBody>
        </p:sp>
        <p:sp>
          <p:nvSpPr>
            <p:cNvPr id="17454" name="Rectangle 57"/>
            <p:cNvSpPr>
              <a:spLocks noChangeArrowheads="1"/>
            </p:cNvSpPr>
            <p:nvPr/>
          </p:nvSpPr>
          <p:spPr bwMode="auto">
            <a:xfrm rot="16200000">
              <a:off x="3086100" y="3862387"/>
              <a:ext cx="10668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000" dirty="0">
                  <a:ea typeface="宋体" pitchFamily="2" charset="-122"/>
                </a:rPr>
                <a:t>Relevant Data Source</a:t>
              </a:r>
            </a:p>
          </p:txBody>
        </p:sp>
      </p:grpSp>
      <p:sp>
        <p:nvSpPr>
          <p:cNvPr id="17414" name="Rounded Rectangular Callout 46"/>
          <p:cNvSpPr>
            <a:spLocks noChangeArrowheads="1"/>
          </p:cNvSpPr>
          <p:nvPr/>
        </p:nvSpPr>
        <p:spPr bwMode="auto">
          <a:xfrm>
            <a:off x="228600" y="1752600"/>
            <a:ext cx="2270125" cy="1447800"/>
          </a:xfrm>
          <a:prstGeom prst="wedgeRoundRectCallout">
            <a:avLst>
              <a:gd name="adj1" fmla="val 72477"/>
              <a:gd name="adj2" fmla="val 52246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600" dirty="0" smtClean="0"/>
              <a:t>4) Retrieves sources and </a:t>
            </a:r>
            <a:r>
              <a:rPr lang="en-US" sz="1600" dirty="0" err="1" smtClean="0"/>
              <a:t>ontologies</a:t>
            </a:r>
            <a:r>
              <a:rPr lang="en-US" sz="1600" dirty="0" smtClean="0"/>
              <a:t> from the Web and uses a </a:t>
            </a:r>
            <a:r>
              <a:rPr lang="en-US" sz="1600" dirty="0" err="1" smtClean="0"/>
              <a:t>reasoner</a:t>
            </a:r>
            <a:r>
              <a:rPr lang="en-US" sz="1600" dirty="0" smtClean="0"/>
              <a:t> to answer the query</a:t>
            </a:r>
            <a:endParaRPr lang="en-US" sz="1600" dirty="0"/>
          </a:p>
        </p:txBody>
      </p:sp>
      <p:sp>
        <p:nvSpPr>
          <p:cNvPr id="49" name="Rounded Rectangular Callout 50"/>
          <p:cNvSpPr>
            <a:spLocks noChangeArrowheads="1"/>
          </p:cNvSpPr>
          <p:nvPr/>
        </p:nvSpPr>
        <p:spPr bwMode="auto">
          <a:xfrm>
            <a:off x="6788150" y="4191000"/>
            <a:ext cx="2051050" cy="1219200"/>
          </a:xfrm>
          <a:prstGeom prst="wedgeRoundRectCallout">
            <a:avLst>
              <a:gd name="adj1" fmla="val -68513"/>
              <a:gd name="adj2" fmla="val -11180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zh-CN" sz="1600" dirty="0" smtClean="0">
                <a:ea typeface="宋体" pitchFamily="2" charset="-122"/>
              </a:rPr>
              <a:t>2) Reformulates queries </a:t>
            </a:r>
            <a:r>
              <a:rPr lang="en-US" altLang="zh-CN" sz="1600" dirty="0">
                <a:ea typeface="宋体" pitchFamily="2" charset="-122"/>
              </a:rPr>
              <a:t>into Boolean </a:t>
            </a:r>
            <a:r>
              <a:rPr lang="en-US" altLang="zh-CN" sz="1600" dirty="0" smtClean="0">
                <a:ea typeface="宋体" pitchFamily="2" charset="-122"/>
              </a:rPr>
              <a:t>index queries</a:t>
            </a:r>
            <a:endParaRPr lang="en-US" altLang="zh-CN" sz="1600" dirty="0">
              <a:ea typeface="宋体" pitchFamily="2" charset="-122"/>
            </a:endParaRPr>
          </a:p>
        </p:txBody>
      </p:sp>
      <p:sp>
        <p:nvSpPr>
          <p:cNvPr id="51" name="Rounded Rectangular Callout 50"/>
          <p:cNvSpPr>
            <a:spLocks noChangeArrowheads="1"/>
          </p:cNvSpPr>
          <p:nvPr/>
        </p:nvSpPr>
        <p:spPr bwMode="auto">
          <a:xfrm>
            <a:off x="6934200" y="1676400"/>
            <a:ext cx="2051050" cy="1371600"/>
          </a:xfrm>
          <a:prstGeom prst="wedgeRoundRectCallout">
            <a:avLst>
              <a:gd name="adj1" fmla="val -77005"/>
              <a:gd name="adj2" fmla="val -10838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zh-CN" sz="1600" dirty="0" smtClean="0">
                <a:ea typeface="宋体" pitchFamily="2" charset="-122"/>
              </a:rPr>
              <a:t>1) Query entered by the user is translated into SPARQL (the standard Semantic Web query language)</a:t>
            </a:r>
            <a:endParaRPr lang="en-US" altLang="zh-CN" sz="1600" dirty="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17414" grpId="0" animBg="1"/>
      <p:bldP spid="49" grpId="0" animBg="1"/>
      <p:bldP spid="51" grpId="0" animBg="1"/>
    </p:bldLst>
  </p:timing>
</p:sld>
</file>

<file path=ppt/theme/theme1.xml><?xml version="1.0" encoding="utf-8"?>
<a:theme xmlns:a="http://schemas.openxmlformats.org/drawingml/2006/main" name="Maryland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99"/>
      </a:lt2>
      <a:accent1>
        <a:srgbClr val="FFFF00"/>
      </a:accent1>
      <a:accent2>
        <a:srgbClr val="990000"/>
      </a:accent2>
      <a:accent3>
        <a:srgbClr val="FFFFFF"/>
      </a:accent3>
      <a:accent4>
        <a:srgbClr val="000000"/>
      </a:accent4>
      <a:accent5>
        <a:srgbClr val="FFFFAA"/>
      </a:accent5>
      <a:accent6>
        <a:srgbClr val="8A0000"/>
      </a:accent6>
      <a:hlink>
        <a:srgbClr val="1A0CF3"/>
      </a:hlink>
      <a:folHlink>
        <a:srgbClr val="808080"/>
      </a:folHlink>
    </a:clrScheme>
    <a:fontScheme name="Marylan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ryland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yland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yland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yland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C:\MSOffice\Templates\Presentation Designs\Maryland.pot</Template>
  <TotalTime>4508</TotalTime>
  <Words>763</Words>
  <Application>Microsoft Office PowerPoint</Application>
  <PresentationFormat>On-screen Show (4:3)</PresentationFormat>
  <Paragraphs>187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Times New Roman</vt:lpstr>
      <vt:lpstr>Monotype Sorts</vt:lpstr>
      <vt:lpstr>Calibri</vt:lpstr>
      <vt:lpstr>Wingdings</vt:lpstr>
      <vt:lpstr>宋体</vt:lpstr>
      <vt:lpstr>Symbol</vt:lpstr>
      <vt:lpstr>Maryland</vt:lpstr>
      <vt:lpstr> Introduction to the Semantic Web</vt:lpstr>
      <vt:lpstr>What should the Web be?</vt:lpstr>
      <vt:lpstr>The Semantic Web</vt:lpstr>
      <vt:lpstr>Semantic Web Standards</vt:lpstr>
      <vt:lpstr>A Web of Ontologies</vt:lpstr>
      <vt:lpstr>Why Study the Semantic Web?</vt:lpstr>
      <vt:lpstr>Linked Data</vt:lpstr>
      <vt:lpstr>The End</vt:lpstr>
      <vt:lpstr>Integration Architecture</vt:lpstr>
      <vt:lpstr>Basic Source Selection</vt:lpstr>
      <vt:lpstr>Evaluation Results</vt:lpstr>
      <vt:lpstr>Scalability Evaluation</vt:lpstr>
      <vt:lpstr>Example: E-Commerce Integration</vt:lpstr>
      <vt:lpstr>Semantic Web Benefits</vt:lpstr>
      <vt:lpstr>Ontology Mapping</vt:lpstr>
      <vt:lpstr>OWL Class Constructors</vt:lpstr>
      <vt:lpstr>OWL Axioms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Representation Issues for the Semantic Web</dc:title>
  <dc:creator>Jeff Heflin</dc:creator>
  <cp:lastModifiedBy>heflin</cp:lastModifiedBy>
  <cp:revision>177</cp:revision>
  <dcterms:created xsi:type="dcterms:W3CDTF">1995-05-27T20:07:50Z</dcterms:created>
  <dcterms:modified xsi:type="dcterms:W3CDTF">2012-03-12T18:46:27Z</dcterms:modified>
</cp:coreProperties>
</file>