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9" r:id="rId3"/>
    <p:sldId id="257" r:id="rId4"/>
    <p:sldId id="258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84799" autoAdjust="0"/>
  </p:normalViewPr>
  <p:slideViewPr>
    <p:cSldViewPr>
      <p:cViewPr varScale="1">
        <p:scale>
          <a:sx n="63" d="100"/>
          <a:sy n="63" d="100"/>
        </p:scale>
        <p:origin x="-5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6792F5-26DA-476B-A638-35DD31541D82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2465265-7A73-4BD1-8424-0B9B399A7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This topic will not be covered this year.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F97719-A178-40FC-9AEE-A61B06A264D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20369-E2B5-4D90-B333-B5BD0902D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3558-5346-4730-BED6-479DECC2F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DEDB-05F5-4FAE-BC0A-9ADF0A753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E3E3D-555A-4770-9232-636FF73CC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01E4B-4B1B-421E-9391-65D6502EB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B782-77A9-44A8-AC47-7CC7AE0DC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D1AE0-AAD2-4FBB-AD49-16BD043CC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4FD5E-AEAC-4E67-8721-44EC08650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5DCF3-1A9C-410F-B4AF-CC924B482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439C-C46F-48A1-9192-C8574672A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18B1E-23E6-48ED-A6A7-393106FA8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918E0E-8085-422D-A5F5-6D3EA5010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7 – Logical Agents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Goal-Based Agent</a:t>
            </a:r>
          </a:p>
        </p:txBody>
      </p:sp>
      <p:sp>
        <p:nvSpPr>
          <p:cNvPr id="3075" name="AutoShape 4"/>
          <p:cNvSpPr>
            <a:spLocks noChangeAspect="1" noChangeArrowheads="1"/>
          </p:cNvSpPr>
          <p:nvPr/>
        </p:nvSpPr>
        <p:spPr bwMode="auto">
          <a:xfrm>
            <a:off x="1474788" y="1524000"/>
            <a:ext cx="4489450" cy="411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5"/>
          <p:cNvSpPr>
            <a:spLocks noChangeAspect="1"/>
          </p:cNvSpPr>
          <p:nvPr/>
        </p:nvSpPr>
        <p:spPr bwMode="auto">
          <a:xfrm>
            <a:off x="6835775" y="1579563"/>
            <a:ext cx="708025" cy="4135437"/>
          </a:xfrm>
          <a:custGeom>
            <a:avLst/>
            <a:gdLst>
              <a:gd name="T0" fmla="*/ 2147483647 w 768"/>
              <a:gd name="T1" fmla="*/ 0 h 906"/>
              <a:gd name="T2" fmla="*/ 2147483647 w 768"/>
              <a:gd name="T3" fmla="*/ 2147483647 h 906"/>
              <a:gd name="T4" fmla="*/ 2147483647 w 768"/>
              <a:gd name="T5" fmla="*/ 2147483647 h 906"/>
              <a:gd name="T6" fmla="*/ 2147483647 w 768"/>
              <a:gd name="T7" fmla="*/ 2147483647 h 906"/>
              <a:gd name="T8" fmla="*/ 0 w 768"/>
              <a:gd name="T9" fmla="*/ 2147483647 h 906"/>
              <a:gd name="T10" fmla="*/ 0 w 768"/>
              <a:gd name="T11" fmla="*/ 2147483647 h 906"/>
              <a:gd name="T12" fmla="*/ 2147483647 w 768"/>
              <a:gd name="T13" fmla="*/ 2147483647 h 906"/>
              <a:gd name="T14" fmla="*/ 2147483647 w 768"/>
              <a:gd name="T15" fmla="*/ 2147483647 h 906"/>
              <a:gd name="T16" fmla="*/ 2147483647 w 768"/>
              <a:gd name="T17" fmla="*/ 2147483647 h 906"/>
              <a:gd name="T18" fmla="*/ 2147483647 w 768"/>
              <a:gd name="T19" fmla="*/ 2147483647 h 906"/>
              <a:gd name="T20" fmla="*/ 2147483647 w 768"/>
              <a:gd name="T21" fmla="*/ 2147483647 h 906"/>
              <a:gd name="T22" fmla="*/ 2147483647 w 768"/>
              <a:gd name="T23" fmla="*/ 2147483647 h 906"/>
              <a:gd name="T24" fmla="*/ 2147483647 w 768"/>
              <a:gd name="T25" fmla="*/ 2147483647 h 906"/>
              <a:gd name="T26" fmla="*/ 2147483647 w 768"/>
              <a:gd name="T27" fmla="*/ 2147483647 h 906"/>
              <a:gd name="T28" fmla="*/ 2147483647 w 768"/>
              <a:gd name="T29" fmla="*/ 2147483647 h 906"/>
              <a:gd name="T30" fmla="*/ 2147483647 w 768"/>
              <a:gd name="T31" fmla="*/ 2147483647 h 906"/>
              <a:gd name="T32" fmla="*/ 2147483647 w 768"/>
              <a:gd name="T33" fmla="*/ 2147483647 h 906"/>
              <a:gd name="T34" fmla="*/ 2147483647 w 768"/>
              <a:gd name="T35" fmla="*/ 2147483647 h 906"/>
              <a:gd name="T36" fmla="*/ 2147483647 w 768"/>
              <a:gd name="T37" fmla="*/ 2147483647 h 906"/>
              <a:gd name="T38" fmla="*/ 2147483647 w 768"/>
              <a:gd name="T39" fmla="*/ 0 h 906"/>
              <a:gd name="T40" fmla="*/ 2147483647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Rectangle 6"/>
          <p:cNvSpPr>
            <a:spLocks noChangeAspect="1" noChangeArrowheads="1"/>
          </p:cNvSpPr>
          <p:nvPr/>
        </p:nvSpPr>
        <p:spPr bwMode="auto">
          <a:xfrm>
            <a:off x="7081838" y="2967038"/>
            <a:ext cx="34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78" name="Rectangle 7"/>
          <p:cNvSpPr>
            <a:spLocks noChangeAspect="1" noChangeArrowheads="1"/>
          </p:cNvSpPr>
          <p:nvPr/>
        </p:nvSpPr>
        <p:spPr bwMode="auto">
          <a:xfrm>
            <a:off x="4724400" y="1752600"/>
            <a:ext cx="561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sensors</a:t>
            </a:r>
            <a:endParaRPr lang="en-US" sz="1400"/>
          </a:p>
        </p:txBody>
      </p:sp>
      <p:sp>
        <p:nvSpPr>
          <p:cNvPr id="3079" name="Rectangle 8"/>
          <p:cNvSpPr>
            <a:spLocks noChangeAspect="1" noChangeArrowheads="1"/>
          </p:cNvSpPr>
          <p:nvPr/>
        </p:nvSpPr>
        <p:spPr bwMode="auto">
          <a:xfrm>
            <a:off x="2844800" y="2279650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0" name="Rectangle 9"/>
          <p:cNvSpPr>
            <a:spLocks noChangeAspect="1" noChangeArrowheads="1"/>
          </p:cNvSpPr>
          <p:nvPr/>
        </p:nvSpPr>
        <p:spPr bwMode="auto">
          <a:xfrm>
            <a:off x="4648200" y="5168900"/>
            <a:ext cx="6604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actuators</a:t>
            </a:r>
            <a:endParaRPr lang="en-US" sz="1400"/>
          </a:p>
        </p:txBody>
      </p:sp>
      <p:sp>
        <p:nvSpPr>
          <p:cNvPr id="3081" name="Rectangle 10"/>
          <p:cNvSpPr>
            <a:spLocks noChangeAspect="1" noChangeArrowheads="1"/>
          </p:cNvSpPr>
          <p:nvPr/>
        </p:nvSpPr>
        <p:spPr bwMode="auto">
          <a:xfrm>
            <a:off x="3429000" y="5257800"/>
            <a:ext cx="4762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600">
                <a:solidFill>
                  <a:srgbClr val="000000"/>
                </a:solidFill>
                <a:ea typeface="MS Mincho" pitchFamily="49" charset="-128"/>
              </a:rPr>
              <a:t>Agent</a:t>
            </a:r>
            <a:endParaRPr lang="en-US" sz="1600"/>
          </a:p>
        </p:txBody>
      </p:sp>
      <p:grpSp>
        <p:nvGrpSpPr>
          <p:cNvPr id="3082" name="Group 11"/>
          <p:cNvGrpSpPr>
            <a:grpSpLocks noChangeAspect="1"/>
          </p:cNvGrpSpPr>
          <p:nvPr/>
        </p:nvGrpSpPr>
        <p:grpSpPr bwMode="auto">
          <a:xfrm>
            <a:off x="5334000" y="1828800"/>
            <a:ext cx="1501775" cy="127000"/>
            <a:chOff x="912" y="1842"/>
            <a:chExt cx="1050" cy="66"/>
          </a:xfrm>
        </p:grpSpPr>
        <p:sp>
          <p:nvSpPr>
            <p:cNvPr id="3109" name="Line 12"/>
            <p:cNvSpPr>
              <a:spLocks noChangeAspect="1"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13"/>
            <p:cNvSpPr>
              <a:spLocks noChangeAspect="1"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3" name="Group 14"/>
          <p:cNvGrpSpPr>
            <a:grpSpLocks noChangeAspect="1"/>
          </p:cNvGrpSpPr>
          <p:nvPr/>
        </p:nvGrpSpPr>
        <p:grpSpPr bwMode="auto">
          <a:xfrm>
            <a:off x="5334000" y="5224463"/>
            <a:ext cx="1516063" cy="128587"/>
            <a:chOff x="912" y="2508"/>
            <a:chExt cx="1056" cy="66"/>
          </a:xfrm>
        </p:grpSpPr>
        <p:sp>
          <p:nvSpPr>
            <p:cNvPr id="3107" name="Line 15"/>
            <p:cNvSpPr>
              <a:spLocks noChangeAspect="1"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16"/>
            <p:cNvSpPr>
              <a:spLocks noChangeAspect="1"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4" name="Rectangle 17"/>
          <p:cNvSpPr>
            <a:spLocks noChangeAspect="1" noChangeArrowheads="1"/>
          </p:cNvSpPr>
          <p:nvPr/>
        </p:nvSpPr>
        <p:spPr bwMode="auto">
          <a:xfrm>
            <a:off x="4148138" y="2000250"/>
            <a:ext cx="1231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Rectangle 18"/>
          <p:cNvSpPr>
            <a:spLocks noChangeAspect="1" noChangeArrowheads="1"/>
          </p:cNvSpPr>
          <p:nvPr/>
        </p:nvSpPr>
        <p:spPr bwMode="auto">
          <a:xfrm>
            <a:off x="5024438" y="2073275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6" name="Rectangle 19"/>
          <p:cNvSpPr>
            <a:spLocks noChangeAspect="1" noChangeArrowheads="1"/>
          </p:cNvSpPr>
          <p:nvPr/>
        </p:nvSpPr>
        <p:spPr bwMode="auto">
          <a:xfrm>
            <a:off x="4975225" y="5043488"/>
            <a:ext cx="365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7" name="Text Box 20"/>
          <p:cNvSpPr txBox="1">
            <a:spLocks noChangeAspect="1" noChangeArrowheads="1"/>
          </p:cNvSpPr>
          <p:nvPr/>
        </p:nvSpPr>
        <p:spPr bwMode="auto">
          <a:xfrm>
            <a:off x="6972300" y="2971800"/>
            <a:ext cx="473075" cy="1300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lIns="82296" tIns="41148" rIns="82296" bIns="41148"/>
          <a:lstStyle/>
          <a:p>
            <a:r>
              <a:rPr lang="en-US" altLang="ja-JP" sz="1600">
                <a:ea typeface="MS Mincho" pitchFamily="49" charset="-128"/>
              </a:rPr>
              <a:t>Environment</a:t>
            </a:r>
            <a:endParaRPr lang="en-US" sz="1600"/>
          </a:p>
        </p:txBody>
      </p:sp>
      <p:sp>
        <p:nvSpPr>
          <p:cNvPr id="3088" name="Rectangle 21"/>
          <p:cNvSpPr>
            <a:spLocks noChangeAspect="1" noChangeArrowheads="1"/>
          </p:cNvSpPr>
          <p:nvPr/>
        </p:nvSpPr>
        <p:spPr bwMode="auto">
          <a:xfrm>
            <a:off x="4432300" y="22860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the world is like now</a:t>
            </a:r>
            <a:endParaRPr lang="en-US" sz="1400"/>
          </a:p>
        </p:txBody>
      </p:sp>
      <p:sp>
        <p:nvSpPr>
          <p:cNvPr id="3089" name="Rectangle 22"/>
          <p:cNvSpPr>
            <a:spLocks noChangeAspect="1" noChangeArrowheads="1"/>
          </p:cNvSpPr>
          <p:nvPr/>
        </p:nvSpPr>
        <p:spPr bwMode="auto">
          <a:xfrm>
            <a:off x="4432300" y="43434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action I should do now</a:t>
            </a:r>
            <a:endParaRPr lang="en-US" sz="1400"/>
          </a:p>
        </p:txBody>
      </p:sp>
      <p:sp>
        <p:nvSpPr>
          <p:cNvPr id="3090" name="Line 23"/>
          <p:cNvSpPr>
            <a:spLocks noChangeAspect="1" noChangeShapeType="1"/>
          </p:cNvSpPr>
          <p:nvPr/>
        </p:nvSpPr>
        <p:spPr bwMode="auto">
          <a:xfrm>
            <a:off x="5029200" y="1981200"/>
            <a:ext cx="1588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4"/>
          <p:cNvSpPr>
            <a:spLocks noChangeAspect="1" noChangeShapeType="1"/>
          </p:cNvSpPr>
          <p:nvPr/>
        </p:nvSpPr>
        <p:spPr bwMode="auto">
          <a:xfrm>
            <a:off x="5027613" y="4876800"/>
            <a:ext cx="1587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AutoShape 25"/>
          <p:cNvSpPr>
            <a:spLocks noChangeAspect="1" noChangeArrowheads="1"/>
          </p:cNvSpPr>
          <p:nvPr/>
        </p:nvSpPr>
        <p:spPr bwMode="auto">
          <a:xfrm>
            <a:off x="2295525" y="4419600"/>
            <a:ext cx="709613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Goals</a:t>
            </a:r>
            <a:endParaRPr lang="en-US" sz="1400"/>
          </a:p>
        </p:txBody>
      </p:sp>
      <p:cxnSp>
        <p:nvCxnSpPr>
          <p:cNvPr id="3093" name="AutoShape 26"/>
          <p:cNvCxnSpPr>
            <a:cxnSpLocks noChangeAspect="1" noChangeShapeType="1"/>
            <a:stCxn id="3092" idx="3"/>
            <a:endCxn id="3089" idx="1"/>
          </p:cNvCxnSpPr>
          <p:nvPr/>
        </p:nvCxnSpPr>
        <p:spPr bwMode="auto">
          <a:xfrm>
            <a:off x="3005138" y="4597400"/>
            <a:ext cx="1427162" cy="12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94" name="AutoShape 27"/>
          <p:cNvSpPr>
            <a:spLocks noChangeAspect="1" noChangeArrowheads="1"/>
          </p:cNvSpPr>
          <p:nvPr/>
        </p:nvSpPr>
        <p:spPr bwMode="auto">
          <a:xfrm>
            <a:off x="2090738" y="1931988"/>
            <a:ext cx="708025" cy="354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State</a:t>
            </a:r>
            <a:endParaRPr lang="en-US" sz="1400"/>
          </a:p>
        </p:txBody>
      </p:sp>
      <p:sp>
        <p:nvSpPr>
          <p:cNvPr id="3095" name="AutoShape 28"/>
          <p:cNvSpPr>
            <a:spLocks noChangeAspect="1" noChangeArrowheads="1"/>
          </p:cNvSpPr>
          <p:nvPr/>
        </p:nvSpPr>
        <p:spPr bwMode="auto">
          <a:xfrm>
            <a:off x="1676400" y="2590800"/>
            <a:ext cx="2008188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How the world evolves</a:t>
            </a:r>
            <a:endParaRPr lang="en-US" sz="1400"/>
          </a:p>
        </p:txBody>
      </p:sp>
      <p:sp>
        <p:nvSpPr>
          <p:cNvPr id="3096" name="AutoShape 29"/>
          <p:cNvSpPr>
            <a:spLocks noChangeAspect="1" noChangeArrowheads="1"/>
          </p:cNvSpPr>
          <p:nvPr/>
        </p:nvSpPr>
        <p:spPr bwMode="auto">
          <a:xfrm>
            <a:off x="1782763" y="3429000"/>
            <a:ext cx="1654175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What my actions do</a:t>
            </a:r>
            <a:endParaRPr lang="en-US" sz="1400"/>
          </a:p>
        </p:txBody>
      </p:sp>
      <p:sp>
        <p:nvSpPr>
          <p:cNvPr id="3097" name="Line 30"/>
          <p:cNvSpPr>
            <a:spLocks noChangeAspect="1" noChangeShapeType="1"/>
          </p:cNvSpPr>
          <p:nvPr/>
        </p:nvSpPr>
        <p:spPr bwMode="auto">
          <a:xfrm>
            <a:off x="5027613" y="2819400"/>
            <a:ext cx="1587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098" name="AutoShape 31"/>
          <p:cNvCxnSpPr>
            <a:cxnSpLocks noChangeAspect="1" noChangeShapeType="1"/>
          </p:cNvCxnSpPr>
          <p:nvPr/>
        </p:nvCxnSpPr>
        <p:spPr bwMode="auto">
          <a:xfrm>
            <a:off x="2819400" y="2133600"/>
            <a:ext cx="1590675" cy="30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99" name="AutoShape 32"/>
          <p:cNvCxnSpPr>
            <a:cxnSpLocks noChangeAspect="1" noChangeShapeType="1"/>
            <a:stCxn id="3095" idx="3"/>
            <a:endCxn id="3088" idx="1"/>
          </p:cNvCxnSpPr>
          <p:nvPr/>
        </p:nvCxnSpPr>
        <p:spPr bwMode="auto">
          <a:xfrm flipV="1">
            <a:off x="3684588" y="2552700"/>
            <a:ext cx="747712" cy="215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0" name="AutoShape 33"/>
          <p:cNvCxnSpPr>
            <a:cxnSpLocks noChangeAspect="1" noChangeShapeType="1"/>
            <a:stCxn id="3096" idx="3"/>
            <a:endCxn id="3088" idx="1"/>
          </p:cNvCxnSpPr>
          <p:nvPr/>
        </p:nvCxnSpPr>
        <p:spPr bwMode="auto">
          <a:xfrm flipV="1">
            <a:off x="3436938" y="2552700"/>
            <a:ext cx="995362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1" name="Rectangle 35"/>
          <p:cNvSpPr>
            <a:spLocks noChangeAspect="1" noChangeArrowheads="1"/>
          </p:cNvSpPr>
          <p:nvPr/>
        </p:nvSpPr>
        <p:spPr bwMode="auto">
          <a:xfrm>
            <a:off x="4267200" y="3327400"/>
            <a:ext cx="1524000" cy="558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it will be like if I do action A</a:t>
            </a:r>
            <a:endParaRPr lang="en-US" sz="1400"/>
          </a:p>
        </p:txBody>
      </p:sp>
      <p:sp>
        <p:nvSpPr>
          <p:cNvPr id="3102" name="Line 36"/>
          <p:cNvSpPr>
            <a:spLocks noChangeAspect="1" noChangeShapeType="1"/>
          </p:cNvSpPr>
          <p:nvPr/>
        </p:nvSpPr>
        <p:spPr bwMode="auto">
          <a:xfrm>
            <a:off x="5029200" y="388620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103" name="AutoShape 37"/>
          <p:cNvCxnSpPr>
            <a:cxnSpLocks noChangeAspect="1" noChangeShapeType="1"/>
            <a:stCxn id="3095" idx="3"/>
            <a:endCxn id="3101" idx="1"/>
          </p:cNvCxnSpPr>
          <p:nvPr/>
        </p:nvCxnSpPr>
        <p:spPr bwMode="auto">
          <a:xfrm>
            <a:off x="3684588" y="2768600"/>
            <a:ext cx="582612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4" name="AutoShape 38"/>
          <p:cNvCxnSpPr>
            <a:cxnSpLocks noChangeAspect="1" noChangeShapeType="1"/>
            <a:stCxn id="3096" idx="3"/>
            <a:endCxn id="3101" idx="1"/>
          </p:cNvCxnSpPr>
          <p:nvPr/>
        </p:nvCxnSpPr>
        <p:spPr bwMode="auto">
          <a:xfrm>
            <a:off x="3436938" y="3606800"/>
            <a:ext cx="8302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5" name="Text Box 39"/>
          <p:cNvSpPr txBox="1">
            <a:spLocks noChangeArrowheads="1"/>
          </p:cNvSpPr>
          <p:nvPr/>
        </p:nvSpPr>
        <p:spPr bwMode="auto">
          <a:xfrm>
            <a:off x="6232525" y="5878513"/>
            <a:ext cx="172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2.13, p. 52</a:t>
            </a:r>
          </a:p>
        </p:txBody>
      </p:sp>
      <p:sp>
        <p:nvSpPr>
          <p:cNvPr id="3106" name="Freeform 41"/>
          <p:cNvSpPr>
            <a:spLocks/>
          </p:cNvSpPr>
          <p:nvPr/>
        </p:nvSpPr>
        <p:spPr bwMode="auto">
          <a:xfrm>
            <a:off x="2438400" y="1614488"/>
            <a:ext cx="2133600" cy="671512"/>
          </a:xfrm>
          <a:custGeom>
            <a:avLst/>
            <a:gdLst>
              <a:gd name="T0" fmla="*/ 2147483647 w 1344"/>
              <a:gd name="T1" fmla="*/ 2147483647 h 423"/>
              <a:gd name="T2" fmla="*/ 2147483647 w 1344"/>
              <a:gd name="T3" fmla="*/ 2147483647 h 423"/>
              <a:gd name="T4" fmla="*/ 0 w 1344"/>
              <a:gd name="T5" fmla="*/ 2147483647 h 423"/>
              <a:gd name="T6" fmla="*/ 0 60000 65536"/>
              <a:gd name="T7" fmla="*/ 0 60000 65536"/>
              <a:gd name="T8" fmla="*/ 0 60000 65536"/>
              <a:gd name="T9" fmla="*/ 0 w 1344"/>
              <a:gd name="T10" fmla="*/ 0 h 423"/>
              <a:gd name="T11" fmla="*/ 1344 w 1344"/>
              <a:gd name="T12" fmla="*/ 423 h 4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423">
                <a:moveTo>
                  <a:pt x="1344" y="423"/>
                </a:moveTo>
                <a:cubicBezTo>
                  <a:pt x="1261" y="359"/>
                  <a:pt x="1067" y="82"/>
                  <a:pt x="843" y="41"/>
                </a:cubicBezTo>
                <a:cubicBezTo>
                  <a:pt x="619" y="0"/>
                  <a:pt x="176" y="149"/>
                  <a:pt x="0" y="17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Knowledge-Based Agent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b="1" dirty="0" smtClean="0"/>
              <a:t>function </a:t>
            </a:r>
            <a:r>
              <a:rPr lang="en-US" sz="2400" cap="small" dirty="0" smtClean="0"/>
              <a:t>KB-Agent</a:t>
            </a:r>
            <a:r>
              <a:rPr lang="en-US" sz="2400" dirty="0" smtClean="0"/>
              <a:t>(</a:t>
            </a:r>
            <a:r>
              <a:rPr lang="en-US" sz="2400" i="1" dirty="0" smtClean="0"/>
              <a:t>percept</a:t>
            </a:r>
            <a:r>
              <a:rPr lang="en-US" sz="2400" dirty="0" smtClean="0"/>
              <a:t>)</a:t>
            </a:r>
            <a:r>
              <a:rPr lang="en-US" sz="2400" b="1" dirty="0" smtClean="0"/>
              <a:t> returns </a:t>
            </a:r>
            <a:r>
              <a:rPr lang="en-US" sz="2400" dirty="0" smtClean="0"/>
              <a:t>an </a:t>
            </a:r>
            <a:r>
              <a:rPr lang="en-US" sz="2400" i="1" dirty="0" smtClean="0"/>
              <a:t>action</a:t>
            </a:r>
            <a:br>
              <a:rPr lang="en-US" sz="2400" i="1" dirty="0" smtClean="0"/>
            </a:br>
            <a:r>
              <a:rPr lang="en-US" sz="2400" i="1" dirty="0" smtClean="0"/>
              <a:t>	</a:t>
            </a:r>
            <a:r>
              <a:rPr lang="en-US" sz="2400" b="1" dirty="0" smtClean="0"/>
              <a:t>persistent: </a:t>
            </a:r>
            <a:r>
              <a:rPr lang="en-US" sz="2400" i="1" dirty="0" smtClean="0"/>
              <a:t>KB</a:t>
            </a:r>
            <a:r>
              <a:rPr lang="en-US" sz="2400" dirty="0" smtClean="0"/>
              <a:t>, a knowledge base</a:t>
            </a:r>
            <a:br>
              <a:rPr lang="en-US" sz="2400" dirty="0" smtClean="0"/>
            </a:br>
            <a:r>
              <a:rPr lang="en-US" sz="2400" dirty="0" smtClean="0"/>
              <a:t>					</a:t>
            </a:r>
            <a:r>
              <a:rPr lang="en-US" sz="2400" i="1" dirty="0" smtClean="0"/>
              <a:t>t</a:t>
            </a:r>
            <a:r>
              <a:rPr lang="en-US" sz="2400" dirty="0" smtClean="0"/>
              <a:t>, a counter, initially 0 indicating time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dirty="0" smtClean="0"/>
              <a:t>	</a:t>
            </a:r>
            <a:r>
              <a:rPr lang="en-US" sz="2400" cap="small" dirty="0" smtClean="0"/>
              <a:t>Tell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Make-Percept-Sentence</a:t>
            </a:r>
            <a:r>
              <a:rPr lang="en-US" sz="2400" dirty="0" smtClean="0"/>
              <a:t>(</a:t>
            </a:r>
            <a:r>
              <a:rPr lang="en-US" sz="2400" i="1" dirty="0" smtClean="0"/>
              <a:t>percept</a:t>
            </a:r>
            <a:r>
              <a:rPr lang="en-US" sz="2400" dirty="0" smtClean="0"/>
              <a:t>, </a:t>
            </a:r>
            <a:r>
              <a:rPr lang="en-US" sz="2400" i="1" dirty="0" smtClean="0"/>
              <a:t>t))</a:t>
            </a:r>
            <a:br>
              <a:rPr lang="en-US" sz="2400" i="1" dirty="0" smtClean="0"/>
            </a:br>
            <a:r>
              <a:rPr lang="en-US" sz="2400" i="1" dirty="0" smtClean="0"/>
              <a:t>	action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r>
              <a:rPr lang="en-US" sz="2400" cap="small" dirty="0" smtClean="0"/>
              <a:t>ASK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Make-Action-Query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))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cap="small" dirty="0" smtClean="0"/>
              <a:t>Tell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Make-Action-Sentence</a:t>
            </a:r>
            <a:r>
              <a:rPr lang="en-US" sz="2400" dirty="0" smtClean="0"/>
              <a:t>(</a:t>
            </a:r>
            <a:r>
              <a:rPr lang="en-US" sz="2400" i="1" dirty="0" smtClean="0"/>
              <a:t>action</a:t>
            </a:r>
            <a:r>
              <a:rPr lang="en-US" sz="2400" dirty="0" smtClean="0"/>
              <a:t>, </a:t>
            </a:r>
            <a:r>
              <a:rPr lang="en-US" sz="2400" i="1" dirty="0" smtClean="0"/>
              <a:t>t</a:t>
            </a:r>
            <a:r>
              <a:rPr lang="en-US" sz="2400" dirty="0" smtClean="0"/>
              <a:t>))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i="1" dirty="0" smtClean="0"/>
              <a:t>t</a:t>
            </a:r>
            <a:r>
              <a:rPr lang="en-US" sz="2400" dirty="0" smtClean="0"/>
              <a:t> + 1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return </a:t>
            </a:r>
            <a:r>
              <a:rPr lang="en-US" sz="2400" i="1" dirty="0" smtClean="0"/>
              <a:t>action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i="1" dirty="0" smtClean="0">
                <a:sym typeface="Wingdings" pitchFamily="2" charset="2"/>
              </a:rPr>
              <a:t>From Figure 7.1, p. 236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Grammar for Propositional Logic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/>
              <a:t>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AtomicSentence </a:t>
            </a:r>
            <a:r>
              <a:rPr lang="en-US" sz="2800" smtClean="0">
                <a:sym typeface="Wingdings" pitchFamily="2" charset="2"/>
              </a:rPr>
              <a:t>|</a:t>
            </a:r>
            <a:r>
              <a:rPr lang="en-US" sz="2800" i="1" smtClean="0">
                <a:sym typeface="Wingdings" pitchFamily="2" charset="2"/>
              </a:rPr>
              <a:t> ComplexSentence</a:t>
            </a:r>
          </a:p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AtomicSentence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True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False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i="1" smtClean="0">
                <a:sym typeface="Wingdings" pitchFamily="2" charset="2"/>
              </a:rPr>
              <a:t>Symbol</a:t>
            </a:r>
          </a:p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Symbol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P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Q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R</a:t>
            </a:r>
            <a:r>
              <a:rPr lang="en-US" sz="2800" smtClean="0">
                <a:sym typeface="Wingdings" pitchFamily="2" charset="2"/>
              </a:rPr>
              <a:t> | …</a:t>
            </a:r>
          </a:p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ComplexSentence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(</a:t>
            </a:r>
            <a:r>
              <a:rPr lang="en-US" sz="2800" i="1" smtClean="0">
                <a:sym typeface="Wingdings" pitchFamily="2" charset="2"/>
              </a:rPr>
              <a:t> Sentence</a:t>
            </a:r>
            <a:r>
              <a:rPr lang="en-US" sz="2800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)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[ </a:t>
            </a:r>
            <a:r>
              <a:rPr lang="en-US" sz="2800" i="1" smtClean="0">
                <a:sym typeface="Wingdings" pitchFamily="2" charset="2"/>
              </a:rPr>
              <a:t>Sentence</a:t>
            </a:r>
            <a:r>
              <a:rPr lang="en-US" sz="2800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]</a:t>
            </a:r>
            <a:r>
              <a:rPr lang="en-US" sz="2800" i="1" smtClean="0">
                <a:sym typeface="Wingdings" pitchFamily="2" charset="2"/>
              </a:rPr>
              <a:t/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|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 </a:t>
            </a:r>
            <a:r>
              <a:rPr lang="en-US" sz="2800" i="1" smtClean="0">
                <a:sym typeface="Wingdings" pitchFamily="2" charset="2"/>
              </a:rPr>
              <a:t>Sentence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</a:t>
            </a:r>
            <a:r>
              <a:rPr lang="en-US" sz="2800" smtClean="0">
                <a:sym typeface="Wingdings" pitchFamily="2" charset="2"/>
              </a:rPr>
              <a:t>|</a:t>
            </a:r>
            <a:r>
              <a:rPr lang="en-US" sz="2800" i="1" smtClean="0">
                <a:sym typeface="Wingdings" pitchFamily="2" charset="2"/>
              </a:rPr>
              <a:t>  </a:t>
            </a:r>
            <a:r>
              <a:rPr lang="en-US" sz="2800" smtClean="0">
                <a:sym typeface="Wingdings" pitchFamily="2" charset="2"/>
              </a:rPr>
              <a:t>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800" i="1" smtClean="0">
                <a:sym typeface="Wingdings" pitchFamily="2" charset="2"/>
              </a:rPr>
              <a:t>  Sentence</a:t>
            </a:r>
            <a:r>
              <a:rPr lang="en-US" sz="2800" smtClean="0">
                <a:sym typeface="Wingdings" pitchFamily="2" charset="2"/>
              </a:rPr>
              <a:t>)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	|  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</a:t>
            </a:r>
            <a:r>
              <a:rPr lang="en-US" sz="2800" smtClean="0">
                <a:sym typeface="Wingdings" pitchFamily="2" charset="2"/>
              </a:rPr>
              <a:t> </a:t>
            </a:r>
            <a:r>
              <a:rPr lang="en-US" sz="2800" i="1" smtClean="0">
                <a:sym typeface="Wingdings" pitchFamily="2" charset="2"/>
              </a:rPr>
              <a:t> Sentence</a:t>
            </a:r>
            <a:r>
              <a:rPr lang="en-US" sz="2800" smtClean="0">
                <a:sym typeface="Wingdings" pitchFamily="2" charset="2"/>
              </a:rPr>
              <a:t>)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	|  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2800" i="1" smtClean="0">
                <a:sym typeface="Wingdings" pitchFamily="2" charset="2"/>
              </a:rPr>
              <a:t>  Sentence</a:t>
            </a:r>
            <a:r>
              <a:rPr lang="en-US" sz="2800" smtClean="0">
                <a:sym typeface="Wingdings" pitchFamily="2" charset="2"/>
              </a:rPr>
              <a:t>)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	|  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800" i="1" smtClean="0">
                <a:sym typeface="Wingdings" pitchFamily="2" charset="2"/>
              </a:rPr>
              <a:t>  Sentence</a:t>
            </a:r>
            <a:r>
              <a:rPr lang="en-US" sz="2800" smtClean="0">
                <a:sym typeface="Wingdings" pitchFamily="2" charset="2"/>
              </a:rPr>
              <a:t>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703888" y="6172200"/>
            <a:ext cx="262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From Figure 7.7, p. 244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Checking Entailment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14600"/>
          <a:ext cx="7772402" cy="3505200"/>
        </p:xfrm>
        <a:graphic>
          <a:graphicData uri="http://schemas.openxmlformats.org/drawingml/2006/table">
            <a:tbl>
              <a:tblPr/>
              <a:tblGrid>
                <a:gridCol w="395078"/>
                <a:gridCol w="366922"/>
                <a:gridCol w="457200"/>
                <a:gridCol w="914400"/>
                <a:gridCol w="762000"/>
                <a:gridCol w="990600"/>
                <a:gridCol w="1524000"/>
                <a:gridCol w="609600"/>
                <a:gridCol w="685800"/>
                <a:gridCol w="1066802"/>
              </a:tblGrid>
              <a:tr h="701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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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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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KB: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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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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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59" name="TextBox 5"/>
          <p:cNvSpPr txBox="1">
            <a:spLocks noChangeArrowheads="1"/>
          </p:cNvSpPr>
          <p:nvPr/>
        </p:nvSpPr>
        <p:spPr bwMode="auto">
          <a:xfrm>
            <a:off x="685800" y="1828800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Assume KB={</a:t>
            </a:r>
            <a:r>
              <a:rPr lang="en-US" b="1">
                <a:cs typeface="Times New Roman" pitchFamily="18" charset="0"/>
              </a:rPr>
              <a:t>P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</a:t>
            </a:r>
            <a:r>
              <a:rPr lang="en-US" b="1">
                <a:cs typeface="Times New Roman" pitchFamily="18" charset="0"/>
              </a:rPr>
              <a:t>Q, 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</a:t>
            </a:r>
            <a:r>
              <a:rPr lang="en-US" b="1">
                <a:cs typeface="Times New Roman" pitchFamily="18" charset="0"/>
              </a:rPr>
              <a:t>Q,</a:t>
            </a:r>
            <a:r>
              <a:rPr lang="en-US" b="1">
                <a:cs typeface="Times New Roman" pitchFamily="18" charset="0"/>
                <a:sym typeface="Symbol" pitchFamily="18" charset="2"/>
              </a:rPr>
              <a:t> </a:t>
            </a:r>
            <a:r>
              <a:rPr lang="en-US" b="1">
                <a:cs typeface="Times New Roman" pitchFamily="18" charset="0"/>
              </a:rPr>
              <a:t>Q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</a:t>
            </a:r>
            <a:r>
              <a:rPr lang="en-US" b="1">
                <a:cs typeface="Times New Roman" pitchFamily="18" charset="0"/>
              </a:rPr>
              <a:t>R}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3600" y="3048000"/>
            <a:ext cx="685800" cy="990600"/>
          </a:xfrm>
          <a:prstGeom prst="ellipse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39000" y="3048000"/>
            <a:ext cx="685800" cy="990600"/>
          </a:xfrm>
          <a:prstGeom prst="ellipse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3048000"/>
            <a:ext cx="685800" cy="990600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86400" y="1752600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Entailed!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62800" y="1752600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Entailed!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19800" y="1747838"/>
            <a:ext cx="1954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Not Entailed!</a:t>
            </a:r>
          </a:p>
        </p:txBody>
      </p:sp>
      <p:cxnSp>
        <p:nvCxnSpPr>
          <p:cNvPr id="14" name="Straight Arrow Connector 13"/>
          <p:cNvCxnSpPr>
            <a:stCxn id="10" idx="2"/>
          </p:cNvCxnSpPr>
          <p:nvPr/>
        </p:nvCxnSpPr>
        <p:spPr>
          <a:xfrm rot="16200000" flipH="1">
            <a:off x="5838031" y="2561432"/>
            <a:ext cx="757237" cy="635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8" idx="0"/>
          </p:cNvCxnSpPr>
          <p:nvPr/>
        </p:nvCxnSpPr>
        <p:spPr>
          <a:xfrm rot="5400000">
            <a:off x="7304881" y="2491582"/>
            <a:ext cx="833437" cy="2794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9" idx="0"/>
          </p:cNvCxnSpPr>
          <p:nvPr/>
        </p:nvCxnSpPr>
        <p:spPr>
          <a:xfrm rot="5400000">
            <a:off x="6527800" y="2578100"/>
            <a:ext cx="838200" cy="1016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 animBg="1"/>
      <p:bldP spid="9" grpId="1" animBg="1"/>
      <p:bldP spid="10" grpId="0"/>
      <p:bldP spid="10" grpId="1"/>
      <p:bldP spid="11" grpId="0"/>
      <p:bldP spid="12" grpId="0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Inference via Model Checking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b="1" dirty="0" smtClean="0"/>
              <a:t>function </a:t>
            </a:r>
            <a:r>
              <a:rPr lang="en-US" sz="2000" cap="small" dirty="0" smtClean="0"/>
              <a:t>TT-Entails?</a:t>
            </a:r>
            <a:r>
              <a:rPr lang="en-US" sz="2000" dirty="0" smtClean="0"/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/>
              <a:t>)</a:t>
            </a:r>
            <a:r>
              <a:rPr lang="en-US" sz="2000" b="1" dirty="0" smtClean="0"/>
              <a:t> returns </a:t>
            </a:r>
            <a:r>
              <a:rPr lang="en-US" sz="2000" i="1" dirty="0" smtClean="0"/>
              <a:t>true</a:t>
            </a:r>
            <a:r>
              <a:rPr lang="en-US" sz="2000" dirty="0" smtClean="0"/>
              <a:t> or </a:t>
            </a:r>
            <a:r>
              <a:rPr lang="en-US" sz="2000" i="1" dirty="0" smtClean="0"/>
              <a:t>false</a:t>
            </a:r>
            <a:br>
              <a:rPr lang="en-US" sz="2000" i="1" dirty="0" smtClean="0"/>
            </a:br>
            <a:r>
              <a:rPr lang="en-US" sz="2000" i="1" dirty="0" smtClean="0"/>
              <a:t>	symbols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a list of the proposition symbols 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and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sym typeface="Wingdings" pitchFamily="2" charset="2"/>
              </a:rPr>
              <a:t> 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return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cap="small" dirty="0" smtClean="0">
                <a:sym typeface="Wingdings" pitchFamily="2" charset="2"/>
              </a:rPr>
              <a:t>TT-Check-All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{})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TT-Check-All</a:t>
            </a:r>
            <a:r>
              <a:rPr lang="en-US" sz="2000" dirty="0" smtClean="0"/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returns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true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or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false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if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Empty?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then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/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if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PL-True?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KB, model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then</a:t>
            </a:r>
            <a:br>
              <a:rPr lang="en-US" sz="2000" b="1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			return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PL-True?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</a:t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else</a:t>
            </a:r>
            <a:br>
              <a:rPr lang="en-US" sz="2000" b="1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			return true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/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else do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/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000" cap="small" dirty="0" smtClean="0">
                <a:cs typeface="Times New Roman" pitchFamily="18" charset="0"/>
                <a:sym typeface="Wingdings" pitchFamily="2" charset="2"/>
              </a:rPr>
              <a:t>First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Wingdings" pitchFamily="2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); </a:t>
            </a:r>
            <a:r>
              <a:rPr lang="en-US" sz="2000" i="1" dirty="0" smtClean="0">
                <a:cs typeface="Times New Roman" pitchFamily="18" charset="0"/>
                <a:sym typeface="Wingdings" pitchFamily="2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  </a:t>
            </a:r>
            <a:r>
              <a:rPr lang="en-US" sz="2000" cap="small" dirty="0" smtClean="0">
                <a:cs typeface="Times New Roman" pitchFamily="18" charset="0"/>
                <a:sym typeface="Wingdings" pitchFamily="2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return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TT-Check-All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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{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true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}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and</a:t>
            </a:r>
            <a:br>
              <a:rPr lang="en-US" sz="2000" b="1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				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TT-Check-All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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{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false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})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endParaRPr lang="en-US" sz="2000" i="1" dirty="0" smtClean="0"/>
          </a:p>
          <a:p>
            <a:pPr marL="0" indent="0" algn="r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i="1" dirty="0" smtClean="0">
                <a:sym typeface="Wingdings" pitchFamily="2" charset="2"/>
              </a:rPr>
              <a:t>From Figure 7.10, p. 248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Wumpus World Agent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b="1" dirty="0" smtClean="0"/>
              <a:t>function </a:t>
            </a:r>
            <a:r>
              <a:rPr lang="en-US" sz="1800" cap="small" dirty="0" smtClean="0"/>
              <a:t>HYBRID-WUMPUS-AGENT</a:t>
            </a:r>
            <a:r>
              <a:rPr lang="en-US" sz="1800" dirty="0" smtClean="0"/>
              <a:t>(</a:t>
            </a:r>
            <a:r>
              <a:rPr lang="en-US" sz="1800" i="1" dirty="0" smtClean="0"/>
              <a:t>percept</a:t>
            </a:r>
            <a:r>
              <a:rPr lang="en-US" sz="1800" dirty="0" smtClean="0"/>
              <a:t>)</a:t>
            </a:r>
            <a:r>
              <a:rPr lang="en-US" sz="1800" b="1" dirty="0" smtClean="0"/>
              <a:t> returns </a:t>
            </a:r>
            <a:r>
              <a:rPr lang="en-US" sz="1800" dirty="0" smtClean="0"/>
              <a:t>an </a:t>
            </a:r>
            <a:r>
              <a:rPr lang="en-US" sz="1800" i="1" dirty="0" smtClean="0"/>
              <a:t>action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inputs: </a:t>
            </a:r>
            <a:r>
              <a:rPr lang="en-US" sz="1800" i="1" dirty="0" smtClean="0"/>
              <a:t>percept</a:t>
            </a:r>
            <a:r>
              <a:rPr lang="en-US" sz="1800" dirty="0" smtClean="0"/>
              <a:t>, a list [</a:t>
            </a:r>
            <a:r>
              <a:rPr lang="en-US" sz="1800" i="1" dirty="0" smtClean="0"/>
              <a:t>stench</a:t>
            </a:r>
            <a:r>
              <a:rPr lang="en-US" sz="1800" dirty="0" smtClean="0"/>
              <a:t>,</a:t>
            </a:r>
            <a:r>
              <a:rPr lang="en-US" sz="1800" i="1" dirty="0" smtClean="0"/>
              <a:t> breeze</a:t>
            </a:r>
            <a:r>
              <a:rPr lang="en-US" sz="1800" dirty="0" smtClean="0"/>
              <a:t>, </a:t>
            </a:r>
            <a:r>
              <a:rPr lang="en-US" sz="1800" i="1" dirty="0" smtClean="0"/>
              <a:t>glitter]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persistent:</a:t>
            </a:r>
            <a:r>
              <a:rPr lang="en-US" sz="1800" i="1" dirty="0" smtClean="0"/>
              <a:t> KB</a:t>
            </a:r>
            <a:r>
              <a:rPr lang="en-US" sz="1800" dirty="0" smtClean="0"/>
              <a:t>, a knowledge base, </a:t>
            </a:r>
            <a:r>
              <a:rPr lang="en-US" sz="1800" dirty="0" err="1" smtClean="0"/>
              <a:t>containins</a:t>
            </a:r>
            <a:r>
              <a:rPr lang="en-US" sz="1800" dirty="0" smtClean="0"/>
              <a:t> “rules” of the </a:t>
            </a:r>
            <a:r>
              <a:rPr lang="en-US" sz="1800" dirty="0" err="1" smtClean="0"/>
              <a:t>Wumpus</a:t>
            </a:r>
            <a:r>
              <a:rPr lang="en-US" sz="1800" dirty="0" smtClean="0"/>
              <a:t> world</a:t>
            </a:r>
            <a:br>
              <a:rPr lang="en-US" sz="1800" dirty="0" smtClean="0"/>
            </a:br>
            <a:r>
              <a:rPr lang="en-US" sz="1800" dirty="0" smtClean="0"/>
              <a:t>				</a:t>
            </a:r>
            <a:r>
              <a:rPr lang="en-US" sz="1800" i="1" dirty="0" smtClean="0"/>
              <a:t>x, y</a:t>
            </a:r>
            <a:r>
              <a:rPr lang="en-US" sz="1800" dirty="0" smtClean="0"/>
              <a:t>, </a:t>
            </a:r>
            <a:r>
              <a:rPr lang="en-US" sz="1800" i="1" dirty="0" smtClean="0"/>
              <a:t>orientation, </a:t>
            </a:r>
            <a:r>
              <a:rPr lang="en-US" sz="1800" dirty="0" smtClean="0"/>
              <a:t>the agent’s position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>				visited</a:t>
            </a:r>
            <a:r>
              <a:rPr lang="en-US" sz="1800" dirty="0" smtClean="0"/>
              <a:t>, array of squares visited by agent, initially empty</a:t>
            </a:r>
            <a:br>
              <a:rPr lang="en-US" sz="1800" dirty="0" smtClean="0"/>
            </a:br>
            <a:r>
              <a:rPr lang="en-US" sz="1800" dirty="0" smtClean="0"/>
              <a:t>				</a:t>
            </a:r>
            <a:r>
              <a:rPr lang="en-US" sz="1800" i="1" dirty="0" smtClean="0"/>
              <a:t>action</a:t>
            </a:r>
            <a:r>
              <a:rPr lang="en-US" sz="1800" dirty="0" smtClean="0"/>
              <a:t>, most recent action, initially null</a:t>
            </a:r>
            <a:br>
              <a:rPr lang="en-US" sz="1800" dirty="0" smtClean="0"/>
            </a:br>
            <a:r>
              <a:rPr lang="en-US" sz="1800" dirty="0" smtClean="0"/>
              <a:t>				</a:t>
            </a:r>
            <a:r>
              <a:rPr lang="en-US" sz="1800" i="1" dirty="0" smtClean="0"/>
              <a:t>plan</a:t>
            </a:r>
            <a:r>
              <a:rPr lang="en-US" sz="1800" dirty="0" smtClean="0"/>
              <a:t>, an action sequence, initially empty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dirty="0" smtClean="0"/>
              <a:t>	update </a:t>
            </a:r>
            <a:r>
              <a:rPr lang="en-US" sz="1800" i="1" dirty="0" smtClean="0"/>
              <a:t>x, y, orientation, visited</a:t>
            </a:r>
            <a:r>
              <a:rPr lang="en-US" sz="1800" dirty="0" smtClean="0"/>
              <a:t> based on </a:t>
            </a:r>
            <a:r>
              <a:rPr lang="en-US" sz="1800" i="1" dirty="0" smtClean="0"/>
              <a:t>action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if</a:t>
            </a:r>
            <a:r>
              <a:rPr lang="en-US" sz="1800" dirty="0" smtClean="0"/>
              <a:t> </a:t>
            </a:r>
            <a:r>
              <a:rPr lang="en-US" sz="1800" i="1" dirty="0" smtClean="0"/>
              <a:t>stench</a:t>
            </a:r>
            <a:r>
              <a:rPr lang="en-US" sz="1800" dirty="0" smtClean="0"/>
              <a:t> </a:t>
            </a:r>
            <a:r>
              <a:rPr lang="en-US" sz="1800" b="1" dirty="0" smtClean="0"/>
              <a:t>then</a:t>
            </a:r>
            <a:r>
              <a:rPr lang="en-US" sz="1800" dirty="0" smtClean="0"/>
              <a:t> </a:t>
            </a:r>
            <a:r>
              <a:rPr lang="en-US" sz="1800" cap="small" dirty="0" smtClean="0"/>
              <a:t>Tell</a:t>
            </a:r>
            <a:r>
              <a:rPr lang="en-US" sz="1800" dirty="0" smtClean="0"/>
              <a:t>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 </a:t>
            </a:r>
            <a:r>
              <a:rPr lang="en-US" sz="1800" b="1" dirty="0" smtClean="0"/>
              <a:t>else </a:t>
            </a:r>
            <a:r>
              <a:rPr lang="en-US" sz="1800" cap="small" dirty="0" smtClean="0"/>
              <a:t>Tell</a:t>
            </a:r>
            <a:r>
              <a:rPr lang="en-US" sz="1800" dirty="0" smtClean="0"/>
              <a:t>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dirty="0" smtClean="0">
                <a:sym typeface="Symbol" pitchFamily="18" charset="2"/>
              </a:rPr>
              <a:t></a:t>
            </a: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i="1" dirty="0" smtClean="0"/>
              <a:t>	</a:t>
            </a:r>
            <a:r>
              <a:rPr lang="en-US" sz="1800" b="1" dirty="0" smtClean="0"/>
              <a:t>if</a:t>
            </a:r>
            <a:r>
              <a:rPr lang="en-US" sz="1800" dirty="0" smtClean="0"/>
              <a:t> </a:t>
            </a:r>
            <a:r>
              <a:rPr lang="en-US" sz="1800" i="1" dirty="0" smtClean="0"/>
              <a:t>breeze</a:t>
            </a:r>
            <a:r>
              <a:rPr lang="en-US" sz="1800" dirty="0" smtClean="0"/>
              <a:t> </a:t>
            </a:r>
            <a:r>
              <a:rPr lang="en-US" sz="1800" b="1" dirty="0" smtClean="0"/>
              <a:t>then</a:t>
            </a:r>
            <a:r>
              <a:rPr lang="en-US" sz="1800" dirty="0" smtClean="0"/>
              <a:t> </a:t>
            </a:r>
            <a:r>
              <a:rPr lang="en-US" sz="1800" cap="small" dirty="0" smtClean="0"/>
              <a:t>Tell</a:t>
            </a:r>
            <a:r>
              <a:rPr lang="en-US" sz="1800" dirty="0" smtClean="0"/>
              <a:t>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B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 </a:t>
            </a:r>
            <a:r>
              <a:rPr lang="en-US" sz="1800" b="1" dirty="0" smtClean="0"/>
              <a:t>else </a:t>
            </a:r>
            <a:r>
              <a:rPr lang="en-US" sz="1800" cap="small" dirty="0" smtClean="0"/>
              <a:t>Tell(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dirty="0" smtClean="0">
                <a:sym typeface="Symbol" pitchFamily="18" charset="2"/>
              </a:rPr>
              <a:t></a:t>
            </a:r>
            <a:r>
              <a:rPr lang="en-US" sz="1800" i="1" dirty="0" err="1" smtClean="0"/>
              <a:t>B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i="1" dirty="0" smtClean="0"/>
              <a:t>	</a:t>
            </a:r>
            <a:r>
              <a:rPr lang="en-US" sz="1800" b="1" dirty="0" smtClean="0"/>
              <a:t>if</a:t>
            </a:r>
            <a:r>
              <a:rPr lang="en-US" sz="1800" dirty="0" smtClean="0"/>
              <a:t> </a:t>
            </a:r>
            <a:r>
              <a:rPr lang="en-US" sz="1800" i="1" dirty="0" smtClean="0"/>
              <a:t>glitter</a:t>
            </a:r>
            <a:r>
              <a:rPr lang="en-US" sz="1800" dirty="0" smtClean="0"/>
              <a:t> </a:t>
            </a:r>
            <a:r>
              <a:rPr lang="en-US" sz="1800" b="1" dirty="0" smtClean="0"/>
              <a:t>then</a:t>
            </a:r>
            <a:r>
              <a:rPr lang="en-US" sz="1800" dirty="0" smtClean="0"/>
              <a:t> </a:t>
            </a:r>
            <a:r>
              <a:rPr lang="en-US" sz="1800" i="1" dirty="0" smtClean="0"/>
              <a:t>action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i="1" dirty="0" smtClean="0">
                <a:sym typeface="Wingdings" pitchFamily="2" charset="2"/>
              </a:rPr>
              <a:t>grab</a:t>
            </a:r>
            <a:br>
              <a:rPr lang="en-US" sz="1800" i="1" dirty="0" smtClean="0">
                <a:sym typeface="Wingdings" pitchFamily="2" charset="2"/>
              </a:rPr>
            </a:br>
            <a:r>
              <a:rPr lang="en-US" sz="1800" i="1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else if </a:t>
            </a:r>
            <a:r>
              <a:rPr lang="en-US" sz="1800" i="1" dirty="0" smtClean="0">
                <a:sym typeface="Wingdings" pitchFamily="2" charset="2"/>
              </a:rPr>
              <a:t>plan</a:t>
            </a:r>
            <a:r>
              <a:rPr lang="en-US" sz="1800" dirty="0" smtClean="0">
                <a:sym typeface="Wingdings" pitchFamily="2" charset="2"/>
              </a:rPr>
              <a:t> is nonempty then </a:t>
            </a:r>
            <a:r>
              <a:rPr lang="en-US" sz="1800" i="1" dirty="0" smtClean="0">
                <a:sym typeface="Wingdings" pitchFamily="2" charset="2"/>
              </a:rPr>
              <a:t>action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cap="small" dirty="0" smtClean="0">
                <a:sym typeface="Wingdings" pitchFamily="2" charset="2"/>
              </a:rPr>
              <a:t>Pop(</a:t>
            </a:r>
            <a:r>
              <a:rPr lang="en-US" sz="1800" i="1" dirty="0" smtClean="0">
                <a:sym typeface="Wingdings" pitchFamily="2" charset="2"/>
              </a:rPr>
              <a:t>plan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else if</a:t>
            </a:r>
            <a:r>
              <a:rPr lang="en-US" sz="1800" dirty="0" smtClean="0">
                <a:sym typeface="Wingdings" pitchFamily="2" charset="2"/>
              </a:rPr>
              <a:t> for some frontier square [</a:t>
            </a:r>
            <a:r>
              <a:rPr lang="en-US" sz="1800" i="1" dirty="0" err="1" smtClean="0">
                <a:sym typeface="Wingdings" pitchFamily="2" charset="2"/>
              </a:rPr>
              <a:t>i</a:t>
            </a:r>
            <a:r>
              <a:rPr lang="en-US" sz="1800" dirty="0" err="1" smtClean="0">
                <a:sym typeface="Wingdings" pitchFamily="2" charset="2"/>
              </a:rPr>
              <a:t>,</a:t>
            </a:r>
            <a:r>
              <a:rPr lang="en-US" sz="1800" i="1" dirty="0" err="1" smtClean="0">
                <a:sym typeface="Wingdings" pitchFamily="2" charset="2"/>
              </a:rPr>
              <a:t>j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cap="small" dirty="0" smtClean="0">
                <a:sym typeface="Wingdings" pitchFamily="2" charset="2"/>
              </a:rPr>
              <a:t>Ask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KB, (</a:t>
            </a:r>
            <a:r>
              <a:rPr lang="en-US" sz="1800" dirty="0" smtClean="0">
                <a:sym typeface="Symbol" pitchFamily="18" charset="2"/>
              </a:rPr>
              <a:t></a:t>
            </a:r>
            <a:r>
              <a:rPr lang="en-US" sz="1800" i="1" dirty="0" err="1" smtClean="0">
                <a:sym typeface="Symbol" pitchFamily="18" charset="2"/>
              </a:rPr>
              <a:t>P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 </a:t>
            </a:r>
            <a:r>
              <a:rPr lang="en-US" sz="1800" i="1" dirty="0" err="1" smtClean="0">
                <a:sym typeface="Symbol" pitchFamily="18" charset="2"/>
              </a:rPr>
              <a:t>W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)) is </a:t>
            </a:r>
            <a:r>
              <a:rPr lang="en-US" sz="1800" i="1" dirty="0" smtClean="0">
                <a:sym typeface="Symbol" pitchFamily="18" charset="2"/>
              </a:rPr>
              <a:t>true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or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b="1" dirty="0" smtClean="0">
                <a:sym typeface="Symbol" pitchFamily="18" charset="2"/>
              </a:rPr>
              <a:t>			</a:t>
            </a:r>
            <a:r>
              <a:rPr lang="en-US" sz="1800" dirty="0" smtClean="0">
                <a:sym typeface="Symbol" pitchFamily="18" charset="2"/>
              </a:rPr>
              <a:t>for some </a:t>
            </a:r>
            <a:r>
              <a:rPr lang="en-US" sz="1800" dirty="0" smtClean="0">
                <a:sym typeface="Wingdings" pitchFamily="2" charset="2"/>
              </a:rPr>
              <a:t>frontier </a:t>
            </a:r>
            <a:r>
              <a:rPr lang="en-US" sz="1800" dirty="0" smtClean="0">
                <a:sym typeface="Symbol" pitchFamily="18" charset="2"/>
              </a:rPr>
              <a:t>square </a:t>
            </a:r>
            <a:r>
              <a:rPr lang="en-US" sz="1800" dirty="0" smtClean="0">
                <a:sym typeface="Wingdings" pitchFamily="2" charset="2"/>
              </a:rPr>
              <a:t>[</a:t>
            </a:r>
            <a:r>
              <a:rPr lang="en-US" sz="1800" i="1" dirty="0" err="1" smtClean="0">
                <a:sym typeface="Wingdings" pitchFamily="2" charset="2"/>
              </a:rPr>
              <a:t>i</a:t>
            </a:r>
            <a:r>
              <a:rPr lang="en-US" sz="1800" dirty="0" err="1" smtClean="0">
                <a:sym typeface="Wingdings" pitchFamily="2" charset="2"/>
              </a:rPr>
              <a:t>,</a:t>
            </a:r>
            <a:r>
              <a:rPr lang="en-US" sz="1800" i="1" dirty="0" err="1" smtClean="0">
                <a:sym typeface="Wingdings" pitchFamily="2" charset="2"/>
              </a:rPr>
              <a:t>j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cap="small" dirty="0" smtClean="0">
                <a:sym typeface="Wingdings" pitchFamily="2" charset="2"/>
              </a:rPr>
              <a:t>Ask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KB, (</a:t>
            </a:r>
            <a:r>
              <a:rPr lang="en-US" sz="1800" i="1" dirty="0" err="1" smtClean="0">
                <a:sym typeface="Symbol" pitchFamily="18" charset="2"/>
              </a:rPr>
              <a:t>P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 </a:t>
            </a:r>
            <a:r>
              <a:rPr lang="en-US" sz="1800" i="1" dirty="0" err="1" smtClean="0">
                <a:sym typeface="Symbol" pitchFamily="18" charset="2"/>
              </a:rPr>
              <a:t>W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)) is </a:t>
            </a:r>
            <a:r>
              <a:rPr lang="en-US" sz="1800" i="1" dirty="0" smtClean="0">
                <a:sym typeface="Symbol" pitchFamily="18" charset="2"/>
              </a:rPr>
              <a:t>false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then do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b="1" dirty="0" smtClean="0">
                <a:sym typeface="Symbol" pitchFamily="18" charset="2"/>
              </a:rPr>
              <a:t>	</a:t>
            </a:r>
            <a:r>
              <a:rPr lang="en-US" sz="1800" dirty="0" smtClean="0">
                <a:sym typeface="Symbol" pitchFamily="18" charset="2"/>
              </a:rPr>
              <a:t> 	</a:t>
            </a:r>
            <a:r>
              <a:rPr lang="en-US" sz="1800" i="1" dirty="0" smtClean="0">
                <a:sym typeface="Symbol" pitchFamily="18" charset="2"/>
              </a:rPr>
              <a:t>plan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cap="small" dirty="0" smtClean="0">
                <a:sym typeface="Wingdings" pitchFamily="2" charset="2"/>
              </a:rPr>
              <a:t>A*-Graph-Search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cap="small" dirty="0" smtClean="0">
                <a:sym typeface="Wingdings" pitchFamily="2" charset="2"/>
              </a:rPr>
              <a:t>Route-Problem</a:t>
            </a:r>
            <a:r>
              <a:rPr lang="en-US" sz="1800" dirty="0" smtClean="0">
                <a:sym typeface="Wingdings" pitchFamily="2" charset="2"/>
              </a:rPr>
              <a:t>([</a:t>
            </a:r>
            <a:r>
              <a:rPr lang="en-US" sz="1800" i="1" dirty="0" err="1" smtClean="0">
                <a:sym typeface="Wingdings" pitchFamily="2" charset="2"/>
              </a:rPr>
              <a:t>x,y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i="1" dirty="0" smtClean="0">
                <a:sym typeface="Wingdings" pitchFamily="2" charset="2"/>
              </a:rPr>
              <a:t>orientation,</a:t>
            </a:r>
            <a:br>
              <a:rPr lang="en-US" sz="1800" i="1" dirty="0" smtClean="0">
                <a:sym typeface="Wingdings" pitchFamily="2" charset="2"/>
              </a:rPr>
            </a:br>
            <a:r>
              <a:rPr lang="en-US" sz="1800" i="1" dirty="0" smtClean="0">
                <a:sym typeface="Wingdings" pitchFamily="2" charset="2"/>
              </a:rPr>
              <a:t>						</a:t>
            </a:r>
            <a:r>
              <a:rPr lang="en-US" sz="1800" dirty="0" smtClean="0">
                <a:sym typeface="Wingdings" pitchFamily="2" charset="2"/>
              </a:rPr>
              <a:t>[</a:t>
            </a:r>
            <a:r>
              <a:rPr lang="en-US" sz="1800" i="1" dirty="0" err="1" smtClean="0">
                <a:sym typeface="Wingdings" pitchFamily="2" charset="2"/>
              </a:rPr>
              <a:t>i,j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i="1" dirty="0" smtClean="0">
                <a:sym typeface="Wingdings" pitchFamily="2" charset="2"/>
              </a:rPr>
              <a:t>visited</a:t>
            </a:r>
            <a:r>
              <a:rPr lang="en-US" sz="1800" dirty="0" smtClean="0">
                <a:sym typeface="Wingdings" pitchFamily="2" charset="2"/>
              </a:rPr>
              <a:t>))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i="1" dirty="0" smtClean="0">
                <a:sym typeface="Wingdings" pitchFamily="2" charset="2"/>
              </a:rPr>
              <a:t>action</a:t>
            </a:r>
            <a:r>
              <a:rPr lang="en-US" sz="1800" dirty="0" smtClean="0">
                <a:sym typeface="Wingdings" pitchFamily="2" charset="2"/>
              </a:rPr>
              <a:t>  </a:t>
            </a:r>
            <a:r>
              <a:rPr lang="en-US" sz="1800" cap="small" dirty="0" smtClean="0">
                <a:sym typeface="Wingdings" pitchFamily="2" charset="2"/>
              </a:rPr>
              <a:t>Pop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plan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else </a:t>
            </a:r>
            <a:r>
              <a:rPr lang="en-US" sz="1800" i="1" dirty="0" smtClean="0">
                <a:sym typeface="Wingdings" pitchFamily="2" charset="2"/>
              </a:rPr>
              <a:t>action</a:t>
            </a:r>
            <a:r>
              <a:rPr lang="en-US" sz="1800" dirty="0" smtClean="0">
                <a:sym typeface="Wingdings" pitchFamily="2" charset="2"/>
              </a:rPr>
              <a:t>  a randomly chosen move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return </a:t>
            </a:r>
            <a:r>
              <a:rPr lang="en-US" sz="1800" i="1" dirty="0" smtClean="0">
                <a:sym typeface="Wingdings" pitchFamily="2" charset="2"/>
              </a:rPr>
              <a:t>action</a:t>
            </a:r>
            <a:endParaRPr lang="en-US" sz="1800" i="1" dirty="0" smtClean="0">
              <a:sym typeface="Symbol" pitchFamily="18" charset="2"/>
            </a:endParaRPr>
          </a:p>
          <a:p>
            <a:pPr marL="0" indent="0" algn="r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i="1" dirty="0" smtClean="0">
                <a:sym typeface="Wingdings" pitchFamily="2" charset="2"/>
              </a:rPr>
              <a:t>Simplified version of agent described </a:t>
            </a:r>
            <a:r>
              <a:rPr lang="en-US" sz="1800" i="1" dirty="0" smtClean="0">
                <a:sym typeface="Wingdings" pitchFamily="2" charset="2"/>
              </a:rPr>
              <a:t>in Figure </a:t>
            </a:r>
            <a:r>
              <a:rPr lang="en-US" sz="1800" i="1" dirty="0" smtClean="0">
                <a:sym typeface="Wingdings" pitchFamily="2" charset="2"/>
              </a:rPr>
              <a:t>7.20, p. 270</a:t>
            </a:r>
            <a:endParaRPr lang="en-U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289</Words>
  <Application>Microsoft Office PowerPoint</Application>
  <PresentationFormat>On-screen Show (4:3)</PresentationFormat>
  <Paragraphs>149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Ch. 7 – Logical Agents</vt:lpstr>
      <vt:lpstr>Goal-Based Agent</vt:lpstr>
      <vt:lpstr>Knowledge-Based Agent</vt:lpstr>
      <vt:lpstr>Grammar for Propositional Logic</vt:lpstr>
      <vt:lpstr>Checking Entailment</vt:lpstr>
      <vt:lpstr>Inference via Model Checking</vt:lpstr>
      <vt:lpstr>Wumpus World Agent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86</cp:revision>
  <dcterms:created xsi:type="dcterms:W3CDTF">2004-01-22T22:06:30Z</dcterms:created>
  <dcterms:modified xsi:type="dcterms:W3CDTF">2013-02-10T18:35:08Z</dcterms:modified>
</cp:coreProperties>
</file>