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8" r:id="rId4"/>
    <p:sldId id="263" r:id="rId5"/>
    <p:sldId id="262" r:id="rId6"/>
    <p:sldId id="270" r:id="rId7"/>
    <p:sldId id="259" r:id="rId8"/>
    <p:sldId id="267" r:id="rId9"/>
    <p:sldId id="268" r:id="rId10"/>
    <p:sldId id="271" r:id="rId11"/>
    <p:sldId id="26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13" autoAdjust="0"/>
  </p:normalViewPr>
  <p:slideViewPr>
    <p:cSldViewPr>
      <p:cViewPr varScale="1">
        <p:scale>
          <a:sx n="102" d="100"/>
          <a:sy n="102" d="100"/>
        </p:scale>
        <p:origin x="-11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655A3-5CE9-4F76-98D8-055FCA835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FC9F4-ED32-46E2-AB6F-8F21EED8A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C865A-5B49-46D2-8154-4F9E5170D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BE6D3-0B40-43EE-8A0B-E5EEBC8C7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09042-8278-4CB7-B71E-1D97D4219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30639-D8A9-47B6-A0EA-C7E1468D2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3CE15-8CA8-4885-9B99-3F6CCBD42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99FAE-B652-416C-BC41-DE5D1DC2F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080D5-7026-4E18-8545-4F9759485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8BAD4-D571-4F9C-BC58-ACA30F647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3D466-82CC-44BE-9809-85B86ED21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1257CE3-6C07-492A-BA8B-6269A14CE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Ch. 10 – Planning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Supplemental slides for CSE 327</a:t>
            </a:r>
          </a:p>
          <a:p>
            <a:pPr eaLnBrk="1" hangingPunct="1"/>
            <a:r>
              <a:rPr lang="en-US" smtClean="0"/>
              <a:t>Prof. Jeff Heflin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Spare Tire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-449263">
              <a:buNone/>
            </a:pPr>
            <a:r>
              <a:rPr lang="en-US" sz="2000" dirty="0" smtClean="0"/>
              <a:t>Init(Tire(Flat</a:t>
            </a:r>
            <a:r>
              <a:rPr lang="en-US" sz="2000" dirty="0" smtClean="0"/>
              <a:t>) </a:t>
            </a:r>
            <a:r>
              <a:rPr lang="en-US" sz="2000" dirty="0" smtClean="0">
                <a:sym typeface="Symbol"/>
              </a:rPr>
              <a:t></a:t>
            </a:r>
            <a:r>
              <a:rPr lang="en-US" sz="2000" dirty="0" smtClean="0"/>
              <a:t> Tire(Spare) </a:t>
            </a:r>
            <a:r>
              <a:rPr lang="en-US" sz="2000" dirty="0" smtClean="0">
                <a:sym typeface="Symbol"/>
              </a:rPr>
              <a:t></a:t>
            </a:r>
            <a:r>
              <a:rPr lang="en-US" sz="2000" dirty="0" smtClean="0"/>
              <a:t> At(</a:t>
            </a:r>
            <a:r>
              <a:rPr lang="en-US" sz="2000" dirty="0" err="1" smtClean="0"/>
              <a:t>Flat,Axle</a:t>
            </a:r>
            <a:r>
              <a:rPr lang="en-US" sz="2000" dirty="0" smtClean="0"/>
              <a:t>) </a:t>
            </a:r>
            <a:r>
              <a:rPr lang="en-US" sz="2000" dirty="0" smtClean="0">
                <a:sym typeface="Symbol"/>
              </a:rPr>
              <a:t></a:t>
            </a:r>
            <a:r>
              <a:rPr lang="en-US" sz="2000" dirty="0" smtClean="0"/>
              <a:t> At(</a:t>
            </a:r>
            <a:r>
              <a:rPr lang="en-US" sz="2000" dirty="0" err="1" smtClean="0"/>
              <a:t>Spare,Trunk</a:t>
            </a:r>
            <a:r>
              <a:rPr lang="en-US" sz="2000" dirty="0" smtClean="0"/>
              <a:t>))</a:t>
            </a:r>
          </a:p>
          <a:p>
            <a:pPr marL="457200" lvl="2" indent="-449263">
              <a:buNone/>
            </a:pPr>
            <a:r>
              <a:rPr lang="en-US" sz="2000" dirty="0" smtClean="0"/>
              <a:t>Goal(At(</a:t>
            </a:r>
            <a:r>
              <a:rPr lang="en-US" sz="2000" dirty="0" err="1" smtClean="0"/>
              <a:t>Spare,Axle</a:t>
            </a:r>
            <a:r>
              <a:rPr lang="en-US" sz="2000" dirty="0" smtClean="0"/>
              <a:t>))</a:t>
            </a:r>
            <a:endParaRPr lang="en-US" sz="2000" dirty="0" smtClean="0"/>
          </a:p>
          <a:p>
            <a:pPr marL="457200" lvl="2" indent="-449263">
              <a:buNone/>
            </a:pPr>
            <a:r>
              <a:rPr lang="en-US" sz="2000" dirty="0" smtClean="0"/>
              <a:t>Action(Remove(</a:t>
            </a:r>
            <a:r>
              <a:rPr lang="en-US" sz="2000" dirty="0" err="1" smtClean="0"/>
              <a:t>obj,loc</a:t>
            </a:r>
            <a:r>
              <a:rPr lang="en-US" sz="2000" dirty="0" smtClean="0"/>
              <a:t>),</a:t>
            </a:r>
            <a:br>
              <a:rPr lang="en-US" sz="2000" dirty="0" smtClean="0"/>
            </a:br>
            <a:r>
              <a:rPr lang="en-US" sz="2000" dirty="0" smtClean="0"/>
              <a:t>PRECOND</a:t>
            </a:r>
            <a:r>
              <a:rPr lang="en-US" sz="2000" dirty="0" smtClean="0"/>
              <a:t>: At(</a:t>
            </a:r>
            <a:r>
              <a:rPr lang="en-US" sz="2000" dirty="0" err="1" smtClean="0"/>
              <a:t>obj,loc</a:t>
            </a:r>
            <a:r>
              <a:rPr lang="en-US" sz="2000" dirty="0" smtClean="0"/>
              <a:t>),</a:t>
            </a:r>
            <a:br>
              <a:rPr lang="en-US" sz="2000" dirty="0" smtClean="0"/>
            </a:br>
            <a:r>
              <a:rPr lang="en-US" sz="2000" dirty="0" smtClean="0"/>
              <a:t>EFFECT</a:t>
            </a:r>
            <a:r>
              <a:rPr lang="en-US" sz="2000" dirty="0" smtClean="0"/>
              <a:t>: </a:t>
            </a:r>
            <a:r>
              <a:rPr lang="en-US" sz="2000" dirty="0" smtClean="0">
                <a:sym typeface="Symbol"/>
              </a:rPr>
              <a:t></a:t>
            </a:r>
            <a:r>
              <a:rPr lang="en-US" sz="2000" dirty="0" smtClean="0"/>
              <a:t>At(</a:t>
            </a:r>
            <a:r>
              <a:rPr lang="en-US" sz="2000" dirty="0" err="1" smtClean="0"/>
              <a:t>obj,loc</a:t>
            </a:r>
            <a:r>
              <a:rPr lang="en-US" sz="2000" dirty="0" smtClean="0"/>
              <a:t>) </a:t>
            </a:r>
            <a:r>
              <a:rPr lang="en-US" sz="2000" dirty="0" smtClean="0">
                <a:sym typeface="Symbol"/>
              </a:rPr>
              <a:t></a:t>
            </a:r>
            <a:r>
              <a:rPr lang="en-US" sz="2000" dirty="0" smtClean="0"/>
              <a:t> At(</a:t>
            </a:r>
            <a:r>
              <a:rPr lang="en-US" sz="2000" dirty="0" err="1" smtClean="0"/>
              <a:t>obj,Ground</a:t>
            </a:r>
            <a:r>
              <a:rPr lang="en-US" sz="2000" dirty="0" smtClean="0"/>
              <a:t>))</a:t>
            </a:r>
            <a:endParaRPr lang="en-US" sz="2000" dirty="0" smtClean="0"/>
          </a:p>
          <a:p>
            <a:pPr marL="457200" lvl="2" indent="-449263">
              <a:buNone/>
            </a:pPr>
            <a:r>
              <a:rPr lang="en-US" sz="2000" dirty="0" smtClean="0"/>
              <a:t>Action(</a:t>
            </a:r>
            <a:r>
              <a:rPr lang="en-US" sz="2000" dirty="0" err="1" smtClean="0"/>
              <a:t>PutOn</a:t>
            </a:r>
            <a:r>
              <a:rPr lang="en-US" sz="2000" dirty="0" smtClean="0"/>
              <a:t>(t, Axle</a:t>
            </a:r>
            <a:r>
              <a:rPr lang="en-US" sz="2000" dirty="0" smtClean="0"/>
              <a:t>),</a:t>
            </a:r>
            <a:br>
              <a:rPr lang="en-US" sz="2000" dirty="0" smtClean="0"/>
            </a:br>
            <a:r>
              <a:rPr lang="en-US" sz="2000" dirty="0" smtClean="0"/>
              <a:t>PRECOND</a:t>
            </a:r>
            <a:r>
              <a:rPr lang="en-US" sz="2000" dirty="0" smtClean="0"/>
              <a:t>: Tire(t) </a:t>
            </a:r>
            <a:r>
              <a:rPr lang="en-US" sz="2000" dirty="0" smtClean="0">
                <a:sym typeface="Symbol"/>
              </a:rPr>
              <a:t></a:t>
            </a:r>
            <a:r>
              <a:rPr lang="en-US" sz="2000" dirty="0" smtClean="0"/>
              <a:t> At(</a:t>
            </a:r>
            <a:r>
              <a:rPr lang="en-US" sz="2000" dirty="0" err="1" smtClean="0"/>
              <a:t>t,Ground</a:t>
            </a:r>
            <a:r>
              <a:rPr lang="en-US" sz="2000" dirty="0" smtClean="0"/>
              <a:t>) </a:t>
            </a:r>
            <a:r>
              <a:rPr lang="en-US" sz="2000" dirty="0" smtClean="0">
                <a:sym typeface="Symbol"/>
              </a:rPr>
              <a:t>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</a:t>
            </a:r>
            <a:r>
              <a:rPr lang="en-US" sz="2000" dirty="0" smtClean="0"/>
              <a:t>At(</a:t>
            </a:r>
            <a:r>
              <a:rPr lang="en-US" sz="2000" dirty="0" err="1" smtClean="0"/>
              <a:t>Flat,Axle</a:t>
            </a:r>
            <a:r>
              <a:rPr lang="en-US" sz="2000" dirty="0" smtClean="0"/>
              <a:t>),</a:t>
            </a:r>
            <a:br>
              <a:rPr lang="en-US" sz="2000" dirty="0" smtClean="0"/>
            </a:br>
            <a:r>
              <a:rPr lang="en-US" sz="2000" dirty="0" smtClean="0"/>
              <a:t>EFFECT</a:t>
            </a:r>
            <a:r>
              <a:rPr lang="en-US" sz="2000" dirty="0" smtClean="0"/>
              <a:t>: </a:t>
            </a:r>
            <a:r>
              <a:rPr lang="en-US" sz="2000" dirty="0" smtClean="0">
                <a:sym typeface="Symbol"/>
              </a:rPr>
              <a:t></a:t>
            </a:r>
            <a:r>
              <a:rPr lang="en-US" sz="2000" dirty="0" smtClean="0"/>
              <a:t>At(</a:t>
            </a:r>
            <a:r>
              <a:rPr lang="en-US" sz="2000" dirty="0" err="1" smtClean="0"/>
              <a:t>t,Ground</a:t>
            </a:r>
            <a:r>
              <a:rPr lang="en-US" sz="2000" dirty="0" smtClean="0"/>
              <a:t>) </a:t>
            </a:r>
            <a:r>
              <a:rPr lang="en-US" sz="2000" dirty="0" smtClean="0">
                <a:sym typeface="Symbol"/>
              </a:rPr>
              <a:t></a:t>
            </a:r>
            <a:r>
              <a:rPr lang="en-US" sz="2000" dirty="0" smtClean="0"/>
              <a:t> </a:t>
            </a:r>
            <a:r>
              <a:rPr lang="en-US" sz="2000" dirty="0" smtClean="0"/>
              <a:t>At(</a:t>
            </a:r>
            <a:r>
              <a:rPr lang="en-US" sz="2000" smtClean="0"/>
              <a:t>t,Axle</a:t>
            </a:r>
            <a:r>
              <a:rPr lang="en-US" sz="2000" dirty="0" smtClean="0"/>
              <a:t>))</a:t>
            </a:r>
          </a:p>
          <a:p>
            <a:pPr marL="457200" lvl="2" indent="-449263">
              <a:buNone/>
            </a:pPr>
            <a:r>
              <a:rPr lang="en-US" sz="2000" dirty="0" smtClean="0"/>
              <a:t>Action(</a:t>
            </a:r>
            <a:r>
              <a:rPr lang="en-US" sz="2000" dirty="0" err="1" smtClean="0"/>
              <a:t>LeaveOvernight</a:t>
            </a:r>
            <a:r>
              <a:rPr lang="en-US" sz="2000" dirty="0" smtClean="0"/>
              <a:t>,</a:t>
            </a:r>
            <a:br>
              <a:rPr lang="en-US" sz="2000" dirty="0" smtClean="0"/>
            </a:br>
            <a:r>
              <a:rPr lang="en-US" sz="2000" dirty="0" smtClean="0"/>
              <a:t>PRECOND: </a:t>
            </a:r>
            <a:r>
              <a:rPr lang="en-US" sz="2000" dirty="0" smtClean="0">
                <a:sym typeface="Symbol"/>
              </a:rPr>
              <a:t></a:t>
            </a:r>
            <a:r>
              <a:rPr lang="en-US" sz="2000" dirty="0" smtClean="0"/>
              <a:t>,</a:t>
            </a:r>
            <a:br>
              <a:rPr lang="en-US" sz="2000" dirty="0" smtClean="0"/>
            </a:br>
            <a:r>
              <a:rPr lang="en-US" sz="2000" dirty="0" smtClean="0"/>
              <a:t>EFFECT</a:t>
            </a:r>
            <a:r>
              <a:rPr lang="en-US" sz="2000" dirty="0" smtClean="0"/>
              <a:t>: </a:t>
            </a:r>
            <a:r>
              <a:rPr lang="en-US" sz="2000" dirty="0" smtClean="0">
                <a:sym typeface="Symbol"/>
              </a:rPr>
              <a:t></a:t>
            </a:r>
            <a:r>
              <a:rPr lang="en-US" sz="2000" dirty="0" smtClean="0"/>
              <a:t>At(</a:t>
            </a:r>
            <a:r>
              <a:rPr lang="en-US" sz="2000" dirty="0" err="1" smtClean="0"/>
              <a:t>Spare,Ground</a:t>
            </a:r>
            <a:r>
              <a:rPr lang="en-US" sz="2000" dirty="0" smtClean="0"/>
              <a:t>) </a:t>
            </a:r>
            <a:r>
              <a:rPr lang="en-US" sz="2000" dirty="0" smtClean="0">
                <a:sym typeface="Symbol"/>
              </a:rPr>
              <a:t>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</a:t>
            </a:r>
            <a:r>
              <a:rPr lang="en-US" sz="2000" dirty="0" smtClean="0"/>
              <a:t>At(</a:t>
            </a:r>
            <a:r>
              <a:rPr lang="en-US" sz="2000" dirty="0" err="1" smtClean="0"/>
              <a:t>Spare,Axle</a:t>
            </a:r>
            <a:r>
              <a:rPr lang="en-US" sz="2000" dirty="0" smtClean="0"/>
              <a:t>) </a:t>
            </a:r>
            <a:r>
              <a:rPr lang="en-US" sz="2000" dirty="0" smtClean="0">
                <a:sym typeface="Symbol"/>
              </a:rPr>
              <a:t>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</a:t>
            </a:r>
            <a:r>
              <a:rPr lang="en-US" sz="2000" dirty="0" smtClean="0"/>
              <a:t>At(</a:t>
            </a:r>
            <a:r>
              <a:rPr lang="en-US" sz="2000" dirty="0" err="1" smtClean="0"/>
              <a:t>Spare,Trunk</a:t>
            </a:r>
            <a:r>
              <a:rPr lang="en-US" sz="2000" dirty="0" smtClean="0"/>
              <a:t>) </a:t>
            </a:r>
            <a:r>
              <a:rPr lang="en-US" sz="2000" dirty="0" smtClean="0">
                <a:sym typeface="Symbol"/>
              </a:rPr>
              <a:t>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</a:t>
            </a:r>
            <a:r>
              <a:rPr lang="en-US" sz="2000" dirty="0" smtClean="0"/>
              <a:t>At(</a:t>
            </a:r>
            <a:r>
              <a:rPr lang="en-US" sz="2000" dirty="0" err="1" smtClean="0"/>
              <a:t>Flat,Ground</a:t>
            </a:r>
            <a:r>
              <a:rPr lang="en-US" sz="2000" dirty="0" smtClean="0"/>
              <a:t>) </a:t>
            </a:r>
            <a:r>
              <a:rPr lang="en-US" sz="2000" dirty="0" smtClean="0">
                <a:sym typeface="Symbol"/>
              </a:rPr>
              <a:t>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</a:t>
            </a:r>
            <a:r>
              <a:rPr lang="en-US" sz="2000" dirty="0" smtClean="0"/>
              <a:t>At(</a:t>
            </a:r>
            <a:r>
              <a:rPr lang="en-US" sz="2000" dirty="0" err="1" smtClean="0"/>
              <a:t>Flat,Axle</a:t>
            </a:r>
            <a:r>
              <a:rPr lang="en-US" sz="2000" dirty="0" smtClean="0"/>
              <a:t>) </a:t>
            </a:r>
            <a:r>
              <a:rPr lang="en-US" sz="2000" dirty="0" smtClean="0">
                <a:sym typeface="Symbol"/>
              </a:rPr>
              <a:t>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</a:t>
            </a:r>
            <a:r>
              <a:rPr lang="en-US" sz="2000" dirty="0" smtClean="0"/>
              <a:t>At(</a:t>
            </a:r>
            <a:r>
              <a:rPr lang="en-US" sz="2000" dirty="0" err="1" smtClean="0"/>
              <a:t>Flat,Trunk</a:t>
            </a:r>
            <a:r>
              <a:rPr lang="en-US" sz="2000" dirty="0" smtClean="0"/>
              <a:t>))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324600" y="6172200"/>
            <a:ext cx="1813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From Fig</a:t>
            </a:r>
            <a:r>
              <a:rPr lang="en-US" sz="1400" i="1" dirty="0" smtClean="0"/>
              <a:t>. 10.2, p. </a:t>
            </a:r>
            <a:r>
              <a:rPr lang="en-US" sz="1400" i="1" dirty="0" smtClean="0"/>
              <a:t>370</a:t>
            </a:r>
            <a:endParaRPr lang="en-US" sz="1400" i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Spare Tire Planning Graph</a:t>
            </a:r>
          </a:p>
        </p:txBody>
      </p:sp>
      <p:pic>
        <p:nvPicPr>
          <p:cNvPr id="10243" name="Picture 4" descr="tire-graphplan2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22513"/>
            <a:ext cx="8278813" cy="331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6781800" y="6096000"/>
            <a:ext cx="1889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/>
              <a:t>From Fig. 10.10, p. 384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Goal-Based Agent</a:t>
            </a:r>
          </a:p>
        </p:txBody>
      </p:sp>
      <p:sp>
        <p:nvSpPr>
          <p:cNvPr id="3075" name="AutoShape 3"/>
          <p:cNvSpPr>
            <a:spLocks noChangeAspect="1" noChangeArrowheads="1"/>
          </p:cNvSpPr>
          <p:nvPr/>
        </p:nvSpPr>
        <p:spPr bwMode="auto">
          <a:xfrm>
            <a:off x="1474788" y="1524000"/>
            <a:ext cx="4489450" cy="4114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 noChangeAspect="1"/>
          </p:cNvSpPr>
          <p:nvPr/>
        </p:nvSpPr>
        <p:spPr bwMode="auto">
          <a:xfrm>
            <a:off x="6835775" y="1579563"/>
            <a:ext cx="708025" cy="4135437"/>
          </a:xfrm>
          <a:custGeom>
            <a:avLst/>
            <a:gdLst>
              <a:gd name="T0" fmla="*/ 2147483647 w 768"/>
              <a:gd name="T1" fmla="*/ 0 h 906"/>
              <a:gd name="T2" fmla="*/ 2147483647 w 768"/>
              <a:gd name="T3" fmla="*/ 2147483647 h 906"/>
              <a:gd name="T4" fmla="*/ 2147483647 w 768"/>
              <a:gd name="T5" fmla="*/ 2147483647 h 906"/>
              <a:gd name="T6" fmla="*/ 2147483647 w 768"/>
              <a:gd name="T7" fmla="*/ 2147483647 h 906"/>
              <a:gd name="T8" fmla="*/ 0 w 768"/>
              <a:gd name="T9" fmla="*/ 2147483647 h 906"/>
              <a:gd name="T10" fmla="*/ 0 w 768"/>
              <a:gd name="T11" fmla="*/ 2147483647 h 906"/>
              <a:gd name="T12" fmla="*/ 2147483647 w 768"/>
              <a:gd name="T13" fmla="*/ 2147483647 h 906"/>
              <a:gd name="T14" fmla="*/ 2147483647 w 768"/>
              <a:gd name="T15" fmla="*/ 2147483647 h 906"/>
              <a:gd name="T16" fmla="*/ 2147483647 w 768"/>
              <a:gd name="T17" fmla="*/ 2147483647 h 906"/>
              <a:gd name="T18" fmla="*/ 2147483647 w 768"/>
              <a:gd name="T19" fmla="*/ 2147483647 h 906"/>
              <a:gd name="T20" fmla="*/ 2147483647 w 768"/>
              <a:gd name="T21" fmla="*/ 2147483647 h 906"/>
              <a:gd name="T22" fmla="*/ 2147483647 w 768"/>
              <a:gd name="T23" fmla="*/ 2147483647 h 906"/>
              <a:gd name="T24" fmla="*/ 2147483647 w 768"/>
              <a:gd name="T25" fmla="*/ 2147483647 h 906"/>
              <a:gd name="T26" fmla="*/ 2147483647 w 768"/>
              <a:gd name="T27" fmla="*/ 2147483647 h 906"/>
              <a:gd name="T28" fmla="*/ 2147483647 w 768"/>
              <a:gd name="T29" fmla="*/ 2147483647 h 906"/>
              <a:gd name="T30" fmla="*/ 2147483647 w 768"/>
              <a:gd name="T31" fmla="*/ 2147483647 h 906"/>
              <a:gd name="T32" fmla="*/ 2147483647 w 768"/>
              <a:gd name="T33" fmla="*/ 2147483647 h 906"/>
              <a:gd name="T34" fmla="*/ 2147483647 w 768"/>
              <a:gd name="T35" fmla="*/ 2147483647 h 906"/>
              <a:gd name="T36" fmla="*/ 2147483647 w 768"/>
              <a:gd name="T37" fmla="*/ 2147483647 h 906"/>
              <a:gd name="T38" fmla="*/ 2147483647 w 768"/>
              <a:gd name="T39" fmla="*/ 0 h 906"/>
              <a:gd name="T40" fmla="*/ 2147483647 w 768"/>
              <a:gd name="T41" fmla="*/ 0 h 90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68"/>
              <a:gd name="T64" fmla="*/ 0 h 906"/>
              <a:gd name="T65" fmla="*/ 768 w 768"/>
              <a:gd name="T66" fmla="*/ 906 h 90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68" h="906">
                <a:moveTo>
                  <a:pt x="126" y="0"/>
                </a:moveTo>
                <a:lnTo>
                  <a:pt x="78" y="12"/>
                </a:lnTo>
                <a:lnTo>
                  <a:pt x="36" y="36"/>
                </a:lnTo>
                <a:lnTo>
                  <a:pt x="12" y="78"/>
                </a:lnTo>
                <a:lnTo>
                  <a:pt x="0" y="126"/>
                </a:lnTo>
                <a:lnTo>
                  <a:pt x="0" y="780"/>
                </a:lnTo>
                <a:lnTo>
                  <a:pt x="12" y="828"/>
                </a:lnTo>
                <a:lnTo>
                  <a:pt x="36" y="870"/>
                </a:lnTo>
                <a:lnTo>
                  <a:pt x="78" y="894"/>
                </a:lnTo>
                <a:lnTo>
                  <a:pt x="126" y="906"/>
                </a:lnTo>
                <a:lnTo>
                  <a:pt x="636" y="906"/>
                </a:lnTo>
                <a:lnTo>
                  <a:pt x="690" y="894"/>
                </a:lnTo>
                <a:lnTo>
                  <a:pt x="732" y="870"/>
                </a:lnTo>
                <a:lnTo>
                  <a:pt x="756" y="828"/>
                </a:lnTo>
                <a:lnTo>
                  <a:pt x="768" y="780"/>
                </a:lnTo>
                <a:lnTo>
                  <a:pt x="768" y="126"/>
                </a:lnTo>
                <a:lnTo>
                  <a:pt x="756" y="78"/>
                </a:lnTo>
                <a:lnTo>
                  <a:pt x="732" y="36"/>
                </a:lnTo>
                <a:lnTo>
                  <a:pt x="690" y="12"/>
                </a:lnTo>
                <a:lnTo>
                  <a:pt x="636" y="0"/>
                </a:lnTo>
                <a:lnTo>
                  <a:pt x="126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Rectangle 5"/>
          <p:cNvSpPr>
            <a:spLocks noChangeAspect="1" noChangeArrowheads="1"/>
          </p:cNvSpPr>
          <p:nvPr/>
        </p:nvSpPr>
        <p:spPr bwMode="auto">
          <a:xfrm>
            <a:off x="7081838" y="2967038"/>
            <a:ext cx="349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8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3078" name="Rectangle 6"/>
          <p:cNvSpPr>
            <a:spLocks noChangeAspect="1" noChangeArrowheads="1"/>
          </p:cNvSpPr>
          <p:nvPr/>
        </p:nvSpPr>
        <p:spPr bwMode="auto">
          <a:xfrm>
            <a:off x="4724400" y="1752600"/>
            <a:ext cx="5619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400">
                <a:solidFill>
                  <a:srgbClr val="000000"/>
                </a:solidFill>
                <a:ea typeface="MS Mincho" pitchFamily="49" charset="-128"/>
              </a:rPr>
              <a:t>sensors</a:t>
            </a:r>
            <a:endParaRPr lang="en-US" sz="1400"/>
          </a:p>
        </p:txBody>
      </p:sp>
      <p:sp>
        <p:nvSpPr>
          <p:cNvPr id="3079" name="Rectangle 7"/>
          <p:cNvSpPr>
            <a:spLocks noChangeAspect="1" noChangeArrowheads="1"/>
          </p:cNvSpPr>
          <p:nvPr/>
        </p:nvSpPr>
        <p:spPr bwMode="auto">
          <a:xfrm>
            <a:off x="2844800" y="2279650"/>
            <a:ext cx="34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8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3080" name="Rectangle 8"/>
          <p:cNvSpPr>
            <a:spLocks noChangeAspect="1" noChangeArrowheads="1"/>
          </p:cNvSpPr>
          <p:nvPr/>
        </p:nvSpPr>
        <p:spPr bwMode="auto">
          <a:xfrm>
            <a:off x="4648200" y="5168900"/>
            <a:ext cx="6604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400">
                <a:solidFill>
                  <a:srgbClr val="000000"/>
                </a:solidFill>
                <a:ea typeface="MS Mincho" pitchFamily="49" charset="-128"/>
              </a:rPr>
              <a:t>actuators</a:t>
            </a:r>
            <a:endParaRPr lang="en-US" sz="1400"/>
          </a:p>
        </p:txBody>
      </p:sp>
      <p:sp>
        <p:nvSpPr>
          <p:cNvPr id="3081" name="Rectangle 9"/>
          <p:cNvSpPr>
            <a:spLocks noChangeAspect="1" noChangeArrowheads="1"/>
          </p:cNvSpPr>
          <p:nvPr/>
        </p:nvSpPr>
        <p:spPr bwMode="auto">
          <a:xfrm>
            <a:off x="3429000" y="5257800"/>
            <a:ext cx="4762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600">
                <a:solidFill>
                  <a:srgbClr val="000000"/>
                </a:solidFill>
                <a:ea typeface="MS Mincho" pitchFamily="49" charset="-128"/>
              </a:rPr>
              <a:t>Agent</a:t>
            </a:r>
            <a:endParaRPr lang="en-US" sz="1600"/>
          </a:p>
        </p:txBody>
      </p:sp>
      <p:grpSp>
        <p:nvGrpSpPr>
          <p:cNvPr id="3082" name="Group 10"/>
          <p:cNvGrpSpPr>
            <a:grpSpLocks noChangeAspect="1"/>
          </p:cNvGrpSpPr>
          <p:nvPr/>
        </p:nvGrpSpPr>
        <p:grpSpPr bwMode="auto">
          <a:xfrm>
            <a:off x="5334000" y="1828800"/>
            <a:ext cx="1501775" cy="127000"/>
            <a:chOff x="912" y="1842"/>
            <a:chExt cx="1050" cy="66"/>
          </a:xfrm>
        </p:grpSpPr>
        <p:sp>
          <p:nvSpPr>
            <p:cNvPr id="3109" name="Line 11"/>
            <p:cNvSpPr>
              <a:spLocks noChangeAspect="1" noChangeShapeType="1"/>
            </p:cNvSpPr>
            <p:nvPr/>
          </p:nvSpPr>
          <p:spPr bwMode="auto">
            <a:xfrm flipH="1">
              <a:off x="960" y="1872"/>
              <a:ext cx="10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12"/>
            <p:cNvSpPr>
              <a:spLocks noChangeAspect="1"/>
            </p:cNvSpPr>
            <p:nvPr/>
          </p:nvSpPr>
          <p:spPr bwMode="auto">
            <a:xfrm>
              <a:off x="912" y="1842"/>
              <a:ext cx="66" cy="66"/>
            </a:xfrm>
            <a:custGeom>
              <a:avLst/>
              <a:gdLst>
                <a:gd name="T0" fmla="*/ 66 w 66"/>
                <a:gd name="T1" fmla="*/ 0 h 66"/>
                <a:gd name="T2" fmla="*/ 0 w 66"/>
                <a:gd name="T3" fmla="*/ 30 h 66"/>
                <a:gd name="T4" fmla="*/ 66 w 66"/>
                <a:gd name="T5" fmla="*/ 66 h 66"/>
                <a:gd name="T6" fmla="*/ 66 w 66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6"/>
                <a:gd name="T14" fmla="*/ 66 w 66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6">
                  <a:moveTo>
                    <a:pt x="66" y="0"/>
                  </a:moveTo>
                  <a:lnTo>
                    <a:pt x="0" y="30"/>
                  </a:lnTo>
                  <a:lnTo>
                    <a:pt x="66" y="66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3" name="Group 13"/>
          <p:cNvGrpSpPr>
            <a:grpSpLocks noChangeAspect="1"/>
          </p:cNvGrpSpPr>
          <p:nvPr/>
        </p:nvGrpSpPr>
        <p:grpSpPr bwMode="auto">
          <a:xfrm>
            <a:off x="5334000" y="5224463"/>
            <a:ext cx="1516063" cy="128587"/>
            <a:chOff x="912" y="2508"/>
            <a:chExt cx="1056" cy="66"/>
          </a:xfrm>
        </p:grpSpPr>
        <p:sp>
          <p:nvSpPr>
            <p:cNvPr id="3107" name="Line 14"/>
            <p:cNvSpPr>
              <a:spLocks noChangeAspect="1" noChangeShapeType="1"/>
            </p:cNvSpPr>
            <p:nvPr/>
          </p:nvSpPr>
          <p:spPr bwMode="auto">
            <a:xfrm>
              <a:off x="912" y="2538"/>
              <a:ext cx="10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15"/>
            <p:cNvSpPr>
              <a:spLocks noChangeAspect="1"/>
            </p:cNvSpPr>
            <p:nvPr/>
          </p:nvSpPr>
          <p:spPr bwMode="auto">
            <a:xfrm>
              <a:off x="1902" y="2508"/>
              <a:ext cx="66" cy="66"/>
            </a:xfrm>
            <a:custGeom>
              <a:avLst/>
              <a:gdLst>
                <a:gd name="T0" fmla="*/ 0 w 66"/>
                <a:gd name="T1" fmla="*/ 66 h 66"/>
                <a:gd name="T2" fmla="*/ 66 w 66"/>
                <a:gd name="T3" fmla="*/ 36 h 66"/>
                <a:gd name="T4" fmla="*/ 0 w 66"/>
                <a:gd name="T5" fmla="*/ 0 h 66"/>
                <a:gd name="T6" fmla="*/ 0 w 66"/>
                <a:gd name="T7" fmla="*/ 66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6"/>
                <a:gd name="T14" fmla="*/ 66 w 66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6">
                  <a:moveTo>
                    <a:pt x="0" y="66"/>
                  </a:moveTo>
                  <a:lnTo>
                    <a:pt x="66" y="36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4" name="Rectangle 16"/>
          <p:cNvSpPr>
            <a:spLocks noChangeAspect="1" noChangeArrowheads="1"/>
          </p:cNvSpPr>
          <p:nvPr/>
        </p:nvSpPr>
        <p:spPr bwMode="auto">
          <a:xfrm>
            <a:off x="4148138" y="2000250"/>
            <a:ext cx="12319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Rectangle 17"/>
          <p:cNvSpPr>
            <a:spLocks noChangeAspect="1" noChangeArrowheads="1"/>
          </p:cNvSpPr>
          <p:nvPr/>
        </p:nvSpPr>
        <p:spPr bwMode="auto">
          <a:xfrm>
            <a:off x="5024438" y="2073275"/>
            <a:ext cx="34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8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3086" name="Rectangle 18"/>
          <p:cNvSpPr>
            <a:spLocks noChangeAspect="1" noChangeArrowheads="1"/>
          </p:cNvSpPr>
          <p:nvPr/>
        </p:nvSpPr>
        <p:spPr bwMode="auto">
          <a:xfrm>
            <a:off x="4975225" y="5043488"/>
            <a:ext cx="365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8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3087" name="Text Box 19"/>
          <p:cNvSpPr txBox="1">
            <a:spLocks noChangeAspect="1" noChangeArrowheads="1"/>
          </p:cNvSpPr>
          <p:nvPr/>
        </p:nvSpPr>
        <p:spPr bwMode="auto">
          <a:xfrm>
            <a:off x="6972300" y="2971800"/>
            <a:ext cx="473075" cy="13001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eaVert" lIns="82296" tIns="41148" rIns="82296" bIns="41148"/>
          <a:lstStyle/>
          <a:p>
            <a:r>
              <a:rPr lang="en-US" altLang="ja-JP" sz="1600">
                <a:ea typeface="MS Mincho" pitchFamily="49" charset="-128"/>
              </a:rPr>
              <a:t>Environment</a:t>
            </a:r>
            <a:endParaRPr lang="en-US" sz="1600"/>
          </a:p>
        </p:txBody>
      </p:sp>
      <p:sp>
        <p:nvSpPr>
          <p:cNvPr id="3088" name="Rectangle 20"/>
          <p:cNvSpPr>
            <a:spLocks noChangeAspect="1" noChangeArrowheads="1"/>
          </p:cNvSpPr>
          <p:nvPr/>
        </p:nvSpPr>
        <p:spPr bwMode="auto">
          <a:xfrm>
            <a:off x="4432300" y="2286000"/>
            <a:ext cx="12446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4191" tIns="32096" rIns="64191" bIns="32096"/>
          <a:lstStyle/>
          <a:p>
            <a:r>
              <a:rPr lang="en-US" altLang="ja-JP" sz="1400">
                <a:ea typeface="MS Mincho" pitchFamily="49" charset="-128"/>
              </a:rPr>
              <a:t>What the world is like now</a:t>
            </a:r>
            <a:endParaRPr lang="en-US" sz="1400"/>
          </a:p>
        </p:txBody>
      </p:sp>
      <p:sp>
        <p:nvSpPr>
          <p:cNvPr id="3089" name="Rectangle 21"/>
          <p:cNvSpPr>
            <a:spLocks noChangeAspect="1" noChangeArrowheads="1"/>
          </p:cNvSpPr>
          <p:nvPr/>
        </p:nvSpPr>
        <p:spPr bwMode="auto">
          <a:xfrm>
            <a:off x="4432300" y="4343400"/>
            <a:ext cx="12446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4191" tIns="32096" rIns="64191" bIns="32096"/>
          <a:lstStyle/>
          <a:p>
            <a:r>
              <a:rPr lang="en-US" altLang="ja-JP" sz="1400">
                <a:ea typeface="MS Mincho" pitchFamily="49" charset="-128"/>
              </a:rPr>
              <a:t>What action I should do now</a:t>
            </a:r>
            <a:endParaRPr lang="en-US" sz="1400"/>
          </a:p>
        </p:txBody>
      </p:sp>
      <p:sp>
        <p:nvSpPr>
          <p:cNvPr id="3090" name="Line 22"/>
          <p:cNvSpPr>
            <a:spLocks noChangeAspect="1" noChangeShapeType="1"/>
          </p:cNvSpPr>
          <p:nvPr/>
        </p:nvSpPr>
        <p:spPr bwMode="auto">
          <a:xfrm>
            <a:off x="5029200" y="1981200"/>
            <a:ext cx="1588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23"/>
          <p:cNvSpPr>
            <a:spLocks noChangeAspect="1" noChangeShapeType="1"/>
          </p:cNvSpPr>
          <p:nvPr/>
        </p:nvSpPr>
        <p:spPr bwMode="auto">
          <a:xfrm>
            <a:off x="5027613" y="4876800"/>
            <a:ext cx="1587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2" name="AutoShape 24"/>
          <p:cNvSpPr>
            <a:spLocks noChangeAspect="1" noChangeArrowheads="1"/>
          </p:cNvSpPr>
          <p:nvPr/>
        </p:nvSpPr>
        <p:spPr bwMode="auto">
          <a:xfrm>
            <a:off x="2295525" y="4419600"/>
            <a:ext cx="709613" cy="355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2296" tIns="41148" rIns="82296" bIns="41148"/>
          <a:lstStyle/>
          <a:p>
            <a:r>
              <a:rPr lang="en-US" altLang="ja-JP" sz="1400">
                <a:ea typeface="MS Mincho" pitchFamily="49" charset="-128"/>
              </a:rPr>
              <a:t>Goals</a:t>
            </a:r>
            <a:endParaRPr lang="en-US" sz="1400"/>
          </a:p>
        </p:txBody>
      </p:sp>
      <p:cxnSp>
        <p:nvCxnSpPr>
          <p:cNvPr id="3093" name="AutoShape 25"/>
          <p:cNvCxnSpPr>
            <a:cxnSpLocks noChangeAspect="1" noChangeShapeType="1"/>
            <a:stCxn id="3092" idx="3"/>
            <a:endCxn id="3089" idx="1"/>
          </p:cNvCxnSpPr>
          <p:nvPr/>
        </p:nvCxnSpPr>
        <p:spPr bwMode="auto">
          <a:xfrm>
            <a:off x="3005138" y="4597400"/>
            <a:ext cx="1427162" cy="12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094" name="AutoShape 26"/>
          <p:cNvSpPr>
            <a:spLocks noChangeAspect="1" noChangeArrowheads="1"/>
          </p:cNvSpPr>
          <p:nvPr/>
        </p:nvSpPr>
        <p:spPr bwMode="auto">
          <a:xfrm>
            <a:off x="2090738" y="1931988"/>
            <a:ext cx="708025" cy="3540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2296" tIns="41148" rIns="82296" bIns="41148"/>
          <a:lstStyle/>
          <a:p>
            <a:r>
              <a:rPr lang="en-US" altLang="ja-JP" sz="1400">
                <a:ea typeface="MS Mincho" pitchFamily="49" charset="-128"/>
              </a:rPr>
              <a:t>State</a:t>
            </a:r>
            <a:endParaRPr lang="en-US" sz="1400"/>
          </a:p>
        </p:txBody>
      </p:sp>
      <p:sp>
        <p:nvSpPr>
          <p:cNvPr id="3095" name="AutoShape 27"/>
          <p:cNvSpPr>
            <a:spLocks noChangeAspect="1" noChangeArrowheads="1"/>
          </p:cNvSpPr>
          <p:nvPr/>
        </p:nvSpPr>
        <p:spPr bwMode="auto">
          <a:xfrm>
            <a:off x="1676400" y="2590800"/>
            <a:ext cx="2008188" cy="3540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2296" tIns="41148" rIns="82296" bIns="41148"/>
          <a:lstStyle/>
          <a:p>
            <a:r>
              <a:rPr lang="en-US" altLang="ja-JP" sz="1400">
                <a:ea typeface="MS Mincho" pitchFamily="49" charset="-128"/>
              </a:rPr>
              <a:t>How the world evolves</a:t>
            </a:r>
            <a:endParaRPr lang="en-US" sz="1400"/>
          </a:p>
        </p:txBody>
      </p:sp>
      <p:sp>
        <p:nvSpPr>
          <p:cNvPr id="3096" name="AutoShape 28"/>
          <p:cNvSpPr>
            <a:spLocks noChangeAspect="1" noChangeArrowheads="1"/>
          </p:cNvSpPr>
          <p:nvPr/>
        </p:nvSpPr>
        <p:spPr bwMode="auto">
          <a:xfrm>
            <a:off x="1782763" y="3429000"/>
            <a:ext cx="1654175" cy="3540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2296" tIns="41148" rIns="82296" bIns="41148"/>
          <a:lstStyle/>
          <a:p>
            <a:r>
              <a:rPr lang="en-US" altLang="ja-JP" sz="1400">
                <a:ea typeface="MS Mincho" pitchFamily="49" charset="-128"/>
              </a:rPr>
              <a:t>What my actions do</a:t>
            </a:r>
            <a:endParaRPr lang="en-US" sz="1400"/>
          </a:p>
        </p:txBody>
      </p:sp>
      <p:sp>
        <p:nvSpPr>
          <p:cNvPr id="3097" name="Line 29"/>
          <p:cNvSpPr>
            <a:spLocks noChangeAspect="1" noChangeShapeType="1"/>
          </p:cNvSpPr>
          <p:nvPr/>
        </p:nvSpPr>
        <p:spPr bwMode="auto">
          <a:xfrm>
            <a:off x="5027613" y="2819400"/>
            <a:ext cx="1587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3098" name="AutoShape 30"/>
          <p:cNvCxnSpPr>
            <a:cxnSpLocks noChangeAspect="1" noChangeShapeType="1"/>
          </p:cNvCxnSpPr>
          <p:nvPr/>
        </p:nvCxnSpPr>
        <p:spPr bwMode="auto">
          <a:xfrm>
            <a:off x="2819400" y="2133600"/>
            <a:ext cx="1590675" cy="301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099" name="AutoShape 31"/>
          <p:cNvCxnSpPr>
            <a:cxnSpLocks noChangeAspect="1" noChangeShapeType="1"/>
            <a:stCxn id="3095" idx="3"/>
            <a:endCxn id="3088" idx="1"/>
          </p:cNvCxnSpPr>
          <p:nvPr/>
        </p:nvCxnSpPr>
        <p:spPr bwMode="auto">
          <a:xfrm flipV="1">
            <a:off x="3684588" y="2552700"/>
            <a:ext cx="747712" cy="215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100" name="AutoShape 32"/>
          <p:cNvCxnSpPr>
            <a:cxnSpLocks noChangeAspect="1" noChangeShapeType="1"/>
            <a:stCxn id="3096" idx="3"/>
            <a:endCxn id="3088" idx="1"/>
          </p:cNvCxnSpPr>
          <p:nvPr/>
        </p:nvCxnSpPr>
        <p:spPr bwMode="auto">
          <a:xfrm flipV="1">
            <a:off x="3436938" y="2552700"/>
            <a:ext cx="995362" cy="1054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101" name="Rectangle 33"/>
          <p:cNvSpPr>
            <a:spLocks noChangeAspect="1" noChangeArrowheads="1"/>
          </p:cNvSpPr>
          <p:nvPr/>
        </p:nvSpPr>
        <p:spPr bwMode="auto">
          <a:xfrm>
            <a:off x="4267200" y="3327400"/>
            <a:ext cx="1524000" cy="558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4191" tIns="32096" rIns="64191" bIns="32096"/>
          <a:lstStyle/>
          <a:p>
            <a:r>
              <a:rPr lang="en-US" altLang="ja-JP" sz="1400">
                <a:ea typeface="MS Mincho" pitchFamily="49" charset="-128"/>
              </a:rPr>
              <a:t>What it will be like if I do action A</a:t>
            </a:r>
            <a:endParaRPr lang="en-US" sz="1400"/>
          </a:p>
        </p:txBody>
      </p:sp>
      <p:sp>
        <p:nvSpPr>
          <p:cNvPr id="3102" name="Line 34"/>
          <p:cNvSpPr>
            <a:spLocks noChangeAspect="1" noChangeShapeType="1"/>
          </p:cNvSpPr>
          <p:nvPr/>
        </p:nvSpPr>
        <p:spPr bwMode="auto">
          <a:xfrm>
            <a:off x="5029200" y="3886200"/>
            <a:ext cx="1588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3103" name="AutoShape 35"/>
          <p:cNvCxnSpPr>
            <a:cxnSpLocks noChangeAspect="1" noChangeShapeType="1"/>
            <a:stCxn id="3095" idx="3"/>
            <a:endCxn id="3101" idx="1"/>
          </p:cNvCxnSpPr>
          <p:nvPr/>
        </p:nvCxnSpPr>
        <p:spPr bwMode="auto">
          <a:xfrm>
            <a:off x="3684588" y="2768600"/>
            <a:ext cx="582612" cy="83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104" name="AutoShape 36"/>
          <p:cNvCxnSpPr>
            <a:cxnSpLocks noChangeAspect="1" noChangeShapeType="1"/>
            <a:stCxn id="3096" idx="3"/>
            <a:endCxn id="3101" idx="1"/>
          </p:cNvCxnSpPr>
          <p:nvPr/>
        </p:nvCxnSpPr>
        <p:spPr bwMode="auto">
          <a:xfrm>
            <a:off x="3436938" y="3606800"/>
            <a:ext cx="83026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105" name="Text Box 37"/>
          <p:cNvSpPr txBox="1">
            <a:spLocks noChangeArrowheads="1"/>
          </p:cNvSpPr>
          <p:nvPr/>
        </p:nvSpPr>
        <p:spPr bwMode="auto">
          <a:xfrm>
            <a:off x="6232525" y="5878513"/>
            <a:ext cx="1724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/>
              <a:t>From Fig. 2.13, p. 52</a:t>
            </a:r>
          </a:p>
        </p:txBody>
      </p:sp>
      <p:sp>
        <p:nvSpPr>
          <p:cNvPr id="3106" name="Freeform 38"/>
          <p:cNvSpPr>
            <a:spLocks/>
          </p:cNvSpPr>
          <p:nvPr/>
        </p:nvSpPr>
        <p:spPr bwMode="auto">
          <a:xfrm>
            <a:off x="2438400" y="1614488"/>
            <a:ext cx="2133600" cy="671512"/>
          </a:xfrm>
          <a:custGeom>
            <a:avLst/>
            <a:gdLst>
              <a:gd name="T0" fmla="*/ 2147483647 w 1344"/>
              <a:gd name="T1" fmla="*/ 2147483647 h 423"/>
              <a:gd name="T2" fmla="*/ 2147483647 w 1344"/>
              <a:gd name="T3" fmla="*/ 2147483647 h 423"/>
              <a:gd name="T4" fmla="*/ 0 w 1344"/>
              <a:gd name="T5" fmla="*/ 2147483647 h 423"/>
              <a:gd name="T6" fmla="*/ 0 60000 65536"/>
              <a:gd name="T7" fmla="*/ 0 60000 65536"/>
              <a:gd name="T8" fmla="*/ 0 60000 65536"/>
              <a:gd name="T9" fmla="*/ 0 w 1344"/>
              <a:gd name="T10" fmla="*/ 0 h 423"/>
              <a:gd name="T11" fmla="*/ 1344 w 1344"/>
              <a:gd name="T12" fmla="*/ 423 h 4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423">
                <a:moveTo>
                  <a:pt x="1344" y="423"/>
                </a:moveTo>
                <a:cubicBezTo>
                  <a:pt x="1261" y="359"/>
                  <a:pt x="1067" y="82"/>
                  <a:pt x="843" y="41"/>
                </a:cubicBezTo>
                <a:cubicBezTo>
                  <a:pt x="619" y="0"/>
                  <a:pt x="176" y="149"/>
                  <a:pt x="0" y="17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Blocks World Example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tabLst>
                <a:tab pos="1370013" algn="l"/>
              </a:tabLst>
            </a:pPr>
            <a:r>
              <a:rPr lang="en-US" sz="2400" smtClean="0"/>
              <a:t>initial state</a:t>
            </a:r>
          </a:p>
          <a:p>
            <a:pPr lvl="1" eaLnBrk="1" hangingPunct="1">
              <a:lnSpc>
                <a:spcPct val="90000"/>
              </a:lnSpc>
              <a:tabLst>
                <a:tab pos="1370013" algn="l"/>
              </a:tabLst>
            </a:pPr>
            <a:r>
              <a:rPr lang="en-US" sz="2000" smtClean="0"/>
              <a:t>On(A,Table)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On(B,Table)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Clear(A)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Clear(B)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Clear(Table)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Block(A)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Block(B)</a:t>
            </a:r>
          </a:p>
          <a:p>
            <a:pPr eaLnBrk="1" hangingPunct="1">
              <a:lnSpc>
                <a:spcPct val="90000"/>
              </a:lnSpc>
              <a:tabLst>
                <a:tab pos="1370013" algn="l"/>
              </a:tabLst>
            </a:pPr>
            <a:r>
              <a:rPr lang="en-US" sz="2400" smtClean="0"/>
              <a:t>goal</a:t>
            </a:r>
          </a:p>
          <a:p>
            <a:pPr lvl="1" eaLnBrk="1" hangingPunct="1">
              <a:lnSpc>
                <a:spcPct val="90000"/>
              </a:lnSpc>
              <a:tabLst>
                <a:tab pos="1370013" algn="l"/>
              </a:tabLst>
            </a:pPr>
            <a:r>
              <a:rPr lang="en-US" sz="2000" smtClean="0"/>
              <a:t>On(A,B)</a:t>
            </a:r>
          </a:p>
          <a:p>
            <a:pPr eaLnBrk="1" hangingPunct="1">
              <a:lnSpc>
                <a:spcPct val="90000"/>
              </a:lnSpc>
              <a:tabLst>
                <a:tab pos="1370013" algn="l"/>
              </a:tabLst>
            </a:pPr>
            <a:r>
              <a:rPr lang="en-US" sz="2400" smtClean="0"/>
              <a:t>actions</a:t>
            </a: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370013" algn="l"/>
              </a:tabLst>
            </a:pPr>
            <a:r>
              <a:rPr lang="en-US" sz="2000" smtClean="0"/>
              <a:t>Action(Move(b,x,y) ,</a:t>
            </a:r>
            <a:br>
              <a:rPr lang="en-US" sz="2000" smtClean="0"/>
            </a:br>
            <a:r>
              <a:rPr lang="en-US" sz="2000" smtClean="0"/>
              <a:t>	Precond: On(b,x)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Clear(b)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Clear(y)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Block(y),</a:t>
            </a:r>
            <a:br>
              <a:rPr lang="en-US" sz="2000" smtClean="0"/>
            </a:br>
            <a:r>
              <a:rPr lang="en-US" sz="2000" smtClean="0"/>
              <a:t>	Effect: On(b,y)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Clear(x)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</a:t>
            </a:r>
            <a:r>
              <a:rPr lang="en-US" sz="2000" smtClean="0"/>
              <a:t>On(b,x)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</a:t>
            </a:r>
            <a:r>
              <a:rPr lang="en-US" sz="2000" smtClean="0"/>
              <a:t>Clear(y))</a:t>
            </a: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370013" algn="l"/>
              </a:tabLst>
            </a:pPr>
            <a:r>
              <a:rPr lang="en-US" sz="2000" smtClean="0"/>
              <a:t>Action(MoveToTable(b,x),</a:t>
            </a:r>
            <a:br>
              <a:rPr lang="en-US" sz="2000" smtClean="0"/>
            </a:br>
            <a:r>
              <a:rPr lang="en-US" sz="2000" smtClean="0"/>
              <a:t>	Precond: On(b,x)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Clear(b),</a:t>
            </a:r>
            <a:br>
              <a:rPr lang="en-US" sz="2000" smtClean="0"/>
            </a:br>
            <a:r>
              <a:rPr lang="en-US" sz="2000" smtClean="0"/>
              <a:t>	Effect: On(b,Table)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Clear(x)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</a:t>
            </a:r>
            <a:r>
              <a:rPr lang="en-US" sz="2000" smtClean="0"/>
              <a:t>On(b,x))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Applicable Actions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724400" y="1981200"/>
            <a:ext cx="3810000" cy="2514600"/>
          </a:xfrm>
        </p:spPr>
        <p:txBody>
          <a:bodyPr/>
          <a:lstStyle/>
          <a:p>
            <a:pPr marL="1082675" indent="-1082675" eaLnBrk="1" hangingPunct="1">
              <a:lnSpc>
                <a:spcPct val="80000"/>
              </a:lnSpc>
              <a:spcBef>
                <a:spcPct val="0"/>
              </a:spcBef>
              <a:buFontTx/>
              <a:buNone/>
              <a:tabLst>
                <a:tab pos="288925" algn="l"/>
              </a:tabLst>
            </a:pPr>
            <a:r>
              <a:rPr lang="en-US" sz="2000" smtClean="0"/>
              <a:t>Action(</a:t>
            </a:r>
            <a:r>
              <a:rPr lang="en-US" sz="2000" b="1" smtClean="0"/>
              <a:t>Move</a:t>
            </a:r>
            <a:r>
              <a:rPr lang="en-US" sz="2000" smtClean="0"/>
              <a:t>(b,x,y),</a:t>
            </a:r>
          </a:p>
          <a:p>
            <a:pPr marL="1082675" indent="-1082675" eaLnBrk="1" hangingPunct="1">
              <a:lnSpc>
                <a:spcPct val="80000"/>
              </a:lnSpc>
              <a:spcBef>
                <a:spcPct val="0"/>
              </a:spcBef>
              <a:buFontTx/>
              <a:buNone/>
              <a:tabLst>
                <a:tab pos="288925" algn="l"/>
              </a:tabLst>
            </a:pPr>
            <a:r>
              <a:rPr lang="en-US" sz="2000" smtClean="0"/>
              <a:t>	Precond: On(b,x)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Clear(b)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Clear(y)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Block(y),</a:t>
            </a:r>
          </a:p>
          <a:p>
            <a:pPr marL="1082675" indent="-1082675" eaLnBrk="1" hangingPunct="1">
              <a:lnSpc>
                <a:spcPct val="80000"/>
              </a:lnSpc>
              <a:spcBef>
                <a:spcPct val="0"/>
              </a:spcBef>
              <a:buFontTx/>
              <a:buNone/>
              <a:tabLst>
                <a:tab pos="288925" algn="l"/>
              </a:tabLst>
            </a:pPr>
            <a:r>
              <a:rPr lang="en-US" sz="2000" smtClean="0"/>
              <a:t>	Effect: On(b,y)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Clear(x)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</a:t>
            </a:r>
            <a:r>
              <a:rPr lang="en-US" sz="2000" smtClean="0"/>
              <a:t>On(b,x)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</a:t>
            </a:r>
            <a:r>
              <a:rPr lang="en-US" sz="2000" smtClean="0"/>
              <a:t>Clear(y))</a:t>
            </a:r>
          </a:p>
          <a:p>
            <a:pPr marL="1082675" indent="-1082675" eaLnBrk="1" hangingPunct="1">
              <a:lnSpc>
                <a:spcPct val="80000"/>
              </a:lnSpc>
              <a:spcBef>
                <a:spcPct val="0"/>
              </a:spcBef>
              <a:buFontTx/>
              <a:buNone/>
              <a:tabLst>
                <a:tab pos="288925" algn="l"/>
              </a:tabLst>
            </a:pPr>
            <a:r>
              <a:rPr lang="en-US" sz="2000" smtClean="0"/>
              <a:t>Action(</a:t>
            </a:r>
            <a:r>
              <a:rPr lang="en-US" sz="2000" b="1" smtClean="0"/>
              <a:t>MoveToTable</a:t>
            </a:r>
            <a:r>
              <a:rPr lang="en-US" sz="2000" smtClean="0"/>
              <a:t>(b,x),</a:t>
            </a:r>
          </a:p>
          <a:p>
            <a:pPr marL="1082675" indent="-1082675" eaLnBrk="1" hangingPunct="1">
              <a:lnSpc>
                <a:spcPct val="80000"/>
              </a:lnSpc>
              <a:spcBef>
                <a:spcPct val="0"/>
              </a:spcBef>
              <a:buFontTx/>
              <a:buNone/>
              <a:tabLst>
                <a:tab pos="288925" algn="l"/>
              </a:tabLst>
            </a:pPr>
            <a:r>
              <a:rPr lang="en-US" sz="2000" smtClean="0"/>
              <a:t>	Precond: On(b,x)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Clear(b),</a:t>
            </a:r>
          </a:p>
          <a:p>
            <a:pPr marL="1082675" indent="-1082675" eaLnBrk="1" hangingPunct="1">
              <a:lnSpc>
                <a:spcPct val="80000"/>
              </a:lnSpc>
              <a:spcBef>
                <a:spcPct val="0"/>
              </a:spcBef>
              <a:buFontTx/>
              <a:buNone/>
              <a:tabLst>
                <a:tab pos="288925" algn="l"/>
              </a:tabLst>
            </a:pPr>
            <a:r>
              <a:rPr lang="en-US" sz="2000" smtClean="0"/>
              <a:t>	Effect: On(b,Table)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Clear(x)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</a:t>
            </a:r>
            <a:r>
              <a:rPr lang="en-US" sz="2000" smtClean="0"/>
              <a:t>On(b,x))</a:t>
            </a:r>
          </a:p>
          <a:p>
            <a:pPr marL="1082675" indent="-1082675" eaLnBrk="1" hangingPunct="1">
              <a:lnSpc>
                <a:spcPct val="80000"/>
              </a:lnSpc>
              <a:spcBef>
                <a:spcPct val="0"/>
              </a:spcBef>
              <a:buFontTx/>
              <a:buNone/>
              <a:tabLst>
                <a:tab pos="288925" algn="l"/>
              </a:tabLst>
            </a:pPr>
            <a:endParaRPr lang="en-US" sz="2400" smtClean="0"/>
          </a:p>
          <a:p>
            <a:pPr marL="1082675" indent="-1082675" eaLnBrk="1" hangingPunct="1">
              <a:lnSpc>
                <a:spcPct val="80000"/>
              </a:lnSpc>
              <a:tabLst>
                <a:tab pos="288925" algn="l"/>
              </a:tabLst>
            </a:pPr>
            <a:endParaRPr lang="en-US" sz="200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an action </a:t>
            </a:r>
            <a:r>
              <a:rPr lang="en-US" sz="2000" i="1" smtClean="0"/>
              <a:t>a</a:t>
            </a:r>
            <a:r>
              <a:rPr lang="en-US" sz="2000" smtClean="0"/>
              <a:t> is </a:t>
            </a:r>
            <a:r>
              <a:rPr lang="en-US" sz="2000" b="1" smtClean="0"/>
              <a:t>applicable</a:t>
            </a:r>
            <a:r>
              <a:rPr lang="en-US" sz="2000" smtClean="0"/>
              <a:t> in any state that satisfies the precondition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e.g., Move(A,Table,B) is applicable in initial state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unify with action description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apply substitution </a:t>
            </a:r>
            <a:br>
              <a:rPr lang="en-US" sz="2000" smtClean="0"/>
            </a:br>
            <a:r>
              <a:rPr lang="en-US" i="1" smtClean="0">
                <a:sym typeface="Symbol" pitchFamily="18" charset="2"/>
              </a:rPr>
              <a:t></a:t>
            </a:r>
            <a:r>
              <a:rPr lang="en-US" smtClean="0"/>
              <a:t> =</a:t>
            </a:r>
            <a:r>
              <a:rPr lang="en-US" sz="2000" smtClean="0"/>
              <a:t>{b/A, x/Table, y/B} to the action’s Precondition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initial state satisfies On(A,Table)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Clear(A)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Clear(B)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Block(B)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4724400" y="4460875"/>
            <a:ext cx="38862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lnSpc>
                <a:spcPct val="80000"/>
              </a:lnSpc>
              <a:tabLst>
                <a:tab pos="228600" algn="l"/>
              </a:tabLst>
            </a:pPr>
            <a:r>
              <a:rPr lang="en-US" sz="2000" b="1"/>
              <a:t>Initial State:</a:t>
            </a:r>
          </a:p>
          <a:p>
            <a:pPr marL="228600" indent="-228600">
              <a:lnSpc>
                <a:spcPct val="80000"/>
              </a:lnSpc>
              <a:tabLst>
                <a:tab pos="228600" algn="l"/>
              </a:tabLst>
            </a:pPr>
            <a:r>
              <a:rPr lang="en-US" sz="2000"/>
              <a:t>	On(A,Table) </a:t>
            </a:r>
            <a:r>
              <a:rPr lang="en-US" sz="2000">
                <a:sym typeface="Symbol" pitchFamily="18" charset="2"/>
              </a:rPr>
              <a:t></a:t>
            </a:r>
            <a:r>
              <a:rPr lang="en-US" sz="2000"/>
              <a:t> On(B,Table) </a:t>
            </a:r>
            <a:r>
              <a:rPr lang="en-US" sz="2000">
                <a:sym typeface="Symbol" pitchFamily="18" charset="2"/>
              </a:rPr>
              <a:t></a:t>
            </a:r>
            <a:r>
              <a:rPr lang="en-US" sz="2000"/>
              <a:t> Clear(A) </a:t>
            </a:r>
            <a:r>
              <a:rPr lang="en-US" sz="2000">
                <a:sym typeface="Symbol" pitchFamily="18" charset="2"/>
              </a:rPr>
              <a:t></a:t>
            </a:r>
            <a:r>
              <a:rPr lang="en-US" sz="2000"/>
              <a:t> Clear(B) </a:t>
            </a:r>
            <a:r>
              <a:rPr lang="en-US" sz="2000">
                <a:sym typeface="Symbol" pitchFamily="18" charset="2"/>
              </a:rPr>
              <a:t></a:t>
            </a:r>
            <a:r>
              <a:rPr lang="en-US" sz="2000"/>
              <a:t> Clear(Table) </a:t>
            </a:r>
            <a:r>
              <a:rPr lang="en-US" sz="2000">
                <a:sym typeface="Symbol" pitchFamily="18" charset="2"/>
              </a:rPr>
              <a:t></a:t>
            </a:r>
            <a:r>
              <a:rPr lang="en-US" sz="2000"/>
              <a:t> Block(A) </a:t>
            </a:r>
            <a:r>
              <a:rPr lang="en-US" sz="2000">
                <a:sym typeface="Symbol" pitchFamily="18" charset="2"/>
              </a:rPr>
              <a:t></a:t>
            </a:r>
            <a:r>
              <a:rPr lang="en-US" sz="2000"/>
              <a:t> Block(B)</a:t>
            </a:r>
          </a:p>
          <a:p>
            <a:pPr marL="228600" indent="-228600">
              <a:lnSpc>
                <a:spcPct val="80000"/>
              </a:lnSpc>
              <a:tabLst>
                <a:tab pos="228600" algn="l"/>
              </a:tabLst>
            </a:pPr>
            <a:endParaRPr 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Blocks World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tabLst>
                <a:tab pos="1370013" algn="l"/>
              </a:tabLst>
            </a:pPr>
            <a:r>
              <a:rPr lang="en-US" sz="2400" smtClean="0"/>
              <a:t>initial state</a:t>
            </a:r>
          </a:p>
          <a:p>
            <a:pPr lvl="1" eaLnBrk="1" hangingPunct="1">
              <a:lnSpc>
                <a:spcPct val="90000"/>
              </a:lnSpc>
              <a:tabLst>
                <a:tab pos="1370013" algn="l"/>
              </a:tabLst>
            </a:pPr>
            <a:r>
              <a:rPr lang="en-US" sz="2000" smtClean="0"/>
              <a:t>On(A,Table)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On(B,Table)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On(C,Table)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Clear(A)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Clear(B)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Clear(C)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Clear(Table)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Block(A)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Block(B)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Block(C)</a:t>
            </a:r>
          </a:p>
          <a:p>
            <a:pPr eaLnBrk="1" hangingPunct="1">
              <a:lnSpc>
                <a:spcPct val="90000"/>
              </a:lnSpc>
              <a:tabLst>
                <a:tab pos="1370013" algn="l"/>
              </a:tabLst>
            </a:pPr>
            <a:r>
              <a:rPr lang="en-US" sz="2400" smtClean="0"/>
              <a:t>goal state</a:t>
            </a:r>
          </a:p>
          <a:p>
            <a:pPr lvl="1" eaLnBrk="1" hangingPunct="1">
              <a:lnSpc>
                <a:spcPct val="90000"/>
              </a:lnSpc>
              <a:tabLst>
                <a:tab pos="1370013" algn="l"/>
              </a:tabLst>
            </a:pPr>
            <a:r>
              <a:rPr lang="en-US" sz="2000" smtClean="0"/>
              <a:t>On(B,C)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On(A,B)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On(C,Table) </a:t>
            </a:r>
          </a:p>
          <a:p>
            <a:pPr eaLnBrk="1" hangingPunct="1">
              <a:lnSpc>
                <a:spcPct val="90000"/>
              </a:lnSpc>
              <a:tabLst>
                <a:tab pos="1370013" algn="l"/>
              </a:tabLst>
            </a:pPr>
            <a:r>
              <a:rPr lang="en-US" sz="2400" smtClean="0"/>
              <a:t>actions</a:t>
            </a:r>
          </a:p>
          <a:p>
            <a:pPr lvl="1" eaLnBrk="1" hangingPunct="1">
              <a:lnSpc>
                <a:spcPct val="90000"/>
              </a:lnSpc>
              <a:tabLst>
                <a:tab pos="1370013" algn="l"/>
              </a:tabLst>
            </a:pPr>
            <a:r>
              <a:rPr lang="en-US" sz="2000" smtClean="0"/>
              <a:t>Action(Move(b,x,y) ,</a:t>
            </a:r>
            <a:br>
              <a:rPr lang="en-US" sz="2000" smtClean="0"/>
            </a:br>
            <a:r>
              <a:rPr lang="en-US" sz="2000" smtClean="0"/>
              <a:t>	Precond: On(b,x)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Clear(b)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Clear(y)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Block(y),</a:t>
            </a:r>
            <a:br>
              <a:rPr lang="en-US" sz="2000" smtClean="0"/>
            </a:br>
            <a:r>
              <a:rPr lang="en-US" sz="2000" smtClean="0"/>
              <a:t>	Effect: On(b,y)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Clear(x)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</a:t>
            </a:r>
            <a:r>
              <a:rPr lang="en-US" sz="2000" smtClean="0"/>
              <a:t>On(b,x)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</a:t>
            </a:r>
            <a:r>
              <a:rPr lang="en-US" sz="2000" smtClean="0"/>
              <a:t>Clear(y))</a:t>
            </a:r>
          </a:p>
          <a:p>
            <a:pPr lvl="1" eaLnBrk="1" hangingPunct="1">
              <a:lnSpc>
                <a:spcPct val="90000"/>
              </a:lnSpc>
              <a:tabLst>
                <a:tab pos="1370013" algn="l"/>
              </a:tabLst>
            </a:pPr>
            <a:r>
              <a:rPr lang="en-US" sz="2000" smtClean="0"/>
              <a:t>Action(MoveToTable(b,x),</a:t>
            </a:r>
            <a:br>
              <a:rPr lang="en-US" sz="2000" smtClean="0"/>
            </a:br>
            <a:r>
              <a:rPr lang="en-US" sz="2000" smtClean="0"/>
              <a:t>	Precond: On(b,x)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Clear(b),</a:t>
            </a:r>
            <a:br>
              <a:rPr lang="en-US" sz="2000" smtClean="0"/>
            </a:br>
            <a:r>
              <a:rPr lang="en-US" sz="2000" smtClean="0"/>
              <a:t>	Effect: On(b,Table)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Clear(x) </a:t>
            </a:r>
            <a:r>
              <a:rPr lang="en-US" sz="2000" smtClean="0">
                <a:sym typeface="Symbol" pitchFamily="18" charset="2"/>
              </a:rPr>
              <a:t>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</a:t>
            </a:r>
            <a:r>
              <a:rPr lang="en-US" sz="2000" smtClean="0"/>
              <a:t>On(b,x))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State-Space Search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04800" y="2895600"/>
            <a:ext cx="20574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On(A,T) ^  On(B,T) ^ On(C,T) ^ Clear(A) ^ Clear(B) ^ Clear(C) ^ Clear(T)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181350" y="1881188"/>
            <a:ext cx="6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219325" y="1846263"/>
            <a:ext cx="82867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859010" y="1890713"/>
            <a:ext cx="4648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429000" y="2895600"/>
            <a:ext cx="20574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On(A,T) </a:t>
            </a:r>
            <a:r>
              <a:rPr kumimoji="0" lang="en-US" sz="1100" b="0" i="0" u="none" strike="sng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^  On(B,T)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^ On(C,T) ^ Clear(A) ^ Clear(B) ^ </a:t>
            </a:r>
            <a:r>
              <a:rPr kumimoji="0" lang="en-US" sz="1100" b="0" i="0" u="none" strike="sng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Clear(C)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^  Clear(T) ^ </a:t>
            </a:r>
            <a:r>
              <a:rPr kumimoji="0" lang="en-US" sz="11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On(B,C)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553200" y="2895600"/>
            <a:ext cx="20955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sng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On(A,T)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^  On(C,T) ^ Clear(A) ^ </a:t>
            </a:r>
            <a:r>
              <a:rPr kumimoji="0" lang="en-US" sz="1100" b="0" i="0" u="none" strike="sng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Clear(B)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^ Clear(T) ^ On(B,C) ^ </a:t>
            </a:r>
            <a:r>
              <a:rPr kumimoji="0" lang="en-US" sz="11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On(A,B)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429000" y="1676400"/>
            <a:ext cx="12573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1981200" y="1676400"/>
            <a:ext cx="1104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Move(A,T,B)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3429000" y="2019300"/>
            <a:ext cx="12573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1981200" y="2019300"/>
            <a:ext cx="1104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Move(A,T,C)</a:t>
            </a: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3429000" y="2362200"/>
            <a:ext cx="12573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1981200" y="2362200"/>
            <a:ext cx="1104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Move(B,T,A)</a:t>
            </a: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3429000" y="3733800"/>
            <a:ext cx="12573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3429000" y="4076700"/>
            <a:ext cx="12573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3429000" y="4419600"/>
            <a:ext cx="12573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1981200" y="3733800"/>
            <a:ext cx="1104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Move(C,T,A)</a:t>
            </a: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1981200" y="4076700"/>
            <a:ext cx="1104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Move(C,T,B)</a:t>
            </a:r>
          </a:p>
        </p:txBody>
      </p:sp>
      <p:sp>
        <p:nvSpPr>
          <p:cNvPr id="1050" name="Text Box 26"/>
          <p:cNvSpPr txBox="1">
            <a:spLocks noChangeArrowheads="1"/>
          </p:cNvSpPr>
          <p:nvPr/>
        </p:nvSpPr>
        <p:spPr bwMode="auto">
          <a:xfrm>
            <a:off x="1981200" y="5448300"/>
            <a:ext cx="1104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Move(A,T,A)</a:t>
            </a:r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2438400" y="2933700"/>
            <a:ext cx="10287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Move(B,T,C)</a:t>
            </a: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3429000" y="4762500"/>
            <a:ext cx="12573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Text Box 29"/>
          <p:cNvSpPr txBox="1">
            <a:spLocks noChangeArrowheads="1"/>
          </p:cNvSpPr>
          <p:nvPr/>
        </p:nvSpPr>
        <p:spPr bwMode="auto">
          <a:xfrm>
            <a:off x="1981200" y="5791200"/>
            <a:ext cx="1104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Move(B,T,B)</a:t>
            </a: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3429000" y="5105400"/>
            <a:ext cx="12573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5" name="Text Box 31"/>
          <p:cNvSpPr txBox="1">
            <a:spLocks noChangeArrowheads="1"/>
          </p:cNvSpPr>
          <p:nvPr/>
        </p:nvSpPr>
        <p:spPr bwMode="auto">
          <a:xfrm>
            <a:off x="1981200" y="6134100"/>
            <a:ext cx="1104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Move(C,T,C)</a:t>
            </a: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3429000" y="5448300"/>
            <a:ext cx="12573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7" name="Text Box 33"/>
          <p:cNvSpPr txBox="1">
            <a:spLocks noChangeArrowheads="1"/>
          </p:cNvSpPr>
          <p:nvPr/>
        </p:nvSpPr>
        <p:spPr bwMode="auto">
          <a:xfrm>
            <a:off x="1524000" y="44196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MoveToTable(A,T)</a:t>
            </a: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3429000" y="5791200"/>
            <a:ext cx="12573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9" name="Text Box 35"/>
          <p:cNvSpPr txBox="1">
            <a:spLocks noChangeArrowheads="1"/>
          </p:cNvSpPr>
          <p:nvPr/>
        </p:nvSpPr>
        <p:spPr bwMode="auto">
          <a:xfrm>
            <a:off x="1524000" y="47625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MoveToTable(B,T)</a:t>
            </a: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3429000" y="6134100"/>
            <a:ext cx="12573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Text Box 37"/>
          <p:cNvSpPr txBox="1">
            <a:spLocks noChangeArrowheads="1"/>
          </p:cNvSpPr>
          <p:nvPr/>
        </p:nvSpPr>
        <p:spPr bwMode="auto">
          <a:xfrm>
            <a:off x="1524000" y="51054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MoveToTable(C,T)</a:t>
            </a:r>
          </a:p>
        </p:txBody>
      </p:sp>
      <p:sp>
        <p:nvSpPr>
          <p:cNvPr id="1067" name="AutoShape 43"/>
          <p:cNvSpPr>
            <a:spLocks/>
          </p:cNvSpPr>
          <p:nvPr/>
        </p:nvSpPr>
        <p:spPr bwMode="auto">
          <a:xfrm>
            <a:off x="4800600" y="4419600"/>
            <a:ext cx="457200" cy="1828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1068" name="Text Box 44"/>
          <p:cNvSpPr txBox="1">
            <a:spLocks noChangeArrowheads="1"/>
          </p:cNvSpPr>
          <p:nvPr/>
        </p:nvSpPr>
        <p:spPr bwMode="auto">
          <a:xfrm>
            <a:off x="5372100" y="5105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spurious actions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69" name="AutoShape 45"/>
          <p:cNvCxnSpPr>
            <a:cxnSpLocks noChangeShapeType="1"/>
            <a:stCxn id="1030" idx="3"/>
            <a:endCxn id="1031" idx="1"/>
          </p:cNvCxnSpPr>
          <p:nvPr/>
        </p:nvCxnSpPr>
        <p:spPr bwMode="auto">
          <a:xfrm>
            <a:off x="5486400" y="3200400"/>
            <a:ext cx="10668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70" name="Text Box 46"/>
          <p:cNvSpPr txBox="1">
            <a:spLocks noChangeArrowheads="1"/>
          </p:cNvSpPr>
          <p:nvPr/>
        </p:nvSpPr>
        <p:spPr bwMode="auto">
          <a:xfrm>
            <a:off x="5562600" y="2933700"/>
            <a:ext cx="9906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Move(A,T,B)</a:t>
            </a:r>
          </a:p>
        </p:txBody>
      </p:sp>
      <p:sp>
        <p:nvSpPr>
          <p:cNvPr id="1071" name="Text Box 47"/>
          <p:cNvSpPr txBox="1">
            <a:spLocks noChangeArrowheads="1"/>
          </p:cNvSpPr>
          <p:nvPr/>
        </p:nvSpPr>
        <p:spPr bwMode="auto">
          <a:xfrm>
            <a:off x="5105400" y="2362200"/>
            <a:ext cx="10287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Move(B,C,A)</a:t>
            </a:r>
          </a:p>
        </p:txBody>
      </p:sp>
      <p:sp>
        <p:nvSpPr>
          <p:cNvPr id="1072" name="Text Box 48"/>
          <p:cNvSpPr txBox="1">
            <a:spLocks noChangeArrowheads="1"/>
          </p:cNvSpPr>
          <p:nvPr/>
        </p:nvSpPr>
        <p:spPr bwMode="auto">
          <a:xfrm>
            <a:off x="5181600" y="1905000"/>
            <a:ext cx="1371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MoveToTable(B,C)</a:t>
            </a: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6591300" y="2057400"/>
            <a:ext cx="3429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6591300" y="2400300"/>
            <a:ext cx="3429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8" name="Text Box 54"/>
          <p:cNvSpPr txBox="1">
            <a:spLocks noChangeArrowheads="1"/>
          </p:cNvSpPr>
          <p:nvPr/>
        </p:nvSpPr>
        <p:spPr bwMode="auto">
          <a:xfrm>
            <a:off x="5143500" y="3619500"/>
            <a:ext cx="10287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Move(A,T,A)</a:t>
            </a: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6591300" y="3657600"/>
            <a:ext cx="3429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0" name="Text Box 56"/>
          <p:cNvSpPr txBox="1">
            <a:spLocks noChangeArrowheads="1"/>
          </p:cNvSpPr>
          <p:nvPr/>
        </p:nvSpPr>
        <p:spPr bwMode="auto">
          <a:xfrm>
            <a:off x="5105400" y="3962400"/>
            <a:ext cx="1104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Move(B,C,B)</a:t>
            </a:r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6591300" y="4000500"/>
            <a:ext cx="3429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3" name="Text Box 59"/>
          <p:cNvSpPr txBox="1">
            <a:spLocks noChangeArrowheads="1"/>
          </p:cNvSpPr>
          <p:nvPr/>
        </p:nvSpPr>
        <p:spPr bwMode="auto">
          <a:xfrm>
            <a:off x="5181600" y="4495800"/>
            <a:ext cx="14097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MoveToTable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(A,T)</a:t>
            </a:r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6591300" y="4343400"/>
            <a:ext cx="3429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1" name="Elbow Connector 80"/>
          <p:cNvCxnSpPr>
            <a:stCxn id="1030" idx="3"/>
            <a:endCxn id="1074" idx="1"/>
          </p:cNvCxnSpPr>
          <p:nvPr/>
        </p:nvCxnSpPr>
        <p:spPr>
          <a:xfrm flipV="1">
            <a:off x="5486400" y="2514600"/>
            <a:ext cx="1104900" cy="6858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1030" idx="3"/>
            <a:endCxn id="1073" idx="1"/>
          </p:cNvCxnSpPr>
          <p:nvPr/>
        </p:nvCxnSpPr>
        <p:spPr>
          <a:xfrm flipV="1">
            <a:off x="5486400" y="2171700"/>
            <a:ext cx="1104900" cy="1028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Elbow Connector 87"/>
          <p:cNvCxnSpPr>
            <a:stCxn id="1030" idx="3"/>
            <a:endCxn id="1079" idx="1"/>
          </p:cNvCxnSpPr>
          <p:nvPr/>
        </p:nvCxnSpPr>
        <p:spPr>
          <a:xfrm>
            <a:off x="5486400" y="3200400"/>
            <a:ext cx="1104900" cy="5715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Elbow Connector 90"/>
          <p:cNvCxnSpPr>
            <a:stCxn id="1030" idx="3"/>
            <a:endCxn id="1081" idx="1"/>
          </p:cNvCxnSpPr>
          <p:nvPr/>
        </p:nvCxnSpPr>
        <p:spPr>
          <a:xfrm>
            <a:off x="5486400" y="3200400"/>
            <a:ext cx="1104900" cy="914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Elbow Connector 93"/>
          <p:cNvCxnSpPr>
            <a:stCxn id="1030" idx="3"/>
            <a:endCxn id="1084" idx="1"/>
          </p:cNvCxnSpPr>
          <p:nvPr/>
        </p:nvCxnSpPr>
        <p:spPr>
          <a:xfrm>
            <a:off x="5486400" y="3200400"/>
            <a:ext cx="1104900" cy="12573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Elbow Connector 96"/>
          <p:cNvCxnSpPr>
            <a:stCxn id="1026" idx="3"/>
            <a:endCxn id="1041" idx="1"/>
          </p:cNvCxnSpPr>
          <p:nvPr/>
        </p:nvCxnSpPr>
        <p:spPr>
          <a:xfrm>
            <a:off x="2362200" y="3200400"/>
            <a:ext cx="1066800" cy="647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Elbow Connector 161"/>
          <p:cNvCxnSpPr>
            <a:stCxn id="1026" idx="3"/>
            <a:endCxn id="1042" idx="1"/>
          </p:cNvCxnSpPr>
          <p:nvPr/>
        </p:nvCxnSpPr>
        <p:spPr>
          <a:xfrm>
            <a:off x="2362200" y="3200400"/>
            <a:ext cx="1066800" cy="9906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Elbow Connector 164"/>
          <p:cNvCxnSpPr>
            <a:stCxn id="1026" idx="3"/>
            <a:endCxn id="1043" idx="1"/>
          </p:cNvCxnSpPr>
          <p:nvPr/>
        </p:nvCxnSpPr>
        <p:spPr>
          <a:xfrm>
            <a:off x="2362200" y="3200400"/>
            <a:ext cx="1066800" cy="13335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Elbow Connector 167"/>
          <p:cNvCxnSpPr>
            <a:stCxn id="1026" idx="3"/>
            <a:endCxn id="1052" idx="1"/>
          </p:cNvCxnSpPr>
          <p:nvPr/>
        </p:nvCxnSpPr>
        <p:spPr>
          <a:xfrm>
            <a:off x="2362200" y="3200400"/>
            <a:ext cx="1066800" cy="1676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Elbow Connector 170"/>
          <p:cNvCxnSpPr>
            <a:stCxn id="1026" idx="3"/>
            <a:endCxn id="1054" idx="1"/>
          </p:cNvCxnSpPr>
          <p:nvPr/>
        </p:nvCxnSpPr>
        <p:spPr>
          <a:xfrm>
            <a:off x="2362200" y="3200400"/>
            <a:ext cx="1066800" cy="20193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Elbow Connector 173"/>
          <p:cNvCxnSpPr>
            <a:stCxn id="1026" idx="3"/>
            <a:endCxn id="1056" idx="1"/>
          </p:cNvCxnSpPr>
          <p:nvPr/>
        </p:nvCxnSpPr>
        <p:spPr>
          <a:xfrm>
            <a:off x="2362200" y="3200400"/>
            <a:ext cx="1066800" cy="23622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Elbow Connector 176"/>
          <p:cNvCxnSpPr>
            <a:stCxn id="1026" idx="3"/>
            <a:endCxn id="1058" idx="1"/>
          </p:cNvCxnSpPr>
          <p:nvPr/>
        </p:nvCxnSpPr>
        <p:spPr>
          <a:xfrm>
            <a:off x="2362200" y="3200400"/>
            <a:ext cx="1066800" cy="27051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Elbow Connector 179"/>
          <p:cNvCxnSpPr>
            <a:stCxn id="1026" idx="3"/>
            <a:endCxn id="1060" idx="1"/>
          </p:cNvCxnSpPr>
          <p:nvPr/>
        </p:nvCxnSpPr>
        <p:spPr>
          <a:xfrm>
            <a:off x="2362200" y="3200400"/>
            <a:ext cx="1066800" cy="30480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Elbow Connector 182"/>
          <p:cNvCxnSpPr>
            <a:stCxn id="1026" idx="3"/>
            <a:endCxn id="1038" idx="1"/>
          </p:cNvCxnSpPr>
          <p:nvPr/>
        </p:nvCxnSpPr>
        <p:spPr>
          <a:xfrm flipV="1">
            <a:off x="2362200" y="2476500"/>
            <a:ext cx="1066800" cy="7239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Elbow Connector 185"/>
          <p:cNvCxnSpPr>
            <a:stCxn id="1026" idx="3"/>
            <a:endCxn id="1035" idx="1"/>
          </p:cNvCxnSpPr>
          <p:nvPr/>
        </p:nvCxnSpPr>
        <p:spPr>
          <a:xfrm flipV="1">
            <a:off x="2362200" y="2133600"/>
            <a:ext cx="1066800" cy="10668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Elbow Connector 188"/>
          <p:cNvCxnSpPr>
            <a:stCxn id="1026" idx="3"/>
            <a:endCxn id="1032" idx="1"/>
          </p:cNvCxnSpPr>
          <p:nvPr/>
        </p:nvCxnSpPr>
        <p:spPr>
          <a:xfrm flipV="1">
            <a:off x="2362200" y="1790700"/>
            <a:ext cx="1066800" cy="1409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1026" idx="3"/>
            <a:endCxn id="1030" idx="1"/>
          </p:cNvCxnSpPr>
          <p:nvPr/>
        </p:nvCxnSpPr>
        <p:spPr>
          <a:xfrm>
            <a:off x="2362200" y="32004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4" name="Right Brace 193"/>
          <p:cNvSpPr/>
          <p:nvPr/>
        </p:nvSpPr>
        <p:spPr>
          <a:xfrm>
            <a:off x="7086600" y="3657600"/>
            <a:ext cx="152400" cy="990600"/>
          </a:xfrm>
          <a:prstGeom prst="rightBrac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Text Box 44"/>
          <p:cNvSpPr txBox="1">
            <a:spLocks noChangeArrowheads="1"/>
          </p:cNvSpPr>
          <p:nvPr/>
        </p:nvSpPr>
        <p:spPr bwMode="auto">
          <a:xfrm>
            <a:off x="7315200" y="3886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spurious actions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Backward State-Space Search</a:t>
            </a: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1652588" y="1766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3440113" y="1828800"/>
            <a:ext cx="2051050" cy="760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400" u="sng">
                <a:latin typeface="Arial" charset="0"/>
              </a:rPr>
              <a:t>On(B,C)</a:t>
            </a:r>
            <a:r>
              <a:rPr lang="en-US" sz="1400">
                <a:latin typeface="Arial" charset="0"/>
              </a:rPr>
              <a:t> ^ </a:t>
            </a:r>
            <a:r>
              <a:rPr lang="en-US" sz="1400" u="sng">
                <a:latin typeface="Arial" charset="0"/>
              </a:rPr>
              <a:t>On(A,B) </a:t>
            </a:r>
            <a:r>
              <a:rPr lang="en-US" sz="1400">
                <a:latin typeface="Arial" charset="0"/>
              </a:rPr>
              <a:t>^ On(C,T)</a:t>
            </a: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920750" y="3271838"/>
            <a:ext cx="2051050" cy="7667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400" u="sng">
                <a:latin typeface="Arial" charset="0"/>
              </a:rPr>
              <a:t>On(A,B)</a:t>
            </a:r>
            <a:r>
              <a:rPr lang="en-US" sz="1400">
                <a:latin typeface="Arial" charset="0"/>
              </a:rPr>
              <a:t> ^ On(C,T) ^ </a:t>
            </a:r>
            <a:r>
              <a:rPr lang="en-US" sz="1400" b="1">
                <a:latin typeface="Arial" charset="0"/>
              </a:rPr>
              <a:t>On(B,x) ^ Clear(B) ^ Clear(C)</a:t>
            </a:r>
            <a:endParaRPr lang="en-US" sz="1400">
              <a:latin typeface="Arial" charset="0"/>
            </a:endParaRPr>
          </a:p>
        </p:txBody>
      </p:sp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3359150" y="3271838"/>
            <a:ext cx="2051050" cy="7667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400" u="sng">
                <a:latin typeface="Arial" charset="0"/>
              </a:rPr>
              <a:t>On(B,C)</a:t>
            </a:r>
            <a:r>
              <a:rPr lang="en-US" sz="1400">
                <a:latin typeface="Arial" charset="0"/>
              </a:rPr>
              <a:t> ^ On(C,T) ^ </a:t>
            </a:r>
            <a:r>
              <a:rPr lang="en-US" sz="1400" b="1">
                <a:latin typeface="Arial" charset="0"/>
              </a:rPr>
              <a:t>On(A,x) ^ Clear(A) ^ Clear(B)</a:t>
            </a:r>
            <a:endParaRPr lang="en-US" sz="1400">
              <a:latin typeface="Arial" charset="0"/>
            </a:endParaRPr>
          </a:p>
        </p:txBody>
      </p:sp>
      <p:sp>
        <p:nvSpPr>
          <p:cNvPr id="7175" name="Rectangle 9"/>
          <p:cNvSpPr>
            <a:spLocks noChangeArrowheads="1"/>
          </p:cNvSpPr>
          <p:nvPr/>
        </p:nvSpPr>
        <p:spPr bwMode="auto">
          <a:xfrm>
            <a:off x="3359150" y="4792663"/>
            <a:ext cx="2051050" cy="7699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400">
                <a:latin typeface="Arial" charset="0"/>
              </a:rPr>
              <a:t>On(C,T) ^ On(A,x) ^ Clear(A) ^ Clear(B) ^ </a:t>
            </a:r>
            <a:r>
              <a:rPr lang="en-US" sz="1400" b="1">
                <a:latin typeface="Arial" charset="0"/>
              </a:rPr>
              <a:t>On(B,y) ^ Clear(C)</a:t>
            </a:r>
            <a:endParaRPr lang="en-US" sz="1400">
              <a:latin typeface="Arial" charset="0"/>
            </a:endParaRPr>
          </a:p>
        </p:txBody>
      </p:sp>
      <p:cxnSp>
        <p:nvCxnSpPr>
          <p:cNvPr id="7176" name="AutoShape 11"/>
          <p:cNvCxnSpPr>
            <a:cxnSpLocks noChangeShapeType="1"/>
            <a:stCxn id="7172" idx="2"/>
            <a:endCxn id="7174" idx="0"/>
          </p:cNvCxnSpPr>
          <p:nvPr/>
        </p:nvCxnSpPr>
        <p:spPr bwMode="auto">
          <a:xfrm flipH="1">
            <a:off x="4384675" y="2589213"/>
            <a:ext cx="80963" cy="682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7177" name="AutoShape 12"/>
          <p:cNvCxnSpPr>
            <a:cxnSpLocks noChangeShapeType="1"/>
            <a:stCxn id="7174" idx="2"/>
            <a:endCxn id="7175" idx="0"/>
          </p:cNvCxnSpPr>
          <p:nvPr/>
        </p:nvCxnSpPr>
        <p:spPr bwMode="auto">
          <a:xfrm>
            <a:off x="4384675" y="4038600"/>
            <a:ext cx="0" cy="7540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178" name="Text Box 13"/>
          <p:cNvSpPr txBox="1">
            <a:spLocks noChangeArrowheads="1"/>
          </p:cNvSpPr>
          <p:nvPr/>
        </p:nvSpPr>
        <p:spPr bwMode="auto">
          <a:xfrm>
            <a:off x="1225550" y="2743200"/>
            <a:ext cx="12715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Move(B,x,C)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x</a:t>
            </a:r>
            <a:r>
              <a:rPr lang="en-US" sz="1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  <a:sym typeface="Symbol" pitchFamily="18" charset="2"/>
              </a:rPr>
              <a:t></a:t>
            </a:r>
            <a:r>
              <a:rPr lang="en-US" sz="1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</a:t>
            </a:r>
          </a:p>
        </p:txBody>
      </p:sp>
      <p:sp>
        <p:nvSpPr>
          <p:cNvPr id="7179" name="Text Box 14"/>
          <p:cNvSpPr txBox="1">
            <a:spLocks noChangeArrowheads="1"/>
          </p:cNvSpPr>
          <p:nvPr/>
        </p:nvSpPr>
        <p:spPr bwMode="auto">
          <a:xfrm>
            <a:off x="3357563" y="2743200"/>
            <a:ext cx="1214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Move(A,x,B)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x</a:t>
            </a:r>
            <a:r>
              <a:rPr lang="en-US" sz="1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  <a:sym typeface="Symbol" pitchFamily="18" charset="2"/>
              </a:rPr>
              <a:t></a:t>
            </a:r>
            <a:r>
              <a:rPr lang="en-US" sz="1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B</a:t>
            </a:r>
          </a:p>
        </p:txBody>
      </p:sp>
      <p:sp>
        <p:nvSpPr>
          <p:cNvPr id="7180" name="Text Box 15"/>
          <p:cNvSpPr txBox="1">
            <a:spLocks noChangeArrowheads="1"/>
          </p:cNvSpPr>
          <p:nvPr/>
        </p:nvSpPr>
        <p:spPr bwMode="auto">
          <a:xfrm>
            <a:off x="3200400" y="4184650"/>
            <a:ext cx="122237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Move(B,y,C)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y</a:t>
            </a:r>
            <a:r>
              <a:rPr lang="en-US" sz="1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  <a:sym typeface="Symbol" pitchFamily="18" charset="2"/>
              </a:rPr>
              <a:t></a:t>
            </a:r>
            <a:r>
              <a:rPr lang="en-US" sz="1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</a:t>
            </a:r>
          </a:p>
        </p:txBody>
      </p:sp>
      <p:sp>
        <p:nvSpPr>
          <p:cNvPr id="7181" name="Text Box 16"/>
          <p:cNvSpPr txBox="1">
            <a:spLocks noChangeArrowheads="1"/>
          </p:cNvSpPr>
          <p:nvPr/>
        </p:nvSpPr>
        <p:spPr bwMode="auto">
          <a:xfrm>
            <a:off x="2667000" y="2133600"/>
            <a:ext cx="7620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GOAL:</a:t>
            </a:r>
          </a:p>
        </p:txBody>
      </p:sp>
      <p:sp>
        <p:nvSpPr>
          <p:cNvPr id="7182" name="Text Box 17"/>
          <p:cNvSpPr txBox="1">
            <a:spLocks noChangeArrowheads="1"/>
          </p:cNvSpPr>
          <p:nvPr/>
        </p:nvSpPr>
        <p:spPr bwMode="auto">
          <a:xfrm>
            <a:off x="5486400" y="5029200"/>
            <a:ext cx="15303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INITIAL STATE: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 (if x=T and y= T)</a:t>
            </a:r>
          </a:p>
        </p:txBody>
      </p:sp>
      <p:cxnSp>
        <p:nvCxnSpPr>
          <p:cNvPr id="7183" name="AutoShape 18"/>
          <p:cNvCxnSpPr>
            <a:cxnSpLocks noChangeShapeType="1"/>
            <a:stCxn id="7173" idx="2"/>
          </p:cNvCxnSpPr>
          <p:nvPr/>
        </p:nvCxnSpPr>
        <p:spPr bwMode="auto">
          <a:xfrm flipH="1">
            <a:off x="1911350" y="4038600"/>
            <a:ext cx="34925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677863" y="4335463"/>
            <a:ext cx="130968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Move(A,y,B)?</a:t>
            </a:r>
          </a:p>
        </p:txBody>
      </p:sp>
      <p:sp>
        <p:nvSpPr>
          <p:cNvPr id="7185" name="AutoShape 20"/>
          <p:cNvSpPr>
            <a:spLocks noChangeArrowheads="1"/>
          </p:cNvSpPr>
          <p:nvPr/>
        </p:nvSpPr>
        <p:spPr bwMode="auto">
          <a:xfrm>
            <a:off x="404813" y="5257800"/>
            <a:ext cx="1582737" cy="696913"/>
          </a:xfrm>
          <a:prstGeom prst="wedgeRectCallout">
            <a:avLst>
              <a:gd name="adj1" fmla="val 1454"/>
              <a:gd name="adj2" fmla="val -13838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400" b="1" dirty="0" smtClean="0">
                <a:solidFill>
                  <a:srgbClr val="000000"/>
                </a:solidFill>
                <a:latin typeface="Arial" charset="0"/>
              </a:rPr>
              <a:t>Not relevant: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has effect delete Clear(B)</a:t>
            </a:r>
          </a:p>
        </p:txBody>
      </p:sp>
      <p:sp>
        <p:nvSpPr>
          <p:cNvPr id="7186" name="Rectangle 21"/>
          <p:cNvSpPr>
            <a:spLocks noChangeArrowheads="1"/>
          </p:cNvSpPr>
          <p:nvPr/>
        </p:nvSpPr>
        <p:spPr bwMode="auto">
          <a:xfrm>
            <a:off x="5645150" y="3276600"/>
            <a:ext cx="908050" cy="766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400">
                <a:latin typeface="Arial" charset="0"/>
              </a:rPr>
              <a:t>?</a:t>
            </a:r>
          </a:p>
        </p:txBody>
      </p:sp>
      <p:sp>
        <p:nvSpPr>
          <p:cNvPr id="7187" name="Rectangle 22"/>
          <p:cNvSpPr>
            <a:spLocks noChangeArrowheads="1"/>
          </p:cNvSpPr>
          <p:nvPr/>
        </p:nvSpPr>
        <p:spPr bwMode="auto">
          <a:xfrm>
            <a:off x="7016750" y="3276600"/>
            <a:ext cx="908050" cy="766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400">
                <a:latin typeface="Arial" charset="0"/>
              </a:rPr>
              <a:t>?</a:t>
            </a:r>
          </a:p>
        </p:txBody>
      </p:sp>
      <p:cxnSp>
        <p:nvCxnSpPr>
          <p:cNvPr id="7188" name="AutoShape 23"/>
          <p:cNvCxnSpPr>
            <a:cxnSpLocks noChangeShapeType="1"/>
            <a:stCxn id="7172" idx="2"/>
            <a:endCxn id="7186" idx="0"/>
          </p:cNvCxnSpPr>
          <p:nvPr/>
        </p:nvCxnSpPr>
        <p:spPr bwMode="auto">
          <a:xfrm>
            <a:off x="4465638" y="2589213"/>
            <a:ext cx="1633537" cy="687387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7189" name="Text Box 25"/>
          <p:cNvSpPr txBox="1">
            <a:spLocks noChangeArrowheads="1"/>
          </p:cNvSpPr>
          <p:nvPr/>
        </p:nvSpPr>
        <p:spPr bwMode="auto">
          <a:xfrm>
            <a:off x="5872163" y="2971800"/>
            <a:ext cx="1214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Move(C,x,T)</a:t>
            </a:r>
          </a:p>
        </p:txBody>
      </p:sp>
      <p:sp>
        <p:nvSpPr>
          <p:cNvPr id="7190" name="Line 26"/>
          <p:cNvSpPr>
            <a:spLocks noChangeShapeType="1"/>
          </p:cNvSpPr>
          <p:nvPr/>
        </p:nvSpPr>
        <p:spPr bwMode="auto">
          <a:xfrm flipH="1">
            <a:off x="1981200" y="25908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1" name="Text Box 27"/>
          <p:cNvSpPr txBox="1">
            <a:spLocks noChangeArrowheads="1"/>
          </p:cNvSpPr>
          <p:nvPr/>
        </p:nvSpPr>
        <p:spPr bwMode="auto">
          <a:xfrm>
            <a:off x="6248400" y="2590800"/>
            <a:ext cx="1747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MoveToTable(C,x)</a:t>
            </a:r>
          </a:p>
        </p:txBody>
      </p:sp>
      <p:sp>
        <p:nvSpPr>
          <p:cNvPr id="7192" name="Line 28"/>
          <p:cNvSpPr>
            <a:spLocks noChangeShapeType="1"/>
          </p:cNvSpPr>
          <p:nvPr/>
        </p:nvSpPr>
        <p:spPr bwMode="auto">
          <a:xfrm>
            <a:off x="5334000" y="2590800"/>
            <a:ext cx="22860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3" name="Line 29"/>
          <p:cNvSpPr>
            <a:spLocks noChangeShapeType="1"/>
          </p:cNvSpPr>
          <p:nvPr/>
        </p:nvSpPr>
        <p:spPr bwMode="auto">
          <a:xfrm>
            <a:off x="21336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4" name="Line 30"/>
          <p:cNvSpPr>
            <a:spLocks noChangeShapeType="1"/>
          </p:cNvSpPr>
          <p:nvPr/>
        </p:nvSpPr>
        <p:spPr bwMode="auto">
          <a:xfrm>
            <a:off x="2362200" y="4038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5" name="Line 31"/>
          <p:cNvSpPr>
            <a:spLocks noChangeShapeType="1"/>
          </p:cNvSpPr>
          <p:nvPr/>
        </p:nvSpPr>
        <p:spPr bwMode="auto">
          <a:xfrm>
            <a:off x="4572000" y="4038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6" name="Line 32"/>
          <p:cNvSpPr>
            <a:spLocks noChangeShapeType="1"/>
          </p:cNvSpPr>
          <p:nvPr/>
        </p:nvSpPr>
        <p:spPr bwMode="auto">
          <a:xfrm>
            <a:off x="5029200" y="4038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7" name="Line 33"/>
          <p:cNvSpPr>
            <a:spLocks noChangeShapeType="1"/>
          </p:cNvSpPr>
          <p:nvPr/>
        </p:nvSpPr>
        <p:spPr bwMode="auto">
          <a:xfrm flipH="1">
            <a:off x="6019800" y="4038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8" name="Line 34"/>
          <p:cNvSpPr>
            <a:spLocks noChangeShapeType="1"/>
          </p:cNvSpPr>
          <p:nvPr/>
        </p:nvSpPr>
        <p:spPr bwMode="auto">
          <a:xfrm>
            <a:off x="6248400" y="4038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9" name="Line 35"/>
          <p:cNvSpPr>
            <a:spLocks noChangeShapeType="1"/>
          </p:cNvSpPr>
          <p:nvPr/>
        </p:nvSpPr>
        <p:spPr bwMode="auto">
          <a:xfrm flipH="1">
            <a:off x="7162800" y="40386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00" name="Line 36"/>
          <p:cNvSpPr>
            <a:spLocks noChangeShapeType="1"/>
          </p:cNvSpPr>
          <p:nvPr/>
        </p:nvSpPr>
        <p:spPr bwMode="auto">
          <a:xfrm>
            <a:off x="7543800" y="4038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01" name="Text Box 37"/>
          <p:cNvSpPr txBox="1">
            <a:spLocks noChangeArrowheads="1"/>
          </p:cNvSpPr>
          <p:nvPr/>
        </p:nvSpPr>
        <p:spPr bwMode="auto">
          <a:xfrm>
            <a:off x="4349750" y="5819775"/>
            <a:ext cx="40322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bold</a:t>
            </a:r>
            <a:r>
              <a:rPr lang="en-US" sz="1600"/>
              <a:t> – literal that was added to the predecessor</a:t>
            </a:r>
            <a:endParaRPr lang="en-US" sz="1600" b="1"/>
          </a:p>
          <a:p>
            <a:r>
              <a:rPr lang="en-US" sz="1600" u="sng"/>
              <a:t>underline</a:t>
            </a:r>
            <a:r>
              <a:rPr lang="en-US" sz="1600"/>
              <a:t> – goal is not satisfied by initial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Planning Graph Example</a:t>
            </a:r>
          </a:p>
        </p:txBody>
      </p:sp>
      <p:pic>
        <p:nvPicPr>
          <p:cNvPr id="8195" name="Picture 2" descr="eatcake-graphplan2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188" y="4267200"/>
            <a:ext cx="7364412" cy="168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1038225" y="1600200"/>
            <a:ext cx="5227638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Init(Have(Cake)</a:t>
            </a:r>
          </a:p>
          <a:p>
            <a:r>
              <a:rPr lang="en-US" sz="2000"/>
              <a:t>Goal(Have(Cake) </a:t>
            </a:r>
            <a:r>
              <a:rPr lang="en-US" sz="2000">
                <a:sym typeface="Symbol" pitchFamily="18" charset="2"/>
              </a:rPr>
              <a:t></a:t>
            </a:r>
            <a:r>
              <a:rPr lang="en-US" sz="2000"/>
              <a:t> Eaten(Cake))</a:t>
            </a:r>
          </a:p>
          <a:p>
            <a:pPr marL="0" lvl="3"/>
            <a:r>
              <a:rPr lang="en-US" sz="2000"/>
              <a:t>Action(Eat(Cake)</a:t>
            </a:r>
          </a:p>
          <a:p>
            <a:pPr marL="914400" lvl="4"/>
            <a:r>
              <a:rPr lang="en-US" sz="2000"/>
              <a:t>PRECOND: Have(Cake)</a:t>
            </a:r>
          </a:p>
          <a:p>
            <a:pPr marL="914400" lvl="4"/>
            <a:r>
              <a:rPr lang="en-US" sz="2000"/>
              <a:t>EFFECT: </a:t>
            </a:r>
            <a:r>
              <a:rPr lang="en-US" sz="2000">
                <a:sym typeface="Symbol" pitchFamily="18" charset="2"/>
              </a:rPr>
              <a:t></a:t>
            </a:r>
            <a:r>
              <a:rPr lang="en-US" sz="2000"/>
              <a:t>Have(Cake) </a:t>
            </a:r>
            <a:r>
              <a:rPr lang="en-US" sz="2000">
                <a:sym typeface="Symbol" pitchFamily="18" charset="2"/>
              </a:rPr>
              <a:t></a:t>
            </a:r>
            <a:r>
              <a:rPr lang="en-US" sz="2000"/>
              <a:t> Eaten(Cake))</a:t>
            </a:r>
          </a:p>
          <a:p>
            <a:pPr marL="0" lvl="3"/>
            <a:r>
              <a:rPr lang="en-US" sz="2000"/>
              <a:t>Action(Bake(Cake)</a:t>
            </a:r>
          </a:p>
          <a:p>
            <a:pPr marL="914400" lvl="4"/>
            <a:r>
              <a:rPr lang="en-US" sz="2000"/>
              <a:t>PRECOND: </a:t>
            </a:r>
            <a:r>
              <a:rPr lang="en-US" sz="2000">
                <a:sym typeface="Symbol" pitchFamily="18" charset="2"/>
              </a:rPr>
              <a:t></a:t>
            </a:r>
            <a:r>
              <a:rPr lang="en-US" sz="2000"/>
              <a:t>Have(Cake)</a:t>
            </a:r>
          </a:p>
          <a:p>
            <a:pPr marL="914400" lvl="4"/>
            <a:r>
              <a:rPr lang="en-US" sz="2000"/>
              <a:t>EFFECT: Have(Cake) </a:t>
            </a:r>
          </a:p>
          <a:p>
            <a:endParaRPr lang="en-US" sz="2000"/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6781800" y="6096000"/>
            <a:ext cx="1812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/>
              <a:t>From Fig. 10.8, p. 380</a:t>
            </a:r>
          </a:p>
        </p:txBody>
      </p:sp>
      <p:sp>
        <p:nvSpPr>
          <p:cNvPr id="11" name="Arc 10"/>
          <p:cNvSpPr/>
          <p:nvPr/>
        </p:nvSpPr>
        <p:spPr>
          <a:xfrm>
            <a:off x="5562600" y="5105400"/>
            <a:ext cx="914400" cy="762000"/>
          </a:xfrm>
          <a:prstGeom prst="arc">
            <a:avLst>
              <a:gd name="adj1" fmla="val 16200013"/>
              <a:gd name="adj2" fmla="val 5464851"/>
            </a:avLst>
          </a:prstGeom>
          <a:ln w="38100">
            <a:solidFill>
              <a:schemeClr val="bg2">
                <a:lumMod val="60000"/>
                <a:lumOff val="40000"/>
              </a:schemeClr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ular Callout 11"/>
          <p:cNvSpPr/>
          <p:nvPr/>
        </p:nvSpPr>
        <p:spPr>
          <a:xfrm>
            <a:off x="7162800" y="3273552"/>
            <a:ext cx="1066800" cy="612648"/>
          </a:xfrm>
          <a:prstGeom prst="wedgeRoundRectCallout">
            <a:avLst>
              <a:gd name="adj1" fmla="val -122291"/>
              <a:gd name="adj2" fmla="val 265059"/>
              <a:gd name="adj3" fmla="val 16667"/>
            </a:avLst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Missing from book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GraphPlan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sz="2000" b="1" dirty="0" smtClean="0"/>
              <a:t>function</a:t>
            </a:r>
            <a:r>
              <a:rPr lang="en-US" sz="2000" dirty="0" smtClean="0"/>
              <a:t> GRAPHPLAN(</a:t>
            </a:r>
            <a:r>
              <a:rPr lang="en-US" sz="2000" i="1" dirty="0" smtClean="0"/>
              <a:t>problem</a:t>
            </a:r>
            <a:r>
              <a:rPr lang="en-US" sz="2000" dirty="0" smtClean="0"/>
              <a:t>) </a:t>
            </a:r>
            <a:r>
              <a:rPr lang="en-US" sz="2000" b="1" dirty="0" smtClean="0"/>
              <a:t>returns</a:t>
            </a:r>
            <a:r>
              <a:rPr lang="en-US" sz="2000" dirty="0" smtClean="0"/>
              <a:t> solution or failure</a:t>
            </a:r>
          </a:p>
          <a:p>
            <a:pPr marL="457200" indent="0"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sz="2000" i="1" dirty="0" smtClean="0"/>
              <a:t>graph </a:t>
            </a:r>
            <a:r>
              <a:rPr lang="en-US" sz="2000" dirty="0" smtClean="0">
                <a:sym typeface="Wingdings" pitchFamily="2" charset="2"/>
              </a:rPr>
              <a:t> INITIAL-PLANNING-GRAPH(</a:t>
            </a:r>
            <a:r>
              <a:rPr lang="en-US" sz="2000" i="1" dirty="0" smtClean="0">
                <a:sym typeface="Wingdings" pitchFamily="2" charset="2"/>
              </a:rPr>
              <a:t>problem</a:t>
            </a:r>
            <a:r>
              <a:rPr lang="en-US" sz="2000" dirty="0" smtClean="0">
                <a:sym typeface="Wingdings" pitchFamily="2" charset="2"/>
              </a:rPr>
              <a:t>)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i="1" dirty="0" smtClean="0">
                <a:sym typeface="Wingdings" pitchFamily="2" charset="2"/>
              </a:rPr>
              <a:t>goals</a:t>
            </a:r>
            <a:r>
              <a:rPr lang="en-US" sz="2000" dirty="0" smtClean="0">
                <a:sym typeface="Wingdings" pitchFamily="2" charset="2"/>
              </a:rPr>
              <a:t>  CONJUNCTS(</a:t>
            </a:r>
            <a:r>
              <a:rPr lang="en-US" sz="2000" i="1" dirty="0" err="1" smtClean="0">
                <a:sym typeface="Wingdings" pitchFamily="2" charset="2"/>
              </a:rPr>
              <a:t>problem</a:t>
            </a:r>
            <a:r>
              <a:rPr lang="en-US" sz="2000" dirty="0" err="1" smtClean="0">
                <a:sym typeface="Wingdings" pitchFamily="2" charset="2"/>
              </a:rPr>
              <a:t>.GOAL</a:t>
            </a:r>
            <a:r>
              <a:rPr lang="en-US" sz="2000" dirty="0" smtClean="0">
                <a:sym typeface="Wingdings" pitchFamily="2" charset="2"/>
              </a:rPr>
              <a:t>)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i="1" dirty="0" err="1" smtClean="0">
                <a:sym typeface="Wingdings" pitchFamily="2" charset="2"/>
              </a:rPr>
              <a:t>nogoods</a:t>
            </a:r>
            <a:r>
              <a:rPr lang="en-US" sz="2000" i="1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 an empty hash table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b="1" dirty="0" smtClean="0">
                <a:sym typeface="Wingdings" pitchFamily="2" charset="2"/>
              </a:rPr>
              <a:t>for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i="1" dirty="0" smtClean="0">
                <a:sym typeface="Wingdings" pitchFamily="2" charset="2"/>
              </a:rPr>
              <a:t>t </a:t>
            </a:r>
            <a:r>
              <a:rPr lang="en-US" sz="2000" dirty="0" smtClean="0">
                <a:sym typeface="Wingdings" pitchFamily="2" charset="2"/>
              </a:rPr>
              <a:t>= 0 </a:t>
            </a:r>
            <a:r>
              <a:rPr lang="en-US" sz="2000" b="1" dirty="0" smtClean="0">
                <a:sym typeface="Wingdings" pitchFamily="2" charset="2"/>
              </a:rPr>
              <a:t>to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Symbol"/>
              </a:rPr>
              <a:t> </a:t>
            </a:r>
            <a:r>
              <a:rPr lang="en-US" sz="2000" b="1" dirty="0" smtClean="0">
                <a:sym typeface="Symbol"/>
              </a:rPr>
              <a:t>do</a:t>
            </a:r>
            <a:r>
              <a:rPr lang="en-US" sz="2000" dirty="0" smtClean="0">
                <a:sym typeface="Wingdings" pitchFamily="2" charset="2"/>
              </a:rPr>
              <a:t/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b="1" dirty="0" smtClean="0">
                <a:sym typeface="Wingdings" pitchFamily="2" charset="2"/>
              </a:rPr>
              <a:t>if </a:t>
            </a:r>
            <a:r>
              <a:rPr lang="en-US" sz="2000" i="1" dirty="0" smtClean="0">
                <a:sym typeface="Wingdings" pitchFamily="2" charset="2"/>
              </a:rPr>
              <a:t>goals </a:t>
            </a:r>
            <a:r>
              <a:rPr lang="en-US" sz="2000" dirty="0" smtClean="0">
                <a:sym typeface="Wingdings" pitchFamily="2" charset="2"/>
              </a:rPr>
              <a:t>all non-</a:t>
            </a:r>
            <a:r>
              <a:rPr lang="en-US" sz="2000" dirty="0" err="1" smtClean="0">
                <a:sym typeface="Wingdings" pitchFamily="2" charset="2"/>
              </a:rPr>
              <a:t>mutex</a:t>
            </a:r>
            <a:r>
              <a:rPr lang="en-US" sz="2000" dirty="0" smtClean="0">
                <a:sym typeface="Wingdings" pitchFamily="2" charset="2"/>
              </a:rPr>
              <a:t> in </a:t>
            </a:r>
            <a:r>
              <a:rPr lang="en-US" sz="2000" i="1" dirty="0" smtClean="0">
                <a:sym typeface="Wingdings" pitchFamily="2" charset="2"/>
              </a:rPr>
              <a:t>S</a:t>
            </a:r>
            <a:r>
              <a:rPr lang="en-US" sz="2000" i="1" baseline="-25000" dirty="0" smtClean="0">
                <a:sym typeface="Wingdings" pitchFamily="2" charset="2"/>
              </a:rPr>
              <a:t>t</a:t>
            </a:r>
            <a:r>
              <a:rPr lang="en-US" sz="2000" i="1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Symbol"/>
              </a:rPr>
              <a:t>of </a:t>
            </a:r>
            <a:r>
              <a:rPr lang="en-US" sz="2000" i="1" dirty="0" smtClean="0">
                <a:sym typeface="Symbol"/>
              </a:rPr>
              <a:t>graph </a:t>
            </a:r>
            <a:r>
              <a:rPr lang="en-US" sz="2000" b="1" dirty="0" smtClean="0">
                <a:sym typeface="Symbol"/>
              </a:rPr>
              <a:t>then</a:t>
            </a:r>
            <a:br>
              <a:rPr lang="en-US" sz="2000" b="1" dirty="0" smtClean="0">
                <a:sym typeface="Symbol"/>
              </a:rPr>
            </a:br>
            <a:r>
              <a:rPr lang="en-US" sz="2000" b="1" dirty="0" smtClean="0">
                <a:sym typeface="Symbol"/>
              </a:rPr>
              <a:t>		</a:t>
            </a:r>
            <a:r>
              <a:rPr lang="en-US" sz="2000" i="1" dirty="0" smtClean="0">
                <a:sym typeface="Symbol"/>
              </a:rPr>
              <a:t>solution </a:t>
            </a:r>
            <a:r>
              <a:rPr lang="en-US" sz="2000" dirty="0" smtClean="0">
                <a:sym typeface="Wingdings" pitchFamily="2" charset="2"/>
              </a:rPr>
              <a:t> EXTRACT-SOLUTION(</a:t>
            </a:r>
            <a:r>
              <a:rPr lang="en-US" sz="2000" i="1" dirty="0" smtClean="0">
                <a:sym typeface="Wingdings" pitchFamily="2" charset="2"/>
              </a:rPr>
              <a:t>graph, goals, 						</a:t>
            </a:r>
            <a:r>
              <a:rPr lang="en-US" sz="2000" dirty="0" smtClean="0">
                <a:sym typeface="Wingdings" pitchFamily="2" charset="2"/>
              </a:rPr>
              <a:t>NUMLEVELS(</a:t>
            </a:r>
            <a:r>
              <a:rPr lang="en-US" sz="2000" i="1" dirty="0" smtClean="0">
                <a:sym typeface="Wingdings" pitchFamily="2" charset="2"/>
              </a:rPr>
              <a:t>graph</a:t>
            </a:r>
            <a:r>
              <a:rPr lang="en-US" sz="2000" dirty="0" smtClean="0">
                <a:sym typeface="Wingdings" pitchFamily="2" charset="2"/>
              </a:rPr>
              <a:t>),</a:t>
            </a:r>
            <a:r>
              <a:rPr lang="en-US" sz="2000" i="1" dirty="0" smtClean="0">
                <a:sym typeface="Wingdings" pitchFamily="2" charset="2"/>
              </a:rPr>
              <a:t> </a:t>
            </a:r>
            <a:r>
              <a:rPr lang="en-US" sz="2000" i="1" dirty="0" err="1" smtClean="0">
                <a:sym typeface="Wingdings" pitchFamily="2" charset="2"/>
              </a:rPr>
              <a:t>nogoods</a:t>
            </a:r>
            <a:r>
              <a:rPr lang="en-US" sz="2000" dirty="0" smtClean="0">
                <a:sym typeface="Wingdings" pitchFamily="2" charset="2"/>
              </a:rPr>
              <a:t>)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b="1" dirty="0" smtClean="0">
                <a:sym typeface="Wingdings" pitchFamily="2" charset="2"/>
              </a:rPr>
              <a:t>if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i="1" dirty="0" smtClean="0">
                <a:sym typeface="Wingdings" pitchFamily="2" charset="2"/>
              </a:rPr>
              <a:t>graph</a:t>
            </a:r>
            <a:r>
              <a:rPr lang="en-US" sz="2000" dirty="0" smtClean="0">
                <a:sym typeface="Wingdings" pitchFamily="2" charset="2"/>
              </a:rPr>
              <a:t> and </a:t>
            </a:r>
            <a:r>
              <a:rPr lang="en-US" sz="2000" i="1" dirty="0" err="1" smtClean="0">
                <a:sym typeface="Wingdings" pitchFamily="2" charset="2"/>
              </a:rPr>
              <a:t>nogoods</a:t>
            </a:r>
            <a:r>
              <a:rPr lang="en-US" sz="2000" dirty="0" smtClean="0">
                <a:sym typeface="Wingdings" pitchFamily="2" charset="2"/>
              </a:rPr>
              <a:t> have both leveled off </a:t>
            </a:r>
            <a:r>
              <a:rPr lang="en-US" sz="2000" b="1" dirty="0" smtClean="0">
                <a:sym typeface="Wingdings" pitchFamily="2" charset="2"/>
              </a:rPr>
              <a:t>then return </a:t>
            </a:r>
            <a:r>
              <a:rPr lang="en-US" sz="2000" i="1" dirty="0" smtClean="0">
                <a:sym typeface="Wingdings" pitchFamily="2" charset="2"/>
              </a:rPr>
              <a:t>failure</a:t>
            </a:r>
            <a:br>
              <a:rPr lang="en-US" sz="2000" i="1" dirty="0" smtClean="0">
                <a:sym typeface="Wingdings" pitchFamily="2" charset="2"/>
              </a:rPr>
            </a:br>
            <a:r>
              <a:rPr lang="en-US" sz="2000" i="1" dirty="0" smtClean="0">
                <a:sym typeface="Wingdings" pitchFamily="2" charset="2"/>
              </a:rPr>
              <a:t>	graph </a:t>
            </a:r>
            <a:r>
              <a:rPr lang="en-US" sz="2000" dirty="0" smtClean="0">
                <a:sym typeface="Wingdings" pitchFamily="2" charset="2"/>
              </a:rPr>
              <a:t> EXPAND-GRAPH(</a:t>
            </a:r>
            <a:r>
              <a:rPr lang="en-US" sz="2000" i="1" dirty="0" smtClean="0">
                <a:sym typeface="Wingdings" pitchFamily="2" charset="2"/>
              </a:rPr>
              <a:t>graph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i="1" dirty="0" smtClean="0">
                <a:sym typeface="Wingdings" pitchFamily="2" charset="2"/>
              </a:rPr>
              <a:t>problem</a:t>
            </a:r>
            <a:r>
              <a:rPr lang="en-US" sz="2000" dirty="0" smtClean="0">
                <a:sym typeface="Wingdings" pitchFamily="2" charset="2"/>
              </a:rPr>
              <a:t>)</a:t>
            </a:r>
            <a:endParaRPr lang="en-US" sz="2000" dirty="0" smtClean="0">
              <a:sym typeface="Symbol"/>
            </a:endParaRP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6781800" y="6096000"/>
            <a:ext cx="1812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/>
              <a:t>From Fig. 10.9, p. 383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2330</TotalTime>
  <Words>508</Words>
  <Application>Microsoft Office PowerPoint</Application>
  <PresentationFormat>On-screen Show (4:3)</PresentationFormat>
  <Paragraphs>120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Ch. 10 – Planning</vt:lpstr>
      <vt:lpstr>Goal-Based Agent</vt:lpstr>
      <vt:lpstr>Blocks World Example</vt:lpstr>
      <vt:lpstr>Applicable Actions</vt:lpstr>
      <vt:lpstr>A Blocks World Problem</vt:lpstr>
      <vt:lpstr>Forward State-Space Search</vt:lpstr>
      <vt:lpstr>Backward State-Space Search</vt:lpstr>
      <vt:lpstr>Planning Graph Example</vt:lpstr>
      <vt:lpstr>GraphPlan</vt:lpstr>
      <vt:lpstr>Spare Tire Problem</vt:lpstr>
      <vt:lpstr>Spare Tire Planning Graph</vt:lpstr>
    </vt:vector>
  </TitlesOfParts>
  <Company>Lehigh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Heflin</dc:creator>
  <cp:lastModifiedBy>heflin</cp:lastModifiedBy>
  <cp:revision>72</cp:revision>
  <dcterms:created xsi:type="dcterms:W3CDTF">2004-02-29T20:14:56Z</dcterms:created>
  <dcterms:modified xsi:type="dcterms:W3CDTF">2012-03-22T18:46:57Z</dcterms:modified>
</cp:coreProperties>
</file>