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A485-763A-45D1-A766-91D712B8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903E-814F-4E18-8458-23870185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9C7E-AA17-4DCD-94D4-95A93586C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06250-5D6E-4720-920E-AA0556B9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8892-D713-4634-8B9D-D8838DAE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5CC9A-9980-4D90-B5FB-9CF4D7AEB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243-51FE-4644-B64F-9005D3FC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9892-74BF-462E-A6CF-A296ED1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3A93-7EF6-4080-9155-126239837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29C0-5424-459E-A3ED-C2650AF1B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CA61-023C-47EC-861B-273D78FC8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ACCE7-8C06-4692-8DF2-2A25F0F6D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E4D42B-02AC-49E6-BE9E-CDCACD28C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5 – Adversarial 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Tic-Tac-Toe Transition Model</a:t>
            </a:r>
          </a:p>
        </p:txBody>
      </p:sp>
      <p:graphicFrame>
        <p:nvGraphicFramePr>
          <p:cNvPr id="5251" name="Group 131"/>
          <p:cNvGraphicFramePr>
            <a:graphicFrameLocks noGrp="1"/>
          </p:cNvGraphicFramePr>
          <p:nvPr>
            <p:ph idx="1"/>
          </p:nvPr>
        </p:nvGraphicFramePr>
        <p:xfrm>
          <a:off x="3962400" y="18288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4" name="Group 284"/>
          <p:cNvGraphicFramePr>
            <a:graphicFrameLocks noGrp="1"/>
          </p:cNvGraphicFramePr>
          <p:nvPr/>
        </p:nvGraphicFramePr>
        <p:xfrm>
          <a:off x="9906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13" name="Line 93"/>
          <p:cNvSpPr>
            <a:spLocks noChangeShapeType="1"/>
          </p:cNvSpPr>
          <p:nvPr/>
        </p:nvSpPr>
        <p:spPr bwMode="auto">
          <a:xfrm flipH="1">
            <a:off x="1600200" y="3048000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 flipH="1">
            <a:off x="3581400" y="30480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4648200" y="30480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4953000" y="30480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914400" y="38100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 to top-left</a:t>
            </a: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7086600" y="377825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</a:t>
            </a:r>
            <a:br>
              <a:rPr lang="en-US" sz="1800"/>
            </a:br>
            <a:r>
              <a:rPr lang="en-US" sz="1800"/>
              <a:t>bottom-center</a:t>
            </a:r>
          </a:p>
        </p:txBody>
      </p:sp>
      <p:sp>
        <p:nvSpPr>
          <p:cNvPr id="5219" name="Text Box 99"/>
          <p:cNvSpPr txBox="1">
            <a:spLocks noChangeArrowheads="1"/>
          </p:cNvSpPr>
          <p:nvPr/>
        </p:nvSpPr>
        <p:spPr bwMode="auto">
          <a:xfrm>
            <a:off x="2667000" y="38100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</a:t>
            </a:r>
            <a:br>
              <a:rPr lang="en-US" sz="1800"/>
            </a:br>
            <a:r>
              <a:rPr lang="en-US" sz="1800"/>
              <a:t>top-center</a:t>
            </a:r>
          </a:p>
        </p:txBody>
      </p:sp>
      <p:sp>
        <p:nvSpPr>
          <p:cNvPr id="5220" name="Text Box 100"/>
          <p:cNvSpPr txBox="1">
            <a:spLocks noChangeArrowheads="1"/>
          </p:cNvSpPr>
          <p:nvPr/>
        </p:nvSpPr>
        <p:spPr bwMode="auto">
          <a:xfrm>
            <a:off x="4343400" y="38100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 </a:t>
            </a:r>
            <a:br>
              <a:rPr lang="en-US" sz="1800"/>
            </a:br>
            <a:r>
              <a:rPr lang="en-US" sz="1800"/>
              <a:t>top-right</a:t>
            </a:r>
          </a:p>
        </p:txBody>
      </p:sp>
      <p:graphicFrame>
        <p:nvGraphicFramePr>
          <p:cNvPr id="5405" name="Group 285"/>
          <p:cNvGraphicFramePr>
            <a:graphicFrameLocks noGrp="1"/>
          </p:cNvGraphicFramePr>
          <p:nvPr/>
        </p:nvGraphicFramePr>
        <p:xfrm>
          <a:off x="29718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6" name="Group 286"/>
          <p:cNvGraphicFramePr>
            <a:graphicFrameLocks noGrp="1"/>
          </p:cNvGraphicFramePr>
          <p:nvPr/>
        </p:nvGraphicFramePr>
        <p:xfrm>
          <a:off x="49530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7" name="Group 287"/>
          <p:cNvGraphicFramePr>
            <a:graphicFrameLocks noGrp="1"/>
          </p:cNvGraphicFramePr>
          <p:nvPr/>
        </p:nvGraphicFramePr>
        <p:xfrm>
          <a:off x="69342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3" grpId="0" animBg="1"/>
      <p:bldP spid="5214" grpId="0" animBg="1"/>
      <p:bldP spid="5215" grpId="0" animBg="1"/>
      <p:bldP spid="52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Minimax Algorithm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err="1" smtClean="0"/>
              <a:t>Minimax</a:t>
            </a:r>
            <a:r>
              <a:rPr lang="en-US" sz="2000" cap="small" dirty="0" smtClean="0"/>
              <a:t>-Decision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br>
              <a:rPr lang="en-US" sz="2000" dirty="0" smtClean="0"/>
            </a:br>
            <a:r>
              <a:rPr lang="en-US" sz="2000" dirty="0" smtClean="0"/>
              <a:t>	r</a:t>
            </a:r>
            <a:r>
              <a:rPr lang="en-US" sz="2000" b="1" dirty="0" smtClean="0">
                <a:sym typeface="Symbol" pitchFamily="18" charset="2"/>
              </a:rPr>
              <a:t>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arg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max</a:t>
            </a:r>
            <a:r>
              <a:rPr lang="en-US" sz="2000" baseline="-25000" dirty="0" err="1" smtClean="0">
                <a:sym typeface="Symbol" pitchFamily="18" charset="2"/>
              </a:rPr>
              <a:t>a</a:t>
            </a:r>
            <a:r>
              <a:rPr lang="en-US" sz="2000" baseline="-25000" dirty="0" smtClean="0">
                <a:sym typeface="Symbol" pitchFamily="18" charset="2"/>
              </a:rPr>
              <a:t>  ACTIONS(s)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err="1" smtClean="0">
                <a:sym typeface="Symbol" pitchFamily="18" charset="2"/>
              </a:rPr>
              <a:t>state</a:t>
            </a:r>
            <a:r>
              <a:rPr lang="en-US" sz="2000" dirty="0" err="1" smtClean="0">
                <a:sym typeface="Symbol" pitchFamily="18" charset="2"/>
              </a:rPr>
              <a:t>,</a:t>
            </a:r>
            <a:r>
              <a:rPr lang="en-US" sz="2000" i="1" dirty="0" err="1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))</a:t>
            </a:r>
            <a:endParaRPr lang="en-US" sz="20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Terminal-Test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smtClean="0"/>
              <a:t>Utility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-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 smtClean="0"/>
              <a:t>in</a:t>
            </a:r>
            <a:r>
              <a:rPr lang="en-US" sz="2000" dirty="0" smtClean="0"/>
              <a:t>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Max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Terminal-Test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smtClean="0"/>
              <a:t>Utility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+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in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>
                <a:sym typeface="Symbol" pitchFamily="18" charset="2"/>
              </a:rPr>
              <a:t>Min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>
                <a:sym typeface="Symbol" pitchFamily="18" charset="2"/>
              </a:rPr>
              <a:t>Max-Value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i="1" dirty="0" smtClean="0">
                <a:sym typeface="Wingdings" pitchFamily="2" charset="2"/>
              </a:rPr>
              <a:t>								From Figure 5.3, p. 166</a:t>
            </a:r>
            <a:endParaRPr lang="en-US" sz="2000" i="1" dirty="0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62000" y="1828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620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Utility-Based Agent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851025" y="1936750"/>
            <a:ext cx="4343400" cy="40005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6765925" y="1936750"/>
            <a:ext cx="685800" cy="4000500"/>
          </a:xfrm>
          <a:custGeom>
            <a:avLst/>
            <a:gdLst>
              <a:gd name="T0" fmla="*/ 112514 w 768"/>
              <a:gd name="T1" fmla="*/ 0 h 906"/>
              <a:gd name="T2" fmla="*/ 69652 w 768"/>
              <a:gd name="T3" fmla="*/ 52987 h 906"/>
              <a:gd name="T4" fmla="*/ 32147 w 768"/>
              <a:gd name="T5" fmla="*/ 158960 h 906"/>
              <a:gd name="T6" fmla="*/ 10716 w 768"/>
              <a:gd name="T7" fmla="*/ 344414 h 906"/>
              <a:gd name="T8" fmla="*/ 0 w 768"/>
              <a:gd name="T9" fmla="*/ 556361 h 906"/>
              <a:gd name="T10" fmla="*/ 0 w 768"/>
              <a:gd name="T11" fmla="*/ 3444139 h 906"/>
              <a:gd name="T12" fmla="*/ 10716 w 768"/>
              <a:gd name="T13" fmla="*/ 3656086 h 906"/>
              <a:gd name="T14" fmla="*/ 32147 w 768"/>
              <a:gd name="T15" fmla="*/ 3841540 h 906"/>
              <a:gd name="T16" fmla="*/ 69652 w 768"/>
              <a:gd name="T17" fmla="*/ 3947513 h 906"/>
              <a:gd name="T18" fmla="*/ 112514 w 768"/>
              <a:gd name="T19" fmla="*/ 4000500 h 906"/>
              <a:gd name="T20" fmla="*/ 567928 w 768"/>
              <a:gd name="T21" fmla="*/ 4000500 h 906"/>
              <a:gd name="T22" fmla="*/ 616148 w 768"/>
              <a:gd name="T23" fmla="*/ 3947513 h 906"/>
              <a:gd name="T24" fmla="*/ 653653 w 768"/>
              <a:gd name="T25" fmla="*/ 3841540 h 906"/>
              <a:gd name="T26" fmla="*/ 675084 w 768"/>
              <a:gd name="T27" fmla="*/ 3656086 h 906"/>
              <a:gd name="T28" fmla="*/ 685800 w 768"/>
              <a:gd name="T29" fmla="*/ 3444139 h 906"/>
              <a:gd name="T30" fmla="*/ 685800 w 768"/>
              <a:gd name="T31" fmla="*/ 556361 h 906"/>
              <a:gd name="T32" fmla="*/ 675084 w 768"/>
              <a:gd name="T33" fmla="*/ 344414 h 906"/>
              <a:gd name="T34" fmla="*/ 653653 w 768"/>
              <a:gd name="T35" fmla="*/ 158960 h 906"/>
              <a:gd name="T36" fmla="*/ 616148 w 768"/>
              <a:gd name="T37" fmla="*/ 52987 h 906"/>
              <a:gd name="T38" fmla="*/ 567928 w 768"/>
              <a:gd name="T39" fmla="*/ 0 h 906"/>
              <a:gd name="T40" fmla="*/ 112514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35850" y="319087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937125" y="2028825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sensors</a:t>
            </a:r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375025" y="248602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822825" y="5591175"/>
            <a:ext cx="6270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actuators</a:t>
            </a:r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193925" y="5480050"/>
            <a:ext cx="465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Agent</a:t>
            </a:r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439988" y="1905000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5622925" y="2051050"/>
            <a:ext cx="1339850" cy="114300"/>
            <a:chOff x="912" y="1842"/>
            <a:chExt cx="1050" cy="66"/>
          </a:xfrm>
        </p:grpSpPr>
        <p:sp>
          <p:nvSpPr>
            <p:cNvPr id="5159" name="Line 12"/>
            <p:cNvSpPr>
              <a:spLocks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13"/>
            <p:cNvSpPr>
              <a:spLocks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2" name="Group 14"/>
          <p:cNvGrpSpPr>
            <a:grpSpLocks/>
          </p:cNvGrpSpPr>
          <p:nvPr/>
        </p:nvGrpSpPr>
        <p:grpSpPr bwMode="auto">
          <a:xfrm>
            <a:off x="5622925" y="5591175"/>
            <a:ext cx="1352550" cy="114300"/>
            <a:chOff x="912" y="2508"/>
            <a:chExt cx="1056" cy="66"/>
          </a:xfrm>
        </p:grpSpPr>
        <p:sp>
          <p:nvSpPr>
            <p:cNvPr id="5157" name="Line 15"/>
            <p:cNvSpPr>
              <a:spLocks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16"/>
            <p:cNvSpPr>
              <a:spLocks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4443413" y="2174875"/>
            <a:ext cx="119221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5419725" y="225583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5365750" y="544988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6880225" y="3422650"/>
            <a:ext cx="457200" cy="1257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r>
              <a:rPr lang="en-US" altLang="ja-JP" sz="1400">
                <a:latin typeface="Arial" charset="0"/>
                <a:ea typeface="MS Mincho" pitchFamily="49" charset="-128"/>
              </a:rPr>
              <a:t>Environment</a:t>
            </a: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4760913" y="2519363"/>
            <a:ext cx="1204912" cy="446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the world is like now</a:t>
            </a:r>
            <a:endParaRPr 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4760913" y="4794250"/>
            <a:ext cx="1204912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action I should do now</a:t>
            </a:r>
            <a:endParaRPr lang="en-US"/>
          </a:p>
        </p:txBody>
      </p:sp>
      <p:sp>
        <p:nvSpPr>
          <p:cNvPr id="5139" name="Line 23"/>
          <p:cNvSpPr>
            <a:spLocks noChangeShapeType="1"/>
          </p:cNvSpPr>
          <p:nvPr/>
        </p:nvSpPr>
        <p:spPr bwMode="auto">
          <a:xfrm>
            <a:off x="5165725" y="2165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4"/>
          <p:cNvSpPr>
            <a:spLocks noChangeShapeType="1"/>
          </p:cNvSpPr>
          <p:nvPr/>
        </p:nvSpPr>
        <p:spPr bwMode="auto">
          <a:xfrm>
            <a:off x="5165725" y="52514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1" name="AutoShape 25"/>
          <p:cNvSpPr>
            <a:spLocks noChangeArrowheads="1"/>
          </p:cNvSpPr>
          <p:nvPr/>
        </p:nvSpPr>
        <p:spPr bwMode="auto">
          <a:xfrm>
            <a:off x="2765425" y="41084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Utility</a:t>
            </a:r>
            <a:endParaRPr lang="en-US"/>
          </a:p>
        </p:txBody>
      </p:sp>
      <p:cxnSp>
        <p:nvCxnSpPr>
          <p:cNvPr id="5142" name="AutoShape 26"/>
          <p:cNvCxnSpPr>
            <a:cxnSpLocks noChangeShapeType="1"/>
          </p:cNvCxnSpPr>
          <p:nvPr/>
        </p:nvCxnSpPr>
        <p:spPr bwMode="auto">
          <a:xfrm flipV="1">
            <a:off x="3451225" y="4217988"/>
            <a:ext cx="11430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43" name="AutoShape 27"/>
          <p:cNvSpPr>
            <a:spLocks noChangeArrowheads="1"/>
          </p:cNvSpPr>
          <p:nvPr/>
        </p:nvSpPr>
        <p:spPr bwMode="auto">
          <a:xfrm>
            <a:off x="2536825" y="22796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State</a:t>
            </a:r>
            <a:endParaRPr lang="en-US"/>
          </a:p>
        </p:txBody>
      </p:sp>
      <p:sp>
        <p:nvSpPr>
          <p:cNvPr id="5144" name="AutoShape 28"/>
          <p:cNvSpPr>
            <a:spLocks noChangeArrowheads="1"/>
          </p:cNvSpPr>
          <p:nvPr/>
        </p:nvSpPr>
        <p:spPr bwMode="auto">
          <a:xfrm>
            <a:off x="2079625" y="2851150"/>
            <a:ext cx="19431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the world evolves</a:t>
            </a:r>
            <a:endParaRPr lang="en-US"/>
          </a:p>
        </p:txBody>
      </p:sp>
      <p:sp>
        <p:nvSpPr>
          <p:cNvPr id="5145" name="AutoShape 29"/>
          <p:cNvSpPr>
            <a:spLocks noChangeArrowheads="1"/>
          </p:cNvSpPr>
          <p:nvPr/>
        </p:nvSpPr>
        <p:spPr bwMode="auto">
          <a:xfrm>
            <a:off x="2193925" y="3422650"/>
            <a:ext cx="16002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my actions do</a:t>
            </a:r>
            <a:endParaRPr lang="en-US"/>
          </a:p>
        </p:txBody>
      </p:sp>
      <p:sp>
        <p:nvSpPr>
          <p:cNvPr id="5146" name="Line 30"/>
          <p:cNvSpPr>
            <a:spLocks noChangeShapeType="1"/>
          </p:cNvSpPr>
          <p:nvPr/>
        </p:nvSpPr>
        <p:spPr bwMode="auto">
          <a:xfrm>
            <a:off x="5165725" y="296545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47" name="AutoShape 31"/>
          <p:cNvCxnSpPr>
            <a:cxnSpLocks noChangeShapeType="1"/>
          </p:cNvCxnSpPr>
          <p:nvPr/>
        </p:nvCxnSpPr>
        <p:spPr bwMode="auto">
          <a:xfrm>
            <a:off x="3222625" y="2451100"/>
            <a:ext cx="1538288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8" name="AutoShape 32"/>
          <p:cNvCxnSpPr>
            <a:cxnSpLocks noChangeShapeType="1"/>
          </p:cNvCxnSpPr>
          <p:nvPr/>
        </p:nvCxnSpPr>
        <p:spPr bwMode="auto">
          <a:xfrm flipV="1">
            <a:off x="4022725" y="2743200"/>
            <a:ext cx="738188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9" name="AutoShape 33"/>
          <p:cNvCxnSpPr>
            <a:cxnSpLocks noChangeShapeType="1"/>
          </p:cNvCxnSpPr>
          <p:nvPr/>
        </p:nvCxnSpPr>
        <p:spPr bwMode="auto">
          <a:xfrm flipV="1">
            <a:off x="3794125" y="2743200"/>
            <a:ext cx="966788" cy="850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50" name="AutoShape 34"/>
          <p:cNvCxnSpPr>
            <a:cxnSpLocks noChangeShapeType="1"/>
          </p:cNvCxnSpPr>
          <p:nvPr/>
        </p:nvCxnSpPr>
        <p:spPr bwMode="auto">
          <a:xfrm rot="16200000" flipV="1">
            <a:off x="3856831" y="1302544"/>
            <a:ext cx="206375" cy="2160588"/>
          </a:xfrm>
          <a:prstGeom prst="curvedConnector5">
            <a:avLst>
              <a:gd name="adj1" fmla="val 211995"/>
              <a:gd name="adj2" fmla="val 55847"/>
              <a:gd name="adj3" fmla="val 210769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4594225" y="33083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it will be like if I do action A</a:t>
            </a:r>
            <a:endParaRPr lang="en-US"/>
          </a:p>
        </p:txBody>
      </p:sp>
      <p:sp>
        <p:nvSpPr>
          <p:cNvPr id="5152" name="Line 36"/>
          <p:cNvSpPr>
            <a:spLocks noChangeShapeType="1"/>
          </p:cNvSpPr>
          <p:nvPr/>
        </p:nvSpPr>
        <p:spPr bwMode="auto">
          <a:xfrm>
            <a:off x="5165725" y="4451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53" name="AutoShape 37"/>
          <p:cNvCxnSpPr>
            <a:cxnSpLocks noChangeShapeType="1"/>
          </p:cNvCxnSpPr>
          <p:nvPr/>
        </p:nvCxnSpPr>
        <p:spPr bwMode="auto">
          <a:xfrm>
            <a:off x="4022725" y="3022600"/>
            <a:ext cx="571500" cy="509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54" name="AutoShape 38"/>
          <p:cNvCxnSpPr>
            <a:cxnSpLocks noChangeShapeType="1"/>
          </p:cNvCxnSpPr>
          <p:nvPr/>
        </p:nvCxnSpPr>
        <p:spPr bwMode="auto">
          <a:xfrm flipV="1">
            <a:off x="3794125" y="3532188"/>
            <a:ext cx="8001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55" name="Rectangle 39"/>
          <p:cNvSpPr>
            <a:spLocks noChangeArrowheads="1"/>
          </p:cNvSpPr>
          <p:nvPr/>
        </p:nvSpPr>
        <p:spPr bwMode="auto">
          <a:xfrm>
            <a:off x="4594225" y="39941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happy will I be in such a state</a:t>
            </a:r>
            <a:endParaRPr lang="en-US"/>
          </a:p>
        </p:txBody>
      </p:sp>
      <p:sp>
        <p:nvSpPr>
          <p:cNvPr id="5156" name="Line 40"/>
          <p:cNvSpPr>
            <a:spLocks noChangeShapeType="1"/>
          </p:cNvSpPr>
          <p:nvPr/>
        </p:nvSpPr>
        <p:spPr bwMode="auto">
          <a:xfrm>
            <a:off x="5165725" y="37655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Minimax with Cutoff Limit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err="1" smtClean="0"/>
              <a:t>Minimax</a:t>
            </a:r>
            <a:r>
              <a:rPr lang="en-US" sz="2000" cap="small" dirty="0" smtClean="0"/>
              <a:t>-Decision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br>
              <a:rPr lang="en-US" sz="2000" dirty="0" smtClean="0"/>
            </a:br>
            <a:r>
              <a:rPr lang="en-US" sz="2000" dirty="0" smtClean="0"/>
              <a:t>	r</a:t>
            </a:r>
            <a:r>
              <a:rPr lang="en-US" sz="2000" b="1" dirty="0" smtClean="0">
                <a:sym typeface="Symbol" pitchFamily="18" charset="2"/>
              </a:rPr>
              <a:t>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arg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max</a:t>
            </a:r>
            <a:r>
              <a:rPr lang="en-US" sz="2000" baseline="-25000" dirty="0" err="1" smtClean="0">
                <a:sym typeface="Symbol" pitchFamily="18" charset="2"/>
              </a:rPr>
              <a:t>a</a:t>
            </a:r>
            <a:r>
              <a:rPr lang="en-US" sz="2000" baseline="-25000" dirty="0" smtClean="0">
                <a:sym typeface="Symbol" pitchFamily="18" charset="2"/>
              </a:rPr>
              <a:t>  </a:t>
            </a:r>
            <a:r>
              <a:rPr lang="en-US" sz="2000" cap="small" baseline="-25000" dirty="0" err="1" smtClean="0">
                <a:sym typeface="Symbol" pitchFamily="18" charset="2"/>
              </a:rPr>
              <a:t>ActionS</a:t>
            </a:r>
            <a:r>
              <a:rPr lang="en-US" sz="2000" baseline="-25000" dirty="0" smtClean="0">
                <a:sym typeface="Symbol" pitchFamily="18" charset="2"/>
              </a:rPr>
              <a:t>(s)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err="1" smtClean="0">
                <a:sym typeface="Symbol" pitchFamily="18" charset="2"/>
              </a:rPr>
              <a:t>state</a:t>
            </a:r>
            <a:r>
              <a:rPr lang="en-US" sz="2000" dirty="0" err="1" smtClean="0">
                <a:sym typeface="Symbol" pitchFamily="18" charset="2"/>
              </a:rPr>
              <a:t>,</a:t>
            </a:r>
            <a:r>
              <a:rPr lang="en-US" sz="2000" i="1" dirty="0" err="1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),0)</a:t>
            </a:r>
            <a:endParaRPr lang="en-US" sz="20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Cutoff-Tes</a:t>
            </a:r>
            <a:r>
              <a:rPr lang="en-US" sz="2000" dirty="0" smtClean="0"/>
              <a:t>t(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err="1" smtClean="0"/>
              <a:t>Eval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-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 smtClean="0"/>
              <a:t>in</a:t>
            </a:r>
            <a:r>
              <a:rPr lang="en-US" sz="2000" dirty="0" smtClean="0"/>
              <a:t>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Max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/>
              <a:t>Min-Value</a:t>
            </a:r>
            <a:r>
              <a:rPr lang="en-US" sz="2000" dirty="0" smtClean="0"/>
              <a:t>(</a:t>
            </a:r>
            <a:r>
              <a:rPr lang="en-US" sz="2000" cap="small" dirty="0" smtClean="0"/>
              <a:t>Result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)), </a:t>
            </a:r>
            <a:r>
              <a:rPr lang="en-US" sz="2000" i="1" dirty="0" smtClean="0"/>
              <a:t>depth</a:t>
            </a:r>
            <a:r>
              <a:rPr lang="en-US" sz="2000" dirty="0" smtClean="0"/>
              <a:t>+1)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smtClean="0"/>
              <a:t>function </a:t>
            </a:r>
            <a:r>
              <a:rPr lang="en-US" sz="2000" cap="small" smtClean="0"/>
              <a:t>Min-Value</a:t>
            </a:r>
            <a:r>
              <a:rPr lang="en-US" sz="2000" smtClean="0"/>
              <a:t>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Cutoff-Tes</a:t>
            </a:r>
            <a:r>
              <a:rPr lang="en-US" sz="2000" dirty="0" smtClean="0"/>
              <a:t>t(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err="1" smtClean="0"/>
              <a:t>Eval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+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in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Min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cap="small" dirty="0" smtClean="0"/>
              <a:t>Result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)), </a:t>
            </a:r>
            <a:r>
              <a:rPr lang="en-US" sz="2000" i="1" dirty="0" smtClean="0"/>
              <a:t>depth</a:t>
            </a:r>
            <a:r>
              <a:rPr lang="en-US" sz="2000" dirty="0" smtClean="0"/>
              <a:t>+1)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i="1" dirty="0" smtClean="0">
                <a:sym typeface="Wingdings" pitchFamily="2" charset="2"/>
              </a:rPr>
              <a:t>								</a:t>
            </a:r>
            <a:endParaRPr lang="en-US" sz="2000" i="1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62000" y="1828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620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133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Ch. 5 – Adversarial Search</vt:lpstr>
      <vt:lpstr>Tic-Tac-Toe Transition Model</vt:lpstr>
      <vt:lpstr>Minimax Algorithm</vt:lpstr>
      <vt:lpstr>Utility-Based Agent</vt:lpstr>
      <vt:lpstr>Minimax with Cutoff Limit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21</cp:revision>
  <dcterms:created xsi:type="dcterms:W3CDTF">2004-01-22T22:06:30Z</dcterms:created>
  <dcterms:modified xsi:type="dcterms:W3CDTF">2014-02-04T15:51:09Z</dcterms:modified>
</cp:coreProperties>
</file>