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5" r:id="rId3"/>
    <p:sldId id="257" r:id="rId4"/>
    <p:sldId id="261" r:id="rId5"/>
    <p:sldId id="262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94" autoAdjust="0"/>
    <p:restoredTop sz="88696" autoAdjust="0"/>
  </p:normalViewPr>
  <p:slideViewPr>
    <p:cSldViewPr>
      <p:cViewPr varScale="1">
        <p:scale>
          <a:sx n="77" d="100"/>
          <a:sy n="77" d="100"/>
        </p:scale>
        <p:origin x="-13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9B395-F38F-4224-881E-FF7DF768F29E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9007C-9BC8-488B-A04E-AF3903165A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Assuming Weather</a:t>
            </a:r>
            <a:r>
              <a:rPr lang="en-US" baseline="0" dirty="0" smtClean="0"/>
              <a:t> is independent of  all other variables, and that Toothache and Catch are conditionally independent </a:t>
            </a:r>
            <a:r>
              <a:rPr lang="en-US" baseline="0" smtClean="0"/>
              <a:t>of Cavity.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9007C-9BC8-488B-A04E-AF3903165A9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2B137-9AE7-4C07-A91D-F6BACE879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75D67-2EE4-46ED-AB1F-BEAAA5085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5ACB1-CB65-49BB-B576-BE3C52B11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67A0C-D929-4354-B1D2-0BA0EF72B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F92FD-8014-4EF6-B1B4-E4C7D9F74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88860-5E99-4574-B87F-FFEED740F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00705-CF73-4379-8D1C-079AE067B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10397-644E-49E0-B2EA-30E6ED737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644EC-601C-4BEC-B4A0-42C01F205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B7746-04D7-4001-8D22-C0F2591E5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8770D-C763-4578-85EC-E1975CB05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A45EAC-6F10-497B-BA72-7D9DBF64F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14 – Probabilistic Reasoning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r>
              <a:rPr lang="en-US" sz="2800" dirty="0" smtClean="0"/>
              <a:t>if </a:t>
            </a:r>
            <a:r>
              <a:rPr lang="en-US" sz="2800" dirty="0" smtClean="0"/>
              <a:t>effects 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,E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,…,E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 are </a:t>
            </a:r>
            <a:r>
              <a:rPr lang="en-US" sz="2800" i="1" dirty="0" smtClean="0"/>
              <a:t>conditionally independent</a:t>
            </a:r>
            <a:r>
              <a:rPr lang="en-US" sz="2800" dirty="0" smtClean="0"/>
              <a:t> given cause </a:t>
            </a:r>
            <a:r>
              <a:rPr lang="en-US" sz="2800" dirty="0" smtClean="0"/>
              <a:t>C</a:t>
            </a:r>
          </a:p>
          <a:p>
            <a:pPr>
              <a:buNone/>
            </a:pPr>
            <a:endParaRPr lang="en-US" sz="2800" dirty="0" smtClean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752601" y="2743200"/>
          <a:ext cx="5029200" cy="807860"/>
        </p:xfrm>
        <a:graphic>
          <a:graphicData uri="http://schemas.openxmlformats.org/presentationml/2006/ole">
            <p:oleObj spid="_x0000_s17411" name="Equation" r:id="rId4" imgW="2292420" imgH="428085" progId="Equation.3">
              <p:embed/>
            </p:oleObj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35814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be used to factor joint distributions</a:t>
            </a:r>
          </a:p>
          <a:p>
            <a:pPr marL="347663"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dirty="0" err="1" smtClean="0"/>
              <a:t>Weather,Cavity,Toothache,Catch</a:t>
            </a:r>
            <a:r>
              <a:rPr lang="en-US" dirty="0" smtClean="0"/>
              <a:t>) =</a:t>
            </a:r>
          </a:p>
          <a:p>
            <a:pPr marL="685800"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b="1" dirty="0" smtClean="0"/>
              <a:t>P</a:t>
            </a:r>
            <a:r>
              <a:rPr lang="en-US" dirty="0" smtClean="0"/>
              <a:t>(Weather)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dirty="0" err="1" smtClean="0"/>
              <a:t>Cavity,Toothache,Catch</a:t>
            </a:r>
            <a:r>
              <a:rPr lang="en-US" dirty="0" smtClean="0"/>
              <a:t>) =</a:t>
            </a:r>
            <a:endParaRPr lang="en-US" dirty="0" smtClean="0"/>
          </a:p>
          <a:p>
            <a:pPr marL="685800"/>
            <a:r>
              <a:rPr lang="en-US" b="1" dirty="0" smtClean="0"/>
              <a:t>P</a:t>
            </a:r>
            <a:r>
              <a:rPr lang="en-US" dirty="0" smtClean="0"/>
              <a:t>(Weather)</a:t>
            </a:r>
            <a:r>
              <a:rPr lang="en-US" b="1" dirty="0" smtClean="0"/>
              <a:t>P</a:t>
            </a:r>
            <a:r>
              <a:rPr lang="en-US" dirty="0" smtClean="0"/>
              <a:t>(Cavity)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dirty="0" err="1" smtClean="0"/>
              <a:t>Toothache|Cavity</a:t>
            </a:r>
            <a:r>
              <a:rPr lang="en-US" dirty="0" smtClean="0"/>
              <a:t>)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dirty="0" err="1" smtClean="0"/>
              <a:t>Catch|Cavity</a:t>
            </a:r>
            <a:r>
              <a:rPr lang="en-US" dirty="0" smtClean="0"/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Bayes Net Example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6632575" y="4878388"/>
            <a:ext cx="1216025" cy="912812"/>
            <a:chOff x="4178" y="3073"/>
            <a:chExt cx="766" cy="575"/>
          </a:xfrm>
        </p:grpSpPr>
        <p:sp>
          <p:nvSpPr>
            <p:cNvPr id="5167" name="Rectangle 17"/>
            <p:cNvSpPr>
              <a:spLocks noChangeArrowheads="1"/>
            </p:cNvSpPr>
            <p:nvPr/>
          </p:nvSpPr>
          <p:spPr bwMode="auto">
            <a:xfrm>
              <a:off x="4513" y="3073"/>
              <a:ext cx="431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P(M|A)</a:t>
              </a:r>
            </a:p>
          </p:txBody>
        </p:sp>
        <p:sp>
          <p:nvSpPr>
            <p:cNvPr id="5168" name="Rectangle 18"/>
            <p:cNvSpPr>
              <a:spLocks noChangeArrowheads="1"/>
            </p:cNvSpPr>
            <p:nvPr/>
          </p:nvSpPr>
          <p:spPr bwMode="auto">
            <a:xfrm>
              <a:off x="4513" y="3265"/>
              <a:ext cx="431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0.70</a:t>
              </a:r>
            </a:p>
          </p:txBody>
        </p:sp>
        <p:sp>
          <p:nvSpPr>
            <p:cNvPr id="5169" name="Rectangle 19"/>
            <p:cNvSpPr>
              <a:spLocks noChangeArrowheads="1"/>
            </p:cNvSpPr>
            <p:nvPr/>
          </p:nvSpPr>
          <p:spPr bwMode="auto">
            <a:xfrm>
              <a:off x="4178" y="3073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5170" name="Rectangle 20"/>
            <p:cNvSpPr>
              <a:spLocks noChangeArrowheads="1"/>
            </p:cNvSpPr>
            <p:nvPr/>
          </p:nvSpPr>
          <p:spPr bwMode="auto">
            <a:xfrm>
              <a:off x="4178" y="3265"/>
              <a:ext cx="33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5171" name="Rectangle 21"/>
            <p:cNvSpPr>
              <a:spLocks noChangeArrowheads="1"/>
            </p:cNvSpPr>
            <p:nvPr/>
          </p:nvSpPr>
          <p:spPr bwMode="auto">
            <a:xfrm>
              <a:off x="4178" y="3456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5172" name="Rectangle 22"/>
            <p:cNvSpPr>
              <a:spLocks noChangeArrowheads="1"/>
            </p:cNvSpPr>
            <p:nvPr/>
          </p:nvSpPr>
          <p:spPr bwMode="auto">
            <a:xfrm>
              <a:off x="4513" y="3456"/>
              <a:ext cx="431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0.01</a:t>
              </a:r>
            </a:p>
          </p:txBody>
        </p:sp>
        <p:sp>
          <p:nvSpPr>
            <p:cNvPr id="5173" name="Line 23"/>
            <p:cNvSpPr>
              <a:spLocks noChangeShapeType="1"/>
            </p:cNvSpPr>
            <p:nvPr/>
          </p:nvSpPr>
          <p:spPr bwMode="auto">
            <a:xfrm flipH="1">
              <a:off x="4179" y="3264"/>
              <a:ext cx="76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2732088" y="4956175"/>
            <a:ext cx="1230312" cy="911225"/>
            <a:chOff x="1721" y="3122"/>
            <a:chExt cx="775" cy="574"/>
          </a:xfrm>
        </p:grpSpPr>
        <p:sp>
          <p:nvSpPr>
            <p:cNvPr id="5160" name="Rectangle 11"/>
            <p:cNvSpPr>
              <a:spLocks noChangeArrowheads="1"/>
            </p:cNvSpPr>
            <p:nvPr/>
          </p:nvSpPr>
          <p:spPr bwMode="auto">
            <a:xfrm>
              <a:off x="2065" y="3122"/>
              <a:ext cx="431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P(J|A)</a:t>
              </a:r>
            </a:p>
          </p:txBody>
        </p:sp>
        <p:sp>
          <p:nvSpPr>
            <p:cNvPr id="5161" name="Rectangle 12"/>
            <p:cNvSpPr>
              <a:spLocks noChangeArrowheads="1"/>
            </p:cNvSpPr>
            <p:nvPr/>
          </p:nvSpPr>
          <p:spPr bwMode="auto">
            <a:xfrm>
              <a:off x="2065" y="3313"/>
              <a:ext cx="431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0.90</a:t>
              </a:r>
            </a:p>
          </p:txBody>
        </p:sp>
        <p:sp>
          <p:nvSpPr>
            <p:cNvPr id="5162" name="Rectangle 13"/>
            <p:cNvSpPr>
              <a:spLocks noChangeArrowheads="1"/>
            </p:cNvSpPr>
            <p:nvPr/>
          </p:nvSpPr>
          <p:spPr bwMode="auto">
            <a:xfrm>
              <a:off x="1730" y="3122"/>
              <a:ext cx="33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5163" name="Rectangle 14"/>
            <p:cNvSpPr>
              <a:spLocks noChangeArrowheads="1"/>
            </p:cNvSpPr>
            <p:nvPr/>
          </p:nvSpPr>
          <p:spPr bwMode="auto">
            <a:xfrm>
              <a:off x="1730" y="3313"/>
              <a:ext cx="33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5164" name="Rectangle 15"/>
            <p:cNvSpPr>
              <a:spLocks noChangeArrowheads="1"/>
            </p:cNvSpPr>
            <p:nvPr/>
          </p:nvSpPr>
          <p:spPr bwMode="auto">
            <a:xfrm>
              <a:off x="1730" y="3504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5165" name="Rectangle 16"/>
            <p:cNvSpPr>
              <a:spLocks noChangeArrowheads="1"/>
            </p:cNvSpPr>
            <p:nvPr/>
          </p:nvSpPr>
          <p:spPr bwMode="auto">
            <a:xfrm>
              <a:off x="2065" y="3504"/>
              <a:ext cx="431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0.05</a:t>
              </a:r>
            </a:p>
          </p:txBody>
        </p:sp>
        <p:sp>
          <p:nvSpPr>
            <p:cNvPr id="5166" name="Line 24"/>
            <p:cNvSpPr>
              <a:spLocks noChangeShapeType="1"/>
            </p:cNvSpPr>
            <p:nvPr/>
          </p:nvSpPr>
          <p:spPr bwMode="auto">
            <a:xfrm flipH="1">
              <a:off x="1721" y="3312"/>
              <a:ext cx="76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2743200" y="1600200"/>
            <a:ext cx="685800" cy="606425"/>
            <a:chOff x="1728" y="1008"/>
            <a:chExt cx="432" cy="382"/>
          </a:xfrm>
        </p:grpSpPr>
        <p:sp>
          <p:nvSpPr>
            <p:cNvPr id="5157" name="Rectangle 9"/>
            <p:cNvSpPr>
              <a:spLocks noChangeArrowheads="1"/>
            </p:cNvSpPr>
            <p:nvPr/>
          </p:nvSpPr>
          <p:spPr bwMode="auto">
            <a:xfrm>
              <a:off x="1735" y="1008"/>
              <a:ext cx="425" cy="2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P(B)</a:t>
              </a:r>
            </a:p>
          </p:txBody>
        </p:sp>
        <p:sp>
          <p:nvSpPr>
            <p:cNvPr id="5158" name="Rectangle 10"/>
            <p:cNvSpPr>
              <a:spLocks noChangeArrowheads="1"/>
            </p:cNvSpPr>
            <p:nvPr/>
          </p:nvSpPr>
          <p:spPr bwMode="auto">
            <a:xfrm>
              <a:off x="1735" y="1199"/>
              <a:ext cx="42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0.001</a:t>
              </a:r>
            </a:p>
          </p:txBody>
        </p:sp>
        <p:sp>
          <p:nvSpPr>
            <p:cNvPr id="5159" name="Line 25"/>
            <p:cNvSpPr>
              <a:spLocks noChangeShapeType="1"/>
            </p:cNvSpPr>
            <p:nvPr/>
          </p:nvSpPr>
          <p:spPr bwMode="auto">
            <a:xfrm flipH="1">
              <a:off x="1728" y="1198"/>
              <a:ext cx="4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5126" name="Oval 26"/>
          <p:cNvSpPr>
            <a:spLocks noChangeArrowheads="1"/>
          </p:cNvSpPr>
          <p:nvPr/>
        </p:nvSpPr>
        <p:spPr bwMode="auto">
          <a:xfrm>
            <a:off x="762000" y="1673225"/>
            <a:ext cx="16002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Burglary</a:t>
            </a:r>
          </a:p>
        </p:txBody>
      </p:sp>
      <p:sp>
        <p:nvSpPr>
          <p:cNvPr id="5127" name="Oval 27"/>
          <p:cNvSpPr>
            <a:spLocks noChangeArrowheads="1"/>
          </p:cNvSpPr>
          <p:nvPr/>
        </p:nvSpPr>
        <p:spPr bwMode="auto">
          <a:xfrm>
            <a:off x="4800600" y="1676400"/>
            <a:ext cx="16764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Earthquake</a:t>
            </a:r>
          </a:p>
        </p:txBody>
      </p:sp>
      <p:sp>
        <p:nvSpPr>
          <p:cNvPr id="5128" name="Oval 28"/>
          <p:cNvSpPr>
            <a:spLocks noChangeArrowheads="1"/>
          </p:cNvSpPr>
          <p:nvPr/>
        </p:nvSpPr>
        <p:spPr bwMode="auto">
          <a:xfrm>
            <a:off x="2743200" y="3276600"/>
            <a:ext cx="16002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Alarm</a:t>
            </a:r>
          </a:p>
        </p:txBody>
      </p:sp>
      <p:sp>
        <p:nvSpPr>
          <p:cNvPr id="5129" name="Oval 29"/>
          <p:cNvSpPr>
            <a:spLocks noChangeArrowheads="1"/>
          </p:cNvSpPr>
          <p:nvPr/>
        </p:nvSpPr>
        <p:spPr bwMode="auto">
          <a:xfrm>
            <a:off x="914400" y="5181600"/>
            <a:ext cx="16002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JohnCalls</a:t>
            </a:r>
          </a:p>
        </p:txBody>
      </p:sp>
      <p:sp>
        <p:nvSpPr>
          <p:cNvPr id="5130" name="Oval 30"/>
          <p:cNvSpPr>
            <a:spLocks noChangeArrowheads="1"/>
          </p:cNvSpPr>
          <p:nvPr/>
        </p:nvSpPr>
        <p:spPr bwMode="auto">
          <a:xfrm>
            <a:off x="4800600" y="5105400"/>
            <a:ext cx="16002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MaryCalls</a:t>
            </a:r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6705600" y="1679575"/>
            <a:ext cx="685800" cy="606425"/>
            <a:chOff x="4224" y="1058"/>
            <a:chExt cx="432" cy="382"/>
          </a:xfrm>
        </p:grpSpPr>
        <p:sp>
          <p:nvSpPr>
            <p:cNvPr id="5154" name="Rectangle 31"/>
            <p:cNvSpPr>
              <a:spLocks noChangeArrowheads="1"/>
            </p:cNvSpPr>
            <p:nvPr/>
          </p:nvSpPr>
          <p:spPr bwMode="auto">
            <a:xfrm>
              <a:off x="4231" y="1058"/>
              <a:ext cx="425" cy="2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P(E)</a:t>
              </a:r>
            </a:p>
          </p:txBody>
        </p:sp>
        <p:sp>
          <p:nvSpPr>
            <p:cNvPr id="5155" name="Rectangle 32"/>
            <p:cNvSpPr>
              <a:spLocks noChangeArrowheads="1"/>
            </p:cNvSpPr>
            <p:nvPr/>
          </p:nvSpPr>
          <p:spPr bwMode="auto">
            <a:xfrm>
              <a:off x="4231" y="1249"/>
              <a:ext cx="42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0.002</a:t>
              </a:r>
            </a:p>
          </p:txBody>
        </p:sp>
        <p:sp>
          <p:nvSpPr>
            <p:cNvPr id="5156" name="Line 33"/>
            <p:cNvSpPr>
              <a:spLocks noChangeShapeType="1"/>
            </p:cNvSpPr>
            <p:nvPr/>
          </p:nvSpPr>
          <p:spPr bwMode="auto">
            <a:xfrm flipH="1">
              <a:off x="4224" y="1248"/>
              <a:ext cx="4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5132" name="Line 34"/>
          <p:cNvSpPr>
            <a:spLocks noChangeShapeType="1"/>
          </p:cNvSpPr>
          <p:nvPr/>
        </p:nvSpPr>
        <p:spPr bwMode="auto">
          <a:xfrm>
            <a:off x="1600200" y="2209800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35"/>
          <p:cNvSpPr>
            <a:spLocks noChangeShapeType="1"/>
          </p:cNvSpPr>
          <p:nvPr/>
        </p:nvSpPr>
        <p:spPr bwMode="auto">
          <a:xfrm flipH="1">
            <a:off x="3962400" y="2286000"/>
            <a:ext cx="1676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36"/>
          <p:cNvSpPr>
            <a:spLocks noChangeShapeType="1"/>
          </p:cNvSpPr>
          <p:nvPr/>
        </p:nvSpPr>
        <p:spPr bwMode="auto">
          <a:xfrm flipH="1">
            <a:off x="1752600" y="3810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37"/>
          <p:cNvSpPr>
            <a:spLocks noChangeShapeType="1"/>
          </p:cNvSpPr>
          <p:nvPr/>
        </p:nvSpPr>
        <p:spPr bwMode="auto">
          <a:xfrm>
            <a:off x="3886200" y="3810000"/>
            <a:ext cx="1676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4953000" y="2819400"/>
            <a:ext cx="1905000" cy="1524000"/>
            <a:chOff x="3120" y="1776"/>
            <a:chExt cx="1200" cy="960"/>
          </a:xfrm>
        </p:grpSpPr>
        <p:sp>
          <p:nvSpPr>
            <p:cNvPr id="5138" name="Rectangle 43"/>
            <p:cNvSpPr>
              <a:spLocks noChangeArrowheads="1"/>
            </p:cNvSpPr>
            <p:nvPr/>
          </p:nvSpPr>
          <p:spPr bwMode="auto">
            <a:xfrm>
              <a:off x="3792" y="2159"/>
              <a:ext cx="528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0.94</a:t>
              </a:r>
            </a:p>
          </p:txBody>
        </p:sp>
        <p:sp>
          <p:nvSpPr>
            <p:cNvPr id="5139" name="Rectangle 48"/>
            <p:cNvSpPr>
              <a:spLocks noChangeArrowheads="1"/>
            </p:cNvSpPr>
            <p:nvPr/>
          </p:nvSpPr>
          <p:spPr bwMode="auto">
            <a:xfrm>
              <a:off x="3792" y="2353"/>
              <a:ext cx="528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0.29</a:t>
              </a:r>
            </a:p>
          </p:txBody>
        </p:sp>
        <p:sp>
          <p:nvSpPr>
            <p:cNvPr id="5140" name="Rectangle 38"/>
            <p:cNvSpPr>
              <a:spLocks noChangeArrowheads="1"/>
            </p:cNvSpPr>
            <p:nvPr/>
          </p:nvSpPr>
          <p:spPr bwMode="auto">
            <a:xfrm>
              <a:off x="3793" y="1776"/>
              <a:ext cx="527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P(A|B,E)</a:t>
              </a:r>
            </a:p>
          </p:txBody>
        </p:sp>
        <p:sp>
          <p:nvSpPr>
            <p:cNvPr id="5141" name="Rectangle 39"/>
            <p:cNvSpPr>
              <a:spLocks noChangeArrowheads="1"/>
            </p:cNvSpPr>
            <p:nvPr/>
          </p:nvSpPr>
          <p:spPr bwMode="auto">
            <a:xfrm>
              <a:off x="3793" y="1968"/>
              <a:ext cx="527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0.95</a:t>
              </a:r>
            </a:p>
          </p:txBody>
        </p:sp>
        <p:sp>
          <p:nvSpPr>
            <p:cNvPr id="5142" name="Rectangle 40"/>
            <p:cNvSpPr>
              <a:spLocks noChangeArrowheads="1"/>
            </p:cNvSpPr>
            <p:nvPr/>
          </p:nvSpPr>
          <p:spPr bwMode="auto">
            <a:xfrm>
              <a:off x="3458" y="1776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5143" name="Rectangle 41"/>
            <p:cNvSpPr>
              <a:spLocks noChangeArrowheads="1"/>
            </p:cNvSpPr>
            <p:nvPr/>
          </p:nvSpPr>
          <p:spPr bwMode="auto">
            <a:xfrm>
              <a:off x="3458" y="1968"/>
              <a:ext cx="33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5144" name="Rectangle 42"/>
            <p:cNvSpPr>
              <a:spLocks noChangeArrowheads="1"/>
            </p:cNvSpPr>
            <p:nvPr/>
          </p:nvSpPr>
          <p:spPr bwMode="auto">
            <a:xfrm>
              <a:off x="3458" y="2159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5145" name="Rectangle 45"/>
            <p:cNvSpPr>
              <a:spLocks noChangeArrowheads="1"/>
            </p:cNvSpPr>
            <p:nvPr/>
          </p:nvSpPr>
          <p:spPr bwMode="auto">
            <a:xfrm>
              <a:off x="3120" y="1776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5146" name="Rectangle 46"/>
            <p:cNvSpPr>
              <a:spLocks noChangeArrowheads="1"/>
            </p:cNvSpPr>
            <p:nvPr/>
          </p:nvSpPr>
          <p:spPr bwMode="auto">
            <a:xfrm>
              <a:off x="3120" y="1968"/>
              <a:ext cx="33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5147" name="Rectangle 47"/>
            <p:cNvSpPr>
              <a:spLocks noChangeArrowheads="1"/>
            </p:cNvSpPr>
            <p:nvPr/>
          </p:nvSpPr>
          <p:spPr bwMode="auto">
            <a:xfrm>
              <a:off x="3120" y="2159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5148" name="Rectangle 49"/>
            <p:cNvSpPr>
              <a:spLocks noChangeArrowheads="1"/>
            </p:cNvSpPr>
            <p:nvPr/>
          </p:nvSpPr>
          <p:spPr bwMode="auto">
            <a:xfrm>
              <a:off x="3458" y="2353"/>
              <a:ext cx="33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5149" name="Rectangle 50"/>
            <p:cNvSpPr>
              <a:spLocks noChangeArrowheads="1"/>
            </p:cNvSpPr>
            <p:nvPr/>
          </p:nvSpPr>
          <p:spPr bwMode="auto">
            <a:xfrm>
              <a:off x="3458" y="2544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5150" name="Rectangle 51"/>
            <p:cNvSpPr>
              <a:spLocks noChangeArrowheads="1"/>
            </p:cNvSpPr>
            <p:nvPr/>
          </p:nvSpPr>
          <p:spPr bwMode="auto">
            <a:xfrm>
              <a:off x="3793" y="2544"/>
              <a:ext cx="527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0.001</a:t>
              </a:r>
            </a:p>
          </p:txBody>
        </p:sp>
        <p:sp>
          <p:nvSpPr>
            <p:cNvPr id="5151" name="Rectangle 53"/>
            <p:cNvSpPr>
              <a:spLocks noChangeArrowheads="1"/>
            </p:cNvSpPr>
            <p:nvPr/>
          </p:nvSpPr>
          <p:spPr bwMode="auto">
            <a:xfrm>
              <a:off x="3120" y="2353"/>
              <a:ext cx="33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5152" name="Rectangle 54"/>
            <p:cNvSpPr>
              <a:spLocks noChangeArrowheads="1"/>
            </p:cNvSpPr>
            <p:nvPr/>
          </p:nvSpPr>
          <p:spPr bwMode="auto">
            <a:xfrm>
              <a:off x="3120" y="2544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5153" name="Line 44"/>
            <p:cNvSpPr>
              <a:spLocks noChangeShapeType="1"/>
            </p:cNvSpPr>
            <p:nvPr/>
          </p:nvSpPr>
          <p:spPr bwMode="auto">
            <a:xfrm flipH="1">
              <a:off x="3120" y="1968"/>
              <a:ext cx="12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5137" name="Text Box 55"/>
          <p:cNvSpPr txBox="1">
            <a:spLocks noChangeArrowheads="1"/>
          </p:cNvSpPr>
          <p:nvPr/>
        </p:nvSpPr>
        <p:spPr bwMode="auto">
          <a:xfrm>
            <a:off x="5257800" y="6003925"/>
            <a:ext cx="2576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From Fig. </a:t>
            </a:r>
            <a:r>
              <a:rPr lang="en-US" sz="2000" i="1">
                <a:cs typeface="Times New Roman" pitchFamily="18" charset="0"/>
              </a:rPr>
              <a:t>14.2, p. 512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Global Semantics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09600"/>
          </a:xfrm>
        </p:spPr>
        <p:txBody>
          <a:bodyPr/>
          <a:lstStyle/>
          <a:p>
            <a:pPr eaLnBrk="1" hangingPunct="1"/>
            <a:r>
              <a:rPr lang="en-US" smtClean="0"/>
              <a:t>atomic event using a Bayesian Network</a:t>
            </a:r>
          </a:p>
          <a:p>
            <a:pPr lvl="1" eaLnBrk="1" hangingPunct="1"/>
            <a:endParaRPr lang="en-US" smtClean="0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1841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endParaRPr lang="en-US"/>
          </a:p>
          <a:p>
            <a:pPr eaLnBrk="0" hangingPunct="0"/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371600" y="2438400"/>
          <a:ext cx="5348288" cy="914400"/>
        </p:xfrm>
        <a:graphic>
          <a:graphicData uri="http://schemas.openxmlformats.org/presentationml/2006/ole">
            <p:oleObj spid="_x0000_s1026" name="Equation" r:id="rId3" imgW="2501900" imgH="431800" progId="Equation.3">
              <p:embed/>
            </p:oleObj>
          </a:graphicData>
        </a:graphic>
      </p:graphicFrame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1158875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pPr eaLnBrk="0" hangingPunct="0"/>
            <a:endParaRPr 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5800" y="403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atomic event using the chain rule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3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1447800" y="4495800"/>
          <a:ext cx="4872038" cy="912813"/>
        </p:xfrm>
        <a:graphic>
          <a:graphicData uri="http://schemas.openxmlformats.org/presentationml/2006/ole">
            <p:oleObj spid="_x0000_s1027" name="Equation" r:id="rId4" imgW="2286000" imgH="431800" progId="Equation.3">
              <p:embed/>
            </p:oleObj>
          </a:graphicData>
        </a:graphic>
      </p:graphicFrame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371600" y="5257800"/>
            <a:ext cx="738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/>
              <a:t>P(b,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/>
              <a:t>e,a, j,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/>
              <a:t>m) =</a:t>
            </a:r>
            <a:r>
              <a:rPr lang="pt-BR" sz="2000"/>
              <a:t> P(b)P(</a:t>
            </a:r>
            <a:r>
              <a:rPr lang="en-US" sz="2000">
                <a:sym typeface="Symbol" pitchFamily="18" charset="2"/>
              </a:rPr>
              <a:t></a:t>
            </a:r>
            <a:r>
              <a:rPr lang="pt-BR" sz="2000"/>
              <a:t>e|b)P(a|b,</a:t>
            </a:r>
            <a:r>
              <a:rPr lang="en-US" sz="2000">
                <a:sym typeface="Symbol" pitchFamily="18" charset="2"/>
              </a:rPr>
              <a:t></a:t>
            </a:r>
            <a:r>
              <a:rPr lang="pt-BR" sz="2000"/>
              <a:t>e)P(j| b,</a:t>
            </a:r>
            <a:r>
              <a:rPr lang="en-US" sz="2000">
                <a:sym typeface="Symbol" pitchFamily="18" charset="2"/>
              </a:rPr>
              <a:t></a:t>
            </a:r>
            <a:r>
              <a:rPr lang="pt-BR" sz="2000"/>
              <a:t>e,a)P(</a:t>
            </a:r>
            <a:r>
              <a:rPr lang="en-US" sz="2000">
                <a:sym typeface="Symbol" pitchFamily="18" charset="2"/>
              </a:rPr>
              <a:t></a:t>
            </a:r>
            <a:r>
              <a:rPr lang="pt-BR" sz="2000"/>
              <a:t>m| b,</a:t>
            </a:r>
            <a:r>
              <a:rPr lang="en-US" sz="2000">
                <a:sym typeface="Symbol" pitchFamily="18" charset="2"/>
              </a:rPr>
              <a:t></a:t>
            </a:r>
            <a:r>
              <a:rPr lang="pt-BR" sz="2000"/>
              <a:t>e,a,j)</a:t>
            </a:r>
            <a:endParaRPr lang="en-US" sz="200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371600" y="3402013"/>
            <a:ext cx="5453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P(b,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/>
              <a:t>e,a, j,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/>
              <a:t>m) </a:t>
            </a:r>
            <a:r>
              <a:rPr lang="pt-BR" sz="2000"/>
              <a:t>= P(b)P(</a:t>
            </a:r>
            <a:r>
              <a:rPr lang="en-US" sz="2000">
                <a:sym typeface="Symbol" pitchFamily="18" charset="2"/>
              </a:rPr>
              <a:t></a:t>
            </a:r>
            <a:r>
              <a:rPr lang="pt-BR" sz="2000"/>
              <a:t>e)P(a|b,</a:t>
            </a:r>
            <a:r>
              <a:rPr lang="en-US" sz="2000">
                <a:sym typeface="Symbol" pitchFamily="18" charset="2"/>
              </a:rPr>
              <a:t></a:t>
            </a:r>
            <a:r>
              <a:rPr lang="pt-BR" sz="2000"/>
              <a:t>e)P(j|a)P(</a:t>
            </a:r>
            <a:r>
              <a:rPr lang="en-US" sz="2000">
                <a:sym typeface="Symbol" pitchFamily="18" charset="2"/>
              </a:rPr>
              <a:t></a:t>
            </a:r>
            <a:r>
              <a:rPr lang="pt-BR" sz="2000"/>
              <a:t>m|a)</a:t>
            </a:r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Bayes Net Inference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438400" y="2133600"/>
          <a:ext cx="3740150" cy="841375"/>
        </p:xfrm>
        <a:graphic>
          <a:graphicData uri="http://schemas.openxmlformats.org/presentationml/2006/ole">
            <p:oleObj spid="_x0000_s2050" name="Equation" r:id="rId3" imgW="1562040" imgH="355320" progId="Equation.3">
              <p:embed/>
            </p:oleObj>
          </a:graphicData>
        </a:graphic>
      </p:graphicFrame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893763" y="3552825"/>
          <a:ext cx="7462837" cy="720725"/>
        </p:xfrm>
        <a:graphic>
          <a:graphicData uri="http://schemas.openxmlformats.org/presentationml/2006/ole">
            <p:oleObj spid="_x0000_s2051" name="Equation" r:id="rId4" imgW="3543120" imgH="342720" progId="Equation.3">
              <p:embed/>
            </p:oleObj>
          </a:graphicData>
        </a:graphic>
      </p:graphicFrame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584325" y="1717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1100138" y="4314825"/>
            <a:ext cx="68024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1997075" algn="l"/>
                <a:tab pos="2633663" algn="l"/>
              </a:tabLst>
            </a:pP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b|j,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m</a:t>
            </a:r>
            <a:r>
              <a:rPr lang="en-US"/>
              <a:t>)</a:t>
            </a:r>
            <a:r>
              <a:rPr lang="en-US" i="1"/>
              <a:t>=</a:t>
            </a:r>
            <a:r>
              <a:rPr lang="el-GR" i="1">
                <a:cs typeface="Times New Roman" pitchFamily="18" charset="0"/>
              </a:rPr>
              <a:t>α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>
                <a:cs typeface="Times New Roman" pitchFamily="18" charset="0"/>
              </a:rPr>
              <a:t>(</a:t>
            </a:r>
            <a:r>
              <a:rPr lang="en-US" i="1">
                <a:cs typeface="Times New Roman" pitchFamily="18" charset="0"/>
              </a:rPr>
              <a:t>b</a:t>
            </a:r>
            <a:r>
              <a:rPr lang="en-US">
                <a:cs typeface="Times New Roman" pitchFamily="18" charset="0"/>
              </a:rPr>
              <a:t>)[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>
                <a:cs typeface="Times New Roman" pitchFamily="18" charset="0"/>
              </a:rPr>
              <a:t>(</a:t>
            </a:r>
            <a:r>
              <a:rPr lang="en-US" i="1">
                <a:cs typeface="Times New Roman" pitchFamily="18" charset="0"/>
              </a:rPr>
              <a:t>e</a:t>
            </a:r>
            <a:r>
              <a:rPr lang="en-US">
                <a:cs typeface="Times New Roman" pitchFamily="18" charset="0"/>
              </a:rPr>
              <a:t>)[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>
                <a:cs typeface="Times New Roman" pitchFamily="18" charset="0"/>
              </a:rPr>
              <a:t>(</a:t>
            </a:r>
            <a:r>
              <a:rPr lang="en-US" i="1">
                <a:cs typeface="Times New Roman" pitchFamily="18" charset="0"/>
              </a:rPr>
              <a:t>a|b,e</a:t>
            </a:r>
            <a:r>
              <a:rPr lang="en-US">
                <a:cs typeface="Times New Roman" pitchFamily="18" charset="0"/>
              </a:rPr>
              <a:t>)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>
                <a:cs typeface="Times New Roman" pitchFamily="18" charset="0"/>
              </a:rPr>
              <a:t>(</a:t>
            </a:r>
            <a:r>
              <a:rPr lang="en-US" i="1">
                <a:cs typeface="Times New Roman" pitchFamily="18" charset="0"/>
              </a:rPr>
              <a:t>j|a</a:t>
            </a:r>
            <a:r>
              <a:rPr lang="en-US">
                <a:cs typeface="Times New Roman" pitchFamily="18" charset="0"/>
              </a:rPr>
              <a:t>)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>
                <a:cs typeface="Times New Roman" pitchFamily="18" charset="0"/>
              </a:rPr>
              <a:t>(</a:t>
            </a:r>
            <a:r>
              <a:rPr lang="en-US">
                <a:sym typeface="Symbol" pitchFamily="18" charset="2"/>
              </a:rPr>
              <a:t></a:t>
            </a:r>
            <a:r>
              <a:rPr lang="en-US" i="1">
                <a:cs typeface="Times New Roman" pitchFamily="18" charset="0"/>
              </a:rPr>
              <a:t>m|a</a:t>
            </a:r>
            <a:r>
              <a:rPr lang="en-US">
                <a:cs typeface="Times New Roman" pitchFamily="18" charset="0"/>
              </a:rPr>
              <a:t>) +</a:t>
            </a:r>
            <a:br>
              <a:rPr lang="en-US">
                <a:cs typeface="Times New Roman" pitchFamily="18" charset="0"/>
              </a:rPr>
            </a:br>
            <a:r>
              <a:rPr lang="en-US" i="1">
                <a:cs typeface="Times New Roman" pitchFamily="18" charset="0"/>
              </a:rPr>
              <a:t>		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a|b,e</a:t>
            </a:r>
            <a:r>
              <a:rPr lang="en-US"/>
              <a:t>)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j|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a</a:t>
            </a:r>
            <a:r>
              <a:rPr lang="en-US"/>
              <a:t>)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m|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a</a:t>
            </a:r>
            <a:r>
              <a:rPr lang="en-US"/>
              <a:t>)] +</a:t>
            </a:r>
            <a:br>
              <a:rPr lang="en-US"/>
            </a:br>
            <a:r>
              <a:rPr lang="en-US"/>
              <a:t>	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e</a:t>
            </a:r>
            <a:r>
              <a:rPr lang="en-US"/>
              <a:t>)[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a|b,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e</a:t>
            </a:r>
            <a:r>
              <a:rPr lang="en-US"/>
              <a:t>)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j|a</a:t>
            </a:r>
            <a:r>
              <a:rPr lang="en-US"/>
              <a:t>)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m|a</a:t>
            </a:r>
            <a:r>
              <a:rPr lang="en-US"/>
              <a:t>) +</a:t>
            </a:r>
            <a:r>
              <a:rPr lang="en-US" i="1"/>
              <a:t/>
            </a:r>
            <a:br>
              <a:rPr lang="en-US" i="1"/>
            </a:br>
            <a:r>
              <a:rPr lang="en-US" i="1"/>
              <a:t>			P</a:t>
            </a:r>
            <a:r>
              <a:rPr lang="en-US"/>
              <a:t>(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a|b,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e</a:t>
            </a:r>
            <a:r>
              <a:rPr lang="en-US"/>
              <a:t>)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j|</a:t>
            </a:r>
            <a:r>
              <a:rPr lang="en-US" i="1">
                <a:sym typeface="Symbol" pitchFamily="18" charset="2"/>
              </a:rPr>
              <a:t></a:t>
            </a:r>
            <a:r>
              <a:rPr lang="en-US" i="1"/>
              <a:t>a</a:t>
            </a:r>
            <a:r>
              <a:rPr lang="en-US"/>
              <a:t>)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m|</a:t>
            </a:r>
            <a:r>
              <a:rPr lang="en-US" i="1">
                <a:sym typeface="Symbol" pitchFamily="18" charset="2"/>
              </a:rPr>
              <a:t></a:t>
            </a:r>
            <a:r>
              <a:rPr lang="en-US" i="1"/>
              <a:t>a</a:t>
            </a:r>
            <a:r>
              <a:rPr lang="en-US"/>
              <a:t>)]</a:t>
            </a:r>
            <a:endParaRPr lang="el-GR"/>
          </a:p>
        </p:txBody>
      </p:sp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995363" y="2209800"/>
            <a:ext cx="130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Formula:</a:t>
            </a:r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990600" y="2971800"/>
            <a:ext cx="134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of Inference Calculations</a:t>
            </a:r>
          </a:p>
        </p:txBody>
      </p:sp>
      <p:sp>
        <p:nvSpPr>
          <p:cNvPr id="6147" name="Oval 4"/>
          <p:cNvSpPr>
            <a:spLocks noChangeArrowheads="1"/>
          </p:cNvSpPr>
          <p:nvPr/>
        </p:nvSpPr>
        <p:spPr bwMode="auto">
          <a:xfrm>
            <a:off x="47244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+</a:t>
            </a:r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27432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+</a:t>
            </a:r>
          </a:p>
        </p:txBody>
      </p:sp>
      <p:sp>
        <p:nvSpPr>
          <p:cNvPr id="6149" name="Oval 6"/>
          <p:cNvSpPr>
            <a:spLocks noChangeArrowheads="1"/>
          </p:cNvSpPr>
          <p:nvPr/>
        </p:nvSpPr>
        <p:spPr bwMode="auto">
          <a:xfrm>
            <a:off x="67818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+</a:t>
            </a:r>
          </a:p>
        </p:txBody>
      </p:sp>
      <p:sp>
        <p:nvSpPr>
          <p:cNvPr id="6150" name="Oval 7"/>
          <p:cNvSpPr>
            <a:spLocks noChangeArrowheads="1"/>
          </p:cNvSpPr>
          <p:nvPr/>
        </p:nvSpPr>
        <p:spPr bwMode="auto">
          <a:xfrm>
            <a:off x="4724400" y="175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auto">
          <a:xfrm>
            <a:off x="17526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2" name="Oval 9"/>
          <p:cNvSpPr>
            <a:spLocks noChangeArrowheads="1"/>
          </p:cNvSpPr>
          <p:nvPr/>
        </p:nvSpPr>
        <p:spPr bwMode="auto">
          <a:xfrm>
            <a:off x="3759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3" name="Oval 12"/>
          <p:cNvSpPr>
            <a:spLocks noChangeArrowheads="1"/>
          </p:cNvSpPr>
          <p:nvPr/>
        </p:nvSpPr>
        <p:spPr bwMode="auto">
          <a:xfrm>
            <a:off x="57658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4" name="Oval 14"/>
          <p:cNvSpPr>
            <a:spLocks noChangeArrowheads="1"/>
          </p:cNvSpPr>
          <p:nvPr/>
        </p:nvSpPr>
        <p:spPr bwMode="auto">
          <a:xfrm>
            <a:off x="77724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5" name="Oval 21"/>
          <p:cNvSpPr>
            <a:spLocks noChangeArrowheads="1"/>
          </p:cNvSpPr>
          <p:nvPr/>
        </p:nvSpPr>
        <p:spPr bwMode="auto">
          <a:xfrm>
            <a:off x="17526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6" name="Oval 22"/>
          <p:cNvSpPr>
            <a:spLocks noChangeArrowheads="1"/>
          </p:cNvSpPr>
          <p:nvPr/>
        </p:nvSpPr>
        <p:spPr bwMode="auto">
          <a:xfrm>
            <a:off x="37592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7" name="Oval 23"/>
          <p:cNvSpPr>
            <a:spLocks noChangeArrowheads="1"/>
          </p:cNvSpPr>
          <p:nvPr/>
        </p:nvSpPr>
        <p:spPr bwMode="auto">
          <a:xfrm>
            <a:off x="57658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8" name="Oval 24"/>
          <p:cNvSpPr>
            <a:spLocks noChangeArrowheads="1"/>
          </p:cNvSpPr>
          <p:nvPr/>
        </p:nvSpPr>
        <p:spPr bwMode="auto">
          <a:xfrm>
            <a:off x="77724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9" name="Oval 25"/>
          <p:cNvSpPr>
            <a:spLocks noChangeArrowheads="1"/>
          </p:cNvSpPr>
          <p:nvPr/>
        </p:nvSpPr>
        <p:spPr bwMode="auto">
          <a:xfrm>
            <a:off x="17526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60" name="Oval 26"/>
          <p:cNvSpPr>
            <a:spLocks noChangeArrowheads="1"/>
          </p:cNvSpPr>
          <p:nvPr/>
        </p:nvSpPr>
        <p:spPr bwMode="auto">
          <a:xfrm>
            <a:off x="37592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61" name="Oval 27"/>
          <p:cNvSpPr>
            <a:spLocks noChangeArrowheads="1"/>
          </p:cNvSpPr>
          <p:nvPr/>
        </p:nvSpPr>
        <p:spPr bwMode="auto">
          <a:xfrm>
            <a:off x="57658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62" name="Oval 28"/>
          <p:cNvSpPr>
            <a:spLocks noChangeArrowheads="1"/>
          </p:cNvSpPr>
          <p:nvPr/>
        </p:nvSpPr>
        <p:spPr bwMode="auto">
          <a:xfrm>
            <a:off x="7772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6163" name="AutoShape 29"/>
          <p:cNvCxnSpPr>
            <a:cxnSpLocks noChangeShapeType="1"/>
            <a:stCxn id="6150" idx="4"/>
            <a:endCxn id="6147" idx="0"/>
          </p:cNvCxnSpPr>
          <p:nvPr/>
        </p:nvCxnSpPr>
        <p:spPr bwMode="auto">
          <a:xfrm>
            <a:off x="4838700" y="19812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4" name="AutoShape 30"/>
          <p:cNvCxnSpPr>
            <a:cxnSpLocks noChangeShapeType="1"/>
            <a:stCxn id="6147" idx="3"/>
            <a:endCxn id="6148" idx="7"/>
          </p:cNvCxnSpPr>
          <p:nvPr/>
        </p:nvCxnSpPr>
        <p:spPr bwMode="auto">
          <a:xfrm flipH="1">
            <a:off x="2938463" y="2709863"/>
            <a:ext cx="18192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5" name="AutoShape 31"/>
          <p:cNvCxnSpPr>
            <a:cxnSpLocks noChangeShapeType="1"/>
            <a:stCxn id="6147" idx="5"/>
            <a:endCxn id="6149" idx="1"/>
          </p:cNvCxnSpPr>
          <p:nvPr/>
        </p:nvCxnSpPr>
        <p:spPr bwMode="auto">
          <a:xfrm>
            <a:off x="4919663" y="2709863"/>
            <a:ext cx="18954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6" name="AutoShape 32"/>
          <p:cNvCxnSpPr>
            <a:cxnSpLocks noChangeShapeType="1"/>
            <a:stCxn id="6148" idx="3"/>
            <a:endCxn id="6151" idx="7"/>
          </p:cNvCxnSpPr>
          <p:nvPr/>
        </p:nvCxnSpPr>
        <p:spPr bwMode="auto">
          <a:xfrm flipH="1">
            <a:off x="1947863" y="3624263"/>
            <a:ext cx="828675" cy="600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7" name="AutoShape 33"/>
          <p:cNvCxnSpPr>
            <a:cxnSpLocks noChangeShapeType="1"/>
            <a:stCxn id="6148" idx="5"/>
            <a:endCxn id="6152" idx="0"/>
          </p:cNvCxnSpPr>
          <p:nvPr/>
        </p:nvCxnSpPr>
        <p:spPr bwMode="auto">
          <a:xfrm>
            <a:off x="2938463" y="3624263"/>
            <a:ext cx="935037" cy="566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8" name="AutoShape 34"/>
          <p:cNvCxnSpPr>
            <a:cxnSpLocks noChangeShapeType="1"/>
            <a:stCxn id="6151" idx="4"/>
            <a:endCxn id="6155" idx="0"/>
          </p:cNvCxnSpPr>
          <p:nvPr/>
        </p:nvCxnSpPr>
        <p:spPr bwMode="auto">
          <a:xfrm>
            <a:off x="1866900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9" name="AutoShape 35"/>
          <p:cNvCxnSpPr>
            <a:cxnSpLocks noChangeShapeType="1"/>
            <a:stCxn id="6155" idx="4"/>
            <a:endCxn id="6159" idx="0"/>
          </p:cNvCxnSpPr>
          <p:nvPr/>
        </p:nvCxnSpPr>
        <p:spPr bwMode="auto">
          <a:xfrm>
            <a:off x="1866900" y="5181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0" name="AutoShape 36"/>
          <p:cNvCxnSpPr>
            <a:cxnSpLocks noChangeShapeType="1"/>
            <a:stCxn id="6152" idx="4"/>
            <a:endCxn id="6156" idx="0"/>
          </p:cNvCxnSpPr>
          <p:nvPr/>
        </p:nvCxnSpPr>
        <p:spPr bwMode="auto">
          <a:xfrm>
            <a:off x="3873500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1" name="AutoShape 37"/>
          <p:cNvCxnSpPr>
            <a:cxnSpLocks noChangeShapeType="1"/>
            <a:stCxn id="6156" idx="4"/>
            <a:endCxn id="6160" idx="0"/>
          </p:cNvCxnSpPr>
          <p:nvPr/>
        </p:nvCxnSpPr>
        <p:spPr bwMode="auto">
          <a:xfrm>
            <a:off x="3873500" y="5181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2" name="AutoShape 38"/>
          <p:cNvCxnSpPr>
            <a:cxnSpLocks noChangeShapeType="1"/>
            <a:stCxn id="6153" idx="7"/>
            <a:endCxn id="6149" idx="3"/>
          </p:cNvCxnSpPr>
          <p:nvPr/>
        </p:nvCxnSpPr>
        <p:spPr bwMode="auto">
          <a:xfrm flipV="1">
            <a:off x="5961063" y="3624263"/>
            <a:ext cx="854075" cy="600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3" name="AutoShape 39"/>
          <p:cNvCxnSpPr>
            <a:cxnSpLocks noChangeShapeType="1"/>
            <a:stCxn id="6149" idx="5"/>
            <a:endCxn id="6154" idx="1"/>
          </p:cNvCxnSpPr>
          <p:nvPr/>
        </p:nvCxnSpPr>
        <p:spPr bwMode="auto">
          <a:xfrm>
            <a:off x="6977063" y="3624263"/>
            <a:ext cx="828675" cy="600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4" name="AutoShape 40"/>
          <p:cNvCxnSpPr>
            <a:cxnSpLocks noChangeShapeType="1"/>
            <a:stCxn id="6153" idx="4"/>
            <a:endCxn id="6157" idx="0"/>
          </p:cNvCxnSpPr>
          <p:nvPr/>
        </p:nvCxnSpPr>
        <p:spPr bwMode="auto">
          <a:xfrm>
            <a:off x="5880100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5" name="AutoShape 41"/>
          <p:cNvCxnSpPr>
            <a:cxnSpLocks noChangeShapeType="1"/>
            <a:stCxn id="6157" idx="4"/>
            <a:endCxn id="6161" idx="0"/>
          </p:cNvCxnSpPr>
          <p:nvPr/>
        </p:nvCxnSpPr>
        <p:spPr bwMode="auto">
          <a:xfrm>
            <a:off x="5880100" y="5181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6" name="AutoShape 42"/>
          <p:cNvCxnSpPr>
            <a:cxnSpLocks noChangeShapeType="1"/>
            <a:stCxn id="6154" idx="4"/>
            <a:endCxn id="6158" idx="0"/>
          </p:cNvCxnSpPr>
          <p:nvPr/>
        </p:nvCxnSpPr>
        <p:spPr bwMode="auto">
          <a:xfrm>
            <a:off x="7886700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7" name="AutoShape 43"/>
          <p:cNvCxnSpPr>
            <a:cxnSpLocks noChangeShapeType="1"/>
            <a:stCxn id="6158" idx="4"/>
            <a:endCxn id="6162" idx="0"/>
          </p:cNvCxnSpPr>
          <p:nvPr/>
        </p:nvCxnSpPr>
        <p:spPr bwMode="auto">
          <a:xfrm>
            <a:off x="7886700" y="5181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78" name="Text Box 44"/>
          <p:cNvSpPr txBox="1">
            <a:spLocks noChangeArrowheads="1"/>
          </p:cNvSpPr>
          <p:nvPr/>
        </p:nvSpPr>
        <p:spPr bwMode="auto">
          <a:xfrm>
            <a:off x="3465513" y="2043113"/>
            <a:ext cx="1004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P(b)=.001</a:t>
            </a:r>
          </a:p>
        </p:txBody>
      </p:sp>
      <p:sp>
        <p:nvSpPr>
          <p:cNvPr id="6179" name="Text Box 45"/>
          <p:cNvSpPr txBox="1">
            <a:spLocks noChangeArrowheads="1"/>
          </p:cNvSpPr>
          <p:nvPr/>
        </p:nvSpPr>
        <p:spPr bwMode="auto">
          <a:xfrm>
            <a:off x="2743200" y="2787650"/>
            <a:ext cx="993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P(e)=.002</a:t>
            </a:r>
          </a:p>
        </p:txBody>
      </p:sp>
      <p:sp>
        <p:nvSpPr>
          <p:cNvPr id="6180" name="Text Box 46"/>
          <p:cNvSpPr txBox="1">
            <a:spLocks noChangeArrowheads="1"/>
          </p:cNvSpPr>
          <p:nvPr/>
        </p:nvSpPr>
        <p:spPr bwMode="auto">
          <a:xfrm>
            <a:off x="5948363" y="2782888"/>
            <a:ext cx="1138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e)=.998</a:t>
            </a:r>
          </a:p>
        </p:txBody>
      </p:sp>
      <p:sp>
        <p:nvSpPr>
          <p:cNvPr id="6181" name="Text Box 47"/>
          <p:cNvSpPr txBox="1">
            <a:spLocks noChangeArrowheads="1"/>
          </p:cNvSpPr>
          <p:nvPr/>
        </p:nvSpPr>
        <p:spPr bwMode="auto">
          <a:xfrm>
            <a:off x="1143000" y="3636963"/>
            <a:ext cx="1176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P(a|b,e)=.95</a:t>
            </a:r>
          </a:p>
        </p:txBody>
      </p:sp>
      <p:sp>
        <p:nvSpPr>
          <p:cNvPr id="6182" name="Text Box 48"/>
          <p:cNvSpPr txBox="1">
            <a:spLocks noChangeArrowheads="1"/>
          </p:cNvSpPr>
          <p:nvPr/>
        </p:nvSpPr>
        <p:spPr bwMode="auto">
          <a:xfrm>
            <a:off x="3370263" y="3636963"/>
            <a:ext cx="132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a|b,e)=.05</a:t>
            </a:r>
          </a:p>
        </p:txBody>
      </p:sp>
      <p:sp>
        <p:nvSpPr>
          <p:cNvPr id="6183" name="Text Box 49"/>
          <p:cNvSpPr txBox="1">
            <a:spLocks noChangeArrowheads="1"/>
          </p:cNvSpPr>
          <p:nvPr/>
        </p:nvSpPr>
        <p:spPr bwMode="auto">
          <a:xfrm>
            <a:off x="5122863" y="3636963"/>
            <a:ext cx="132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P(a|b,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e)=.94</a:t>
            </a:r>
          </a:p>
        </p:txBody>
      </p:sp>
      <p:sp>
        <p:nvSpPr>
          <p:cNvPr id="6184" name="Text Box 50"/>
          <p:cNvSpPr txBox="1">
            <a:spLocks noChangeArrowheads="1"/>
          </p:cNvSpPr>
          <p:nvPr/>
        </p:nvSpPr>
        <p:spPr bwMode="auto">
          <a:xfrm>
            <a:off x="7332663" y="3636963"/>
            <a:ext cx="1465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a|b,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e)=.06</a:t>
            </a:r>
          </a:p>
        </p:txBody>
      </p:sp>
      <p:sp>
        <p:nvSpPr>
          <p:cNvPr id="6185" name="Text Box 51"/>
          <p:cNvSpPr txBox="1">
            <a:spLocks noChangeArrowheads="1"/>
          </p:cNvSpPr>
          <p:nvPr/>
        </p:nvSpPr>
        <p:spPr bwMode="auto">
          <a:xfrm>
            <a:off x="685800" y="44958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P(j|a)=.90</a:t>
            </a:r>
          </a:p>
        </p:txBody>
      </p:sp>
      <p:sp>
        <p:nvSpPr>
          <p:cNvPr id="6186" name="Text Box 52"/>
          <p:cNvSpPr txBox="1">
            <a:spLocks noChangeArrowheads="1"/>
          </p:cNvSpPr>
          <p:nvPr/>
        </p:nvSpPr>
        <p:spPr bwMode="auto">
          <a:xfrm>
            <a:off x="685800" y="5302250"/>
            <a:ext cx="12477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m|a)=.30</a:t>
            </a:r>
          </a:p>
        </p:txBody>
      </p:sp>
      <p:sp>
        <p:nvSpPr>
          <p:cNvPr id="6187" name="Text Box 53"/>
          <p:cNvSpPr txBox="1">
            <a:spLocks noChangeArrowheads="1"/>
          </p:cNvSpPr>
          <p:nvPr/>
        </p:nvSpPr>
        <p:spPr bwMode="auto">
          <a:xfrm>
            <a:off x="2590800" y="4491038"/>
            <a:ext cx="1135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P(j|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a)=.05</a:t>
            </a:r>
          </a:p>
        </p:txBody>
      </p:sp>
      <p:sp>
        <p:nvSpPr>
          <p:cNvPr id="6188" name="Text Box 54"/>
          <p:cNvSpPr txBox="1">
            <a:spLocks noChangeArrowheads="1"/>
          </p:cNvSpPr>
          <p:nvPr/>
        </p:nvSpPr>
        <p:spPr bwMode="auto">
          <a:xfrm>
            <a:off x="2514600" y="5297488"/>
            <a:ext cx="13938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m|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a)=.99</a:t>
            </a:r>
          </a:p>
        </p:txBody>
      </p:sp>
      <p:sp>
        <p:nvSpPr>
          <p:cNvPr id="6189" name="Text Box 55"/>
          <p:cNvSpPr txBox="1">
            <a:spLocks noChangeArrowheads="1"/>
          </p:cNvSpPr>
          <p:nvPr/>
        </p:nvSpPr>
        <p:spPr bwMode="auto">
          <a:xfrm>
            <a:off x="4775200" y="44958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P(j|a)=.90</a:t>
            </a:r>
          </a:p>
        </p:txBody>
      </p:sp>
      <p:sp>
        <p:nvSpPr>
          <p:cNvPr id="6190" name="Text Box 56"/>
          <p:cNvSpPr txBox="1">
            <a:spLocks noChangeArrowheads="1"/>
          </p:cNvSpPr>
          <p:nvPr/>
        </p:nvSpPr>
        <p:spPr bwMode="auto">
          <a:xfrm>
            <a:off x="4648200" y="5302250"/>
            <a:ext cx="12477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m|a)=.30</a:t>
            </a:r>
          </a:p>
        </p:txBody>
      </p:sp>
      <p:sp>
        <p:nvSpPr>
          <p:cNvPr id="6191" name="Text Box 59"/>
          <p:cNvSpPr txBox="1">
            <a:spLocks noChangeArrowheads="1"/>
          </p:cNvSpPr>
          <p:nvPr/>
        </p:nvSpPr>
        <p:spPr bwMode="auto">
          <a:xfrm>
            <a:off x="6688138" y="4495800"/>
            <a:ext cx="1135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P(j|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a)=.05</a:t>
            </a:r>
          </a:p>
        </p:txBody>
      </p:sp>
      <p:sp>
        <p:nvSpPr>
          <p:cNvPr id="6192" name="Text Box 60"/>
          <p:cNvSpPr txBox="1">
            <a:spLocks noChangeArrowheads="1"/>
          </p:cNvSpPr>
          <p:nvPr/>
        </p:nvSpPr>
        <p:spPr bwMode="auto">
          <a:xfrm>
            <a:off x="6477000" y="5302250"/>
            <a:ext cx="1393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m|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a)=.99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Calculating</a:t>
            </a:r>
            <a:r>
              <a:rPr lang="en-US" sz="3600" i="1" smtClean="0"/>
              <a:t> P</a:t>
            </a:r>
            <a:r>
              <a:rPr lang="en-US" sz="3600" smtClean="0"/>
              <a:t>(</a:t>
            </a:r>
            <a:r>
              <a:rPr lang="en-US" sz="3600" i="1" smtClean="0"/>
              <a:t>b|j,</a:t>
            </a:r>
            <a:r>
              <a:rPr lang="en-US" sz="3600" smtClean="0">
                <a:sym typeface="Symbol" pitchFamily="18" charset="2"/>
              </a:rPr>
              <a:t></a:t>
            </a:r>
            <a:r>
              <a:rPr lang="en-US" sz="3600" i="1" smtClean="0"/>
              <a:t>m</a:t>
            </a:r>
            <a:r>
              <a:rPr lang="en-US" sz="3600" smtClean="0"/>
              <a:t>)</a:t>
            </a:r>
            <a:r>
              <a:rPr lang="en-US" sz="3600" i="1" smtClean="0"/>
              <a:t> </a:t>
            </a:r>
            <a:r>
              <a:rPr lang="en-US" sz="3600" smtClean="0"/>
              <a:t>and</a:t>
            </a:r>
            <a:r>
              <a:rPr lang="en-US" sz="3600" i="1" smtClean="0"/>
              <a:t> P</a:t>
            </a:r>
            <a:r>
              <a:rPr lang="en-US" sz="3600" smtClean="0"/>
              <a:t>(</a:t>
            </a:r>
            <a:r>
              <a:rPr lang="en-US" sz="3600" smtClean="0">
                <a:sym typeface="Symbol" pitchFamily="18" charset="2"/>
              </a:rPr>
              <a:t></a:t>
            </a:r>
            <a:r>
              <a:rPr lang="en-US" sz="3600" i="1" smtClean="0"/>
              <a:t>b|j,</a:t>
            </a:r>
            <a:r>
              <a:rPr lang="en-US" sz="3600" smtClean="0">
                <a:sym typeface="Symbol" pitchFamily="18" charset="2"/>
              </a:rPr>
              <a:t></a:t>
            </a:r>
            <a:r>
              <a:rPr lang="en-US" sz="3600" i="1" smtClean="0"/>
              <a:t>m</a:t>
            </a:r>
            <a:r>
              <a:rPr lang="en-US" sz="3600" smtClean="0"/>
              <a:t>)</a:t>
            </a:r>
          </a:p>
        </p:txBody>
      </p:sp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1066800" y="1752600"/>
            <a:ext cx="741045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971550" algn="l"/>
                <a:tab pos="1428750" algn="l"/>
              </a:tabLst>
            </a:pP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b|j,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m</a:t>
            </a:r>
            <a:r>
              <a:rPr lang="en-US" sz="1600"/>
              <a:t>)</a:t>
            </a:r>
            <a:r>
              <a:rPr lang="en-US" sz="1600" i="1"/>
              <a:t>=</a:t>
            </a:r>
            <a:r>
              <a:rPr lang="el-GR" sz="1600" i="1">
                <a:cs typeface="Times New Roman" pitchFamily="18" charset="0"/>
              </a:rPr>
              <a:t>α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 i="1">
                <a:cs typeface="Times New Roman" pitchFamily="18" charset="0"/>
              </a:rPr>
              <a:t>b</a:t>
            </a:r>
            <a:r>
              <a:rPr lang="en-US" sz="1600">
                <a:cs typeface="Times New Roman" pitchFamily="18" charset="0"/>
              </a:rPr>
              <a:t>)[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 i="1">
                <a:cs typeface="Times New Roman" pitchFamily="18" charset="0"/>
              </a:rPr>
              <a:t>e</a:t>
            </a:r>
            <a:r>
              <a:rPr lang="en-US" sz="1600">
                <a:cs typeface="Times New Roman" pitchFamily="18" charset="0"/>
              </a:rPr>
              <a:t>)[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 i="1">
                <a:cs typeface="Times New Roman" pitchFamily="18" charset="0"/>
              </a:rPr>
              <a:t>a|b,e</a:t>
            </a:r>
            <a:r>
              <a:rPr lang="en-US" sz="1600">
                <a:cs typeface="Times New Roman" pitchFamily="18" charset="0"/>
              </a:rPr>
              <a:t>)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 i="1">
                <a:cs typeface="Times New Roman" pitchFamily="18" charset="0"/>
              </a:rPr>
              <a:t>j|a</a:t>
            </a:r>
            <a:r>
              <a:rPr lang="en-US" sz="1600">
                <a:cs typeface="Times New Roman" pitchFamily="18" charset="0"/>
              </a:rPr>
              <a:t>)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>
                <a:cs typeface="Times New Roman" pitchFamily="18" charset="0"/>
              </a:rPr>
              <a:t>m|a</a:t>
            </a:r>
            <a:r>
              <a:rPr lang="en-US" sz="1600">
                <a:cs typeface="Times New Roman" pitchFamily="18" charset="0"/>
              </a:rPr>
              <a:t>) + 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a|b,e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j|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a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m|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a</a:t>
            </a:r>
            <a:r>
              <a:rPr lang="en-US" sz="1600"/>
              <a:t>)] +</a:t>
            </a:r>
            <a:br>
              <a:rPr lang="en-US" sz="1600"/>
            </a:br>
            <a:r>
              <a:rPr lang="en-US" sz="1600"/>
              <a:t>		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e</a:t>
            </a:r>
            <a:r>
              <a:rPr lang="en-US" sz="1600"/>
              <a:t>)[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a|b,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e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j|a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m|a</a:t>
            </a:r>
            <a:r>
              <a:rPr lang="en-US" sz="1600"/>
              <a:t>) + 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a|b,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e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j|</a:t>
            </a:r>
            <a:r>
              <a:rPr lang="en-US" sz="1600" i="1">
                <a:sym typeface="Symbol" pitchFamily="18" charset="2"/>
              </a:rPr>
              <a:t></a:t>
            </a:r>
            <a:r>
              <a:rPr lang="en-US" sz="1600" i="1"/>
              <a:t>a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m|</a:t>
            </a:r>
            <a:r>
              <a:rPr lang="en-US" sz="1600" i="1">
                <a:sym typeface="Symbol" pitchFamily="18" charset="2"/>
              </a:rPr>
              <a:t></a:t>
            </a:r>
            <a:r>
              <a:rPr lang="en-US" sz="1600" i="1"/>
              <a:t>a</a:t>
            </a:r>
            <a:r>
              <a:rPr lang="en-US" sz="1600"/>
              <a:t>)]]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</a:t>
            </a:r>
            <a:r>
              <a:rPr lang="el-GR" sz="1600" i="1">
                <a:cs typeface="Times New Roman" pitchFamily="18" charset="0"/>
              </a:rPr>
              <a:t> α</a:t>
            </a:r>
            <a:r>
              <a:rPr lang="en-US" sz="1600">
                <a:cs typeface="Times New Roman" pitchFamily="18" charset="0"/>
              </a:rPr>
              <a:t>(0.001)[(0.002)[(0.95)(0.9)(0.3) + </a:t>
            </a:r>
            <a:r>
              <a:rPr lang="en-US" sz="1600"/>
              <a:t>(0.05)(0.05)(0.99)] +</a:t>
            </a:r>
            <a:br>
              <a:rPr lang="en-US" sz="1600"/>
            </a:br>
            <a:r>
              <a:rPr lang="en-US" sz="1600"/>
              <a:t>		(</a:t>
            </a:r>
            <a:r>
              <a:rPr lang="en-US" sz="1600">
                <a:sym typeface="Symbol" pitchFamily="18" charset="2"/>
              </a:rPr>
              <a:t>0.998</a:t>
            </a:r>
            <a:r>
              <a:rPr lang="en-US" sz="1600"/>
              <a:t>)[(0.94)</a:t>
            </a:r>
            <a:r>
              <a:rPr lang="en-US" sz="1600">
                <a:cs typeface="Times New Roman" pitchFamily="18" charset="0"/>
              </a:rPr>
              <a:t>(0.9)(0.3)</a:t>
            </a:r>
            <a:r>
              <a:rPr lang="en-US" sz="1600"/>
              <a:t> + (0.06)(0.05)(0.99)]]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 </a:t>
            </a:r>
            <a:r>
              <a:rPr lang="el-GR" sz="1600" i="1">
                <a:cs typeface="Times New Roman" pitchFamily="18" charset="0"/>
              </a:rPr>
              <a:t>α</a:t>
            </a:r>
            <a:r>
              <a:rPr lang="en-US" sz="1600">
                <a:cs typeface="Times New Roman" pitchFamily="18" charset="0"/>
              </a:rPr>
              <a:t>(0.001)[(0.002)[0.2565 + </a:t>
            </a:r>
            <a:r>
              <a:rPr lang="en-US" sz="1600"/>
              <a:t>0.002475] + (</a:t>
            </a:r>
            <a:r>
              <a:rPr lang="en-US" sz="1600">
                <a:sym typeface="Symbol" pitchFamily="18" charset="2"/>
              </a:rPr>
              <a:t>0.998</a:t>
            </a:r>
            <a:r>
              <a:rPr lang="en-US" sz="1600"/>
              <a:t>)[0.2538 + 0.00297]]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 </a:t>
            </a:r>
            <a:r>
              <a:rPr lang="el-GR" sz="1600" i="1">
                <a:cs typeface="Times New Roman" pitchFamily="18" charset="0"/>
              </a:rPr>
              <a:t>α</a:t>
            </a:r>
            <a:r>
              <a:rPr lang="en-US" sz="1600">
                <a:cs typeface="Times New Roman" pitchFamily="18" charset="0"/>
              </a:rPr>
              <a:t>(0.001)[(0.002)(0.2589</a:t>
            </a:r>
            <a:r>
              <a:rPr lang="en-US" sz="1600"/>
              <a:t>75) + (</a:t>
            </a:r>
            <a:r>
              <a:rPr lang="en-US" sz="1600">
                <a:sym typeface="Symbol" pitchFamily="18" charset="2"/>
              </a:rPr>
              <a:t>0.998</a:t>
            </a:r>
            <a:r>
              <a:rPr lang="en-US" sz="1600"/>
              <a:t>)(0.25677)]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 </a:t>
            </a:r>
            <a:r>
              <a:rPr lang="el-GR" sz="1600" i="1">
                <a:cs typeface="Times New Roman" pitchFamily="18" charset="0"/>
              </a:rPr>
              <a:t>α</a:t>
            </a:r>
            <a:r>
              <a:rPr lang="en-US" sz="1600">
                <a:cs typeface="Times New Roman" pitchFamily="18" charset="0"/>
              </a:rPr>
              <a:t>(0.001)[0.00051795</a:t>
            </a:r>
            <a:r>
              <a:rPr lang="en-US" sz="1600"/>
              <a:t> + </a:t>
            </a:r>
            <a:r>
              <a:rPr lang="en-US" sz="1600">
                <a:sym typeface="Symbol" pitchFamily="18" charset="2"/>
              </a:rPr>
              <a:t>0.25625646</a:t>
            </a:r>
            <a:r>
              <a:rPr lang="en-US" sz="1600"/>
              <a:t>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 </a:t>
            </a:r>
            <a:r>
              <a:rPr lang="el-GR" sz="1600" i="1">
                <a:cs typeface="Times New Roman" pitchFamily="18" charset="0"/>
              </a:rPr>
              <a:t>α</a:t>
            </a:r>
            <a:r>
              <a:rPr lang="en-US" sz="1600">
                <a:cs typeface="Times New Roman" pitchFamily="18" charset="0"/>
              </a:rPr>
              <a:t>(0.001)(</a:t>
            </a:r>
            <a:r>
              <a:rPr lang="en-US" sz="1600">
                <a:sym typeface="Symbol" pitchFamily="18" charset="2"/>
              </a:rPr>
              <a:t>0.25677441)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 </a:t>
            </a:r>
            <a:r>
              <a:rPr lang="el-GR" sz="1600" i="1">
                <a:cs typeface="Times New Roman" pitchFamily="18" charset="0"/>
              </a:rPr>
              <a:t>α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>
                <a:sym typeface="Symbol" pitchFamily="18" charset="2"/>
              </a:rPr>
              <a:t>0.00025677441)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b|j,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m</a:t>
            </a:r>
            <a:r>
              <a:rPr lang="en-US" sz="1600"/>
              <a:t>)</a:t>
            </a:r>
            <a:r>
              <a:rPr lang="en-US" sz="1600" i="1"/>
              <a:t>=</a:t>
            </a:r>
            <a:r>
              <a:rPr lang="el-GR" sz="1600" i="1">
                <a:cs typeface="Times New Roman" pitchFamily="18" charset="0"/>
              </a:rPr>
              <a:t>α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>
                <a:cs typeface="Times New Roman" pitchFamily="18" charset="0"/>
              </a:rPr>
              <a:t>b</a:t>
            </a:r>
            <a:r>
              <a:rPr lang="en-US" sz="1600">
                <a:cs typeface="Times New Roman" pitchFamily="18" charset="0"/>
              </a:rPr>
              <a:t>)[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 i="1">
                <a:cs typeface="Times New Roman" pitchFamily="18" charset="0"/>
              </a:rPr>
              <a:t>e</a:t>
            </a:r>
            <a:r>
              <a:rPr lang="en-US" sz="1600">
                <a:cs typeface="Times New Roman" pitchFamily="18" charset="0"/>
              </a:rPr>
              <a:t>)[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 i="1">
                <a:cs typeface="Times New Roman" pitchFamily="18" charset="0"/>
              </a:rPr>
              <a:t>a|</a:t>
            </a:r>
            <a:r>
              <a:rPr lang="en-US" sz="1600">
                <a:sym typeface="Symbol" pitchFamily="18" charset="2"/>
              </a:rPr>
              <a:t> </a:t>
            </a:r>
            <a:r>
              <a:rPr lang="en-US" sz="1600" i="1">
                <a:cs typeface="Times New Roman" pitchFamily="18" charset="0"/>
              </a:rPr>
              <a:t>b,e</a:t>
            </a:r>
            <a:r>
              <a:rPr lang="en-US" sz="1600">
                <a:cs typeface="Times New Roman" pitchFamily="18" charset="0"/>
              </a:rPr>
              <a:t>)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 i="1">
                <a:cs typeface="Times New Roman" pitchFamily="18" charset="0"/>
              </a:rPr>
              <a:t>j|a</a:t>
            </a:r>
            <a:r>
              <a:rPr lang="en-US" sz="1600">
                <a:cs typeface="Times New Roman" pitchFamily="18" charset="0"/>
              </a:rPr>
              <a:t>)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>
                <a:cs typeface="Times New Roman" pitchFamily="18" charset="0"/>
              </a:rPr>
              <a:t>m|a</a:t>
            </a:r>
            <a:r>
              <a:rPr lang="en-US" sz="1600">
                <a:cs typeface="Times New Roman" pitchFamily="18" charset="0"/>
              </a:rPr>
              <a:t>) + 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a|</a:t>
            </a:r>
            <a:r>
              <a:rPr lang="en-US" sz="1600">
                <a:sym typeface="Symbol" pitchFamily="18" charset="2"/>
              </a:rPr>
              <a:t> </a:t>
            </a:r>
            <a:r>
              <a:rPr lang="en-US" sz="1600" i="1"/>
              <a:t>b,e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j|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a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m|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a</a:t>
            </a:r>
            <a:r>
              <a:rPr lang="en-US" sz="1600"/>
              <a:t>)] +</a:t>
            </a:r>
            <a:br>
              <a:rPr lang="en-US" sz="1600"/>
            </a:br>
            <a:r>
              <a:rPr lang="en-US" sz="1600"/>
              <a:t>		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e</a:t>
            </a:r>
            <a:r>
              <a:rPr lang="en-US" sz="1600"/>
              <a:t>)[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a|</a:t>
            </a:r>
            <a:r>
              <a:rPr lang="en-US" sz="1600">
                <a:sym typeface="Symbol" pitchFamily="18" charset="2"/>
              </a:rPr>
              <a:t> </a:t>
            </a:r>
            <a:r>
              <a:rPr lang="en-US" sz="1600" i="1"/>
              <a:t>b,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e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j|a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m|a</a:t>
            </a:r>
            <a:r>
              <a:rPr lang="en-US" sz="1600"/>
              <a:t>) + 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a|</a:t>
            </a:r>
            <a:r>
              <a:rPr lang="en-US" sz="1600">
                <a:sym typeface="Symbol" pitchFamily="18" charset="2"/>
              </a:rPr>
              <a:t> </a:t>
            </a:r>
            <a:r>
              <a:rPr lang="en-US" sz="1600" i="1"/>
              <a:t>b,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e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j|</a:t>
            </a:r>
            <a:r>
              <a:rPr lang="en-US" sz="1600" i="1">
                <a:sym typeface="Symbol" pitchFamily="18" charset="2"/>
              </a:rPr>
              <a:t></a:t>
            </a:r>
            <a:r>
              <a:rPr lang="en-US" sz="1600" i="1"/>
              <a:t>a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m|</a:t>
            </a:r>
            <a:r>
              <a:rPr lang="en-US" sz="1600" i="1">
                <a:sym typeface="Symbol" pitchFamily="18" charset="2"/>
              </a:rPr>
              <a:t></a:t>
            </a:r>
            <a:r>
              <a:rPr lang="en-US" sz="1600" i="1"/>
              <a:t>a</a:t>
            </a:r>
            <a:r>
              <a:rPr lang="en-US" sz="1600"/>
              <a:t>)]]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</a:t>
            </a:r>
            <a:r>
              <a:rPr lang="el-GR" sz="1600" i="1">
                <a:cs typeface="Times New Roman" pitchFamily="18" charset="0"/>
              </a:rPr>
              <a:t> α</a:t>
            </a:r>
            <a:r>
              <a:rPr lang="en-US" sz="1600">
                <a:cs typeface="Times New Roman" pitchFamily="18" charset="0"/>
              </a:rPr>
              <a:t>(0.999)[(0.002)[(0.29)(0.9)(0.3) + </a:t>
            </a:r>
            <a:r>
              <a:rPr lang="en-US" sz="1600"/>
              <a:t>(0.71)(0.05)(0.99)] +</a:t>
            </a:r>
            <a:br>
              <a:rPr lang="en-US" sz="1600"/>
            </a:br>
            <a:r>
              <a:rPr lang="en-US" sz="1600"/>
              <a:t>		(</a:t>
            </a:r>
            <a:r>
              <a:rPr lang="en-US" sz="1600">
                <a:sym typeface="Symbol" pitchFamily="18" charset="2"/>
              </a:rPr>
              <a:t>0.998</a:t>
            </a:r>
            <a:r>
              <a:rPr lang="en-US" sz="1600"/>
              <a:t>)[(0.001)</a:t>
            </a:r>
            <a:r>
              <a:rPr lang="en-US" sz="1600">
                <a:cs typeface="Times New Roman" pitchFamily="18" charset="0"/>
              </a:rPr>
              <a:t>(0.9)(0.3)</a:t>
            </a:r>
            <a:r>
              <a:rPr lang="en-US" sz="1600"/>
              <a:t> + (0.999)(0.05)(0.99)]]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</a:t>
            </a:r>
            <a:r>
              <a:rPr lang="el-GR" sz="1600" i="1">
                <a:cs typeface="Times New Roman" pitchFamily="18" charset="0"/>
              </a:rPr>
              <a:t> α</a:t>
            </a:r>
            <a:r>
              <a:rPr lang="en-US" sz="1600">
                <a:cs typeface="Times New Roman" pitchFamily="18" charset="0"/>
              </a:rPr>
              <a:t>(0.999)[(0.002)[0.0783 + </a:t>
            </a:r>
            <a:r>
              <a:rPr lang="en-US" sz="1600"/>
              <a:t>0.035145] + (</a:t>
            </a:r>
            <a:r>
              <a:rPr lang="en-US" sz="1600">
                <a:sym typeface="Symbol" pitchFamily="18" charset="2"/>
              </a:rPr>
              <a:t>0.998</a:t>
            </a:r>
            <a:r>
              <a:rPr lang="en-US" sz="1600"/>
              <a:t>)[0.00027 + 0.0494505]]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</a:t>
            </a:r>
            <a:r>
              <a:rPr lang="el-GR" sz="1600" i="1">
                <a:cs typeface="Times New Roman" pitchFamily="18" charset="0"/>
              </a:rPr>
              <a:t> α</a:t>
            </a:r>
            <a:r>
              <a:rPr lang="en-US" sz="1600">
                <a:cs typeface="Times New Roman" pitchFamily="18" charset="0"/>
              </a:rPr>
              <a:t>(0.999)[(0.002)(0.113445)</a:t>
            </a:r>
            <a:r>
              <a:rPr lang="en-US" sz="1600"/>
              <a:t> + (</a:t>
            </a:r>
            <a:r>
              <a:rPr lang="en-US" sz="1600">
                <a:sym typeface="Symbol" pitchFamily="18" charset="2"/>
              </a:rPr>
              <a:t>0.998</a:t>
            </a:r>
            <a:r>
              <a:rPr lang="en-US" sz="1600"/>
              <a:t>)(0.497205)]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</a:t>
            </a:r>
            <a:r>
              <a:rPr lang="el-GR" sz="1600" i="1">
                <a:cs typeface="Times New Roman" pitchFamily="18" charset="0"/>
              </a:rPr>
              <a:t> α</a:t>
            </a:r>
            <a:r>
              <a:rPr lang="en-US" sz="1600">
                <a:cs typeface="Times New Roman" pitchFamily="18" charset="0"/>
              </a:rPr>
              <a:t>(0.999)[0.00022689 </a:t>
            </a:r>
            <a:r>
              <a:rPr lang="en-US" sz="1600"/>
              <a:t>+ 0.049621059]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</a:t>
            </a:r>
            <a:r>
              <a:rPr lang="el-GR" sz="1600" i="1">
                <a:cs typeface="Times New Roman" pitchFamily="18" charset="0"/>
              </a:rPr>
              <a:t> α</a:t>
            </a:r>
            <a:r>
              <a:rPr lang="en-US" sz="1600">
                <a:cs typeface="Times New Roman" pitchFamily="18" charset="0"/>
              </a:rPr>
              <a:t>(0.999)(0.049847949)</a:t>
            </a:r>
            <a:endParaRPr lang="en-US" sz="1600"/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</a:t>
            </a:r>
            <a:r>
              <a:rPr lang="el-GR" sz="1600" i="1">
                <a:cs typeface="Times New Roman" pitchFamily="18" charset="0"/>
              </a:rPr>
              <a:t> α</a:t>
            </a:r>
            <a:r>
              <a:rPr lang="en-US" sz="1600">
                <a:cs typeface="Times New Roman" pitchFamily="18" charset="0"/>
              </a:rPr>
              <a:t>(0.049798101051)</a:t>
            </a:r>
            <a:endParaRPr lang="en-US" sz="1600"/>
          </a:p>
          <a:p>
            <a:pPr>
              <a:tabLst>
                <a:tab pos="971550" algn="l"/>
                <a:tab pos="1428750" algn="l"/>
              </a:tabLst>
            </a:pPr>
            <a:endParaRPr lang="el-GR"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Normalizing the Answer</a:t>
            </a:r>
          </a:p>
        </p:txBody>
      </p:sp>
      <p:sp>
        <p:nvSpPr>
          <p:cNvPr id="8195" name="Text Box 12"/>
          <p:cNvSpPr txBox="1">
            <a:spLocks noChangeArrowheads="1"/>
          </p:cNvSpPr>
          <p:nvPr/>
        </p:nvSpPr>
        <p:spPr bwMode="auto">
          <a:xfrm>
            <a:off x="1066800" y="1752600"/>
            <a:ext cx="4684713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1312863" algn="l"/>
              </a:tabLst>
            </a:pPr>
            <a:r>
              <a:rPr lang="en-US" sz="2000" i="1"/>
              <a:t>P</a:t>
            </a:r>
            <a:r>
              <a:rPr lang="en-US" sz="2000"/>
              <a:t>(</a:t>
            </a:r>
            <a:r>
              <a:rPr lang="en-US" sz="2000" i="1"/>
              <a:t>b|j,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m</a:t>
            </a:r>
            <a:r>
              <a:rPr lang="en-US" sz="2000"/>
              <a:t>) 	</a:t>
            </a:r>
            <a:r>
              <a:rPr lang="en-US" sz="2000" i="1"/>
              <a:t>=</a:t>
            </a:r>
            <a:r>
              <a:rPr lang="en-US" sz="2000"/>
              <a:t> </a:t>
            </a:r>
            <a:r>
              <a:rPr lang="el-GR" sz="2000" i="1">
                <a:cs typeface="Times New Roman" pitchFamily="18" charset="0"/>
              </a:rPr>
              <a:t>α</a:t>
            </a:r>
            <a:r>
              <a:rPr lang="en-US" sz="2000">
                <a:cs typeface="Times New Roman" pitchFamily="18" charset="0"/>
              </a:rPr>
              <a:t>(</a:t>
            </a:r>
            <a:r>
              <a:rPr lang="en-US" sz="2000">
                <a:sym typeface="Symbol" pitchFamily="18" charset="2"/>
              </a:rPr>
              <a:t>0.00025677441)</a:t>
            </a:r>
          </a:p>
          <a:p>
            <a:pPr>
              <a:tabLst>
                <a:tab pos="1312863" algn="l"/>
              </a:tabLst>
            </a:pPr>
            <a:r>
              <a:rPr lang="en-US" sz="2000" i="1"/>
              <a:t>P</a:t>
            </a:r>
            <a:r>
              <a:rPr lang="en-US" sz="2000"/>
              <a:t>(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b|j,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m</a:t>
            </a:r>
            <a:r>
              <a:rPr lang="en-US" sz="2000"/>
              <a:t>) 	=</a:t>
            </a:r>
            <a:r>
              <a:rPr lang="el-GR" sz="2000" i="1">
                <a:cs typeface="Times New Roman" pitchFamily="18" charset="0"/>
              </a:rPr>
              <a:t> α</a:t>
            </a:r>
            <a:r>
              <a:rPr lang="en-US" sz="2000">
                <a:cs typeface="Times New Roman" pitchFamily="18" charset="0"/>
              </a:rPr>
              <a:t>(0.04979801051)</a:t>
            </a:r>
          </a:p>
          <a:p>
            <a:pPr>
              <a:tabLst>
                <a:tab pos="1312863" algn="l"/>
              </a:tabLst>
            </a:pPr>
            <a:endParaRPr lang="en-US" sz="2000">
              <a:cs typeface="Times New Roman" pitchFamily="18" charset="0"/>
            </a:endParaRPr>
          </a:p>
          <a:p>
            <a:pPr>
              <a:tabLst>
                <a:tab pos="1312863" algn="l"/>
              </a:tabLst>
            </a:pPr>
            <a:r>
              <a:rPr lang="el-GR" sz="2000" i="1">
                <a:cs typeface="Times New Roman" pitchFamily="18" charset="0"/>
              </a:rPr>
              <a:t>α</a:t>
            </a:r>
            <a:r>
              <a:rPr lang="en-US" sz="2000" i="1">
                <a:cs typeface="Times New Roman" pitchFamily="18" charset="0"/>
              </a:rPr>
              <a:t> = </a:t>
            </a:r>
            <a:r>
              <a:rPr lang="en-US" sz="2000">
                <a:cs typeface="Times New Roman" pitchFamily="18" charset="0"/>
              </a:rPr>
              <a:t>1 / (</a:t>
            </a:r>
            <a:r>
              <a:rPr lang="en-US" sz="2000">
                <a:sym typeface="Symbol" pitchFamily="18" charset="2"/>
              </a:rPr>
              <a:t>0.00025677441 + </a:t>
            </a:r>
            <a:r>
              <a:rPr lang="en-US" sz="2000">
                <a:cs typeface="Times New Roman" pitchFamily="18" charset="0"/>
              </a:rPr>
              <a:t>0.04979801051)</a:t>
            </a:r>
          </a:p>
          <a:p>
            <a:pPr>
              <a:tabLst>
                <a:tab pos="1312863" algn="l"/>
              </a:tabLst>
            </a:pPr>
            <a:r>
              <a:rPr lang="el-GR" sz="2000" i="1">
                <a:cs typeface="Times New Roman" pitchFamily="18" charset="0"/>
              </a:rPr>
              <a:t>α</a:t>
            </a:r>
            <a:r>
              <a:rPr lang="en-US" sz="2000" i="1">
                <a:cs typeface="Times New Roman" pitchFamily="18" charset="0"/>
              </a:rPr>
              <a:t> = </a:t>
            </a:r>
            <a:r>
              <a:rPr lang="en-US" sz="2000">
                <a:cs typeface="Times New Roman" pitchFamily="18" charset="0"/>
              </a:rPr>
              <a:t>1 /  0.050054875461</a:t>
            </a:r>
          </a:p>
          <a:p>
            <a:pPr>
              <a:tabLst>
                <a:tab pos="1312863" algn="l"/>
              </a:tabLst>
            </a:pPr>
            <a:r>
              <a:rPr lang="el-GR" sz="2000" i="1">
                <a:cs typeface="Times New Roman" pitchFamily="18" charset="0"/>
              </a:rPr>
              <a:t>α</a:t>
            </a:r>
            <a:r>
              <a:rPr lang="en-US" sz="2000" i="1">
                <a:cs typeface="Times New Roman" pitchFamily="18" charset="0"/>
              </a:rPr>
              <a:t> 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</a:t>
            </a:r>
            <a:r>
              <a:rPr lang="en-US" sz="2000" i="1">
                <a:cs typeface="Times New Roman" pitchFamily="18" charset="0"/>
              </a:rPr>
              <a:t> </a:t>
            </a:r>
            <a:r>
              <a:rPr lang="en-US" sz="2000">
                <a:cs typeface="Times New Roman" pitchFamily="18" charset="0"/>
              </a:rPr>
              <a:t>19.97807</a:t>
            </a:r>
          </a:p>
          <a:p>
            <a:pPr>
              <a:tabLst>
                <a:tab pos="1312863" algn="l"/>
              </a:tabLst>
            </a:pPr>
            <a:endParaRPr lang="en-US" sz="2000">
              <a:cs typeface="Times New Roman" pitchFamily="18" charset="0"/>
            </a:endParaRPr>
          </a:p>
          <a:p>
            <a:pPr>
              <a:tabLst>
                <a:tab pos="1312863" algn="l"/>
              </a:tabLst>
            </a:pPr>
            <a:r>
              <a:rPr lang="en-US" sz="2000" i="1"/>
              <a:t>P</a:t>
            </a:r>
            <a:r>
              <a:rPr lang="en-US" sz="2000"/>
              <a:t>(</a:t>
            </a:r>
            <a:r>
              <a:rPr lang="en-US" sz="2000" i="1"/>
              <a:t>b|j,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m</a:t>
            </a:r>
            <a:r>
              <a:rPr lang="en-US" sz="2000"/>
              <a:t>) 	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</a:t>
            </a:r>
            <a:r>
              <a:rPr lang="en-US" sz="2000"/>
              <a:t> </a:t>
            </a:r>
            <a:r>
              <a:rPr lang="en-US" sz="2000">
                <a:cs typeface="Times New Roman" pitchFamily="18" charset="0"/>
              </a:rPr>
              <a:t>(19.97807)(</a:t>
            </a:r>
            <a:r>
              <a:rPr lang="en-US" sz="2000">
                <a:sym typeface="Symbol" pitchFamily="18" charset="2"/>
              </a:rPr>
              <a:t>0.00025677441)</a:t>
            </a:r>
          </a:p>
          <a:p>
            <a:pPr>
              <a:tabLst>
                <a:tab pos="1312863" algn="l"/>
              </a:tabLst>
            </a:pPr>
            <a:r>
              <a:rPr lang="en-US" sz="2000">
                <a:sym typeface="Symbol" pitchFamily="18" charset="2"/>
              </a:rPr>
              <a:t>	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 0.0051</a:t>
            </a:r>
            <a:endParaRPr lang="en-US" sz="2000">
              <a:sym typeface="Symbol" pitchFamily="18" charset="2"/>
            </a:endParaRPr>
          </a:p>
          <a:p>
            <a:pPr>
              <a:tabLst>
                <a:tab pos="1312863" algn="l"/>
              </a:tabLst>
            </a:pPr>
            <a:r>
              <a:rPr lang="en-US" sz="2000" i="1"/>
              <a:t>P</a:t>
            </a:r>
            <a:r>
              <a:rPr lang="en-US" sz="2000"/>
              <a:t>(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b|j,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m</a:t>
            </a:r>
            <a:r>
              <a:rPr lang="en-US" sz="2000"/>
              <a:t>) 	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</a:t>
            </a:r>
            <a:r>
              <a:rPr lang="en-US" sz="2000"/>
              <a:t> </a:t>
            </a:r>
            <a:r>
              <a:rPr lang="en-US" sz="2000">
                <a:cs typeface="Times New Roman" pitchFamily="18" charset="0"/>
              </a:rPr>
              <a:t>(19.97807) (0.04979801051)</a:t>
            </a:r>
          </a:p>
          <a:p>
            <a:pPr>
              <a:tabLst>
                <a:tab pos="1312863" algn="l"/>
              </a:tabLst>
            </a:pPr>
            <a:r>
              <a:rPr lang="en-US" sz="2000">
                <a:sym typeface="Symbol" pitchFamily="18" charset="2"/>
              </a:rPr>
              <a:t>	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 0.9949</a:t>
            </a:r>
          </a:p>
          <a:p>
            <a:pPr>
              <a:tabLst>
                <a:tab pos="1312863" algn="l"/>
              </a:tabLst>
            </a:pPr>
            <a:endParaRPr lang="en-US" sz="2000">
              <a:cs typeface="Times New Roman" pitchFamily="18" charset="0"/>
              <a:sym typeface="Symbol" pitchFamily="18" charset="2"/>
            </a:endParaRPr>
          </a:p>
          <a:p>
            <a:pPr>
              <a:tabLst>
                <a:tab pos="1312863" algn="l"/>
              </a:tabLst>
            </a:pPr>
            <a:r>
              <a:rPr lang="en-US" sz="2000" b="1" i="1"/>
              <a:t>P</a:t>
            </a:r>
            <a:r>
              <a:rPr lang="en-US" sz="2000"/>
              <a:t>(</a:t>
            </a:r>
            <a:r>
              <a:rPr lang="en-US" sz="2000" i="1">
                <a:sym typeface="Symbol" pitchFamily="18" charset="2"/>
              </a:rPr>
              <a:t>B</a:t>
            </a:r>
            <a:r>
              <a:rPr lang="en-US" sz="2000" i="1"/>
              <a:t>|j,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m</a:t>
            </a:r>
            <a:r>
              <a:rPr lang="en-US" sz="2000"/>
              <a:t>) = &lt;0.0051, 0.9949&gt;</a:t>
            </a:r>
            <a:endParaRPr lang="en-US" sz="20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352</Words>
  <Application>Microsoft Office PowerPoint</Application>
  <PresentationFormat>On-screen Show (4:3)</PresentationFormat>
  <Paragraphs>107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Default Design</vt:lpstr>
      <vt:lpstr>Equation</vt:lpstr>
      <vt:lpstr>Microsoft Equation 3.0</vt:lpstr>
      <vt:lpstr>Ch. 14 – Probabilistic Reasoning</vt:lpstr>
      <vt:lpstr>Conditional Independence</vt:lpstr>
      <vt:lpstr>Bayes Net Example</vt:lpstr>
      <vt:lpstr>Global Semantics</vt:lpstr>
      <vt:lpstr>Bayes Net Inference</vt:lpstr>
      <vt:lpstr>Tree of Inference Calculations</vt:lpstr>
      <vt:lpstr>Calculating P(b|j,m) and P(b|j,m)</vt:lpstr>
      <vt:lpstr>Normalizing the Answer</vt:lpstr>
    </vt:vector>
  </TitlesOfParts>
  <Company>Lehigh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Heflin</dc:creator>
  <cp:lastModifiedBy>heflin</cp:lastModifiedBy>
  <cp:revision>25</cp:revision>
  <dcterms:created xsi:type="dcterms:W3CDTF">2004-03-28T21:53:32Z</dcterms:created>
  <dcterms:modified xsi:type="dcterms:W3CDTF">2012-03-30T02:12:40Z</dcterms:modified>
</cp:coreProperties>
</file>