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9" r:id="rId3"/>
    <p:sldId id="257" r:id="rId4"/>
    <p:sldId id="258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84799" autoAdjust="0"/>
  </p:normalViewPr>
  <p:slideViewPr>
    <p:cSldViewPr>
      <p:cViewPr varScale="1">
        <p:scale>
          <a:sx n="75" d="100"/>
          <a:sy n="75" d="100"/>
        </p:scale>
        <p:origin x="-8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6792F5-26DA-476B-A638-35DD31541D82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2465265-7A73-4BD1-8424-0B9B399A7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20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This topic will not be covered this year.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97719-A178-40FC-9AEE-A61B06A264D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0369-E2B5-4D90-B333-B5BD0902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3558-5346-4730-BED6-479DECC2F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DEDB-05F5-4FAE-BC0A-9ADF0A753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E3E3D-555A-4770-9232-636FF73CC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01E4B-4B1B-421E-9391-65D6502EB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B782-77A9-44A8-AC47-7CC7AE0D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D1AE0-AAD2-4FBB-AD49-16BD043CC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FD5E-AEAC-4E67-8721-44EC0865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DCF3-1A9C-410F-B4AF-CC924B482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439C-C46F-48A1-9192-C8574672A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18B1E-23E6-48ED-A6A7-393106FA8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918E0E-8085-422D-A5F5-6D3EA5010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7 – Logical Agents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3075" name="AutoShape 4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5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78" name="Rectangle 7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3079" name="Rectangle 8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0" name="Rectangle 9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3081" name="Rectangle 10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3082" name="Group 11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3109" name="Line 12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3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" name="Group 14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3107" name="Line 15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6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Rectangle 17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Rectangle 18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6" name="Rectangle 19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3087" name="Text Box 20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3088" name="Rectangle 21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3089" name="Rectangle 22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3090" name="Line 23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4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AutoShape 25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3093" name="AutoShape 26"/>
          <p:cNvCxnSpPr>
            <a:cxnSpLocks noChangeAspect="1" noChangeShapeType="1"/>
            <a:stCxn id="3092" idx="3"/>
            <a:endCxn id="3089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4" name="AutoShape 27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3095" name="AutoShape 28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3096" name="AutoShape 29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3097" name="Line 30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098" name="AutoShape 31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9" name="AutoShape 32"/>
          <p:cNvCxnSpPr>
            <a:cxnSpLocks noChangeAspect="1" noChangeShapeType="1"/>
            <a:stCxn id="3095" idx="3"/>
            <a:endCxn id="3088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0" name="AutoShape 33"/>
          <p:cNvCxnSpPr>
            <a:cxnSpLocks noChangeAspect="1" noChangeShapeType="1"/>
            <a:stCxn id="3096" idx="3"/>
            <a:endCxn id="3088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1" name="Rectangle 35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3102" name="Line 36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03" name="AutoShape 37"/>
          <p:cNvCxnSpPr>
            <a:cxnSpLocks noChangeAspect="1" noChangeShapeType="1"/>
            <a:stCxn id="3095" idx="3"/>
            <a:endCxn id="3101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104" name="AutoShape 38"/>
          <p:cNvCxnSpPr>
            <a:cxnSpLocks noChangeAspect="1" noChangeShapeType="1"/>
            <a:stCxn id="3096" idx="3"/>
            <a:endCxn id="3101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05" name="Text Box 39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3106" name="Freeform 41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Knowledge-Based Agent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b="1" dirty="0" smtClean="0"/>
              <a:t>function </a:t>
            </a:r>
            <a:r>
              <a:rPr lang="en-US" sz="2400" cap="small" dirty="0" smtClean="0"/>
              <a:t>KB-Agent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)</a:t>
            </a:r>
            <a:r>
              <a:rPr lang="en-US" sz="2400" b="1" dirty="0" smtClean="0"/>
              <a:t> returns </a:t>
            </a:r>
            <a:r>
              <a:rPr lang="en-US" sz="2400" dirty="0" smtClean="0"/>
              <a:t>an </a:t>
            </a:r>
            <a:r>
              <a:rPr lang="en-US" sz="2400" i="1" dirty="0" smtClean="0"/>
              <a:t>action</a:t>
            </a:r>
            <a:br>
              <a:rPr lang="en-US" sz="2400" i="1" dirty="0" smtClean="0"/>
            </a:br>
            <a:r>
              <a:rPr lang="en-US" sz="2400" i="1" dirty="0" smtClean="0"/>
              <a:t>	</a:t>
            </a:r>
            <a:r>
              <a:rPr lang="en-US" sz="2400" b="1" dirty="0" smtClean="0"/>
              <a:t>persistent: </a:t>
            </a:r>
            <a:r>
              <a:rPr lang="en-US" sz="2400" i="1" dirty="0" smtClean="0"/>
              <a:t>KB</a:t>
            </a:r>
            <a:r>
              <a:rPr lang="en-US" sz="2400" dirty="0" smtClean="0"/>
              <a:t>, a knowledge base</a:t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r>
              <a:rPr lang="en-US" sz="2400" i="1" dirty="0" smtClean="0"/>
              <a:t>t</a:t>
            </a:r>
            <a:r>
              <a:rPr lang="en-US" sz="2400" dirty="0" smtClean="0"/>
              <a:t>, a counter, initially 0 indicating time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Make-Percept-Sentence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percept</a:t>
            </a:r>
            <a:r>
              <a:rPr lang="en-US" sz="2400" dirty="0" smtClean="0"/>
              <a:t>, </a:t>
            </a:r>
            <a:r>
              <a:rPr lang="en-US" sz="2400" i="1" dirty="0" smtClean="0"/>
              <a:t>t))</a:t>
            </a:r>
            <a:br>
              <a:rPr lang="en-US" sz="2400" i="1" dirty="0" smtClean="0"/>
            </a:br>
            <a:r>
              <a:rPr lang="en-US" sz="2400" i="1" dirty="0" smtClean="0"/>
              <a:t>	action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r>
              <a:rPr lang="en-US" sz="2400" cap="small" dirty="0" smtClean="0"/>
              <a:t>ASK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Make-Action-Query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cap="small" dirty="0" smtClean="0"/>
              <a:t>Tell</a:t>
            </a:r>
            <a:r>
              <a:rPr lang="en-US" sz="2400" dirty="0" smtClean="0"/>
              <a:t>(</a:t>
            </a:r>
            <a:r>
              <a:rPr lang="en-US" sz="2400" i="1" dirty="0" smtClean="0"/>
              <a:t>KB</a:t>
            </a:r>
            <a:r>
              <a:rPr lang="en-US" sz="2400" dirty="0" smtClean="0"/>
              <a:t>, </a:t>
            </a:r>
            <a:r>
              <a:rPr lang="en-US" sz="2400" cap="small" dirty="0" smtClean="0"/>
              <a:t>Make-Action-Sentence</a:t>
            </a:r>
            <a:r>
              <a:rPr lang="en-US" sz="2400" dirty="0" smtClean="0"/>
              <a:t>(</a:t>
            </a:r>
            <a:r>
              <a:rPr lang="en-US" sz="2400" i="1" dirty="0" smtClean="0"/>
              <a:t>action</a:t>
            </a:r>
            <a:r>
              <a:rPr lang="en-US" sz="2400" dirty="0" smtClean="0"/>
              <a:t>, </a:t>
            </a:r>
            <a:r>
              <a:rPr lang="en-US" sz="2400" i="1" dirty="0" smtClean="0"/>
              <a:t>t</a:t>
            </a:r>
            <a:r>
              <a:rPr lang="en-US" sz="2400" dirty="0" smtClean="0"/>
              <a:t>))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i="1" dirty="0" smtClean="0"/>
              <a:t>t</a:t>
            </a:r>
            <a:r>
              <a:rPr lang="en-US" sz="2400" dirty="0" smtClean="0"/>
              <a:t> + 1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return </a:t>
            </a:r>
            <a:r>
              <a:rPr lang="en-US" sz="2400" i="1" dirty="0" smtClean="0"/>
              <a:t>action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400" i="1" dirty="0" smtClean="0">
                <a:sym typeface="Wingdings" pitchFamily="2" charset="2"/>
              </a:rPr>
              <a:t>From Figure 7.1, p. 236</a:t>
            </a:r>
          </a:p>
          <a:p>
            <a:pPr marL="0" indent="0" eaLnBrk="1" hangingPunct="1"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400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Grammar for Propositional Logic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/>
              <a:t>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AtomicSentence </a:t>
            </a:r>
            <a:r>
              <a:rPr lang="en-US" sz="2800" smtClean="0">
                <a:sym typeface="Wingdings" pitchFamily="2" charset="2"/>
              </a:rPr>
              <a:t>|</a:t>
            </a:r>
            <a:r>
              <a:rPr lang="en-US" sz="2800" i="1" smtClean="0">
                <a:sym typeface="Wingdings" pitchFamily="2" charset="2"/>
              </a:rPr>
              <a:t> ComplexSentence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AtomicSentence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True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False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i="1" smtClean="0">
                <a:sym typeface="Wingdings" pitchFamily="2" charset="2"/>
              </a:rPr>
              <a:t>Symbol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Symbol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P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Q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R</a:t>
            </a:r>
            <a:r>
              <a:rPr lang="en-US" sz="2800" smtClean="0">
                <a:sym typeface="Wingdings" pitchFamily="2" charset="2"/>
              </a:rPr>
              <a:t> | …</a:t>
            </a:r>
          </a:p>
          <a:p>
            <a:pPr eaLnBrk="1" hangingPunct="1">
              <a:buFontTx/>
              <a:buNone/>
              <a:tabLst>
                <a:tab pos="3089275" algn="l"/>
              </a:tabLst>
            </a:pPr>
            <a:r>
              <a:rPr lang="en-US" sz="2800" i="1" smtClean="0">
                <a:sym typeface="Wingdings" pitchFamily="2" charset="2"/>
              </a:rPr>
              <a:t>ComplexSentence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i="1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 Sentence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)</a:t>
            </a:r>
            <a:r>
              <a:rPr lang="en-US" sz="2800" smtClean="0">
                <a:sym typeface="Wingdings" pitchFamily="2" charset="2"/>
              </a:rPr>
              <a:t> | </a:t>
            </a:r>
            <a:r>
              <a:rPr lang="en-US" sz="2800" b="1" smtClean="0">
                <a:sym typeface="Wingdings" pitchFamily="2" charset="2"/>
              </a:rPr>
              <a:t>[ </a:t>
            </a:r>
            <a:r>
              <a:rPr lang="en-US" sz="2800" i="1" smtClean="0">
                <a:sym typeface="Wingdings" pitchFamily="2" charset="2"/>
              </a:rPr>
              <a:t>Sentence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b="1" smtClean="0">
                <a:sym typeface="Wingdings" pitchFamily="2" charset="2"/>
              </a:rPr>
              <a:t>]</a:t>
            </a:r>
            <a:r>
              <a:rPr lang="en-US" sz="2800" i="1" smtClean="0">
                <a:sym typeface="Wingdings" pitchFamily="2" charset="2"/>
              </a:rPr>
              <a:t/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|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 </a:t>
            </a:r>
            <a:r>
              <a:rPr lang="en-US" sz="2800" i="1" smtClean="0">
                <a:sym typeface="Wingdings" pitchFamily="2" charset="2"/>
              </a:rPr>
              <a:t>Sentence</a:t>
            </a:r>
            <a:br>
              <a:rPr lang="en-US" sz="2800" i="1" smtClean="0">
                <a:sym typeface="Wingdings" pitchFamily="2" charset="2"/>
              </a:rPr>
            </a:br>
            <a:r>
              <a:rPr lang="en-US" sz="2800" i="1" smtClean="0">
                <a:sym typeface="Wingdings" pitchFamily="2" charset="2"/>
              </a:rPr>
              <a:t>	</a:t>
            </a:r>
            <a:r>
              <a:rPr lang="en-US" sz="2800" smtClean="0">
                <a:sym typeface="Wingdings" pitchFamily="2" charset="2"/>
              </a:rPr>
              <a:t>|</a:t>
            </a:r>
            <a:r>
              <a:rPr lang="en-US" sz="2800" i="1" smtClean="0">
                <a:sym typeface="Wingdings" pitchFamily="2" charset="2"/>
              </a:rPr>
              <a:t>  </a:t>
            </a:r>
            <a:r>
              <a:rPr lang="en-US" sz="2800" smtClean="0">
                <a:sym typeface="Wingdings" pitchFamily="2" charset="2"/>
              </a:rPr>
              <a:t>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800" smtClean="0">
                <a:sym typeface="Wingdings" pitchFamily="2" charset="2"/>
              </a:rPr>
              <a:t> </a:t>
            </a:r>
            <a:r>
              <a:rPr lang="en-US" sz="2800" i="1" smtClean="0">
                <a:sym typeface="Wingdings" pitchFamily="2" charset="2"/>
              </a:rPr>
              <a:t>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  <a:br>
              <a:rPr lang="en-US" sz="2800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	|  (</a:t>
            </a:r>
            <a:r>
              <a:rPr lang="en-US" sz="2800" i="1" smtClean="0">
                <a:sym typeface="Wingdings" pitchFamily="2" charset="2"/>
              </a:rPr>
              <a:t>Sentence </a:t>
            </a:r>
            <a:r>
              <a:rPr lang="en-US" sz="2800" smtClean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800" i="1" smtClean="0">
                <a:sym typeface="Wingdings" pitchFamily="2" charset="2"/>
              </a:rPr>
              <a:t>  Sentence</a:t>
            </a:r>
            <a:r>
              <a:rPr lang="en-US" sz="2800" smtClean="0">
                <a:sym typeface="Wingdings" pitchFamily="2" charset="2"/>
              </a:rPr>
              <a:t>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03888" y="6172200"/>
            <a:ext cx="262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From Figure 7.7, p. 244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Checking Entailment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14600"/>
          <a:ext cx="7772402" cy="3505200"/>
        </p:xfrm>
        <a:graphic>
          <a:graphicData uri="http://schemas.openxmlformats.org/drawingml/2006/table">
            <a:tbl>
              <a:tblPr/>
              <a:tblGrid>
                <a:gridCol w="395078"/>
                <a:gridCol w="366922"/>
                <a:gridCol w="457200"/>
                <a:gridCol w="914400"/>
                <a:gridCol w="762000"/>
                <a:gridCol w="990600"/>
                <a:gridCol w="1524000"/>
                <a:gridCol w="609600"/>
                <a:gridCol w="685800"/>
                <a:gridCol w="1066802"/>
              </a:tblGrid>
              <a:tr h="701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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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KB: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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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 b="1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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</a:t>
                      </a: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59" name="TextBox 5"/>
          <p:cNvSpPr txBox="1">
            <a:spLocks noChangeArrowheads="1"/>
          </p:cNvSpPr>
          <p:nvPr/>
        </p:nvSpPr>
        <p:spPr bwMode="auto">
          <a:xfrm>
            <a:off x="685800" y="18288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Assume KB={</a:t>
            </a:r>
            <a:r>
              <a:rPr lang="en-US" b="1">
                <a:cs typeface="Times New Roman" pitchFamily="18" charset="0"/>
              </a:rPr>
              <a:t>P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</a:t>
            </a:r>
            <a:r>
              <a:rPr lang="en-US" b="1">
                <a:cs typeface="Times New Roman" pitchFamily="18" charset="0"/>
              </a:rPr>
              <a:t>Q,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</a:t>
            </a:r>
            <a:r>
              <a:rPr lang="en-US" b="1">
                <a:cs typeface="Times New Roman" pitchFamily="18" charset="0"/>
              </a:rPr>
              <a:t>Q,</a:t>
            </a:r>
            <a:r>
              <a:rPr lang="en-US" b="1">
                <a:cs typeface="Times New Roman" pitchFamily="18" charset="0"/>
                <a:sym typeface="Symbol" pitchFamily="18" charset="2"/>
              </a:rPr>
              <a:t> </a:t>
            </a:r>
            <a:r>
              <a:rPr lang="en-US" b="1">
                <a:cs typeface="Times New Roman" pitchFamily="18" charset="0"/>
              </a:rPr>
              <a:t>Q</a:t>
            </a:r>
            <a:r>
              <a:rPr lang="en-US" b="1">
                <a:cs typeface="Times New Roman" pitchFamily="18" charset="0"/>
                <a:sym typeface="Symbol" pitchFamily="18" charset="2"/>
              </a:rPr>
              <a:t></a:t>
            </a:r>
            <a:r>
              <a:rPr lang="en-US" b="1">
                <a:cs typeface="Times New Roman" pitchFamily="18" charset="0"/>
              </a:rPr>
              <a:t>R}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3048000"/>
            <a:ext cx="685800" cy="990600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39000" y="3048000"/>
            <a:ext cx="685800" cy="990600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048000"/>
            <a:ext cx="685800" cy="990600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6400" y="17526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Entailed!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62800" y="17526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Entailed!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1747838"/>
            <a:ext cx="1954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Not Entailed!</a:t>
            </a:r>
          </a:p>
        </p:txBody>
      </p:sp>
      <p:cxnSp>
        <p:nvCxnSpPr>
          <p:cNvPr id="14" name="Straight Arrow Connector 13"/>
          <p:cNvCxnSpPr>
            <a:stCxn id="10" idx="2"/>
          </p:cNvCxnSpPr>
          <p:nvPr/>
        </p:nvCxnSpPr>
        <p:spPr>
          <a:xfrm rot="16200000" flipH="1">
            <a:off x="5838031" y="2561432"/>
            <a:ext cx="757237" cy="635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8" idx="0"/>
          </p:cNvCxnSpPr>
          <p:nvPr/>
        </p:nvCxnSpPr>
        <p:spPr>
          <a:xfrm rot="5400000">
            <a:off x="7304881" y="2491582"/>
            <a:ext cx="833437" cy="2794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9" idx="0"/>
          </p:cNvCxnSpPr>
          <p:nvPr/>
        </p:nvCxnSpPr>
        <p:spPr>
          <a:xfrm rot="5400000">
            <a:off x="6527800" y="2578100"/>
            <a:ext cx="838200" cy="1016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  <p:bldP spid="9" grpId="1" animBg="1"/>
      <p:bldP spid="10" grpId="0"/>
      <p:bldP spid="10" grpId="1"/>
      <p:bldP spid="11" grpId="0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Inference via Model Checking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b="1" dirty="0" smtClean="0"/>
              <a:t>function </a:t>
            </a:r>
            <a:r>
              <a:rPr lang="en-US" sz="2000" cap="small" dirty="0" smtClean="0"/>
              <a:t>TT-Entails?</a:t>
            </a:r>
            <a:r>
              <a:rPr lang="en-US" sz="2000" dirty="0" smtClean="0"/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i="1" dirty="0" smtClean="0"/>
              <a:t>true</a:t>
            </a:r>
            <a:r>
              <a:rPr lang="en-US" sz="2000" dirty="0" smtClean="0"/>
              <a:t> or </a:t>
            </a:r>
            <a:r>
              <a:rPr lang="en-US" sz="2000" i="1" dirty="0" smtClean="0"/>
              <a:t>false</a:t>
            </a:r>
            <a:br>
              <a:rPr lang="en-US" sz="2000" i="1" dirty="0" smtClean="0"/>
            </a:br>
            <a:r>
              <a:rPr lang="en-US" sz="2000" i="1" dirty="0" smtClean="0"/>
              <a:t>	symbols </a:t>
            </a:r>
            <a:r>
              <a:rPr lang="en-US" sz="2000" dirty="0" smtClean="0">
                <a:sym typeface="Wingdings" pitchFamily="2" charset="2"/>
              </a:rPr>
              <a:t>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a list of the proposition symbols 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sym typeface="Wingdings" pitchFamily="2" charset="2"/>
              </a:rPr>
              <a:t>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return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cap="small" dirty="0" smtClean="0">
                <a:sym typeface="Wingdings" pitchFamily="2" charset="2"/>
              </a:rPr>
              <a:t>TT-Check-All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{})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TT-Check-All</a:t>
            </a:r>
            <a:r>
              <a:rPr lang="en-US" sz="2000" dirty="0" smtClean="0"/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returns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true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or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false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if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Empty?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then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if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PL-True?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KB, 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then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return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PL-True?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)</a:t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else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return true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else do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/>
            </a:r>
            <a:br>
              <a:rPr lang="en-US" sz="2000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000" cap="small" dirty="0" smtClean="0">
                <a:cs typeface="Times New Roman" pitchFamily="18" charset="0"/>
                <a:sym typeface="Wingdings" pitchFamily="2" charset="2"/>
              </a:rPr>
              <a:t>First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Wingdings" pitchFamily="2" charset="2"/>
              </a:rPr>
              <a:t>symbols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); </a:t>
            </a:r>
            <a:r>
              <a:rPr lang="en-US" sz="2000" i="1" dirty="0" smtClean="0">
                <a:cs typeface="Times New Roman" pitchFamily="18" charset="0"/>
                <a:sym typeface="Wingdings" pitchFamily="2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  </a:t>
            </a:r>
            <a:r>
              <a:rPr lang="en-US" sz="2000" cap="small" dirty="0" smtClean="0">
                <a:cs typeface="Times New Roman" pitchFamily="18" charset="0"/>
                <a:sym typeface="Wingdings" pitchFamily="2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symbols)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		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return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TT-Check-All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{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true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}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and</a:t>
            </a:r>
            <a:br>
              <a:rPr lang="en-US" sz="2000" b="1" dirty="0" smtClean="0">
                <a:cs typeface="Times New Roman" pitchFamily="18" charset="0"/>
                <a:sym typeface="Symbol" pitchFamily="18" charset="2"/>
              </a:rPr>
            </a:b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				</a:t>
            </a:r>
            <a:r>
              <a:rPr lang="en-US" sz="2000" cap="small" dirty="0" smtClean="0">
                <a:cs typeface="Times New Roman" pitchFamily="18" charset="0"/>
                <a:sym typeface="Symbol" pitchFamily="18" charset="2"/>
              </a:rPr>
              <a:t>TT-Check-All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i="1" dirty="0" smtClean="0"/>
              <a:t>KB,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rest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model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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{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P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000" i="1" dirty="0" smtClean="0">
                <a:cs typeface="Times New Roman" pitchFamily="18" charset="0"/>
                <a:sym typeface="Symbol" pitchFamily="18" charset="2"/>
              </a:rPr>
              <a:t>false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})</a:t>
            </a: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  <a:p>
            <a:pPr marL="0" indent="0" algn="r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r>
              <a:rPr lang="en-US" sz="2000" i="1" dirty="0" smtClean="0">
                <a:sym typeface="Wingdings" pitchFamily="2" charset="2"/>
              </a:rPr>
              <a:t>From Figure 7.10, p. 248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</a:tabLst>
              <a:defRPr/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Wumpus World Agent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/>
              <a:t>function </a:t>
            </a:r>
            <a:r>
              <a:rPr lang="en-US" sz="1800" cap="small" dirty="0" smtClean="0"/>
              <a:t>HYBRID-WUMPUS-AGENT</a:t>
            </a:r>
            <a:r>
              <a:rPr lang="en-US" sz="1800" dirty="0" smtClean="0"/>
              <a:t>(</a:t>
            </a:r>
            <a:r>
              <a:rPr lang="en-US" sz="1800" i="1" dirty="0" smtClean="0"/>
              <a:t>percept</a:t>
            </a:r>
            <a:r>
              <a:rPr lang="en-US" sz="1800" dirty="0" smtClean="0"/>
              <a:t>)</a:t>
            </a:r>
            <a:r>
              <a:rPr lang="en-US" sz="1800" b="1" dirty="0" smtClean="0"/>
              <a:t> returns </a:t>
            </a:r>
            <a:r>
              <a:rPr lang="en-US" sz="1800" dirty="0" smtClean="0"/>
              <a:t>an </a:t>
            </a:r>
            <a:r>
              <a:rPr lang="en-US" sz="1800" i="1" dirty="0" smtClean="0"/>
              <a:t>action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inputs: </a:t>
            </a:r>
            <a:r>
              <a:rPr lang="en-US" sz="1800" i="1" dirty="0" smtClean="0"/>
              <a:t>percept</a:t>
            </a:r>
            <a:r>
              <a:rPr lang="en-US" sz="1800" dirty="0" smtClean="0"/>
              <a:t>, a list [</a:t>
            </a:r>
            <a:r>
              <a:rPr lang="en-US" sz="1800" i="1" dirty="0" smtClean="0"/>
              <a:t>stench</a:t>
            </a:r>
            <a:r>
              <a:rPr lang="en-US" sz="1800" dirty="0" smtClean="0"/>
              <a:t>,</a:t>
            </a:r>
            <a:r>
              <a:rPr lang="en-US" sz="1800" i="1" dirty="0" smtClean="0"/>
              <a:t> breeze</a:t>
            </a:r>
            <a:r>
              <a:rPr lang="en-US" sz="1800" dirty="0" smtClean="0"/>
              <a:t>, </a:t>
            </a:r>
            <a:r>
              <a:rPr lang="en-US" sz="1800" i="1" dirty="0" smtClean="0"/>
              <a:t>glitter]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persistent:</a:t>
            </a:r>
            <a:r>
              <a:rPr lang="en-US" sz="1800" i="1" dirty="0" smtClean="0"/>
              <a:t> KB</a:t>
            </a:r>
            <a:r>
              <a:rPr lang="en-US" sz="1800" dirty="0" smtClean="0"/>
              <a:t>, a knowledge base, </a:t>
            </a:r>
            <a:r>
              <a:rPr lang="en-US" sz="1800" dirty="0" smtClean="0"/>
              <a:t>contains </a:t>
            </a:r>
            <a:r>
              <a:rPr lang="en-US" sz="1800" dirty="0" smtClean="0"/>
              <a:t>“rules” of the </a:t>
            </a:r>
            <a:r>
              <a:rPr lang="en-US" sz="1800" dirty="0" err="1" smtClean="0"/>
              <a:t>Wumpus</a:t>
            </a:r>
            <a:r>
              <a:rPr lang="en-US" sz="1800" dirty="0" smtClean="0"/>
              <a:t> world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x, y</a:t>
            </a:r>
            <a:r>
              <a:rPr lang="en-US" sz="1800" dirty="0" smtClean="0"/>
              <a:t>, </a:t>
            </a:r>
            <a:r>
              <a:rPr lang="en-US" sz="1800" i="1" dirty="0" smtClean="0"/>
              <a:t>orientation, </a:t>
            </a:r>
            <a:r>
              <a:rPr lang="en-US" sz="1800" dirty="0" smtClean="0"/>
              <a:t>the agent’s position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				visited</a:t>
            </a:r>
            <a:r>
              <a:rPr lang="en-US" sz="1800" dirty="0" smtClean="0"/>
              <a:t>, array of squares visited by agent, initially empty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action</a:t>
            </a:r>
            <a:r>
              <a:rPr lang="en-US" sz="1800" dirty="0" smtClean="0"/>
              <a:t>, most recent action, initially null</a:t>
            </a:r>
            <a:br>
              <a:rPr lang="en-US" sz="1800" dirty="0" smtClean="0"/>
            </a:br>
            <a:r>
              <a:rPr lang="en-US" sz="1800" dirty="0" smtClean="0"/>
              <a:t>				</a:t>
            </a:r>
            <a:r>
              <a:rPr lang="en-US" sz="1800" i="1" dirty="0" smtClean="0"/>
              <a:t>plan</a:t>
            </a:r>
            <a:r>
              <a:rPr lang="en-US" sz="1800" dirty="0" smtClean="0"/>
              <a:t>, an action sequence, initially empty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dirty="0" smtClean="0"/>
              <a:t>	update </a:t>
            </a:r>
            <a:r>
              <a:rPr lang="en-US" sz="1800" i="1" dirty="0" smtClean="0"/>
              <a:t>x, y, orientation, visited</a:t>
            </a:r>
            <a:r>
              <a:rPr lang="en-US" sz="1800" dirty="0" smtClean="0"/>
              <a:t> based on </a:t>
            </a:r>
            <a:r>
              <a:rPr lang="en-US" sz="1800" i="1" dirty="0" smtClean="0"/>
              <a:t>action</a:t>
            </a:r>
            <a:br>
              <a:rPr lang="en-US" sz="1800" i="1" dirty="0" smtClean="0"/>
            </a:b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stench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 </a:t>
            </a:r>
            <a:r>
              <a:rPr lang="en-US" sz="1800" b="1" dirty="0" smtClean="0"/>
              <a:t>else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breeze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cap="small" dirty="0" smtClean="0"/>
              <a:t>Tell</a:t>
            </a:r>
            <a:r>
              <a:rPr lang="en-US" sz="1800" dirty="0" smtClean="0"/>
              <a:t>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 </a:t>
            </a:r>
            <a:r>
              <a:rPr lang="en-US" sz="1800" b="1" dirty="0" smtClean="0"/>
              <a:t>else </a:t>
            </a:r>
            <a:r>
              <a:rPr lang="en-US" sz="1800" cap="small" dirty="0" smtClean="0"/>
              <a:t>Tell(</a:t>
            </a:r>
            <a:r>
              <a:rPr lang="en-US" sz="1800" i="1" dirty="0" smtClean="0"/>
              <a:t>KB</a:t>
            </a:r>
            <a:r>
              <a:rPr lang="en-US" sz="1800" dirty="0" smtClean="0"/>
              <a:t>, 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x,y</a:t>
            </a:r>
            <a:r>
              <a:rPr lang="en-US" sz="1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/>
              <a:t>	</a:t>
            </a:r>
            <a:r>
              <a:rPr lang="en-US" sz="1800" b="1" dirty="0" smtClean="0"/>
              <a:t>if</a:t>
            </a:r>
            <a:r>
              <a:rPr lang="en-US" sz="1800" dirty="0" smtClean="0"/>
              <a:t> </a:t>
            </a:r>
            <a:r>
              <a:rPr lang="en-US" sz="1800" i="1" dirty="0" smtClean="0"/>
              <a:t>glitter</a:t>
            </a:r>
            <a:r>
              <a:rPr lang="en-US" sz="1800" dirty="0" smtClean="0"/>
              <a:t> </a:t>
            </a:r>
            <a:r>
              <a:rPr lang="en-US" sz="1800" b="1" dirty="0" smtClean="0"/>
              <a:t>then</a:t>
            </a:r>
            <a:r>
              <a:rPr lang="en-US" sz="1800" dirty="0" smtClean="0"/>
              <a:t> </a:t>
            </a:r>
            <a:r>
              <a:rPr lang="en-US" sz="1800" i="1" dirty="0" smtClean="0"/>
              <a:t>action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i="1" dirty="0" smtClean="0">
                <a:sym typeface="Wingdings" pitchFamily="2" charset="2"/>
              </a:rPr>
              <a:t>grab</a:t>
            </a:r>
            <a:br>
              <a:rPr lang="en-US" sz="1800" i="1" dirty="0" smtClean="0">
                <a:sym typeface="Wingdings" pitchFamily="2" charset="2"/>
              </a:rPr>
            </a:br>
            <a:r>
              <a:rPr lang="en-US" sz="1800" i="1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 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 is nonempty then </a:t>
            </a:r>
            <a:r>
              <a:rPr lang="en-US" sz="1800" i="1" dirty="0" smtClean="0">
                <a:sym typeface="Wingdings" pitchFamily="2" charset="2"/>
              </a:rPr>
              <a:t>action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>
                <a:sym typeface="Wingdings" pitchFamily="2" charset="2"/>
              </a:rPr>
              <a:t>Pop(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</a:t>
            </a:r>
            <a:r>
              <a:rPr lang="en-US" sz="1800" dirty="0" smtClean="0">
                <a:sym typeface="Wingdings" pitchFamily="2" charset="2"/>
              </a:rPr>
              <a:t> for some frontier square [</a:t>
            </a:r>
            <a:r>
              <a:rPr lang="en-US" sz="1800" i="1" dirty="0" err="1" smtClean="0">
                <a:sym typeface="Wingdings" pitchFamily="2" charset="2"/>
              </a:rPr>
              <a:t>i</a:t>
            </a:r>
            <a:r>
              <a:rPr lang="en-US" sz="1800" dirty="0" err="1" smtClean="0">
                <a:sym typeface="Wingdings" pitchFamily="2" charset="2"/>
              </a:rPr>
              <a:t>,</a:t>
            </a:r>
            <a:r>
              <a:rPr lang="en-US" sz="1800" i="1" dirty="0" err="1" smtClean="0">
                <a:sym typeface="Wingdings" pitchFamily="2" charset="2"/>
              </a:rPr>
              <a:t>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cap="small" dirty="0" smtClean="0">
                <a:sym typeface="Wingdings" pitchFamily="2" charset="2"/>
              </a:rPr>
              <a:t>Ask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KB, (</a:t>
            </a:r>
            <a:r>
              <a:rPr lang="en-US" sz="1800" dirty="0" smtClean="0">
                <a:sym typeface="Symbol" pitchFamily="18" charset="2"/>
              </a:rPr>
              <a:t></a:t>
            </a:r>
            <a:r>
              <a:rPr lang="en-US" sz="1800" i="1" dirty="0" err="1" smtClean="0">
                <a:sym typeface="Symbol" pitchFamily="18" charset="2"/>
              </a:rPr>
              <a:t>P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 </a:t>
            </a:r>
            <a:r>
              <a:rPr lang="en-US" sz="1800" i="1" dirty="0" err="1" smtClean="0"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)) is </a:t>
            </a:r>
            <a:r>
              <a:rPr lang="en-US" sz="1800" i="1" dirty="0" smtClean="0">
                <a:sym typeface="Symbol" pitchFamily="18" charset="2"/>
              </a:rPr>
              <a:t>true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>
                <a:sym typeface="Symbol" pitchFamily="18" charset="2"/>
              </a:rPr>
              <a:t>			</a:t>
            </a:r>
            <a:r>
              <a:rPr lang="en-US" sz="1800" dirty="0" smtClean="0">
                <a:sym typeface="Symbol" pitchFamily="18" charset="2"/>
              </a:rPr>
              <a:t>for some </a:t>
            </a:r>
            <a:r>
              <a:rPr lang="en-US" sz="1800" dirty="0" smtClean="0">
                <a:sym typeface="Wingdings" pitchFamily="2" charset="2"/>
              </a:rPr>
              <a:t>frontier </a:t>
            </a:r>
            <a:r>
              <a:rPr lang="en-US" sz="1800" dirty="0" smtClean="0">
                <a:sym typeface="Symbol" pitchFamily="18" charset="2"/>
              </a:rPr>
              <a:t>square </a:t>
            </a:r>
            <a:r>
              <a:rPr lang="en-US" sz="1800" dirty="0" smtClean="0">
                <a:sym typeface="Wingdings" pitchFamily="2" charset="2"/>
              </a:rPr>
              <a:t>[</a:t>
            </a:r>
            <a:r>
              <a:rPr lang="en-US" sz="1800" i="1" dirty="0" err="1" smtClean="0">
                <a:sym typeface="Wingdings" pitchFamily="2" charset="2"/>
              </a:rPr>
              <a:t>i</a:t>
            </a:r>
            <a:r>
              <a:rPr lang="en-US" sz="1800" dirty="0" err="1" smtClean="0">
                <a:sym typeface="Wingdings" pitchFamily="2" charset="2"/>
              </a:rPr>
              <a:t>,</a:t>
            </a:r>
            <a:r>
              <a:rPr lang="en-US" sz="1800" i="1" dirty="0" err="1" smtClean="0">
                <a:sym typeface="Wingdings" pitchFamily="2" charset="2"/>
              </a:rPr>
              <a:t>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cap="small" dirty="0" smtClean="0">
                <a:sym typeface="Wingdings" pitchFamily="2" charset="2"/>
              </a:rPr>
              <a:t>Ask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KB, (</a:t>
            </a:r>
            <a:r>
              <a:rPr lang="en-US" sz="1800" i="1" dirty="0" err="1" smtClean="0">
                <a:sym typeface="Symbol" pitchFamily="18" charset="2"/>
              </a:rPr>
              <a:t>P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 </a:t>
            </a:r>
            <a:r>
              <a:rPr lang="en-US" sz="1800" i="1" dirty="0" err="1" smtClean="0">
                <a:sym typeface="Symbol" pitchFamily="18" charset="2"/>
              </a:rPr>
              <a:t>W</a:t>
            </a:r>
            <a:r>
              <a:rPr lang="en-US" sz="1800" i="1" baseline="-25000" dirty="0" err="1" smtClean="0">
                <a:sym typeface="Symbol" pitchFamily="18" charset="2"/>
              </a:rPr>
              <a:t>i,j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)) is </a:t>
            </a:r>
            <a:r>
              <a:rPr lang="en-US" sz="1800" i="1" dirty="0" smtClean="0">
                <a:sym typeface="Symbol" pitchFamily="18" charset="2"/>
              </a:rPr>
              <a:t>false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then do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b="1" dirty="0" smtClean="0">
                <a:sym typeface="Symbol" pitchFamily="18" charset="2"/>
              </a:rPr>
              <a:t>	</a:t>
            </a:r>
            <a:r>
              <a:rPr lang="en-US" sz="1800" dirty="0" smtClean="0">
                <a:sym typeface="Symbol" pitchFamily="18" charset="2"/>
              </a:rPr>
              <a:t> 	</a:t>
            </a:r>
            <a:r>
              <a:rPr lang="en-US" sz="1800" i="1" dirty="0" smtClean="0">
                <a:sym typeface="Symbol" pitchFamily="18" charset="2"/>
              </a:rPr>
              <a:t>plan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>
                <a:sym typeface="Wingdings" pitchFamily="2" charset="2"/>
              </a:rPr>
              <a:t>A*-Graph-Search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cap="small" dirty="0" smtClean="0">
                <a:sym typeface="Wingdings" pitchFamily="2" charset="2"/>
              </a:rPr>
              <a:t>Route-Problem</a:t>
            </a:r>
            <a:r>
              <a:rPr lang="en-US" sz="1800" dirty="0" smtClean="0">
                <a:sym typeface="Wingdings" pitchFamily="2" charset="2"/>
              </a:rPr>
              <a:t>([</a:t>
            </a:r>
            <a:r>
              <a:rPr lang="en-US" sz="1800" i="1" dirty="0" err="1" smtClean="0">
                <a:sym typeface="Wingdings" pitchFamily="2" charset="2"/>
              </a:rPr>
              <a:t>x,y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i="1" dirty="0" smtClean="0">
                <a:sym typeface="Wingdings" pitchFamily="2" charset="2"/>
              </a:rPr>
              <a:t>orientation,</a:t>
            </a:r>
            <a:br>
              <a:rPr lang="en-US" sz="1800" i="1" dirty="0" smtClean="0">
                <a:sym typeface="Wingdings" pitchFamily="2" charset="2"/>
              </a:rPr>
            </a:br>
            <a:r>
              <a:rPr lang="en-US" sz="1800" i="1" dirty="0" smtClean="0">
                <a:sym typeface="Wingdings" pitchFamily="2" charset="2"/>
              </a:rPr>
              <a:t>						</a:t>
            </a:r>
            <a:r>
              <a:rPr lang="en-US" sz="1800" dirty="0" smtClean="0">
                <a:sym typeface="Wingdings" pitchFamily="2" charset="2"/>
              </a:rPr>
              <a:t>[</a:t>
            </a:r>
            <a:r>
              <a:rPr lang="en-US" sz="1800" i="1" dirty="0" err="1" smtClean="0">
                <a:sym typeface="Wingdings" pitchFamily="2" charset="2"/>
              </a:rPr>
              <a:t>i,j</a:t>
            </a:r>
            <a:r>
              <a:rPr lang="en-US" sz="1800" dirty="0" smtClean="0">
                <a:sym typeface="Wingdings" pitchFamily="2" charset="2"/>
              </a:rPr>
              <a:t>], </a:t>
            </a:r>
            <a:r>
              <a:rPr lang="en-US" sz="1800" i="1" dirty="0" smtClean="0">
                <a:sym typeface="Wingdings" pitchFamily="2" charset="2"/>
              </a:rPr>
              <a:t>visited</a:t>
            </a:r>
            <a:r>
              <a:rPr lang="en-US" sz="1800" dirty="0" smtClean="0">
                <a:sym typeface="Wingdings" pitchFamily="2" charset="2"/>
              </a:rPr>
              <a:t>))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r>
              <a:rPr lang="en-US" sz="1800" dirty="0" smtClean="0">
                <a:sym typeface="Wingdings" pitchFamily="2" charset="2"/>
              </a:rPr>
              <a:t>  </a:t>
            </a:r>
            <a:r>
              <a:rPr lang="en-US" sz="1800" cap="small" dirty="0" smtClean="0">
                <a:sym typeface="Wingdings" pitchFamily="2" charset="2"/>
              </a:rPr>
              <a:t>Pop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plan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r>
              <a:rPr lang="en-US" sz="1800" dirty="0" smtClean="0">
                <a:sym typeface="Wingdings" pitchFamily="2" charset="2"/>
              </a:rPr>
              <a:t>  a randomly chosen move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i="1" dirty="0" smtClean="0">
                <a:sym typeface="Wingdings" pitchFamily="2" charset="2"/>
              </a:rPr>
              <a:t>action</a:t>
            </a:r>
            <a:endParaRPr lang="en-US" sz="1800" i="1" dirty="0" smtClean="0">
              <a:sym typeface="Symbol" pitchFamily="18" charset="2"/>
            </a:endParaRPr>
          </a:p>
          <a:p>
            <a:pPr marL="0" indent="0" algn="r" eaLnBrk="1" hangingPunct="1">
              <a:lnSpc>
                <a:spcPct val="80000"/>
              </a:lnSpc>
              <a:buFontTx/>
              <a:buNone/>
              <a:tabLst>
                <a:tab pos="234950" algn="l"/>
                <a:tab pos="512763" algn="l"/>
                <a:tab pos="804863" algn="l"/>
                <a:tab pos="1033463" algn="l"/>
                <a:tab pos="1316038" algn="l"/>
                <a:tab pos="3370263" algn="l"/>
              </a:tabLst>
              <a:defRPr/>
            </a:pPr>
            <a:r>
              <a:rPr lang="en-US" sz="1800" i="1" dirty="0" smtClean="0">
                <a:sym typeface="Wingdings" pitchFamily="2" charset="2"/>
              </a:rPr>
              <a:t>Simplified version of agent described in Figure 7.20, p. 270</a:t>
            </a: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289</Words>
  <Application>Microsoft Office PowerPoint</Application>
  <PresentationFormat>On-screen Show (4:3)</PresentationFormat>
  <Paragraphs>149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Ch. 7 – Logical Agents</vt:lpstr>
      <vt:lpstr>Goal-Based Agent</vt:lpstr>
      <vt:lpstr>Knowledge-Based Agent</vt:lpstr>
      <vt:lpstr>Grammar for Propositional Logic</vt:lpstr>
      <vt:lpstr>Checking Entailment</vt:lpstr>
      <vt:lpstr>Inference via Model Checking</vt:lpstr>
      <vt:lpstr>Wumpus World Agent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87</cp:revision>
  <dcterms:created xsi:type="dcterms:W3CDTF">2004-01-22T22:06:30Z</dcterms:created>
  <dcterms:modified xsi:type="dcterms:W3CDTF">2014-02-11T21:06:39Z</dcterms:modified>
</cp:coreProperties>
</file>