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7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713" autoAdjust="0"/>
  </p:normalViewPr>
  <p:slideViewPr>
    <p:cSldViewPr>
      <p:cViewPr varScale="1">
        <p:scale>
          <a:sx n="77" d="100"/>
          <a:sy n="77" d="100"/>
        </p:scale>
        <p:origin x="-8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9242A-18B8-4006-B112-A61A32EE2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CD648-05DE-4830-B512-5A3A80147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FA62A-705D-442A-B695-6E4DDFB68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DCF56-48D4-4399-B5D8-92AFFDF94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80371-01EE-4E89-A795-529808662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77258-90E0-4E4B-BB74-9FC4101B1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9D43E-C610-43E4-A858-F7ADA1D98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E86E1-7274-49DD-A311-D3487F7A4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F8A4E-6531-47BB-A1DC-CB87B9B0B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A7718-67E7-40F6-B02A-2EBA7274F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C9069-D469-443B-9E58-D5415BD6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ED2FCC1-8A2B-47A6-8803-D1E8CC0C5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Ch. 2 – Intelligent Agents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Supplemental slides for CSE 327</a:t>
            </a:r>
          </a:p>
          <a:p>
            <a:pPr eaLnBrk="1" hangingPunct="1"/>
            <a:r>
              <a:rPr lang="en-US" smtClean="0"/>
              <a:t>Prof. Jeff Heflin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Agent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720725" y="2092325"/>
            <a:ext cx="3044825" cy="2906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9"/>
          <p:cNvSpPr>
            <a:spLocks/>
          </p:cNvSpPr>
          <p:nvPr/>
        </p:nvSpPr>
        <p:spPr bwMode="auto">
          <a:xfrm>
            <a:off x="5962650" y="2230438"/>
            <a:ext cx="2216150" cy="2613025"/>
          </a:xfrm>
          <a:custGeom>
            <a:avLst/>
            <a:gdLst>
              <a:gd name="T0" fmla="*/ 2147483647 w 768"/>
              <a:gd name="T1" fmla="*/ 0 h 906"/>
              <a:gd name="T2" fmla="*/ 2147483647 w 768"/>
              <a:gd name="T3" fmla="*/ 2147483647 h 906"/>
              <a:gd name="T4" fmla="*/ 2147483647 w 768"/>
              <a:gd name="T5" fmla="*/ 2147483647 h 906"/>
              <a:gd name="T6" fmla="*/ 2147483647 w 768"/>
              <a:gd name="T7" fmla="*/ 2147483647 h 906"/>
              <a:gd name="T8" fmla="*/ 0 w 768"/>
              <a:gd name="T9" fmla="*/ 2147483647 h 906"/>
              <a:gd name="T10" fmla="*/ 0 w 768"/>
              <a:gd name="T11" fmla="*/ 2147483647 h 906"/>
              <a:gd name="T12" fmla="*/ 2147483647 w 768"/>
              <a:gd name="T13" fmla="*/ 2147483647 h 906"/>
              <a:gd name="T14" fmla="*/ 2147483647 w 768"/>
              <a:gd name="T15" fmla="*/ 2147483647 h 906"/>
              <a:gd name="T16" fmla="*/ 2147483647 w 768"/>
              <a:gd name="T17" fmla="*/ 2147483647 h 906"/>
              <a:gd name="T18" fmla="*/ 2147483647 w 768"/>
              <a:gd name="T19" fmla="*/ 2147483647 h 906"/>
              <a:gd name="T20" fmla="*/ 2147483647 w 768"/>
              <a:gd name="T21" fmla="*/ 2147483647 h 906"/>
              <a:gd name="T22" fmla="*/ 2147483647 w 768"/>
              <a:gd name="T23" fmla="*/ 2147483647 h 906"/>
              <a:gd name="T24" fmla="*/ 2147483647 w 768"/>
              <a:gd name="T25" fmla="*/ 2147483647 h 906"/>
              <a:gd name="T26" fmla="*/ 2147483647 w 768"/>
              <a:gd name="T27" fmla="*/ 2147483647 h 906"/>
              <a:gd name="T28" fmla="*/ 2147483647 w 768"/>
              <a:gd name="T29" fmla="*/ 2147483647 h 906"/>
              <a:gd name="T30" fmla="*/ 2147483647 w 768"/>
              <a:gd name="T31" fmla="*/ 2147483647 h 906"/>
              <a:gd name="T32" fmla="*/ 2147483647 w 768"/>
              <a:gd name="T33" fmla="*/ 2147483647 h 906"/>
              <a:gd name="T34" fmla="*/ 2147483647 w 768"/>
              <a:gd name="T35" fmla="*/ 2147483647 h 906"/>
              <a:gd name="T36" fmla="*/ 2147483647 w 768"/>
              <a:gd name="T37" fmla="*/ 2147483647 h 906"/>
              <a:gd name="T38" fmla="*/ 2147483647 w 768"/>
              <a:gd name="T39" fmla="*/ 0 h 906"/>
              <a:gd name="T40" fmla="*/ 2147483647 w 768"/>
              <a:gd name="T41" fmla="*/ 0 h 90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68"/>
              <a:gd name="T64" fmla="*/ 0 h 906"/>
              <a:gd name="T65" fmla="*/ 768 w 768"/>
              <a:gd name="T66" fmla="*/ 906 h 90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68" h="906">
                <a:moveTo>
                  <a:pt x="126" y="0"/>
                </a:moveTo>
                <a:lnTo>
                  <a:pt x="78" y="12"/>
                </a:lnTo>
                <a:lnTo>
                  <a:pt x="36" y="36"/>
                </a:lnTo>
                <a:lnTo>
                  <a:pt x="12" y="78"/>
                </a:lnTo>
                <a:lnTo>
                  <a:pt x="0" y="126"/>
                </a:lnTo>
                <a:lnTo>
                  <a:pt x="0" y="780"/>
                </a:lnTo>
                <a:lnTo>
                  <a:pt x="12" y="828"/>
                </a:lnTo>
                <a:lnTo>
                  <a:pt x="36" y="870"/>
                </a:lnTo>
                <a:lnTo>
                  <a:pt x="78" y="894"/>
                </a:lnTo>
                <a:lnTo>
                  <a:pt x="126" y="906"/>
                </a:lnTo>
                <a:lnTo>
                  <a:pt x="636" y="906"/>
                </a:lnTo>
                <a:lnTo>
                  <a:pt x="690" y="894"/>
                </a:lnTo>
                <a:lnTo>
                  <a:pt x="732" y="870"/>
                </a:lnTo>
                <a:lnTo>
                  <a:pt x="756" y="828"/>
                </a:lnTo>
                <a:lnTo>
                  <a:pt x="768" y="780"/>
                </a:lnTo>
                <a:lnTo>
                  <a:pt x="768" y="126"/>
                </a:lnTo>
                <a:lnTo>
                  <a:pt x="756" y="78"/>
                </a:lnTo>
                <a:lnTo>
                  <a:pt x="732" y="36"/>
                </a:lnTo>
                <a:lnTo>
                  <a:pt x="690" y="12"/>
                </a:lnTo>
                <a:lnTo>
                  <a:pt x="636" y="0"/>
                </a:lnTo>
                <a:lnTo>
                  <a:pt x="126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Rectangle 10"/>
          <p:cNvSpPr>
            <a:spLocks noChangeArrowheads="1"/>
          </p:cNvSpPr>
          <p:nvPr/>
        </p:nvSpPr>
        <p:spPr bwMode="auto">
          <a:xfrm>
            <a:off x="6308725" y="3424238"/>
            <a:ext cx="1282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Environment</a:t>
            </a:r>
            <a:endParaRPr lang="en-US" sz="1800">
              <a:latin typeface="Arial" charset="0"/>
            </a:endParaRPr>
          </a:p>
        </p:txBody>
      </p:sp>
      <p:sp>
        <p:nvSpPr>
          <p:cNvPr id="3079" name="Rectangle 11"/>
          <p:cNvSpPr>
            <a:spLocks noChangeArrowheads="1"/>
          </p:cNvSpPr>
          <p:nvPr/>
        </p:nvSpPr>
        <p:spPr bwMode="auto">
          <a:xfrm>
            <a:off x="7866063" y="3424238"/>
            <a:ext cx="444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1412875" y="2368550"/>
            <a:ext cx="1539875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Rectangle 13"/>
          <p:cNvSpPr>
            <a:spLocks noChangeArrowheads="1"/>
          </p:cNvSpPr>
          <p:nvPr/>
        </p:nvSpPr>
        <p:spPr bwMode="auto">
          <a:xfrm>
            <a:off x="1706563" y="2524125"/>
            <a:ext cx="800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sensors</a:t>
            </a:r>
            <a:endParaRPr lang="en-US" sz="1800">
              <a:latin typeface="Arial" charset="0"/>
            </a:endParaRPr>
          </a:p>
        </p:txBody>
      </p:sp>
      <p:sp>
        <p:nvSpPr>
          <p:cNvPr id="3082" name="Rectangle 14"/>
          <p:cNvSpPr>
            <a:spLocks noChangeArrowheads="1"/>
          </p:cNvSpPr>
          <p:nvPr/>
        </p:nvSpPr>
        <p:spPr bwMode="auto">
          <a:xfrm>
            <a:off x="2674938" y="2524125"/>
            <a:ext cx="444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3083" name="Rectangle 15"/>
          <p:cNvSpPr>
            <a:spLocks noChangeArrowheads="1"/>
          </p:cNvSpPr>
          <p:nvPr/>
        </p:nvSpPr>
        <p:spPr bwMode="auto">
          <a:xfrm>
            <a:off x="1412875" y="4289425"/>
            <a:ext cx="1539875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Rectangle 16"/>
          <p:cNvSpPr>
            <a:spLocks noChangeArrowheads="1"/>
          </p:cNvSpPr>
          <p:nvPr/>
        </p:nvSpPr>
        <p:spPr bwMode="auto">
          <a:xfrm>
            <a:off x="1619250" y="4446588"/>
            <a:ext cx="939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actuators</a:t>
            </a:r>
            <a:endParaRPr lang="en-US" sz="1800">
              <a:latin typeface="Arial" charset="0"/>
            </a:endParaRPr>
          </a:p>
        </p:txBody>
      </p:sp>
      <p:sp>
        <p:nvSpPr>
          <p:cNvPr id="3085" name="Rectangle 17"/>
          <p:cNvSpPr>
            <a:spLocks noChangeArrowheads="1"/>
          </p:cNvSpPr>
          <p:nvPr/>
        </p:nvSpPr>
        <p:spPr bwMode="auto">
          <a:xfrm>
            <a:off x="2762250" y="4446588"/>
            <a:ext cx="428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3086" name="Rectangle 18"/>
          <p:cNvSpPr>
            <a:spLocks noChangeArrowheads="1"/>
          </p:cNvSpPr>
          <p:nvPr/>
        </p:nvSpPr>
        <p:spPr bwMode="auto">
          <a:xfrm>
            <a:off x="1689100" y="3338513"/>
            <a:ext cx="985838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Rectangle 19"/>
          <p:cNvSpPr>
            <a:spLocks noChangeArrowheads="1"/>
          </p:cNvSpPr>
          <p:nvPr/>
        </p:nvSpPr>
        <p:spPr bwMode="auto">
          <a:xfrm>
            <a:off x="2105025" y="34940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?</a:t>
            </a:r>
            <a:endParaRPr lang="en-US" sz="1800">
              <a:latin typeface="Arial" charset="0"/>
            </a:endParaRPr>
          </a:p>
        </p:txBody>
      </p:sp>
      <p:sp>
        <p:nvSpPr>
          <p:cNvPr id="3088" name="Rectangle 20"/>
          <p:cNvSpPr>
            <a:spLocks noChangeArrowheads="1"/>
          </p:cNvSpPr>
          <p:nvPr/>
        </p:nvSpPr>
        <p:spPr bwMode="auto">
          <a:xfrm>
            <a:off x="2260600" y="3494088"/>
            <a:ext cx="4286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grpSp>
        <p:nvGrpSpPr>
          <p:cNvPr id="3089" name="Group 23"/>
          <p:cNvGrpSpPr>
            <a:grpSpLocks/>
          </p:cNvGrpSpPr>
          <p:nvPr/>
        </p:nvGrpSpPr>
        <p:grpSpPr bwMode="auto">
          <a:xfrm>
            <a:off x="2087563" y="2922588"/>
            <a:ext cx="190500" cy="415925"/>
            <a:chOff x="618" y="1968"/>
            <a:chExt cx="66" cy="144"/>
          </a:xfrm>
        </p:grpSpPr>
        <p:sp>
          <p:nvSpPr>
            <p:cNvPr id="3109" name="Line 21"/>
            <p:cNvSpPr>
              <a:spLocks noChangeShapeType="1"/>
            </p:cNvSpPr>
            <p:nvPr/>
          </p:nvSpPr>
          <p:spPr bwMode="auto">
            <a:xfrm>
              <a:off x="648" y="1968"/>
              <a:ext cx="1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22"/>
            <p:cNvSpPr>
              <a:spLocks/>
            </p:cNvSpPr>
            <p:nvPr/>
          </p:nvSpPr>
          <p:spPr bwMode="auto">
            <a:xfrm>
              <a:off x="618" y="2052"/>
              <a:ext cx="66" cy="60"/>
            </a:xfrm>
            <a:custGeom>
              <a:avLst/>
              <a:gdLst>
                <a:gd name="T0" fmla="*/ 0 w 66"/>
                <a:gd name="T1" fmla="*/ 0 h 60"/>
                <a:gd name="T2" fmla="*/ 30 w 66"/>
                <a:gd name="T3" fmla="*/ 60 h 60"/>
                <a:gd name="T4" fmla="*/ 66 w 66"/>
                <a:gd name="T5" fmla="*/ 0 h 60"/>
                <a:gd name="T6" fmla="*/ 0 w 66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0"/>
                <a:gd name="T14" fmla="*/ 66 w 66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0">
                  <a:moveTo>
                    <a:pt x="0" y="0"/>
                  </a:moveTo>
                  <a:lnTo>
                    <a:pt x="30" y="60"/>
                  </a:lnTo>
                  <a:lnTo>
                    <a:pt x="6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90" name="Group 26"/>
          <p:cNvGrpSpPr>
            <a:grpSpLocks/>
          </p:cNvGrpSpPr>
          <p:nvPr/>
        </p:nvGrpSpPr>
        <p:grpSpPr bwMode="auto">
          <a:xfrm>
            <a:off x="2087563" y="3892550"/>
            <a:ext cx="190500" cy="414338"/>
            <a:chOff x="618" y="2304"/>
            <a:chExt cx="66" cy="144"/>
          </a:xfrm>
        </p:grpSpPr>
        <p:sp>
          <p:nvSpPr>
            <p:cNvPr id="3107" name="Line 24"/>
            <p:cNvSpPr>
              <a:spLocks noChangeShapeType="1"/>
            </p:cNvSpPr>
            <p:nvPr/>
          </p:nvSpPr>
          <p:spPr bwMode="auto">
            <a:xfrm>
              <a:off x="648" y="2304"/>
              <a:ext cx="1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25"/>
            <p:cNvSpPr>
              <a:spLocks/>
            </p:cNvSpPr>
            <p:nvPr/>
          </p:nvSpPr>
          <p:spPr bwMode="auto">
            <a:xfrm>
              <a:off x="618" y="2382"/>
              <a:ext cx="66" cy="66"/>
            </a:xfrm>
            <a:custGeom>
              <a:avLst/>
              <a:gdLst>
                <a:gd name="T0" fmla="*/ 0 w 66"/>
                <a:gd name="T1" fmla="*/ 0 h 66"/>
                <a:gd name="T2" fmla="*/ 30 w 66"/>
                <a:gd name="T3" fmla="*/ 66 h 66"/>
                <a:gd name="T4" fmla="*/ 66 w 66"/>
                <a:gd name="T5" fmla="*/ 0 h 66"/>
                <a:gd name="T6" fmla="*/ 0 w 66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6"/>
                <a:gd name="T14" fmla="*/ 66 w 66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6">
                  <a:moveTo>
                    <a:pt x="0" y="0"/>
                  </a:moveTo>
                  <a:lnTo>
                    <a:pt x="30" y="66"/>
                  </a:lnTo>
                  <a:lnTo>
                    <a:pt x="6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1" name="Rectangle 27"/>
          <p:cNvSpPr>
            <a:spLocks noChangeArrowheads="1"/>
          </p:cNvSpPr>
          <p:nvPr/>
        </p:nvSpPr>
        <p:spPr bwMode="auto">
          <a:xfrm>
            <a:off x="581025" y="1676400"/>
            <a:ext cx="110807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Rectangle 28"/>
          <p:cNvSpPr>
            <a:spLocks noChangeArrowheads="1"/>
          </p:cNvSpPr>
          <p:nvPr/>
        </p:nvSpPr>
        <p:spPr bwMode="auto">
          <a:xfrm>
            <a:off x="754063" y="1781175"/>
            <a:ext cx="596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Agent</a:t>
            </a:r>
            <a:endParaRPr lang="en-US" sz="1800">
              <a:latin typeface="Arial" charset="0"/>
            </a:endParaRPr>
          </a:p>
        </p:txBody>
      </p:sp>
      <p:sp>
        <p:nvSpPr>
          <p:cNvPr id="3093" name="Rectangle 29"/>
          <p:cNvSpPr>
            <a:spLocks noChangeArrowheads="1"/>
          </p:cNvSpPr>
          <p:nvPr/>
        </p:nvSpPr>
        <p:spPr bwMode="auto">
          <a:xfrm>
            <a:off x="1481138" y="1781175"/>
            <a:ext cx="42862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grpSp>
        <p:nvGrpSpPr>
          <p:cNvPr id="3094" name="Group 32"/>
          <p:cNvGrpSpPr>
            <a:grpSpLocks/>
          </p:cNvGrpSpPr>
          <p:nvPr/>
        </p:nvGrpSpPr>
        <p:grpSpPr bwMode="auto">
          <a:xfrm>
            <a:off x="2935288" y="2559050"/>
            <a:ext cx="3027362" cy="190500"/>
            <a:chOff x="912" y="1842"/>
            <a:chExt cx="1050" cy="66"/>
          </a:xfrm>
        </p:grpSpPr>
        <p:sp>
          <p:nvSpPr>
            <p:cNvPr id="3105" name="Line 30"/>
            <p:cNvSpPr>
              <a:spLocks noChangeShapeType="1"/>
            </p:cNvSpPr>
            <p:nvPr/>
          </p:nvSpPr>
          <p:spPr bwMode="auto">
            <a:xfrm flipH="1">
              <a:off x="960" y="1872"/>
              <a:ext cx="10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Freeform 31"/>
            <p:cNvSpPr>
              <a:spLocks/>
            </p:cNvSpPr>
            <p:nvPr/>
          </p:nvSpPr>
          <p:spPr bwMode="auto">
            <a:xfrm>
              <a:off x="912" y="1842"/>
              <a:ext cx="66" cy="66"/>
            </a:xfrm>
            <a:custGeom>
              <a:avLst/>
              <a:gdLst>
                <a:gd name="T0" fmla="*/ 66 w 66"/>
                <a:gd name="T1" fmla="*/ 0 h 66"/>
                <a:gd name="T2" fmla="*/ 0 w 66"/>
                <a:gd name="T3" fmla="*/ 30 h 66"/>
                <a:gd name="T4" fmla="*/ 66 w 66"/>
                <a:gd name="T5" fmla="*/ 66 h 66"/>
                <a:gd name="T6" fmla="*/ 66 w 66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6"/>
                <a:gd name="T14" fmla="*/ 66 w 66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6">
                  <a:moveTo>
                    <a:pt x="66" y="0"/>
                  </a:moveTo>
                  <a:lnTo>
                    <a:pt x="0" y="30"/>
                  </a:lnTo>
                  <a:lnTo>
                    <a:pt x="66" y="66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95" name="Group 35"/>
          <p:cNvGrpSpPr>
            <a:grpSpLocks/>
          </p:cNvGrpSpPr>
          <p:nvPr/>
        </p:nvGrpSpPr>
        <p:grpSpPr bwMode="auto">
          <a:xfrm>
            <a:off x="2935288" y="4479925"/>
            <a:ext cx="3044825" cy="190500"/>
            <a:chOff x="912" y="2508"/>
            <a:chExt cx="1056" cy="66"/>
          </a:xfrm>
        </p:grpSpPr>
        <p:sp>
          <p:nvSpPr>
            <p:cNvPr id="3103" name="Line 33"/>
            <p:cNvSpPr>
              <a:spLocks noChangeShapeType="1"/>
            </p:cNvSpPr>
            <p:nvPr/>
          </p:nvSpPr>
          <p:spPr bwMode="auto">
            <a:xfrm>
              <a:off x="912" y="2538"/>
              <a:ext cx="10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34"/>
            <p:cNvSpPr>
              <a:spLocks/>
            </p:cNvSpPr>
            <p:nvPr/>
          </p:nvSpPr>
          <p:spPr bwMode="auto">
            <a:xfrm>
              <a:off x="1902" y="2508"/>
              <a:ext cx="66" cy="66"/>
            </a:xfrm>
            <a:custGeom>
              <a:avLst/>
              <a:gdLst>
                <a:gd name="T0" fmla="*/ 0 w 66"/>
                <a:gd name="T1" fmla="*/ 66 h 66"/>
                <a:gd name="T2" fmla="*/ 66 w 66"/>
                <a:gd name="T3" fmla="*/ 36 h 66"/>
                <a:gd name="T4" fmla="*/ 0 w 66"/>
                <a:gd name="T5" fmla="*/ 0 h 66"/>
                <a:gd name="T6" fmla="*/ 0 w 66"/>
                <a:gd name="T7" fmla="*/ 66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6"/>
                <a:gd name="T14" fmla="*/ 66 w 66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6">
                  <a:moveTo>
                    <a:pt x="0" y="66"/>
                  </a:moveTo>
                  <a:lnTo>
                    <a:pt x="66" y="36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6" name="Rectangle 36"/>
          <p:cNvSpPr>
            <a:spLocks noChangeArrowheads="1"/>
          </p:cNvSpPr>
          <p:nvPr/>
        </p:nvSpPr>
        <p:spPr bwMode="auto">
          <a:xfrm>
            <a:off x="4041775" y="212725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Rectangle 37"/>
          <p:cNvSpPr>
            <a:spLocks noChangeArrowheads="1"/>
          </p:cNvSpPr>
          <p:nvPr/>
        </p:nvSpPr>
        <p:spPr bwMode="auto">
          <a:xfrm>
            <a:off x="4214813" y="2230438"/>
            <a:ext cx="876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percepts</a:t>
            </a:r>
            <a:endParaRPr lang="en-US" sz="1800">
              <a:latin typeface="Arial" charset="0"/>
            </a:endParaRPr>
          </a:p>
        </p:txBody>
      </p:sp>
      <p:sp>
        <p:nvSpPr>
          <p:cNvPr id="3098" name="Rectangle 38"/>
          <p:cNvSpPr>
            <a:spLocks noChangeArrowheads="1"/>
          </p:cNvSpPr>
          <p:nvPr/>
        </p:nvSpPr>
        <p:spPr bwMode="auto">
          <a:xfrm>
            <a:off x="5287963" y="2230438"/>
            <a:ext cx="428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3099" name="Rectangle 39"/>
          <p:cNvSpPr>
            <a:spLocks noChangeArrowheads="1"/>
          </p:cNvSpPr>
          <p:nvPr/>
        </p:nvSpPr>
        <p:spPr bwMode="auto">
          <a:xfrm>
            <a:off x="4164013" y="4168775"/>
            <a:ext cx="1246187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Rectangle 40"/>
          <p:cNvSpPr>
            <a:spLocks noChangeArrowheads="1"/>
          </p:cNvSpPr>
          <p:nvPr/>
        </p:nvSpPr>
        <p:spPr bwMode="auto">
          <a:xfrm>
            <a:off x="4337050" y="4271963"/>
            <a:ext cx="723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actions</a:t>
            </a:r>
            <a:endParaRPr lang="en-US" sz="1800">
              <a:latin typeface="Arial" charset="0"/>
            </a:endParaRPr>
          </a:p>
        </p:txBody>
      </p:sp>
      <p:sp>
        <p:nvSpPr>
          <p:cNvPr id="3101" name="Rectangle 41"/>
          <p:cNvSpPr>
            <a:spLocks noChangeArrowheads="1"/>
          </p:cNvSpPr>
          <p:nvPr/>
        </p:nvSpPr>
        <p:spPr bwMode="auto">
          <a:xfrm>
            <a:off x="5219700" y="4271963"/>
            <a:ext cx="428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685800" y="5181600"/>
            <a:ext cx="7772400" cy="10668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rational agent:</a:t>
            </a:r>
            <a:r>
              <a:rPr lang="en-US" sz="2000" smtClean="0"/>
              <a:t> For each possible percept sequence, a rational agent should select an action that is expected to maximize its performance measure, given the evidence provided by the percept sequence and whatever built-in knowledge the agent has.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endParaRPr lang="en-US" sz="2000" b="1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endParaRPr lang="en-US" sz="2000" b="1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r>
              <a:rPr lang="en-US" sz="2000" b="1" dirty="0" smtClean="0"/>
              <a:t>function</a:t>
            </a:r>
            <a:r>
              <a:rPr lang="en-US" sz="2000" dirty="0" smtClean="0"/>
              <a:t> </a:t>
            </a:r>
            <a:r>
              <a:rPr lang="en-US" sz="2000" cap="small" dirty="0" smtClean="0"/>
              <a:t>Table-Driven-Agent</a:t>
            </a:r>
            <a:r>
              <a:rPr lang="en-US" sz="2000" dirty="0" smtClean="0"/>
              <a:t>(</a:t>
            </a:r>
            <a:r>
              <a:rPr lang="en-US" sz="2000" i="1" dirty="0" smtClean="0"/>
              <a:t>percept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/>
              <a:t>		</a:t>
            </a:r>
            <a:r>
              <a:rPr lang="en-US" sz="2000" b="1" dirty="0" smtClean="0"/>
              <a:t>returns</a:t>
            </a:r>
            <a:r>
              <a:rPr lang="en-US" sz="2000" dirty="0" smtClean="0"/>
              <a:t> an action</a:t>
            </a:r>
            <a:endParaRPr lang="en-US" sz="2000" i="1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r>
              <a:rPr lang="en-US" sz="2000" dirty="0" smtClean="0"/>
              <a:t>	</a:t>
            </a:r>
            <a:r>
              <a:rPr lang="en-US" sz="2000" b="1" dirty="0" smtClean="0"/>
              <a:t>persistent: </a:t>
            </a:r>
            <a:r>
              <a:rPr lang="en-US" sz="2000" i="1" dirty="0" smtClean="0"/>
              <a:t>percepts, </a:t>
            </a:r>
            <a:r>
              <a:rPr lang="en-US" sz="2000" dirty="0" smtClean="0"/>
              <a:t>a sequence, initially empty</a:t>
            </a:r>
            <a:br>
              <a:rPr lang="en-US" sz="2000" dirty="0" smtClean="0"/>
            </a:br>
            <a:r>
              <a:rPr lang="en-US" sz="2000" dirty="0" smtClean="0"/>
              <a:t>				</a:t>
            </a:r>
            <a:r>
              <a:rPr lang="en-US" sz="2000" i="1" dirty="0" smtClean="0"/>
              <a:t>table</a:t>
            </a:r>
            <a:r>
              <a:rPr lang="en-US" sz="2000" dirty="0" smtClean="0"/>
              <a:t>, a table of actions, indexed by percept sequences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append </a:t>
            </a:r>
            <a:r>
              <a:rPr lang="en-US" sz="2000" i="1" dirty="0" smtClean="0"/>
              <a:t>percept</a:t>
            </a:r>
            <a:r>
              <a:rPr lang="en-US" sz="2000" dirty="0" smtClean="0"/>
              <a:t> to the end of </a:t>
            </a:r>
            <a:r>
              <a:rPr lang="en-US" sz="2000" i="1" dirty="0" smtClean="0"/>
              <a:t>percepts</a:t>
            </a:r>
            <a:r>
              <a:rPr lang="en-US" sz="2000" dirty="0" smtClean="0">
                <a:sym typeface="Wingdings" pitchFamily="2" charset="2"/>
              </a:rPr>
              <a:t/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i="1" dirty="0" smtClean="0">
                <a:sym typeface="Wingdings" pitchFamily="2" charset="2"/>
              </a:rPr>
              <a:t>action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cap="small" dirty="0" smtClean="0">
                <a:sym typeface="Wingdings" pitchFamily="2" charset="2"/>
              </a:rPr>
              <a:t>Lookup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Wingdings" pitchFamily="2" charset="2"/>
              </a:rPr>
              <a:t>percepts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i="1" dirty="0" smtClean="0">
                <a:sym typeface="Wingdings" pitchFamily="2" charset="2"/>
              </a:rPr>
              <a:t>table</a:t>
            </a:r>
            <a:r>
              <a:rPr lang="en-US" sz="2000" dirty="0" smtClean="0">
                <a:sym typeface="Wingdings" pitchFamily="2" charset="2"/>
              </a:rPr>
              <a:t>)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b="1" dirty="0" smtClean="0">
                <a:sym typeface="Wingdings" pitchFamily="2" charset="2"/>
              </a:rPr>
              <a:t>return</a:t>
            </a:r>
            <a:r>
              <a:rPr lang="en-US" sz="2000" dirty="0" smtClean="0">
                <a:sym typeface="Wingdings" pitchFamily="2" charset="2"/>
              </a:rPr>
              <a:t>  </a:t>
            </a:r>
            <a:r>
              <a:rPr lang="en-US" sz="2000" i="1" dirty="0" smtClean="0">
                <a:sym typeface="Wingdings" pitchFamily="2" charset="2"/>
              </a:rPr>
              <a:t>action</a:t>
            </a:r>
            <a:endParaRPr lang="en-US" sz="20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endParaRPr lang="en-US" sz="20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endParaRPr lang="en-US" sz="20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r>
              <a:rPr lang="en-US" sz="2000" i="1" dirty="0" smtClean="0">
                <a:sym typeface="Wingdings" pitchFamily="2" charset="2"/>
              </a:rPr>
              <a:t>								From Figure 2.7, p. 47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endParaRPr lang="en-US" sz="2000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Table Driven Agent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endParaRPr lang="en-US" sz="2000" b="1" dirty="0"/>
          </a:p>
          <a:p>
            <a:pPr>
              <a:lnSpc>
                <a:spcPct val="90000"/>
              </a:lnSpc>
              <a:spcBef>
                <a:spcPct val="20000"/>
              </a:spcBef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endParaRPr lang="en-US" sz="2000" b="1" dirty="0"/>
          </a:p>
          <a:p>
            <a:pPr>
              <a:lnSpc>
                <a:spcPct val="90000"/>
              </a:lnSpc>
              <a:spcBef>
                <a:spcPct val="20000"/>
              </a:spcBef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r>
              <a:rPr lang="en-US" sz="2000" b="1" dirty="0"/>
              <a:t>function</a:t>
            </a:r>
            <a:r>
              <a:rPr lang="en-US" sz="2000" dirty="0"/>
              <a:t> </a:t>
            </a:r>
            <a:r>
              <a:rPr lang="en-US" sz="2000" cap="small" dirty="0"/>
              <a:t>Table-Driven-Agent </a:t>
            </a:r>
            <a:r>
              <a:rPr lang="en-US" sz="2000" dirty="0"/>
              <a:t>(</a:t>
            </a:r>
            <a:r>
              <a:rPr lang="en-US" sz="2000" i="1" dirty="0"/>
              <a:t>percept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sz="2000" dirty="0"/>
              <a:t>		</a:t>
            </a:r>
            <a:r>
              <a:rPr lang="en-US" sz="2000" b="1" dirty="0"/>
              <a:t>returns</a:t>
            </a:r>
            <a:r>
              <a:rPr lang="en-US" sz="2000" dirty="0"/>
              <a:t> an action</a:t>
            </a:r>
            <a:endParaRPr lang="en-US" sz="2000" i="1" dirty="0"/>
          </a:p>
          <a:p>
            <a:pPr>
              <a:lnSpc>
                <a:spcPct val="90000"/>
              </a:lnSpc>
              <a:spcBef>
                <a:spcPct val="20000"/>
              </a:spcBef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r>
              <a:rPr lang="en-US" sz="2000" dirty="0"/>
              <a:t>	</a:t>
            </a:r>
            <a:r>
              <a:rPr lang="en-US" sz="2000" b="1" dirty="0"/>
              <a:t>persistent: </a:t>
            </a:r>
            <a:r>
              <a:rPr lang="en-US" sz="2000" i="1" dirty="0"/>
              <a:t>percepts, </a:t>
            </a:r>
            <a:r>
              <a:rPr lang="en-US" sz="2000" dirty="0"/>
              <a:t>a sequence, initially empty</a:t>
            </a:r>
            <a:br>
              <a:rPr lang="en-US" sz="2000" dirty="0"/>
            </a:br>
            <a:r>
              <a:rPr lang="en-US" sz="2000" dirty="0"/>
              <a:t>				</a:t>
            </a:r>
            <a:r>
              <a:rPr lang="en-US" sz="2000" i="1" dirty="0"/>
              <a:t>table</a:t>
            </a:r>
            <a:r>
              <a:rPr lang="en-US" sz="2000" dirty="0"/>
              <a:t>, a table of actions, indexed by percept sequences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	append </a:t>
            </a:r>
            <a:r>
              <a:rPr lang="en-US" sz="2000" i="1" dirty="0"/>
              <a:t>percept</a:t>
            </a:r>
            <a:r>
              <a:rPr lang="en-US" sz="2000" dirty="0"/>
              <a:t> to the end of </a:t>
            </a:r>
            <a:r>
              <a:rPr lang="en-US" sz="2000" i="1" dirty="0"/>
              <a:t>percepts</a:t>
            </a:r>
            <a:r>
              <a:rPr lang="en-US" sz="2000" dirty="0">
                <a:sym typeface="Wingdings" pitchFamily="2" charset="2"/>
              </a:rPr>
              <a:t/>
            </a:r>
            <a:br>
              <a:rPr lang="en-US" sz="2000" dirty="0">
                <a:sym typeface="Wingdings" pitchFamily="2" charset="2"/>
              </a:rPr>
            </a:br>
            <a:r>
              <a:rPr lang="en-US" sz="2000" dirty="0">
                <a:sym typeface="Wingdings" pitchFamily="2" charset="2"/>
              </a:rPr>
              <a:t>	</a:t>
            </a:r>
            <a:r>
              <a:rPr lang="en-US" sz="2000" i="1" dirty="0">
                <a:sym typeface="Wingdings" pitchFamily="2" charset="2"/>
              </a:rPr>
              <a:t>action </a:t>
            </a:r>
            <a:r>
              <a:rPr lang="en-US" sz="2000" dirty="0">
                <a:sym typeface="Wingdings" pitchFamily="2" charset="2"/>
              </a:rPr>
              <a:t> </a:t>
            </a:r>
            <a:r>
              <a:rPr lang="en-US" sz="2000" cap="small" dirty="0">
                <a:sym typeface="Wingdings" pitchFamily="2" charset="2"/>
              </a:rPr>
              <a:t>Lookup</a:t>
            </a:r>
            <a:r>
              <a:rPr lang="en-US" sz="2000" dirty="0">
                <a:sym typeface="Wingdings" pitchFamily="2" charset="2"/>
              </a:rPr>
              <a:t>(</a:t>
            </a:r>
            <a:r>
              <a:rPr lang="en-US" sz="2000" i="1" dirty="0">
                <a:sym typeface="Wingdings" pitchFamily="2" charset="2"/>
              </a:rPr>
              <a:t>percepts</a:t>
            </a:r>
            <a:r>
              <a:rPr lang="en-US" sz="2000" dirty="0">
                <a:sym typeface="Wingdings" pitchFamily="2" charset="2"/>
              </a:rPr>
              <a:t>, </a:t>
            </a:r>
            <a:r>
              <a:rPr lang="en-US" sz="2000" i="1" dirty="0">
                <a:sym typeface="Wingdings" pitchFamily="2" charset="2"/>
              </a:rPr>
              <a:t>table</a:t>
            </a:r>
            <a:r>
              <a:rPr lang="en-US" sz="2000" dirty="0">
                <a:sym typeface="Wingdings" pitchFamily="2" charset="2"/>
              </a:rPr>
              <a:t>)</a:t>
            </a:r>
            <a:br>
              <a:rPr lang="en-US" sz="2000" dirty="0">
                <a:sym typeface="Wingdings" pitchFamily="2" charset="2"/>
              </a:rPr>
            </a:br>
            <a:r>
              <a:rPr lang="en-US" sz="2000" dirty="0">
                <a:sym typeface="Wingdings" pitchFamily="2" charset="2"/>
              </a:rPr>
              <a:t>	</a:t>
            </a:r>
            <a:r>
              <a:rPr lang="en-US" sz="2000" b="1" dirty="0">
                <a:sym typeface="Wingdings" pitchFamily="2" charset="2"/>
              </a:rPr>
              <a:t>return</a:t>
            </a:r>
            <a:r>
              <a:rPr lang="en-US" sz="2000" dirty="0">
                <a:sym typeface="Wingdings" pitchFamily="2" charset="2"/>
              </a:rPr>
              <a:t>  </a:t>
            </a:r>
            <a:r>
              <a:rPr lang="en-US" sz="2000" i="1" dirty="0">
                <a:sym typeface="Wingdings" pitchFamily="2" charset="2"/>
              </a:rPr>
              <a:t>action</a:t>
            </a:r>
            <a:endParaRPr lang="en-US" sz="2000" dirty="0"/>
          </a:p>
          <a:p>
            <a:pPr>
              <a:lnSpc>
                <a:spcPct val="90000"/>
              </a:lnSpc>
              <a:spcBef>
                <a:spcPct val="20000"/>
              </a:spcBef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endParaRPr lang="en-US" sz="2000" dirty="0"/>
          </a:p>
          <a:p>
            <a:pPr>
              <a:lnSpc>
                <a:spcPct val="90000"/>
              </a:lnSpc>
              <a:spcBef>
                <a:spcPct val="20000"/>
              </a:spcBef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endParaRPr lang="en-US" sz="2000" dirty="0"/>
          </a:p>
          <a:p>
            <a:pPr>
              <a:lnSpc>
                <a:spcPct val="90000"/>
              </a:lnSpc>
              <a:spcBef>
                <a:spcPct val="20000"/>
              </a:spcBef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r>
              <a:rPr lang="en-US" sz="2000" i="1" dirty="0">
                <a:sym typeface="Wingdings" pitchFamily="2" charset="2"/>
              </a:rPr>
              <a:t>								From Figure 2.7, p. 47</a:t>
            </a:r>
          </a:p>
          <a:p>
            <a:pPr>
              <a:lnSpc>
                <a:spcPct val="90000"/>
              </a:lnSpc>
              <a:spcBef>
                <a:spcPct val="20000"/>
              </a:spcBef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endParaRPr lang="en-US" sz="2000" dirty="0"/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685800" y="5334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Table Driven Agent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685800" y="990600"/>
            <a:ext cx="1444625" cy="758825"/>
          </a:xfrm>
          <a:prstGeom prst="wedgeRectCallout">
            <a:avLst>
              <a:gd name="adj1" fmla="val 61648"/>
              <a:gd name="adj2" fmla="val 80333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/>
              <a:t>function name</a:t>
            </a: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6553200" y="990600"/>
            <a:ext cx="1444625" cy="758825"/>
          </a:xfrm>
          <a:prstGeom prst="wedgeRectCallout">
            <a:avLst>
              <a:gd name="adj1" fmla="val -157583"/>
              <a:gd name="adj2" fmla="val 88495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/>
              <a:t>input</a:t>
            </a: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4114800" y="1143000"/>
            <a:ext cx="1444625" cy="758825"/>
          </a:xfrm>
          <a:prstGeom prst="wedgeRectCallout">
            <a:avLst>
              <a:gd name="adj1" fmla="val -122528"/>
              <a:gd name="adj2" fmla="val 103556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/>
              <a:t>output type</a:t>
            </a: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457200" y="4724400"/>
            <a:ext cx="4419600" cy="1219200"/>
          </a:xfrm>
          <a:prstGeom prst="wedgeRectCallout">
            <a:avLst>
              <a:gd name="adj1" fmla="val -33009"/>
              <a:gd name="adj2" fmla="val -196616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/>
              <a:t>persistent variables:</a:t>
            </a:r>
            <a:r>
              <a:rPr lang="en-US" sz="2000"/>
              <a:t> maintain values between function calls, like instance variables in OO, but can only be referenced within the function</a:t>
            </a: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2438400" y="2286000"/>
            <a:ext cx="1444625" cy="758825"/>
          </a:xfrm>
          <a:prstGeom prst="wedgeRectCallout">
            <a:avLst>
              <a:gd name="adj1" fmla="val -86375"/>
              <a:gd name="adj2" fmla="val 135981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/>
              <a:t>assignment operation</a:t>
            </a: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3429000" y="4114800"/>
            <a:ext cx="1444625" cy="758825"/>
          </a:xfrm>
          <a:prstGeom prst="wedgeRectCallout">
            <a:avLst>
              <a:gd name="adj1" fmla="val -114176"/>
              <a:gd name="adj2" fmla="val -4937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/>
              <a:t>output value</a:t>
            </a:r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4114800" y="2971800"/>
            <a:ext cx="1444625" cy="758825"/>
          </a:xfrm>
          <a:prstGeom prst="wedgeRectCallout">
            <a:avLst>
              <a:gd name="adj1" fmla="val -129889"/>
              <a:gd name="adj2" fmla="val 52931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/>
              <a:t>function call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03" grpId="0" animBg="1"/>
      <p:bldP spid="4103" grpId="1" animBg="1"/>
      <p:bldP spid="4104" grpId="0" animBg="1"/>
      <p:bldP spid="4104" grpId="1" animBg="1"/>
      <p:bldP spid="4105" grpId="0" animBg="1"/>
      <p:bldP spid="4105" grpId="1" animBg="1"/>
      <p:bldP spid="4106" grpId="0" animBg="1"/>
      <p:bldP spid="4106" grpId="1" animBg="1"/>
      <p:bldP spid="4107" grpId="0" animBg="1"/>
      <p:bldP spid="4108" grpId="0" animBg="1"/>
      <p:bldP spid="410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Rock, Scissors, Paper </a:t>
            </a:r>
            <a:br>
              <a:rPr lang="en-US" sz="4000" smtClean="0"/>
            </a:br>
            <a:r>
              <a:rPr lang="en-US" sz="4000" smtClean="0"/>
              <a:t>Table Driven Agent</a:t>
            </a:r>
          </a:p>
        </p:txBody>
      </p:sp>
      <p:graphicFrame>
        <p:nvGraphicFramePr>
          <p:cNvPr id="9284" name="Group 68"/>
          <p:cNvGraphicFramePr>
            <a:graphicFrameLocks noGrp="1"/>
          </p:cNvGraphicFramePr>
          <p:nvPr/>
        </p:nvGraphicFramePr>
        <p:xfrm>
          <a:off x="685800" y="1625600"/>
          <a:ext cx="7696200" cy="4518030"/>
        </p:xfrm>
        <a:graphic>
          <a:graphicData uri="http://schemas.openxmlformats.org/drawingml/2006/table">
            <a:tbl>
              <a:tblPr/>
              <a:tblGrid>
                <a:gridCol w="5562600"/>
                <a:gridCol w="21336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Percept Sequence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&lt;Start&gt;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&lt;Start, Win(Rock,Scissors)&gt;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&lt;Start, Lose(Rock,Paper)&gt;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Scissors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&lt;Start, Tie(Rock,Rock)&gt;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&lt;Start, Win(Rock,Scissors), Win (Rock,Scissors)&gt;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&lt;Start, Win(Rock,Scissors), Lose(Rock,Paper)&gt;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Scissors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&lt;Start, Win(Rock,Scissors), Tie(Rock,Rock)&gt;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&lt;Start, Lose(Rock,Paper), Win(Scissors,Paper)&gt;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Scissors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&lt;Start, Lose(Rock,Paper), Lose(Scissors,Rock)&gt;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&lt;Start, Lose(Rock,Paper), Tie(Scissors,Scissors)&gt;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Goal-Based Agent</a:t>
            </a:r>
          </a:p>
        </p:txBody>
      </p:sp>
      <p:sp>
        <p:nvSpPr>
          <p:cNvPr id="7171" name="AutoShape 3"/>
          <p:cNvSpPr>
            <a:spLocks noChangeAspect="1" noChangeArrowheads="1"/>
          </p:cNvSpPr>
          <p:nvPr/>
        </p:nvSpPr>
        <p:spPr bwMode="auto">
          <a:xfrm>
            <a:off x="1474788" y="1524000"/>
            <a:ext cx="4489450" cy="4114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2" name="Freeform 4"/>
          <p:cNvSpPr>
            <a:spLocks noChangeAspect="1"/>
          </p:cNvSpPr>
          <p:nvPr/>
        </p:nvSpPr>
        <p:spPr bwMode="auto">
          <a:xfrm>
            <a:off x="6835775" y="1579563"/>
            <a:ext cx="708025" cy="4135437"/>
          </a:xfrm>
          <a:custGeom>
            <a:avLst/>
            <a:gdLst>
              <a:gd name="T0" fmla="*/ 2147483647 w 768"/>
              <a:gd name="T1" fmla="*/ 0 h 906"/>
              <a:gd name="T2" fmla="*/ 2147483647 w 768"/>
              <a:gd name="T3" fmla="*/ 2147483647 h 906"/>
              <a:gd name="T4" fmla="*/ 2147483647 w 768"/>
              <a:gd name="T5" fmla="*/ 2147483647 h 906"/>
              <a:gd name="T6" fmla="*/ 2147483647 w 768"/>
              <a:gd name="T7" fmla="*/ 2147483647 h 906"/>
              <a:gd name="T8" fmla="*/ 0 w 768"/>
              <a:gd name="T9" fmla="*/ 2147483647 h 906"/>
              <a:gd name="T10" fmla="*/ 0 w 768"/>
              <a:gd name="T11" fmla="*/ 2147483647 h 906"/>
              <a:gd name="T12" fmla="*/ 2147483647 w 768"/>
              <a:gd name="T13" fmla="*/ 2147483647 h 906"/>
              <a:gd name="T14" fmla="*/ 2147483647 w 768"/>
              <a:gd name="T15" fmla="*/ 2147483647 h 906"/>
              <a:gd name="T16" fmla="*/ 2147483647 w 768"/>
              <a:gd name="T17" fmla="*/ 2147483647 h 906"/>
              <a:gd name="T18" fmla="*/ 2147483647 w 768"/>
              <a:gd name="T19" fmla="*/ 2147483647 h 906"/>
              <a:gd name="T20" fmla="*/ 2147483647 w 768"/>
              <a:gd name="T21" fmla="*/ 2147483647 h 906"/>
              <a:gd name="T22" fmla="*/ 2147483647 w 768"/>
              <a:gd name="T23" fmla="*/ 2147483647 h 906"/>
              <a:gd name="T24" fmla="*/ 2147483647 w 768"/>
              <a:gd name="T25" fmla="*/ 2147483647 h 906"/>
              <a:gd name="T26" fmla="*/ 2147483647 w 768"/>
              <a:gd name="T27" fmla="*/ 2147483647 h 906"/>
              <a:gd name="T28" fmla="*/ 2147483647 w 768"/>
              <a:gd name="T29" fmla="*/ 2147483647 h 906"/>
              <a:gd name="T30" fmla="*/ 2147483647 w 768"/>
              <a:gd name="T31" fmla="*/ 2147483647 h 906"/>
              <a:gd name="T32" fmla="*/ 2147483647 w 768"/>
              <a:gd name="T33" fmla="*/ 2147483647 h 906"/>
              <a:gd name="T34" fmla="*/ 2147483647 w 768"/>
              <a:gd name="T35" fmla="*/ 2147483647 h 906"/>
              <a:gd name="T36" fmla="*/ 2147483647 w 768"/>
              <a:gd name="T37" fmla="*/ 2147483647 h 906"/>
              <a:gd name="T38" fmla="*/ 2147483647 w 768"/>
              <a:gd name="T39" fmla="*/ 0 h 906"/>
              <a:gd name="T40" fmla="*/ 2147483647 w 768"/>
              <a:gd name="T41" fmla="*/ 0 h 90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68"/>
              <a:gd name="T64" fmla="*/ 0 h 906"/>
              <a:gd name="T65" fmla="*/ 768 w 768"/>
              <a:gd name="T66" fmla="*/ 906 h 90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68" h="906">
                <a:moveTo>
                  <a:pt x="126" y="0"/>
                </a:moveTo>
                <a:lnTo>
                  <a:pt x="78" y="12"/>
                </a:lnTo>
                <a:lnTo>
                  <a:pt x="36" y="36"/>
                </a:lnTo>
                <a:lnTo>
                  <a:pt x="12" y="78"/>
                </a:lnTo>
                <a:lnTo>
                  <a:pt x="0" y="126"/>
                </a:lnTo>
                <a:lnTo>
                  <a:pt x="0" y="780"/>
                </a:lnTo>
                <a:lnTo>
                  <a:pt x="12" y="828"/>
                </a:lnTo>
                <a:lnTo>
                  <a:pt x="36" y="870"/>
                </a:lnTo>
                <a:lnTo>
                  <a:pt x="78" y="894"/>
                </a:lnTo>
                <a:lnTo>
                  <a:pt x="126" y="906"/>
                </a:lnTo>
                <a:lnTo>
                  <a:pt x="636" y="906"/>
                </a:lnTo>
                <a:lnTo>
                  <a:pt x="690" y="894"/>
                </a:lnTo>
                <a:lnTo>
                  <a:pt x="732" y="870"/>
                </a:lnTo>
                <a:lnTo>
                  <a:pt x="756" y="828"/>
                </a:lnTo>
                <a:lnTo>
                  <a:pt x="768" y="780"/>
                </a:lnTo>
                <a:lnTo>
                  <a:pt x="768" y="126"/>
                </a:lnTo>
                <a:lnTo>
                  <a:pt x="756" y="78"/>
                </a:lnTo>
                <a:lnTo>
                  <a:pt x="732" y="36"/>
                </a:lnTo>
                <a:lnTo>
                  <a:pt x="690" y="12"/>
                </a:lnTo>
                <a:lnTo>
                  <a:pt x="636" y="0"/>
                </a:lnTo>
                <a:lnTo>
                  <a:pt x="126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Rectangle 5"/>
          <p:cNvSpPr>
            <a:spLocks noChangeAspect="1" noChangeArrowheads="1"/>
          </p:cNvSpPr>
          <p:nvPr/>
        </p:nvSpPr>
        <p:spPr bwMode="auto">
          <a:xfrm>
            <a:off x="7081838" y="2967038"/>
            <a:ext cx="349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8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7174" name="Rectangle 6"/>
          <p:cNvSpPr>
            <a:spLocks noChangeAspect="1" noChangeArrowheads="1"/>
          </p:cNvSpPr>
          <p:nvPr/>
        </p:nvSpPr>
        <p:spPr bwMode="auto">
          <a:xfrm>
            <a:off x="4724400" y="1752600"/>
            <a:ext cx="5619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400">
                <a:solidFill>
                  <a:srgbClr val="000000"/>
                </a:solidFill>
                <a:ea typeface="MS Mincho" pitchFamily="49" charset="-128"/>
              </a:rPr>
              <a:t>sensors</a:t>
            </a:r>
            <a:endParaRPr lang="en-US" sz="1400"/>
          </a:p>
        </p:txBody>
      </p:sp>
      <p:sp>
        <p:nvSpPr>
          <p:cNvPr id="7175" name="Rectangle 7"/>
          <p:cNvSpPr>
            <a:spLocks noChangeAspect="1" noChangeArrowheads="1"/>
          </p:cNvSpPr>
          <p:nvPr/>
        </p:nvSpPr>
        <p:spPr bwMode="auto">
          <a:xfrm>
            <a:off x="2844800" y="2279650"/>
            <a:ext cx="34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8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7176" name="Rectangle 8"/>
          <p:cNvSpPr>
            <a:spLocks noChangeAspect="1" noChangeArrowheads="1"/>
          </p:cNvSpPr>
          <p:nvPr/>
        </p:nvSpPr>
        <p:spPr bwMode="auto">
          <a:xfrm>
            <a:off x="4648200" y="5168900"/>
            <a:ext cx="6604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400">
                <a:solidFill>
                  <a:srgbClr val="000000"/>
                </a:solidFill>
                <a:ea typeface="MS Mincho" pitchFamily="49" charset="-128"/>
              </a:rPr>
              <a:t>actuators</a:t>
            </a:r>
            <a:endParaRPr lang="en-US" sz="1400"/>
          </a:p>
        </p:txBody>
      </p:sp>
      <p:sp>
        <p:nvSpPr>
          <p:cNvPr id="7177" name="Rectangle 9"/>
          <p:cNvSpPr>
            <a:spLocks noChangeAspect="1" noChangeArrowheads="1"/>
          </p:cNvSpPr>
          <p:nvPr/>
        </p:nvSpPr>
        <p:spPr bwMode="auto">
          <a:xfrm>
            <a:off x="3429000" y="5257800"/>
            <a:ext cx="4762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600">
                <a:solidFill>
                  <a:srgbClr val="000000"/>
                </a:solidFill>
                <a:ea typeface="MS Mincho" pitchFamily="49" charset="-128"/>
              </a:rPr>
              <a:t>Agent</a:t>
            </a:r>
            <a:endParaRPr lang="en-US" sz="1600"/>
          </a:p>
        </p:txBody>
      </p:sp>
      <p:grpSp>
        <p:nvGrpSpPr>
          <p:cNvPr id="7178" name="Group 10"/>
          <p:cNvGrpSpPr>
            <a:grpSpLocks noChangeAspect="1"/>
          </p:cNvGrpSpPr>
          <p:nvPr/>
        </p:nvGrpSpPr>
        <p:grpSpPr bwMode="auto">
          <a:xfrm>
            <a:off x="5334000" y="1828800"/>
            <a:ext cx="1501775" cy="127000"/>
            <a:chOff x="912" y="1842"/>
            <a:chExt cx="1050" cy="66"/>
          </a:xfrm>
        </p:grpSpPr>
        <p:sp>
          <p:nvSpPr>
            <p:cNvPr id="7205" name="Line 11"/>
            <p:cNvSpPr>
              <a:spLocks noChangeAspect="1" noChangeShapeType="1"/>
            </p:cNvSpPr>
            <p:nvPr/>
          </p:nvSpPr>
          <p:spPr bwMode="auto">
            <a:xfrm flipH="1">
              <a:off x="960" y="1872"/>
              <a:ext cx="10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Freeform 12"/>
            <p:cNvSpPr>
              <a:spLocks noChangeAspect="1"/>
            </p:cNvSpPr>
            <p:nvPr/>
          </p:nvSpPr>
          <p:spPr bwMode="auto">
            <a:xfrm>
              <a:off x="912" y="1842"/>
              <a:ext cx="66" cy="66"/>
            </a:xfrm>
            <a:custGeom>
              <a:avLst/>
              <a:gdLst>
                <a:gd name="T0" fmla="*/ 66 w 66"/>
                <a:gd name="T1" fmla="*/ 0 h 66"/>
                <a:gd name="T2" fmla="*/ 0 w 66"/>
                <a:gd name="T3" fmla="*/ 30 h 66"/>
                <a:gd name="T4" fmla="*/ 66 w 66"/>
                <a:gd name="T5" fmla="*/ 66 h 66"/>
                <a:gd name="T6" fmla="*/ 66 w 66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6"/>
                <a:gd name="T14" fmla="*/ 66 w 66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6">
                  <a:moveTo>
                    <a:pt x="66" y="0"/>
                  </a:moveTo>
                  <a:lnTo>
                    <a:pt x="0" y="30"/>
                  </a:lnTo>
                  <a:lnTo>
                    <a:pt x="66" y="66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9" name="Group 13"/>
          <p:cNvGrpSpPr>
            <a:grpSpLocks noChangeAspect="1"/>
          </p:cNvGrpSpPr>
          <p:nvPr/>
        </p:nvGrpSpPr>
        <p:grpSpPr bwMode="auto">
          <a:xfrm>
            <a:off x="5334000" y="5224463"/>
            <a:ext cx="1516063" cy="128587"/>
            <a:chOff x="912" y="2508"/>
            <a:chExt cx="1056" cy="66"/>
          </a:xfrm>
        </p:grpSpPr>
        <p:sp>
          <p:nvSpPr>
            <p:cNvPr id="7203" name="Line 14"/>
            <p:cNvSpPr>
              <a:spLocks noChangeAspect="1" noChangeShapeType="1"/>
            </p:cNvSpPr>
            <p:nvPr/>
          </p:nvSpPr>
          <p:spPr bwMode="auto">
            <a:xfrm>
              <a:off x="912" y="2538"/>
              <a:ext cx="10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Freeform 15"/>
            <p:cNvSpPr>
              <a:spLocks noChangeAspect="1"/>
            </p:cNvSpPr>
            <p:nvPr/>
          </p:nvSpPr>
          <p:spPr bwMode="auto">
            <a:xfrm>
              <a:off x="1902" y="2508"/>
              <a:ext cx="66" cy="66"/>
            </a:xfrm>
            <a:custGeom>
              <a:avLst/>
              <a:gdLst>
                <a:gd name="T0" fmla="*/ 0 w 66"/>
                <a:gd name="T1" fmla="*/ 66 h 66"/>
                <a:gd name="T2" fmla="*/ 66 w 66"/>
                <a:gd name="T3" fmla="*/ 36 h 66"/>
                <a:gd name="T4" fmla="*/ 0 w 66"/>
                <a:gd name="T5" fmla="*/ 0 h 66"/>
                <a:gd name="T6" fmla="*/ 0 w 66"/>
                <a:gd name="T7" fmla="*/ 66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6"/>
                <a:gd name="T14" fmla="*/ 66 w 66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6">
                  <a:moveTo>
                    <a:pt x="0" y="66"/>
                  </a:moveTo>
                  <a:lnTo>
                    <a:pt x="66" y="36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0" name="Rectangle 16"/>
          <p:cNvSpPr>
            <a:spLocks noChangeAspect="1" noChangeArrowheads="1"/>
          </p:cNvSpPr>
          <p:nvPr/>
        </p:nvSpPr>
        <p:spPr bwMode="auto">
          <a:xfrm>
            <a:off x="4148138" y="2000250"/>
            <a:ext cx="12319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1" name="Rectangle 17"/>
          <p:cNvSpPr>
            <a:spLocks noChangeAspect="1" noChangeArrowheads="1"/>
          </p:cNvSpPr>
          <p:nvPr/>
        </p:nvSpPr>
        <p:spPr bwMode="auto">
          <a:xfrm>
            <a:off x="5024438" y="2073275"/>
            <a:ext cx="34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8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7182" name="Rectangle 18"/>
          <p:cNvSpPr>
            <a:spLocks noChangeAspect="1" noChangeArrowheads="1"/>
          </p:cNvSpPr>
          <p:nvPr/>
        </p:nvSpPr>
        <p:spPr bwMode="auto">
          <a:xfrm>
            <a:off x="4975225" y="5043488"/>
            <a:ext cx="365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8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7183" name="Text Box 19"/>
          <p:cNvSpPr txBox="1">
            <a:spLocks noChangeAspect="1" noChangeArrowheads="1"/>
          </p:cNvSpPr>
          <p:nvPr/>
        </p:nvSpPr>
        <p:spPr bwMode="auto">
          <a:xfrm>
            <a:off x="6972300" y="2971800"/>
            <a:ext cx="473075" cy="13001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eaVert" lIns="82296" tIns="41148" rIns="82296" bIns="41148"/>
          <a:lstStyle/>
          <a:p>
            <a:r>
              <a:rPr lang="en-US" altLang="ja-JP" sz="1600">
                <a:ea typeface="MS Mincho" pitchFamily="49" charset="-128"/>
              </a:rPr>
              <a:t>Environment</a:t>
            </a:r>
            <a:endParaRPr lang="en-US" sz="1600"/>
          </a:p>
        </p:txBody>
      </p:sp>
      <p:sp>
        <p:nvSpPr>
          <p:cNvPr id="7184" name="Rectangle 20"/>
          <p:cNvSpPr>
            <a:spLocks noChangeAspect="1" noChangeArrowheads="1"/>
          </p:cNvSpPr>
          <p:nvPr/>
        </p:nvSpPr>
        <p:spPr bwMode="auto">
          <a:xfrm>
            <a:off x="4432300" y="2286000"/>
            <a:ext cx="12446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4191" tIns="32096" rIns="64191" bIns="32096"/>
          <a:lstStyle/>
          <a:p>
            <a:r>
              <a:rPr lang="en-US" altLang="ja-JP" sz="1400">
                <a:ea typeface="MS Mincho" pitchFamily="49" charset="-128"/>
              </a:rPr>
              <a:t>What the world is like now</a:t>
            </a:r>
            <a:endParaRPr lang="en-US" sz="1400"/>
          </a:p>
        </p:txBody>
      </p:sp>
      <p:sp>
        <p:nvSpPr>
          <p:cNvPr id="7185" name="Rectangle 21"/>
          <p:cNvSpPr>
            <a:spLocks noChangeAspect="1" noChangeArrowheads="1"/>
          </p:cNvSpPr>
          <p:nvPr/>
        </p:nvSpPr>
        <p:spPr bwMode="auto">
          <a:xfrm>
            <a:off x="4432300" y="4343400"/>
            <a:ext cx="12446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4191" tIns="32096" rIns="64191" bIns="32096"/>
          <a:lstStyle/>
          <a:p>
            <a:r>
              <a:rPr lang="en-US" altLang="ja-JP" sz="1400">
                <a:ea typeface="MS Mincho" pitchFamily="49" charset="-128"/>
              </a:rPr>
              <a:t>What action I should do now</a:t>
            </a:r>
            <a:endParaRPr lang="en-US" sz="1400"/>
          </a:p>
        </p:txBody>
      </p:sp>
      <p:sp>
        <p:nvSpPr>
          <p:cNvPr id="7186" name="Line 22"/>
          <p:cNvSpPr>
            <a:spLocks noChangeAspect="1" noChangeShapeType="1"/>
          </p:cNvSpPr>
          <p:nvPr/>
        </p:nvSpPr>
        <p:spPr bwMode="auto">
          <a:xfrm>
            <a:off x="5029200" y="1981200"/>
            <a:ext cx="1588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7" name="Line 23"/>
          <p:cNvSpPr>
            <a:spLocks noChangeAspect="1" noChangeShapeType="1"/>
          </p:cNvSpPr>
          <p:nvPr/>
        </p:nvSpPr>
        <p:spPr bwMode="auto">
          <a:xfrm>
            <a:off x="5027613" y="4876800"/>
            <a:ext cx="1587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8" name="AutoShape 24"/>
          <p:cNvSpPr>
            <a:spLocks noChangeAspect="1" noChangeArrowheads="1"/>
          </p:cNvSpPr>
          <p:nvPr/>
        </p:nvSpPr>
        <p:spPr bwMode="auto">
          <a:xfrm>
            <a:off x="2295525" y="4419600"/>
            <a:ext cx="709613" cy="355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2296" tIns="41148" rIns="82296" bIns="41148"/>
          <a:lstStyle/>
          <a:p>
            <a:r>
              <a:rPr lang="en-US" altLang="ja-JP" sz="1400">
                <a:ea typeface="MS Mincho" pitchFamily="49" charset="-128"/>
              </a:rPr>
              <a:t>Goals</a:t>
            </a:r>
            <a:endParaRPr lang="en-US" sz="1400"/>
          </a:p>
        </p:txBody>
      </p:sp>
      <p:cxnSp>
        <p:nvCxnSpPr>
          <p:cNvPr id="7189" name="AutoShape 25"/>
          <p:cNvCxnSpPr>
            <a:cxnSpLocks noChangeAspect="1" noChangeShapeType="1"/>
            <a:stCxn id="7188" idx="3"/>
            <a:endCxn id="7185" idx="1"/>
          </p:cNvCxnSpPr>
          <p:nvPr/>
        </p:nvCxnSpPr>
        <p:spPr bwMode="auto">
          <a:xfrm>
            <a:off x="3005138" y="4597400"/>
            <a:ext cx="1427162" cy="12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190" name="AutoShape 26"/>
          <p:cNvSpPr>
            <a:spLocks noChangeAspect="1" noChangeArrowheads="1"/>
          </p:cNvSpPr>
          <p:nvPr/>
        </p:nvSpPr>
        <p:spPr bwMode="auto">
          <a:xfrm>
            <a:off x="2090738" y="1931988"/>
            <a:ext cx="708025" cy="3540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2296" tIns="41148" rIns="82296" bIns="41148"/>
          <a:lstStyle/>
          <a:p>
            <a:r>
              <a:rPr lang="en-US" altLang="ja-JP" sz="1400">
                <a:ea typeface="MS Mincho" pitchFamily="49" charset="-128"/>
              </a:rPr>
              <a:t>State</a:t>
            </a:r>
            <a:endParaRPr lang="en-US" sz="1400"/>
          </a:p>
        </p:txBody>
      </p:sp>
      <p:sp>
        <p:nvSpPr>
          <p:cNvPr id="7191" name="AutoShape 27"/>
          <p:cNvSpPr>
            <a:spLocks noChangeAspect="1" noChangeArrowheads="1"/>
          </p:cNvSpPr>
          <p:nvPr/>
        </p:nvSpPr>
        <p:spPr bwMode="auto">
          <a:xfrm>
            <a:off x="1676400" y="2590800"/>
            <a:ext cx="2008188" cy="3540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2296" tIns="41148" rIns="82296" bIns="41148"/>
          <a:lstStyle/>
          <a:p>
            <a:r>
              <a:rPr lang="en-US" altLang="ja-JP" sz="1400">
                <a:ea typeface="MS Mincho" pitchFamily="49" charset="-128"/>
              </a:rPr>
              <a:t>How the world evolves</a:t>
            </a:r>
            <a:endParaRPr lang="en-US" sz="1400"/>
          </a:p>
        </p:txBody>
      </p:sp>
      <p:sp>
        <p:nvSpPr>
          <p:cNvPr id="7192" name="AutoShape 28"/>
          <p:cNvSpPr>
            <a:spLocks noChangeAspect="1" noChangeArrowheads="1"/>
          </p:cNvSpPr>
          <p:nvPr/>
        </p:nvSpPr>
        <p:spPr bwMode="auto">
          <a:xfrm>
            <a:off x="1782763" y="3429000"/>
            <a:ext cx="1654175" cy="3540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2296" tIns="41148" rIns="82296" bIns="41148"/>
          <a:lstStyle/>
          <a:p>
            <a:r>
              <a:rPr lang="en-US" altLang="ja-JP" sz="1400">
                <a:ea typeface="MS Mincho" pitchFamily="49" charset="-128"/>
              </a:rPr>
              <a:t>What my actions do</a:t>
            </a:r>
            <a:endParaRPr lang="en-US" sz="1400"/>
          </a:p>
        </p:txBody>
      </p:sp>
      <p:sp>
        <p:nvSpPr>
          <p:cNvPr id="7193" name="Line 29"/>
          <p:cNvSpPr>
            <a:spLocks noChangeAspect="1" noChangeShapeType="1"/>
          </p:cNvSpPr>
          <p:nvPr/>
        </p:nvSpPr>
        <p:spPr bwMode="auto">
          <a:xfrm>
            <a:off x="5027613" y="2819400"/>
            <a:ext cx="1587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7194" name="AutoShape 30"/>
          <p:cNvCxnSpPr>
            <a:cxnSpLocks noChangeAspect="1" noChangeShapeType="1"/>
          </p:cNvCxnSpPr>
          <p:nvPr/>
        </p:nvCxnSpPr>
        <p:spPr bwMode="auto">
          <a:xfrm>
            <a:off x="2819400" y="2133600"/>
            <a:ext cx="1590675" cy="301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7195" name="AutoShape 31"/>
          <p:cNvCxnSpPr>
            <a:cxnSpLocks noChangeAspect="1" noChangeShapeType="1"/>
            <a:stCxn id="7191" idx="3"/>
            <a:endCxn id="7184" idx="1"/>
          </p:cNvCxnSpPr>
          <p:nvPr/>
        </p:nvCxnSpPr>
        <p:spPr bwMode="auto">
          <a:xfrm flipV="1">
            <a:off x="3684588" y="2552700"/>
            <a:ext cx="747712" cy="215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7196" name="AutoShape 32"/>
          <p:cNvCxnSpPr>
            <a:cxnSpLocks noChangeAspect="1" noChangeShapeType="1"/>
            <a:stCxn id="7192" idx="3"/>
            <a:endCxn id="7184" idx="1"/>
          </p:cNvCxnSpPr>
          <p:nvPr/>
        </p:nvCxnSpPr>
        <p:spPr bwMode="auto">
          <a:xfrm flipV="1">
            <a:off x="3436938" y="2552700"/>
            <a:ext cx="995362" cy="1054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197" name="Rectangle 33"/>
          <p:cNvSpPr>
            <a:spLocks noChangeAspect="1" noChangeArrowheads="1"/>
          </p:cNvSpPr>
          <p:nvPr/>
        </p:nvSpPr>
        <p:spPr bwMode="auto">
          <a:xfrm>
            <a:off x="4267200" y="3327400"/>
            <a:ext cx="1524000" cy="558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4191" tIns="32096" rIns="64191" bIns="32096"/>
          <a:lstStyle/>
          <a:p>
            <a:r>
              <a:rPr lang="en-US" altLang="ja-JP" sz="1400">
                <a:ea typeface="MS Mincho" pitchFamily="49" charset="-128"/>
              </a:rPr>
              <a:t>What it will be like if I do action A</a:t>
            </a:r>
            <a:endParaRPr lang="en-US" sz="1400"/>
          </a:p>
        </p:txBody>
      </p:sp>
      <p:sp>
        <p:nvSpPr>
          <p:cNvPr id="7198" name="Line 34"/>
          <p:cNvSpPr>
            <a:spLocks noChangeAspect="1" noChangeShapeType="1"/>
          </p:cNvSpPr>
          <p:nvPr/>
        </p:nvSpPr>
        <p:spPr bwMode="auto">
          <a:xfrm>
            <a:off x="5029200" y="3886200"/>
            <a:ext cx="1588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7199" name="AutoShape 35"/>
          <p:cNvCxnSpPr>
            <a:cxnSpLocks noChangeAspect="1" noChangeShapeType="1"/>
            <a:stCxn id="7191" idx="3"/>
            <a:endCxn id="7197" idx="1"/>
          </p:cNvCxnSpPr>
          <p:nvPr/>
        </p:nvCxnSpPr>
        <p:spPr bwMode="auto">
          <a:xfrm>
            <a:off x="3684588" y="2768600"/>
            <a:ext cx="582612" cy="83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7200" name="AutoShape 36"/>
          <p:cNvCxnSpPr>
            <a:cxnSpLocks noChangeAspect="1" noChangeShapeType="1"/>
            <a:stCxn id="7192" idx="3"/>
            <a:endCxn id="7197" idx="1"/>
          </p:cNvCxnSpPr>
          <p:nvPr/>
        </p:nvCxnSpPr>
        <p:spPr bwMode="auto">
          <a:xfrm>
            <a:off x="3436938" y="3606800"/>
            <a:ext cx="83026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201" name="Text Box 37"/>
          <p:cNvSpPr txBox="1">
            <a:spLocks noChangeArrowheads="1"/>
          </p:cNvSpPr>
          <p:nvPr/>
        </p:nvSpPr>
        <p:spPr bwMode="auto">
          <a:xfrm>
            <a:off x="6232525" y="5878513"/>
            <a:ext cx="1724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/>
              <a:t>From Fig. 2.13, p. 52</a:t>
            </a:r>
          </a:p>
        </p:txBody>
      </p:sp>
      <p:sp>
        <p:nvSpPr>
          <p:cNvPr id="7202" name="Freeform 38"/>
          <p:cNvSpPr>
            <a:spLocks/>
          </p:cNvSpPr>
          <p:nvPr/>
        </p:nvSpPr>
        <p:spPr bwMode="auto">
          <a:xfrm>
            <a:off x="2438400" y="1614488"/>
            <a:ext cx="2133600" cy="671512"/>
          </a:xfrm>
          <a:custGeom>
            <a:avLst/>
            <a:gdLst>
              <a:gd name="T0" fmla="*/ 2147483647 w 1344"/>
              <a:gd name="T1" fmla="*/ 2147483647 h 423"/>
              <a:gd name="T2" fmla="*/ 2147483647 w 1344"/>
              <a:gd name="T3" fmla="*/ 2147483647 h 423"/>
              <a:gd name="T4" fmla="*/ 0 w 1344"/>
              <a:gd name="T5" fmla="*/ 2147483647 h 423"/>
              <a:gd name="T6" fmla="*/ 0 60000 65536"/>
              <a:gd name="T7" fmla="*/ 0 60000 65536"/>
              <a:gd name="T8" fmla="*/ 0 60000 65536"/>
              <a:gd name="T9" fmla="*/ 0 w 1344"/>
              <a:gd name="T10" fmla="*/ 0 h 423"/>
              <a:gd name="T11" fmla="*/ 1344 w 1344"/>
              <a:gd name="T12" fmla="*/ 423 h 4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423">
                <a:moveTo>
                  <a:pt x="1344" y="423"/>
                </a:moveTo>
                <a:cubicBezTo>
                  <a:pt x="1261" y="359"/>
                  <a:pt x="1067" y="82"/>
                  <a:pt x="843" y="41"/>
                </a:cubicBezTo>
                <a:cubicBezTo>
                  <a:pt x="619" y="0"/>
                  <a:pt x="176" y="149"/>
                  <a:pt x="0" y="17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251</Words>
  <Application>Microsoft Office PowerPoint</Application>
  <PresentationFormat>On-screen Show (4:3)</PresentationFormat>
  <Paragraphs>84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Times New Roman</vt:lpstr>
      <vt:lpstr>Arial</vt:lpstr>
      <vt:lpstr>Calibri</vt:lpstr>
      <vt:lpstr>Wingdings</vt:lpstr>
      <vt:lpstr>MS Mincho</vt:lpstr>
      <vt:lpstr>Default Design</vt:lpstr>
      <vt:lpstr>Ch. 2 – Intelligent Agents</vt:lpstr>
      <vt:lpstr>Agent</vt:lpstr>
      <vt:lpstr>Table Driven Agent</vt:lpstr>
      <vt:lpstr>Slide 4</vt:lpstr>
      <vt:lpstr>Rock, Scissors, Paper  Table Driven Agent</vt:lpstr>
      <vt:lpstr>Goal-Based Agent</vt:lpstr>
    </vt:vector>
  </TitlesOfParts>
  <Company>Lehigh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327 – Lecture 3</dc:title>
  <dc:creator>Jeff Heflin</dc:creator>
  <cp:lastModifiedBy>heflin</cp:lastModifiedBy>
  <cp:revision>31</cp:revision>
  <dcterms:created xsi:type="dcterms:W3CDTF">2004-01-22T22:06:30Z</dcterms:created>
  <dcterms:modified xsi:type="dcterms:W3CDTF">2012-01-23T14:35:46Z</dcterms:modified>
</cp:coreProperties>
</file>