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57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713" autoAdjust="0"/>
  </p:normalViewPr>
  <p:slideViewPr>
    <p:cSldViewPr>
      <p:cViewPr varScale="1">
        <p:scale>
          <a:sx n="102" d="100"/>
          <a:sy n="102" d="100"/>
        </p:scale>
        <p:origin x="-11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9C595-1F3D-4DB0-BEC6-BBC12CF9E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36B49-B940-41C1-9AC7-89BB033EC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D735D-39BC-4CBF-ADB7-15F743F85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25666-2C1F-4204-AF7B-1C3052DED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C838F-0E5E-4188-BAD0-07B5914AFD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6D92B-E28D-460A-8132-BA605F2D1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76856-3464-4047-9730-C5EBBC24E1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DDF6A-24F3-4193-9F0A-AD762F876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6BE6C-BD60-42C0-8BE6-07F51B659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06DFF-1A68-48C1-BE98-0A4100F24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44D53-ECC7-4F0D-8072-3D1A444F9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08301FA-DDAC-4C1A-A396-52D00025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Ch. 9 – FOL Inference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Supplemental slides for CSE 327</a:t>
            </a:r>
          </a:p>
          <a:p>
            <a:pPr eaLnBrk="1" hangingPunct="1"/>
            <a:r>
              <a:rPr lang="en-US" smtClean="0"/>
              <a:t>Prof. Jeff Heflin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EBNF Grammar for Prolog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752600"/>
            <a:ext cx="7010400" cy="3505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&lt;program&gt;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&lt;clause&gt; { &lt;clause&gt; }</a:t>
            </a:r>
            <a:br>
              <a:rPr lang="en-US" sz="2400" smtClean="0"/>
            </a:br>
            <a:r>
              <a:rPr lang="en-US" sz="2400" smtClean="0"/>
              <a:t>&lt;clause&gt; 	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&lt;fact&gt; | &lt;rule&gt;</a:t>
            </a:r>
            <a:br>
              <a:rPr lang="en-US" sz="2400" smtClean="0"/>
            </a:br>
            <a:r>
              <a:rPr lang="en-US" sz="2400" smtClean="0"/>
              <a:t>&lt;fact&gt; 	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&lt;compound&gt; </a:t>
            </a:r>
            <a:r>
              <a:rPr lang="en-US" sz="2400" b="1" smtClean="0"/>
              <a:t>.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&lt;compound&gt;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&lt;atom&gt; </a:t>
            </a:r>
            <a:r>
              <a:rPr lang="en-US" sz="2400" b="1" smtClean="0"/>
              <a:t>(</a:t>
            </a:r>
            <a:r>
              <a:rPr lang="en-US" sz="2400" smtClean="0"/>
              <a:t> &lt;termlist&gt; </a:t>
            </a:r>
            <a:r>
              <a:rPr lang="en-US" sz="2400" b="1" smtClean="0"/>
              <a:t>)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&lt;rule&gt;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&lt;head&gt; </a:t>
            </a:r>
            <a:r>
              <a:rPr lang="en-US" sz="2400" b="1" smtClean="0"/>
              <a:t>:-</a:t>
            </a:r>
            <a:r>
              <a:rPr lang="en-US" sz="2400" smtClean="0"/>
              <a:t> &lt;body&gt; </a:t>
            </a:r>
            <a:r>
              <a:rPr lang="en-US" sz="2400" b="1" smtClean="0"/>
              <a:t>.</a:t>
            </a:r>
            <a:r>
              <a:rPr lang="en-US" sz="2400" smtClean="0"/>
              <a:t/>
            </a:r>
            <a:br>
              <a:rPr lang="en-US" sz="2400" smtClean="0"/>
            </a:br>
            <a:r>
              <a:rPr lang="en-US" sz="2400" smtClean="0"/>
              <a:t>&lt;head&gt; 	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smtClean="0"/>
              <a:t>&lt;compound&gt;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&lt;body&gt;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&lt;compound&gt; { </a:t>
            </a:r>
            <a:r>
              <a:rPr lang="en-US" sz="2400" b="1" smtClean="0"/>
              <a:t>,</a:t>
            </a:r>
            <a:r>
              <a:rPr lang="en-US" sz="2400" smtClean="0"/>
              <a:t> &lt;compound&gt; }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&lt;termlist&gt;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&lt;term&gt; { </a:t>
            </a:r>
            <a:r>
              <a:rPr lang="en-US" sz="2400" b="1" smtClean="0"/>
              <a:t>,</a:t>
            </a:r>
            <a:r>
              <a:rPr lang="en-US" sz="2400" smtClean="0"/>
              <a:t> &lt;term&gt; }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058988" algn="l"/>
              </a:tabLst>
            </a:pPr>
            <a:r>
              <a:rPr lang="en-US" sz="2400" smtClean="0"/>
              <a:t>&lt;term&gt; 	</a:t>
            </a:r>
            <a:r>
              <a:rPr lang="en-US" sz="2400" smtClean="0">
                <a:sym typeface="Wingdings" pitchFamily="2" charset="2"/>
              </a:rPr>
              <a:t></a:t>
            </a:r>
            <a:r>
              <a:rPr lang="en-US" sz="2400" smtClean="0"/>
              <a:t> &lt;atom&gt; | &lt;num&gt; | &lt;var&gt; | …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371600" y="5181600"/>
            <a:ext cx="64547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i="1"/>
              <a:t>Notes:</a:t>
            </a:r>
          </a:p>
          <a:p>
            <a:pPr>
              <a:buFont typeface="Arial" charset="0"/>
              <a:buChar char="•"/>
            </a:pPr>
            <a:r>
              <a:rPr lang="en-US" sz="1800" i="1"/>
              <a:t> { &lt;a&gt; } means 0, 1 or more &lt;a&gt;’s</a:t>
            </a:r>
          </a:p>
          <a:p>
            <a:pPr>
              <a:buFont typeface="Arial" charset="0"/>
              <a:buChar char="•"/>
            </a:pPr>
            <a:r>
              <a:rPr lang="en-US" sz="1800" i="1"/>
              <a:t> This grammar is slightly more restrictive than the actual language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hangingPunct="1"/>
            <a:r>
              <a:rPr lang="en-US" sz="3600" smtClean="0"/>
              <a:t>Backward Chaining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FOL-BC-Ask</a:t>
            </a:r>
            <a:r>
              <a:rPr lang="en-US" sz="2000" dirty="0" smtClean="0"/>
              <a:t> (</a:t>
            </a:r>
            <a:r>
              <a:rPr lang="en-US" sz="2000" i="1" dirty="0" smtClean="0"/>
              <a:t>KB</a:t>
            </a:r>
            <a:r>
              <a:rPr lang="en-US" sz="2000" dirty="0" smtClean="0"/>
              <a:t>,</a:t>
            </a:r>
            <a:r>
              <a:rPr lang="en-US" sz="2000" i="1" dirty="0" smtClean="0"/>
              <a:t> goals</a:t>
            </a:r>
            <a:r>
              <a:rPr lang="en-US" sz="2000" dirty="0" smtClean="0"/>
              <a:t>, 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/>
              <a:t>)</a:t>
            </a:r>
            <a:r>
              <a:rPr lang="en-US" sz="2000" b="1" dirty="0" smtClean="0"/>
              <a:t> returns </a:t>
            </a:r>
            <a:r>
              <a:rPr lang="en-US" sz="2000" dirty="0" smtClean="0"/>
              <a:t>a set of substitutions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local</a:t>
            </a:r>
            <a:r>
              <a:rPr lang="en-US" sz="2000" dirty="0" smtClean="0"/>
              <a:t> </a:t>
            </a:r>
            <a:r>
              <a:rPr lang="en-US" sz="2000" i="1" dirty="0" smtClean="0"/>
              <a:t>answers,</a:t>
            </a:r>
            <a:r>
              <a:rPr lang="en-US" sz="2000" dirty="0" smtClean="0"/>
              <a:t> a set of substitutions, initially empty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i="1" dirty="0" smtClean="0"/>
              <a:t>goals</a:t>
            </a:r>
            <a:r>
              <a:rPr lang="en-US" sz="2000" dirty="0" smtClean="0"/>
              <a:t> is empty </a:t>
            </a:r>
            <a:r>
              <a:rPr lang="en-US" sz="2000" b="1" dirty="0" smtClean="0"/>
              <a:t>then return </a:t>
            </a:r>
            <a:r>
              <a:rPr lang="en-US" sz="2000" dirty="0" smtClean="0"/>
              <a:t>{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/>
              <a:t> }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i="1" dirty="0" smtClean="0"/>
              <a:t>q’</a:t>
            </a:r>
            <a:r>
              <a:rPr lang="en-US" sz="2000" dirty="0" smtClean="0"/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</a:t>
            </a:r>
            <a:r>
              <a:rPr lang="en-US" sz="2000" cap="small" dirty="0" smtClean="0">
                <a:sym typeface="Wingdings" pitchFamily="2" charset="2"/>
              </a:rPr>
              <a:t>First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goals</a:t>
            </a:r>
            <a:r>
              <a:rPr lang="en-US" sz="2000" dirty="0" smtClean="0">
                <a:sym typeface="Wingdings" pitchFamily="2" charset="2"/>
              </a:rPr>
              <a:t>))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dirty="0" smtClean="0">
                <a:sym typeface="Wingdings" pitchFamily="2" charset="2"/>
              </a:rPr>
              <a:t>sentence 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where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 </a:t>
            </a:r>
            <a:r>
              <a:rPr lang="en-US" sz="2000" cap="small" dirty="0" smtClean="0">
                <a:sym typeface="Wingdings" pitchFamily="2" charset="2"/>
              </a:rPr>
              <a:t>Standardize-Apart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) = (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 </a:t>
            </a:r>
            <a:r>
              <a:rPr lang="en-US" sz="2000" i="1" dirty="0" smtClean="0">
                <a:sym typeface="Symbol" pitchFamily="18" charset="2"/>
              </a:rPr>
              <a:t>q</a:t>
            </a:r>
            <a:r>
              <a:rPr lang="en-US" sz="2000" dirty="0" smtClean="0">
                <a:sym typeface="Symbol" pitchFamily="18" charset="2"/>
              </a:rPr>
              <a:t>) and 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</a:t>
            </a:r>
            <a:r>
              <a:rPr lang="en-US" sz="2000" i="1" dirty="0" smtClean="0">
                <a:sym typeface="Symbol" pitchFamily="18" charset="2"/>
              </a:rPr>
              <a:t>’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Unify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err="1" smtClean="0">
                <a:sym typeface="Wingdings" pitchFamily="2" charset="2"/>
              </a:rPr>
              <a:t>q</a:t>
            </a:r>
            <a:r>
              <a:rPr lang="en-US" sz="2000" dirty="0" err="1" smtClean="0">
                <a:sym typeface="Wingdings" pitchFamily="2" charset="2"/>
              </a:rPr>
              <a:t>,</a:t>
            </a:r>
            <a:r>
              <a:rPr lang="en-US" sz="2000" i="1" dirty="0" err="1" smtClean="0">
                <a:sym typeface="Wingdings" pitchFamily="2" charset="2"/>
              </a:rPr>
              <a:t>q</a:t>
            </a:r>
            <a:r>
              <a:rPr lang="en-US" sz="2000" i="1" dirty="0" smtClean="0">
                <a:sym typeface="Wingdings" pitchFamily="2" charset="2"/>
              </a:rPr>
              <a:t>’</a:t>
            </a:r>
            <a:r>
              <a:rPr lang="en-US" sz="2000" dirty="0" smtClean="0">
                <a:sym typeface="Wingdings" pitchFamily="2" charset="2"/>
              </a:rPr>
              <a:t>) succeeds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i="1" dirty="0" err="1" smtClean="0">
                <a:sym typeface="Wingdings" pitchFamily="2" charset="2"/>
              </a:rPr>
              <a:t>new_goals</a:t>
            </a:r>
            <a:r>
              <a:rPr lang="en-US" sz="2000" dirty="0" smtClean="0">
                <a:sym typeface="Wingdings" pitchFamily="2" charset="2"/>
              </a:rPr>
              <a:t>  </a:t>
            </a:r>
            <a:r>
              <a:rPr lang="en-US" sz="2000" cap="small" dirty="0" err="1" smtClean="0">
                <a:sym typeface="Wingdings" pitchFamily="2" charset="2"/>
              </a:rPr>
              <a:t>Prepend</a:t>
            </a:r>
            <a:r>
              <a:rPr lang="en-US" sz="2000" dirty="0" smtClean="0">
                <a:sym typeface="Wingdings" pitchFamily="2" charset="2"/>
              </a:rPr>
              <a:t>([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dirty="0" smtClean="0">
                <a:sym typeface="Wingdings" pitchFamily="2" charset="2"/>
              </a:rPr>
              <a:t>,…,</a:t>
            </a:r>
            <a:r>
              <a:rPr lang="en-US" sz="2000" i="1" dirty="0" err="1" smtClean="0">
                <a:sym typeface="Wingdings" pitchFamily="2" charset="2"/>
              </a:rPr>
              <a:t>p</a:t>
            </a:r>
            <a:r>
              <a:rPr lang="en-US" sz="2000" i="1" baseline="-25000" dirty="0" err="1" smtClean="0">
                <a:sym typeface="Wingdings" pitchFamily="2" charset="2"/>
              </a:rPr>
              <a:t>n</a:t>
            </a:r>
            <a:r>
              <a:rPr lang="en-US" sz="2000" dirty="0" smtClean="0">
                <a:sym typeface="Wingdings" pitchFamily="2" charset="2"/>
              </a:rPr>
              <a:t>],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cap="small" dirty="0" smtClean="0">
                <a:sym typeface="Wingdings" pitchFamily="2" charset="2"/>
              </a:rPr>
              <a:t>Rest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goals</a:t>
            </a:r>
            <a:r>
              <a:rPr lang="en-US" sz="2000" dirty="0" smtClean="0">
                <a:sym typeface="Wingdings" pitchFamily="2" charset="2"/>
              </a:rPr>
              <a:t>))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i="1" dirty="0" smtClean="0">
                <a:sym typeface="Wingdings" pitchFamily="2" charset="2"/>
              </a:rPr>
              <a:t>answers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FOL-BC-Ask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err="1" smtClean="0">
                <a:sym typeface="Wingdings" pitchFamily="2" charset="2"/>
              </a:rPr>
              <a:t>new_goals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cap="small" dirty="0" smtClean="0">
                <a:sym typeface="Wingdings" pitchFamily="2" charset="2"/>
              </a:rPr>
              <a:t>Compose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’</a:t>
            </a:r>
            <a:r>
              <a:rPr lang="en-US" sz="2000" dirty="0" smtClean="0">
                <a:sym typeface="Symbol" pitchFamily="18" charset="2"/>
              </a:rPr>
              <a:t>, 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Symbol" pitchFamily="18" charset="2"/>
              </a:rPr>
              <a:t>))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	 </a:t>
            </a:r>
            <a:r>
              <a:rPr lang="en-US" sz="2000" i="1" dirty="0" smtClean="0">
                <a:sym typeface="Symbol" pitchFamily="18" charset="2"/>
              </a:rPr>
              <a:t>answers</a:t>
            </a:r>
            <a:br>
              <a:rPr lang="en-US" sz="2000" i="1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dirty="0" smtClean="0">
                <a:sym typeface="Symbol" pitchFamily="18" charset="2"/>
              </a:rPr>
              <a:t>return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answers</a:t>
            </a:r>
            <a:endParaRPr lang="en-US" sz="20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endParaRPr lang="en-US" sz="2000" dirty="0" smtClean="0">
              <a:sym typeface="Wingdings" pitchFamily="2" charset="2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r>
              <a:rPr lang="en-US" sz="2000" dirty="0" smtClean="0">
                <a:sym typeface="Wingdings" pitchFamily="2" charset="2"/>
              </a:rPr>
              <a:t>	 </a:t>
            </a:r>
            <a:r>
              <a:rPr lang="en-US" sz="2000" i="1" dirty="0" smtClean="0">
                <a:sym typeface="Wingdings" pitchFamily="2" charset="2"/>
              </a:rPr>
              <a:t>Alternative description of Figure 9.6, p. 338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34950" algn="l"/>
                <a:tab pos="571500" algn="l"/>
                <a:tab pos="966788" algn="l"/>
                <a:tab pos="1377950" algn="l"/>
                <a:tab pos="1831975" algn="l"/>
                <a:tab pos="3375025" algn="l"/>
              </a:tabLst>
            </a:pPr>
            <a:endParaRPr lang="en-US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 Chaining Example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304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Set of sentences: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S</a:t>
            </a:r>
            <a:r>
              <a:rPr lang="en-US" sz="2400" baseline="-25000" smtClean="0"/>
              <a:t>1</a:t>
            </a:r>
            <a:r>
              <a:rPr lang="en-US" sz="2400" smtClean="0"/>
              <a:t>: </a:t>
            </a:r>
            <a:r>
              <a:rPr lang="en-US" sz="2400" smtClean="0">
                <a:sym typeface="Symbol" pitchFamily="18" charset="2"/>
              </a:rPr>
              <a:t></a:t>
            </a:r>
            <a:r>
              <a:rPr lang="en-US" sz="2400" smtClean="0"/>
              <a:t>x</a:t>
            </a:r>
            <a:r>
              <a:rPr lang="en-US" sz="2400" baseline="-25000" smtClean="0"/>
              <a:t>1</a:t>
            </a:r>
            <a:r>
              <a:rPr lang="en-US" sz="2400" smtClean="0"/>
              <a:t>,y</a:t>
            </a:r>
            <a:r>
              <a:rPr lang="en-US" sz="2400" baseline="-25000" smtClean="0"/>
              <a:t>1</a:t>
            </a:r>
            <a:r>
              <a:rPr lang="en-US" sz="2400" smtClean="0"/>
              <a:t> child(x</a:t>
            </a:r>
            <a:r>
              <a:rPr lang="en-US" sz="2400" baseline="-25000" smtClean="0"/>
              <a:t>1</a:t>
            </a:r>
            <a:r>
              <a:rPr lang="en-US" sz="2400" smtClean="0"/>
              <a:t>,y</a:t>
            </a:r>
            <a:r>
              <a:rPr lang="en-US" sz="2400" baseline="-25000" smtClean="0"/>
              <a:t>1</a:t>
            </a:r>
            <a:r>
              <a:rPr lang="en-US" sz="2400" smtClean="0"/>
              <a:t>) </a:t>
            </a:r>
            <a:r>
              <a:rPr lang="en-US" sz="2400" smtClean="0">
                <a:sym typeface="Symbol" pitchFamily="18" charset="2"/>
              </a:rPr>
              <a:t></a:t>
            </a:r>
            <a:r>
              <a:rPr lang="en-US" sz="2400" smtClean="0"/>
              <a:t> parent(y</a:t>
            </a:r>
            <a:r>
              <a:rPr lang="en-US" sz="2400" baseline="-25000" smtClean="0"/>
              <a:t>1</a:t>
            </a:r>
            <a:r>
              <a:rPr lang="en-US" sz="2400" smtClean="0"/>
              <a:t>,x</a:t>
            </a:r>
            <a:r>
              <a:rPr lang="en-US" sz="2400" baseline="-25000" smtClean="0"/>
              <a:t>1</a:t>
            </a:r>
            <a:r>
              <a:rPr lang="en-US" sz="240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S</a:t>
            </a:r>
            <a:r>
              <a:rPr lang="en-US" sz="2400" baseline="-25000" smtClean="0"/>
              <a:t>2</a:t>
            </a:r>
            <a:r>
              <a:rPr lang="en-US" sz="2400" smtClean="0"/>
              <a:t>: </a:t>
            </a:r>
            <a:r>
              <a:rPr lang="en-US" sz="2400" smtClean="0">
                <a:sym typeface="Symbol" pitchFamily="18" charset="2"/>
              </a:rPr>
              <a:t></a:t>
            </a:r>
            <a:r>
              <a:rPr lang="en-US" sz="2400" smtClean="0"/>
              <a:t>x</a:t>
            </a:r>
            <a:r>
              <a:rPr lang="en-US" sz="2400" baseline="-25000" smtClean="0"/>
              <a:t>2</a:t>
            </a:r>
            <a:r>
              <a:rPr lang="en-US" sz="2400" smtClean="0"/>
              <a:t>,y</a:t>
            </a:r>
            <a:r>
              <a:rPr lang="en-US" sz="2400" baseline="-25000" smtClean="0"/>
              <a:t>2</a:t>
            </a:r>
            <a:r>
              <a:rPr lang="en-US" sz="2400" smtClean="0"/>
              <a:t> parent(x</a:t>
            </a:r>
            <a:r>
              <a:rPr lang="en-US" sz="2400" baseline="-25000" smtClean="0"/>
              <a:t>2</a:t>
            </a:r>
            <a:r>
              <a:rPr lang="en-US" sz="2400" smtClean="0"/>
              <a:t>,y</a:t>
            </a:r>
            <a:r>
              <a:rPr lang="en-US" sz="2400" baseline="-25000" smtClean="0"/>
              <a:t>2</a:t>
            </a:r>
            <a:r>
              <a:rPr lang="en-US" sz="2400" smtClean="0"/>
              <a:t>) </a:t>
            </a:r>
            <a:r>
              <a:rPr lang="en-US" sz="2400" smtClean="0">
                <a:sym typeface="Symbol" pitchFamily="18" charset="2"/>
              </a:rPr>
              <a:t></a:t>
            </a:r>
            <a:r>
              <a:rPr lang="en-US" sz="2400" smtClean="0"/>
              <a:t> female(x</a:t>
            </a:r>
            <a:r>
              <a:rPr lang="en-US" sz="2400" baseline="-25000" smtClean="0"/>
              <a:t>2</a:t>
            </a:r>
            <a:r>
              <a:rPr lang="en-US" sz="2400" smtClean="0"/>
              <a:t>) </a:t>
            </a:r>
            <a:r>
              <a:rPr lang="en-US" sz="2400" smtClean="0">
                <a:sym typeface="Symbol" pitchFamily="18" charset="2"/>
              </a:rPr>
              <a:t></a:t>
            </a:r>
            <a:r>
              <a:rPr lang="en-US" sz="2400" smtClean="0"/>
              <a:t> mother(x</a:t>
            </a:r>
            <a:r>
              <a:rPr lang="en-US" sz="2400" baseline="-25000" smtClean="0"/>
              <a:t>2</a:t>
            </a:r>
            <a:r>
              <a:rPr lang="en-US" sz="2400" smtClean="0"/>
              <a:t>,y</a:t>
            </a:r>
            <a:r>
              <a:rPr lang="en-US" sz="2400" baseline="-25000" smtClean="0"/>
              <a:t>2</a:t>
            </a:r>
            <a:r>
              <a:rPr lang="en-US" sz="240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S</a:t>
            </a:r>
            <a:r>
              <a:rPr lang="en-US" sz="2400" baseline="-25000" smtClean="0"/>
              <a:t>3</a:t>
            </a:r>
            <a:r>
              <a:rPr lang="en-US" sz="2400" smtClean="0"/>
              <a:t>: child(Lisa,Homer)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S</a:t>
            </a:r>
            <a:r>
              <a:rPr lang="en-US" sz="2400" baseline="-25000" smtClean="0"/>
              <a:t>4</a:t>
            </a:r>
            <a:r>
              <a:rPr lang="en-US" sz="2400" smtClean="0"/>
              <a:t>: child(Lisa,Marge)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S</a:t>
            </a:r>
            <a:r>
              <a:rPr lang="en-US" sz="2400" baseline="-25000" smtClean="0"/>
              <a:t>5</a:t>
            </a:r>
            <a:r>
              <a:rPr lang="en-US" sz="2400" smtClean="0"/>
              <a:t>: female(Marge)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143000" y="4800600"/>
            <a:ext cx="66611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800" i="1"/>
              <a:t>Note: variables have already been standardized apart using subscripts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762000" y="53340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/>
              <a:t>Query: </a:t>
            </a:r>
            <a:r>
              <a:rPr lang="en-US" sz="3200">
                <a:sym typeface="Symbol" pitchFamily="18" charset="2"/>
              </a:rPr>
              <a:t></a:t>
            </a:r>
            <a:r>
              <a:rPr lang="en-US" sz="3200"/>
              <a:t>x mother(x,Lisa)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Backward Chaining Search Tree</a:t>
            </a:r>
          </a:p>
        </p:txBody>
      </p:sp>
      <p:sp>
        <p:nvSpPr>
          <p:cNvPr id="6147" name="Rectangle 7"/>
          <p:cNvSpPr>
            <a:spLocks noChangeArrowheads="1"/>
          </p:cNvSpPr>
          <p:nvPr/>
        </p:nvSpPr>
        <p:spPr bwMode="auto">
          <a:xfrm>
            <a:off x="3724275" y="2286000"/>
            <a:ext cx="153352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 u="sng">
                <a:ea typeface="ＭＳ 明朝" charset="-128"/>
              </a:rPr>
              <a:t>mother(x</a:t>
            </a:r>
            <a:r>
              <a:rPr lang="en-US" altLang="ja-JP" sz="1200" u="sng" baseline="-25000">
                <a:ea typeface="ＭＳ 明朝" charset="-128"/>
              </a:rPr>
              <a:t>0</a:t>
            </a:r>
            <a:r>
              <a:rPr lang="en-US" altLang="ja-JP" sz="1200" u="sng">
                <a:ea typeface="ＭＳ 明朝" charset="-128"/>
              </a:rPr>
              <a:t>,Lisa)</a:t>
            </a:r>
            <a:endParaRPr lang="en-US" u="sng"/>
          </a:p>
        </p:txBody>
      </p:sp>
      <p:sp>
        <p:nvSpPr>
          <p:cNvPr id="6148" name="Rectangle 8"/>
          <p:cNvSpPr>
            <a:spLocks noChangeArrowheads="1"/>
          </p:cNvSpPr>
          <p:nvPr/>
        </p:nvSpPr>
        <p:spPr bwMode="auto">
          <a:xfrm>
            <a:off x="4981575" y="2371725"/>
            <a:ext cx="428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49" name="Rectangle 9"/>
          <p:cNvSpPr>
            <a:spLocks noChangeArrowheads="1"/>
          </p:cNvSpPr>
          <p:nvPr/>
        </p:nvSpPr>
        <p:spPr bwMode="auto">
          <a:xfrm>
            <a:off x="3495675" y="3154363"/>
            <a:ext cx="1990725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 u="sng">
                <a:ea typeface="ＭＳ 明朝" charset="-128"/>
              </a:rPr>
              <a:t>parent(x</a:t>
            </a:r>
            <a:r>
              <a:rPr lang="en-US" altLang="ja-JP" sz="1200" u="sng" baseline="-25000">
                <a:ea typeface="ＭＳ 明朝" charset="-128"/>
              </a:rPr>
              <a:t>0</a:t>
            </a:r>
            <a:r>
              <a:rPr lang="en-US" altLang="ja-JP" sz="1200" u="sng">
                <a:ea typeface="ＭＳ 明朝" charset="-128"/>
              </a:rPr>
              <a:t>,Lisa)</a:t>
            </a:r>
            <a:r>
              <a:rPr lang="en-US" altLang="ja-JP" sz="1200">
                <a:ea typeface="ＭＳ 明朝" charset="-128"/>
              </a:rPr>
              <a:t>, female(x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)</a:t>
            </a:r>
            <a:endParaRPr lang="en-US"/>
          </a:p>
        </p:txBody>
      </p:sp>
      <p:sp>
        <p:nvSpPr>
          <p:cNvPr id="6150" name="Rectangle 10"/>
          <p:cNvSpPr>
            <a:spLocks noChangeArrowheads="1"/>
          </p:cNvSpPr>
          <p:nvPr/>
        </p:nvSpPr>
        <p:spPr bwMode="auto">
          <a:xfrm>
            <a:off x="5324475" y="3240088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3495675" y="3962400"/>
            <a:ext cx="1990725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 u="sng">
                <a:ea typeface="ＭＳ 明朝" charset="-128"/>
              </a:rPr>
              <a:t>child(Lisa,x</a:t>
            </a:r>
            <a:r>
              <a:rPr lang="en-US" altLang="ja-JP" sz="1200" u="sng" baseline="-25000">
                <a:ea typeface="ＭＳ 明朝" charset="-128"/>
              </a:rPr>
              <a:t>0</a:t>
            </a:r>
            <a:r>
              <a:rPr lang="en-US" altLang="ja-JP" sz="1200" u="sng">
                <a:ea typeface="ＭＳ 明朝" charset="-128"/>
              </a:rPr>
              <a:t>)</a:t>
            </a:r>
            <a:r>
              <a:rPr lang="en-US" altLang="ja-JP" sz="1200">
                <a:ea typeface="ＭＳ 明朝" charset="-128"/>
              </a:rPr>
              <a:t>, female(x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)</a:t>
            </a:r>
            <a:endParaRPr lang="en-US"/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362200" y="4876800"/>
            <a:ext cx="13716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u="sng" dirty="0" smtClean="0"/>
              <a:t>female(Homer</a:t>
            </a:r>
            <a:r>
              <a:rPr lang="en-US" sz="1200" u="sng" dirty="0"/>
              <a:t>)</a:t>
            </a:r>
          </a:p>
        </p:txBody>
      </p:sp>
      <p:sp>
        <p:nvSpPr>
          <p:cNvPr id="6153" name="Rectangle 19"/>
          <p:cNvSpPr>
            <a:spLocks noChangeArrowheads="1"/>
          </p:cNvSpPr>
          <p:nvPr/>
        </p:nvSpPr>
        <p:spPr bwMode="auto">
          <a:xfrm>
            <a:off x="4943475" y="4876800"/>
            <a:ext cx="13716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 u="sng" dirty="0" smtClean="0"/>
              <a:t>female(Marge</a:t>
            </a:r>
            <a:r>
              <a:rPr lang="en-US" sz="1200" u="sng" dirty="0"/>
              <a:t>)</a:t>
            </a:r>
          </a:p>
        </p:txBody>
      </p:sp>
      <p:sp>
        <p:nvSpPr>
          <p:cNvPr id="6154" name="Rectangle 25"/>
          <p:cNvSpPr>
            <a:spLocks noChangeArrowheads="1"/>
          </p:cNvSpPr>
          <p:nvPr/>
        </p:nvSpPr>
        <p:spPr bwMode="auto">
          <a:xfrm>
            <a:off x="6134100" y="4962525"/>
            <a:ext cx="428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5" name="Rectangle 26"/>
          <p:cNvSpPr>
            <a:spLocks noChangeArrowheads="1"/>
          </p:cNvSpPr>
          <p:nvPr/>
        </p:nvSpPr>
        <p:spPr bwMode="auto">
          <a:xfrm>
            <a:off x="2486025" y="4725988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sp>
        <p:nvSpPr>
          <p:cNvPr id="6156" name="Rectangle 27"/>
          <p:cNvSpPr>
            <a:spLocks noChangeArrowheads="1"/>
          </p:cNvSpPr>
          <p:nvPr/>
        </p:nvSpPr>
        <p:spPr bwMode="auto">
          <a:xfrm>
            <a:off x="3162300" y="4725988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7" name="Rectangle 28"/>
          <p:cNvSpPr>
            <a:spLocks noChangeArrowheads="1"/>
          </p:cNvSpPr>
          <p:nvPr/>
        </p:nvSpPr>
        <p:spPr bwMode="auto">
          <a:xfrm>
            <a:off x="6943725" y="4725988"/>
            <a:ext cx="428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altLang="ja-JP" sz="1200">
                <a:solidFill>
                  <a:srgbClr val="000000"/>
                </a:solidFill>
                <a:latin typeface="Arial" charset="0"/>
                <a:ea typeface="ＭＳ 明朝" charset="-128"/>
              </a:rPr>
              <a:t> </a:t>
            </a:r>
            <a:endParaRPr lang="en-US"/>
          </a:p>
        </p:txBody>
      </p:sp>
      <p:sp>
        <p:nvSpPr>
          <p:cNvPr id="6158" name="AutoShape 29"/>
          <p:cNvSpPr>
            <a:spLocks noChangeArrowheads="1"/>
          </p:cNvSpPr>
          <p:nvPr/>
        </p:nvSpPr>
        <p:spPr bwMode="auto">
          <a:xfrm>
            <a:off x="5943600" y="3962400"/>
            <a:ext cx="1257300" cy="487363"/>
          </a:xfrm>
          <a:prstGeom prst="wedgeRoundRectCallout">
            <a:avLst>
              <a:gd name="adj1" fmla="val -106060"/>
              <a:gd name="adj2" fmla="val 76954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S</a:t>
            </a:r>
            <a:r>
              <a:rPr lang="en-US" altLang="ja-JP" sz="1200" baseline="-25000">
                <a:ea typeface="ＭＳ 明朝" charset="-128"/>
              </a:rPr>
              <a:t>4</a:t>
            </a:r>
            <a:endParaRPr lang="en-US" altLang="ja-JP" sz="1200">
              <a:ea typeface="ＭＳ 明朝" charset="-128"/>
            </a:endParaRPr>
          </a:p>
          <a:p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/Marge}</a:t>
            </a:r>
            <a:endParaRPr lang="en-US"/>
          </a:p>
        </p:txBody>
      </p:sp>
      <p:cxnSp>
        <p:nvCxnSpPr>
          <p:cNvPr id="6159" name="AutoShape 30"/>
          <p:cNvCxnSpPr>
            <a:cxnSpLocks noChangeShapeType="1"/>
            <a:stCxn id="6147" idx="2"/>
            <a:endCxn id="6149" idx="0"/>
          </p:cNvCxnSpPr>
          <p:nvPr/>
        </p:nvCxnSpPr>
        <p:spPr bwMode="auto">
          <a:xfrm>
            <a:off x="4491038" y="2600325"/>
            <a:ext cx="1587" cy="55403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160" name="AutoShape 31"/>
          <p:cNvSpPr>
            <a:spLocks noChangeArrowheads="1"/>
          </p:cNvSpPr>
          <p:nvPr/>
        </p:nvSpPr>
        <p:spPr bwMode="auto">
          <a:xfrm>
            <a:off x="1828800" y="2362200"/>
            <a:ext cx="1714500" cy="571500"/>
          </a:xfrm>
          <a:prstGeom prst="wedgeRoundRectCallout">
            <a:avLst>
              <a:gd name="adj1" fmla="val 102222"/>
              <a:gd name="adj2" fmla="val 43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rule S</a:t>
            </a:r>
            <a:r>
              <a:rPr lang="en-US" altLang="ja-JP" sz="1200" baseline="-25000">
                <a:ea typeface="ＭＳ 明朝" charset="-128"/>
              </a:rPr>
              <a:t>2</a:t>
            </a:r>
            <a:r>
              <a:rPr lang="en-US" altLang="ja-JP" sz="1200">
                <a:ea typeface="ＭＳ 明朝" charset="-128"/>
              </a:rPr>
              <a:t> </a:t>
            </a:r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{x</a:t>
            </a:r>
            <a:r>
              <a:rPr lang="en-US" altLang="ja-JP" sz="1200" baseline="-25000">
                <a:ea typeface="ＭＳ 明朝" charset="-128"/>
              </a:rPr>
              <a:t>2</a:t>
            </a:r>
            <a:r>
              <a:rPr lang="en-US" altLang="ja-JP" sz="1200">
                <a:ea typeface="ＭＳ 明朝" charset="-128"/>
              </a:rPr>
              <a:t>/x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, y</a:t>
            </a:r>
            <a:r>
              <a:rPr lang="en-US" altLang="ja-JP" sz="1200" baseline="-25000">
                <a:ea typeface="ＭＳ 明朝" charset="-128"/>
              </a:rPr>
              <a:t>2</a:t>
            </a:r>
            <a:r>
              <a:rPr lang="en-US" altLang="ja-JP" sz="1200">
                <a:ea typeface="ＭＳ 明朝" charset="-128"/>
              </a:rPr>
              <a:t>/Lisa}</a:t>
            </a:r>
            <a:endParaRPr lang="en-US"/>
          </a:p>
        </p:txBody>
      </p:sp>
      <p:cxnSp>
        <p:nvCxnSpPr>
          <p:cNvPr id="6161" name="AutoShape 32"/>
          <p:cNvCxnSpPr>
            <a:cxnSpLocks noChangeShapeType="1"/>
            <a:stCxn id="6149" idx="2"/>
            <a:endCxn id="6151" idx="0"/>
          </p:cNvCxnSpPr>
          <p:nvPr/>
        </p:nvCxnSpPr>
        <p:spPr bwMode="auto">
          <a:xfrm>
            <a:off x="4491038" y="3468688"/>
            <a:ext cx="1587" cy="4937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162" name="AutoShape 33"/>
          <p:cNvSpPr>
            <a:spLocks noChangeArrowheads="1"/>
          </p:cNvSpPr>
          <p:nvPr/>
        </p:nvSpPr>
        <p:spPr bwMode="auto">
          <a:xfrm>
            <a:off x="1714500" y="3390900"/>
            <a:ext cx="1714500" cy="571500"/>
          </a:xfrm>
          <a:prstGeom prst="wedgeRoundRectCallout">
            <a:avLst>
              <a:gd name="adj1" fmla="val 110000"/>
              <a:gd name="adj2" fmla="val 13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rule S</a:t>
            </a:r>
            <a:r>
              <a:rPr lang="en-US" altLang="ja-JP" sz="1200" baseline="-25000">
                <a:ea typeface="ＭＳ 明朝" charset="-128"/>
              </a:rPr>
              <a:t>1</a:t>
            </a:r>
            <a:r>
              <a:rPr lang="en-US" altLang="ja-JP" sz="1200">
                <a:ea typeface="ＭＳ 明朝" charset="-128"/>
              </a:rPr>
              <a:t> </a:t>
            </a:r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{y</a:t>
            </a:r>
            <a:r>
              <a:rPr lang="en-US" altLang="ja-JP" sz="1200" baseline="-25000">
                <a:ea typeface="ＭＳ 明朝" charset="-128"/>
              </a:rPr>
              <a:t>1</a:t>
            </a:r>
            <a:r>
              <a:rPr lang="en-US" altLang="ja-JP" sz="1200">
                <a:ea typeface="ＭＳ 明朝" charset="-128"/>
              </a:rPr>
              <a:t>/x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, x</a:t>
            </a:r>
            <a:r>
              <a:rPr lang="en-US" altLang="ja-JP" sz="1200" baseline="-25000">
                <a:ea typeface="ＭＳ 明朝" charset="-128"/>
              </a:rPr>
              <a:t>1</a:t>
            </a:r>
            <a:r>
              <a:rPr lang="en-US" altLang="ja-JP" sz="1200">
                <a:ea typeface="ＭＳ 明朝" charset="-128"/>
              </a:rPr>
              <a:t>/Lisa}</a:t>
            </a:r>
            <a:endParaRPr lang="en-US"/>
          </a:p>
        </p:txBody>
      </p:sp>
      <p:sp>
        <p:nvSpPr>
          <p:cNvPr id="6163" name="AutoShape 34"/>
          <p:cNvSpPr>
            <a:spLocks noChangeArrowheads="1"/>
          </p:cNvSpPr>
          <p:nvPr/>
        </p:nvSpPr>
        <p:spPr bwMode="auto">
          <a:xfrm>
            <a:off x="1943100" y="4076700"/>
            <a:ext cx="1257300" cy="571500"/>
          </a:xfrm>
          <a:prstGeom prst="wedgeRoundRectCallout">
            <a:avLst>
              <a:gd name="adj1" fmla="val 87120"/>
              <a:gd name="adj2" fmla="val 38000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 S</a:t>
            </a:r>
            <a:r>
              <a:rPr lang="en-US" altLang="ja-JP" sz="1200" baseline="-25000">
                <a:ea typeface="ＭＳ 明朝" charset="-128"/>
              </a:rPr>
              <a:t>3</a:t>
            </a:r>
          </a:p>
          <a:p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/Homer}</a:t>
            </a:r>
            <a:endParaRPr lang="en-US"/>
          </a:p>
        </p:txBody>
      </p:sp>
      <p:cxnSp>
        <p:nvCxnSpPr>
          <p:cNvPr id="6164" name="AutoShape 35"/>
          <p:cNvCxnSpPr>
            <a:cxnSpLocks noChangeShapeType="1"/>
            <a:stCxn id="6151" idx="2"/>
            <a:endCxn id="6152" idx="0"/>
          </p:cNvCxnSpPr>
          <p:nvPr/>
        </p:nvCxnSpPr>
        <p:spPr bwMode="auto">
          <a:xfrm flipH="1">
            <a:off x="3048000" y="4267200"/>
            <a:ext cx="1443038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6165" name="AutoShape 36"/>
          <p:cNvCxnSpPr>
            <a:cxnSpLocks noChangeShapeType="1"/>
            <a:stCxn id="6151" idx="2"/>
            <a:endCxn id="6153" idx="0"/>
          </p:cNvCxnSpPr>
          <p:nvPr/>
        </p:nvCxnSpPr>
        <p:spPr bwMode="auto">
          <a:xfrm>
            <a:off x="4491038" y="4267200"/>
            <a:ext cx="1138237" cy="6096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</p:cxnSp>
      <p:sp>
        <p:nvSpPr>
          <p:cNvPr id="6166" name="AutoShape 37"/>
          <p:cNvSpPr>
            <a:spLocks noChangeArrowheads="1"/>
          </p:cNvSpPr>
          <p:nvPr/>
        </p:nvSpPr>
        <p:spPr bwMode="auto">
          <a:xfrm>
            <a:off x="2095500" y="5334000"/>
            <a:ext cx="1257300" cy="685800"/>
          </a:xfrm>
          <a:prstGeom prst="wedgeRoundRectCallout">
            <a:avLst>
              <a:gd name="adj1" fmla="val 27273"/>
              <a:gd name="adj2" fmla="val -71065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no matches</a:t>
            </a:r>
          </a:p>
          <a:p>
            <a:r>
              <a:rPr lang="en-US" altLang="ja-JP" sz="120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answers={}</a:t>
            </a:r>
            <a:endParaRPr lang="en-US" altLang="ja-JP" sz="1200">
              <a:ea typeface="ＭＳ 明朝" charset="-128"/>
            </a:endParaRPr>
          </a:p>
          <a:p>
            <a:r>
              <a:rPr lang="en-US" altLang="ja-JP" sz="1200">
                <a:ea typeface="ＭＳ 明朝" charset="-128"/>
              </a:rPr>
              <a:t>(FAIL!)</a:t>
            </a:r>
            <a:endParaRPr lang="en-US" sz="1200">
              <a:ea typeface="ＭＳ 明朝" charset="-128"/>
            </a:endParaRPr>
          </a:p>
        </p:txBody>
      </p:sp>
      <p:sp>
        <p:nvSpPr>
          <p:cNvPr id="6167" name="AutoShape 38"/>
          <p:cNvSpPr>
            <a:spLocks noChangeArrowheads="1"/>
          </p:cNvSpPr>
          <p:nvPr/>
        </p:nvSpPr>
        <p:spPr bwMode="auto">
          <a:xfrm>
            <a:off x="6629400" y="5105400"/>
            <a:ext cx="1714500" cy="571500"/>
          </a:xfrm>
          <a:prstGeom prst="wedgeRoundRectCallout">
            <a:avLst>
              <a:gd name="adj1" fmla="val -105926"/>
              <a:gd name="adj2" fmla="val -9667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ea typeface="ＭＳ 明朝" charset="-128"/>
              </a:rPr>
              <a:t>matches S</a:t>
            </a:r>
            <a:r>
              <a:rPr lang="en-US" altLang="ja-JP" sz="1200" baseline="-25000">
                <a:ea typeface="ＭＳ 明朝" charset="-128"/>
              </a:rPr>
              <a:t>5</a:t>
            </a:r>
            <a:endParaRPr lang="en-US" altLang="ja-JP" sz="1200">
              <a:ea typeface="ＭＳ 明朝" charset="-128"/>
            </a:endParaRPr>
          </a:p>
          <a:p>
            <a:r>
              <a:rPr lang="en-US" altLang="ja-JP" sz="1200" i="1">
                <a:ea typeface="ＭＳ 明朝" charset="-128"/>
                <a:sym typeface="Symbol" pitchFamily="18" charset="2"/>
              </a:rPr>
              <a:t></a:t>
            </a:r>
            <a:r>
              <a:rPr lang="en-US" altLang="ja-JP" sz="1200" i="1">
                <a:ea typeface="ＭＳ 明朝" charset="-128"/>
              </a:rPr>
              <a:t>’=</a:t>
            </a:r>
            <a:r>
              <a:rPr lang="en-US" altLang="ja-JP" sz="1200">
                <a:ea typeface="ＭＳ 明朝" charset="-128"/>
              </a:rPr>
              <a:t>{ x</a:t>
            </a:r>
            <a:r>
              <a:rPr lang="en-US" altLang="ja-JP" sz="1200" baseline="-25000">
                <a:ea typeface="ＭＳ 明朝" charset="-128"/>
              </a:rPr>
              <a:t>0</a:t>
            </a:r>
            <a:r>
              <a:rPr lang="en-US" altLang="ja-JP" sz="1200">
                <a:ea typeface="ＭＳ 明朝" charset="-128"/>
              </a:rPr>
              <a:t>/Marge}</a:t>
            </a:r>
            <a:endParaRPr lang="en-US"/>
          </a:p>
        </p:txBody>
      </p:sp>
      <p:sp>
        <p:nvSpPr>
          <p:cNvPr id="6168" name="Rectangle 19"/>
          <p:cNvSpPr>
            <a:spLocks noChangeArrowheads="1"/>
          </p:cNvSpPr>
          <p:nvPr/>
        </p:nvSpPr>
        <p:spPr bwMode="auto">
          <a:xfrm>
            <a:off x="5334000" y="5715000"/>
            <a:ext cx="609600" cy="314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200">
                <a:sym typeface="Symbol" pitchFamily="18" charset="2"/>
              </a:rPr>
              <a:t></a:t>
            </a:r>
            <a:endParaRPr lang="en-US" sz="1200"/>
          </a:p>
        </p:txBody>
      </p:sp>
      <p:cxnSp>
        <p:nvCxnSpPr>
          <p:cNvPr id="28" name="Straight Connector 27"/>
          <p:cNvCxnSpPr>
            <a:stCxn id="6153" idx="2"/>
            <a:endCxn id="6168" idx="0"/>
          </p:cNvCxnSpPr>
          <p:nvPr/>
        </p:nvCxnSpPr>
        <p:spPr>
          <a:xfrm rot="16200000" flipH="1">
            <a:off x="5372100" y="5448300"/>
            <a:ext cx="523875" cy="9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0" name="AutoShape 37"/>
          <p:cNvSpPr>
            <a:spLocks noChangeArrowheads="1"/>
          </p:cNvSpPr>
          <p:nvPr/>
        </p:nvSpPr>
        <p:spPr bwMode="auto">
          <a:xfrm>
            <a:off x="6553200" y="5867400"/>
            <a:ext cx="1676400" cy="381000"/>
          </a:xfrm>
          <a:prstGeom prst="wedgeRoundRectCallout">
            <a:avLst>
              <a:gd name="adj1" fmla="val -84241"/>
              <a:gd name="adj2" fmla="val -35213"/>
              <a:gd name="adj3" fmla="val 16667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ja-JP" sz="1200">
                <a:solidFill>
                  <a:srgbClr val="000000"/>
                </a:solidFill>
                <a:ea typeface="ＭＳ Ｐゴシック" charset="-128"/>
                <a:cs typeface="Times New Roman" pitchFamily="18" charset="0"/>
              </a:rPr>
              <a:t>answers=</a:t>
            </a:r>
            <a:r>
              <a:rPr lang="en-US" altLang="ja-JP" sz="1200" i="1">
                <a:ea typeface="ＭＳ 明朝" charset="-128"/>
                <a:cs typeface="Times New Roman" pitchFamily="18" charset="0"/>
              </a:rPr>
              <a:t> </a:t>
            </a:r>
            <a:r>
              <a:rPr lang="en-US" altLang="ja-JP" sz="1200">
                <a:ea typeface="ＭＳ 明朝" charset="-128"/>
                <a:cs typeface="Times New Roman" pitchFamily="18" charset="0"/>
              </a:rPr>
              <a:t>{ x</a:t>
            </a:r>
            <a:r>
              <a:rPr lang="en-US" altLang="ja-JP" sz="1200" baseline="-25000">
                <a:ea typeface="ＭＳ 明朝" charset="-128"/>
                <a:cs typeface="Times New Roman" pitchFamily="18" charset="0"/>
              </a:rPr>
              <a:t>0</a:t>
            </a:r>
            <a:r>
              <a:rPr lang="en-US" altLang="ja-JP" sz="1200">
                <a:ea typeface="ＭＳ 明朝" charset="-128"/>
                <a:cs typeface="Times New Roman" pitchFamily="18" charset="0"/>
              </a:rPr>
              <a:t>/Marge}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pPr eaLnBrk="1" hangingPunct="1"/>
            <a:r>
              <a:rPr lang="en-US" sz="3600" smtClean="0"/>
              <a:t>Forward Chaining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49530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b="1" dirty="0" smtClean="0"/>
              <a:t>function</a:t>
            </a:r>
            <a:r>
              <a:rPr lang="en-US" sz="2000" dirty="0" smtClean="0"/>
              <a:t> </a:t>
            </a:r>
            <a:r>
              <a:rPr lang="en-US" sz="2000" cap="small" dirty="0" smtClean="0"/>
              <a:t>FOL-FC-Ask</a:t>
            </a:r>
            <a:r>
              <a:rPr lang="en-US" sz="2000" dirty="0" smtClean="0"/>
              <a:t> (</a:t>
            </a:r>
            <a:r>
              <a:rPr lang="en-US" sz="2000" i="1" dirty="0" smtClean="0"/>
              <a:t>KB</a:t>
            </a:r>
            <a:r>
              <a:rPr lang="en-US" sz="2000" dirty="0" smtClean="0"/>
              <a:t>,</a:t>
            </a:r>
            <a:r>
              <a:rPr lang="en-US" sz="2000" dirty="0" smtClean="0">
                <a:sym typeface="Symbol" pitchFamily="18" charset="2"/>
              </a:rPr>
              <a:t></a:t>
            </a:r>
            <a:r>
              <a:rPr lang="en-US" sz="2000" dirty="0" smtClean="0"/>
              <a:t>)</a:t>
            </a:r>
            <a:r>
              <a:rPr lang="en-US" sz="2000" b="1" dirty="0" smtClean="0"/>
              <a:t> returns </a:t>
            </a:r>
            <a:r>
              <a:rPr lang="en-US" sz="2000" dirty="0" smtClean="0"/>
              <a:t>a substitution or false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b="1" dirty="0" smtClean="0"/>
              <a:t>local</a:t>
            </a:r>
            <a:r>
              <a:rPr lang="en-US" sz="2000" dirty="0" smtClean="0"/>
              <a:t> </a:t>
            </a:r>
            <a:r>
              <a:rPr lang="en-US" sz="2000" i="1" dirty="0" smtClean="0"/>
              <a:t>new,</a:t>
            </a:r>
            <a:r>
              <a:rPr lang="en-US" sz="2000" dirty="0" smtClean="0"/>
              <a:t> the new sentences inferred on each iteration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/>
              <a:t>repeat until </a:t>
            </a:r>
            <a:r>
              <a:rPr lang="en-US" sz="2000" i="1" dirty="0" smtClean="0"/>
              <a:t>new</a:t>
            </a:r>
            <a:r>
              <a:rPr lang="en-US" sz="2000" dirty="0" smtClean="0"/>
              <a:t> is empty</a:t>
            </a:r>
            <a:br>
              <a:rPr lang="en-US" sz="2000" dirty="0" smtClean="0"/>
            </a:br>
            <a:r>
              <a:rPr lang="en-US" sz="2000" dirty="0" smtClean="0"/>
              <a:t>		</a:t>
            </a:r>
            <a:r>
              <a:rPr lang="en-US" sz="2000" i="1" dirty="0" smtClean="0"/>
              <a:t>new </a:t>
            </a:r>
            <a:r>
              <a:rPr lang="en-US" sz="2000" dirty="0" smtClean="0">
                <a:sym typeface="Wingdings" pitchFamily="2" charset="2"/>
              </a:rPr>
              <a:t> {}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>
                <a:sym typeface="Wingdings" pitchFamily="2" charset="2"/>
              </a:rPr>
              <a:t>	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dirty="0" smtClean="0">
                <a:sym typeface="Wingdings" pitchFamily="2" charset="2"/>
              </a:rPr>
              <a:t>sentence 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do</a:t>
            </a:r>
            <a:br>
              <a:rPr lang="en-US" sz="2000" b="1" dirty="0" smtClean="0">
                <a:sym typeface="Wingdings" pitchFamily="2" charset="2"/>
              </a:rPr>
            </a:br>
            <a:r>
              <a:rPr lang="en-US" sz="2000" b="1" dirty="0" smtClean="0">
                <a:sym typeface="Wingdings" pitchFamily="2" charset="2"/>
              </a:rPr>
              <a:t>			(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dirty="0" smtClean="0">
                <a:sym typeface="Symbol" pitchFamily="18" charset="2"/>
              </a:rPr>
              <a:t>  </a:t>
            </a:r>
            <a:r>
              <a:rPr lang="en-US" sz="2000" i="1" dirty="0" smtClean="0">
                <a:sym typeface="Symbol" pitchFamily="18" charset="2"/>
              </a:rPr>
              <a:t>q</a:t>
            </a:r>
            <a:r>
              <a:rPr lang="en-US" sz="2000" b="1" dirty="0" smtClean="0">
                <a:sym typeface="Wingdings" pitchFamily="2" charset="2"/>
              </a:rPr>
              <a:t> )  </a:t>
            </a:r>
            <a:r>
              <a:rPr lang="en-US" sz="2000" cap="small" dirty="0" smtClean="0">
                <a:sym typeface="Wingdings" pitchFamily="2" charset="2"/>
              </a:rPr>
              <a:t>Standardize-Apart 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r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</a:t>
            </a:r>
            <a:r>
              <a:rPr lang="en-US" sz="2000" b="1" dirty="0" smtClean="0">
                <a:sym typeface="Wingdings" pitchFamily="2" charset="2"/>
              </a:rPr>
              <a:t>for each 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Symbol" pitchFamily="18" charset="2"/>
              </a:rPr>
              <a:t>  such that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 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)</a:t>
            </a:r>
            <a:r>
              <a:rPr lang="en-US" sz="2000" dirty="0" smtClean="0">
                <a:sym typeface="Symbol" pitchFamily="18" charset="2"/>
              </a:rPr>
              <a:t>=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		</a:t>
            </a:r>
            <a:r>
              <a:rPr lang="en-US" sz="2000" cap="small" dirty="0" smtClean="0">
                <a:sym typeface="Wingdings" pitchFamily="2" charset="2"/>
              </a:rPr>
              <a:t>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 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’ </a:t>
            </a:r>
            <a:r>
              <a:rPr lang="en-US" sz="2000" dirty="0" smtClean="0">
                <a:sym typeface="Symbol" pitchFamily="18" charset="2"/>
              </a:rPr>
              <a:t></a:t>
            </a:r>
            <a:r>
              <a:rPr lang="en-US" sz="2000" i="1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Symbol" pitchFamily="18" charset="2"/>
              </a:rPr>
              <a:t>… 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’</a:t>
            </a:r>
            <a:r>
              <a:rPr lang="en-US" sz="2000" dirty="0" smtClean="0">
                <a:sym typeface="Symbol" pitchFamily="18" charset="2"/>
              </a:rPr>
              <a:t>) for some </a:t>
            </a:r>
            <a:r>
              <a:rPr lang="en-US" sz="2000" i="1" dirty="0" smtClean="0">
                <a:sym typeface="Wingdings" pitchFamily="2" charset="2"/>
              </a:rPr>
              <a:t>p</a:t>
            </a:r>
            <a:r>
              <a:rPr lang="en-US" sz="2000" i="1" baseline="-25000" dirty="0" smtClean="0">
                <a:sym typeface="Wingdings" pitchFamily="2" charset="2"/>
              </a:rPr>
              <a:t>1</a:t>
            </a:r>
            <a:r>
              <a:rPr lang="en-US" sz="2000" i="1" dirty="0" smtClean="0">
                <a:sym typeface="Wingdings" pitchFamily="2" charset="2"/>
              </a:rPr>
              <a:t>’ </a:t>
            </a:r>
            <a:r>
              <a:rPr lang="en-US" sz="2000" dirty="0" smtClean="0">
                <a:sym typeface="Symbol" pitchFamily="18" charset="2"/>
              </a:rPr>
              <a:t>,…, </a:t>
            </a:r>
            <a:r>
              <a:rPr lang="en-US" sz="2000" i="1" dirty="0" err="1" smtClean="0">
                <a:sym typeface="Symbol" pitchFamily="18" charset="2"/>
              </a:rPr>
              <a:t>p</a:t>
            </a:r>
            <a:r>
              <a:rPr lang="en-US" sz="2000" i="1" baseline="-25000" dirty="0" err="1" smtClean="0">
                <a:sym typeface="Symbol" pitchFamily="18" charset="2"/>
              </a:rPr>
              <a:t>n</a:t>
            </a:r>
            <a:r>
              <a:rPr lang="en-US" sz="2000" i="1" dirty="0" smtClean="0">
                <a:sym typeface="Symbol" pitchFamily="18" charset="2"/>
              </a:rPr>
              <a:t>’</a:t>
            </a:r>
            <a:r>
              <a:rPr lang="en-US" sz="2000" dirty="0" smtClean="0">
                <a:sym typeface="Symbol" pitchFamily="18" charset="2"/>
              </a:rPr>
              <a:t> in </a:t>
            </a:r>
            <a:r>
              <a:rPr lang="en-US" sz="2000" i="1" dirty="0" smtClean="0">
                <a:sym typeface="Symbol" pitchFamily="18" charset="2"/>
              </a:rPr>
              <a:t>KB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</a:t>
            </a:r>
            <a:r>
              <a:rPr lang="en-US" sz="2000" i="1" dirty="0" smtClean="0">
                <a:sym typeface="Symbol" pitchFamily="18" charset="2"/>
              </a:rPr>
              <a:t>q’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err="1" smtClean="0">
                <a:sym typeface="Wingdings" pitchFamily="2" charset="2"/>
              </a:rPr>
              <a:t>Subst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Symbol" pitchFamily="18" charset="2"/>
              </a:rPr>
              <a:t></a:t>
            </a:r>
            <a:r>
              <a:rPr lang="en-US" sz="2000" dirty="0" smtClean="0">
                <a:sym typeface="Wingdings" pitchFamily="2" charset="2"/>
              </a:rPr>
              <a:t> ,</a:t>
            </a:r>
            <a:r>
              <a:rPr lang="en-US" sz="2000" i="1" dirty="0" smtClean="0">
                <a:sym typeface="Wingdings" pitchFamily="2" charset="2"/>
              </a:rPr>
              <a:t>q</a:t>
            </a:r>
            <a:r>
              <a:rPr lang="en-US" sz="2000" dirty="0" smtClean="0">
                <a:sym typeface="Wingdings" pitchFamily="2" charset="2"/>
              </a:rPr>
              <a:t>)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</a:t>
            </a:r>
            <a:r>
              <a:rPr lang="en-US" sz="2000" b="1" dirty="0" smtClean="0">
                <a:sym typeface="Wingdings" pitchFamily="2" charset="2"/>
              </a:rPr>
              <a:t>if </a:t>
            </a:r>
            <a:r>
              <a:rPr lang="en-US" sz="2000" i="1" dirty="0" smtClean="0">
                <a:sym typeface="Wingdings" pitchFamily="2" charset="2"/>
              </a:rPr>
              <a:t>q’</a:t>
            </a:r>
            <a:r>
              <a:rPr lang="en-US" sz="2000" dirty="0" smtClean="0">
                <a:sym typeface="Wingdings" pitchFamily="2" charset="2"/>
              </a:rPr>
              <a:t> does not unify with some sentence already in </a:t>
            </a:r>
            <a:r>
              <a:rPr lang="en-US" sz="2000" i="1" dirty="0" smtClean="0">
                <a:sym typeface="Wingdings" pitchFamily="2" charset="2"/>
              </a:rPr>
              <a:t>KB</a:t>
            </a:r>
            <a:r>
              <a:rPr lang="en-US" sz="2000" dirty="0" smtClean="0">
                <a:sym typeface="Wingdings" pitchFamily="2" charset="2"/>
              </a:rPr>
              <a:t> or </a:t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		</a:t>
            </a:r>
            <a:r>
              <a:rPr lang="en-US" sz="2000" i="1" dirty="0" smtClean="0">
                <a:sym typeface="Wingdings" pitchFamily="2" charset="2"/>
              </a:rPr>
              <a:t>new</a:t>
            </a:r>
            <a:r>
              <a:rPr lang="en-US" sz="2000" dirty="0" smtClean="0">
                <a:sym typeface="Wingdings" pitchFamily="2" charset="2"/>
              </a:rPr>
              <a:t> </a:t>
            </a:r>
            <a:r>
              <a:rPr lang="en-US" sz="2000" b="1" dirty="0" smtClean="0">
                <a:sym typeface="Wingdings" pitchFamily="2" charset="2"/>
              </a:rPr>
              <a:t>then do</a:t>
            </a:r>
            <a:br>
              <a:rPr lang="en-US" sz="2000" b="1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	add </a:t>
            </a:r>
            <a:r>
              <a:rPr lang="en-US" sz="2000" i="1" dirty="0" smtClean="0">
                <a:sym typeface="Wingdings" pitchFamily="2" charset="2"/>
              </a:rPr>
              <a:t>q’</a:t>
            </a:r>
            <a:r>
              <a:rPr lang="en-US" sz="2000" dirty="0" smtClean="0">
                <a:sym typeface="Wingdings" pitchFamily="2" charset="2"/>
              </a:rPr>
              <a:t> to </a:t>
            </a:r>
            <a:r>
              <a:rPr lang="en-US" sz="2000" i="1" dirty="0" smtClean="0">
                <a:sym typeface="Wingdings" pitchFamily="2" charset="2"/>
              </a:rPr>
              <a:t>new</a:t>
            </a:r>
            <a:r>
              <a:rPr lang="en-US" sz="2000" dirty="0" smtClean="0">
                <a:sym typeface="Wingdings" pitchFamily="2" charset="2"/>
              </a:rPr>
              <a:t/>
            </a:r>
            <a:br>
              <a:rPr lang="en-US" sz="2000" dirty="0" smtClean="0">
                <a:sym typeface="Wingdings" pitchFamily="2" charset="2"/>
              </a:rPr>
            </a:br>
            <a:r>
              <a:rPr lang="en-US" sz="2000" dirty="0" smtClean="0">
                <a:sym typeface="Wingdings" pitchFamily="2" charset="2"/>
              </a:rPr>
              <a:t>					</a:t>
            </a:r>
            <a:r>
              <a:rPr lang="en-US" sz="2000" i="1" dirty="0" smtClean="0">
                <a:sym typeface="Symbol" pitchFamily="18" charset="2"/>
              </a:rPr>
              <a:t>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sym typeface="Wingdings" pitchFamily="2" charset="2"/>
              </a:rPr>
              <a:t> </a:t>
            </a:r>
            <a:r>
              <a:rPr lang="en-US" sz="2000" cap="small" dirty="0" smtClean="0">
                <a:sym typeface="Wingdings" pitchFamily="2" charset="2"/>
              </a:rPr>
              <a:t>Unify</a:t>
            </a:r>
            <a:r>
              <a:rPr lang="en-US" sz="2000" dirty="0" smtClean="0">
                <a:sym typeface="Wingdings" pitchFamily="2" charset="2"/>
              </a:rPr>
              <a:t>(</a:t>
            </a:r>
            <a:r>
              <a:rPr lang="en-US" sz="2000" i="1" dirty="0" smtClean="0">
                <a:sym typeface="Wingdings" pitchFamily="2" charset="2"/>
              </a:rPr>
              <a:t>q’</a:t>
            </a:r>
            <a:r>
              <a:rPr lang="en-US" sz="2000" dirty="0" smtClean="0">
                <a:sym typeface="Wingdings" pitchFamily="2" charset="2"/>
              </a:rPr>
              <a:t>, </a:t>
            </a:r>
            <a:r>
              <a:rPr lang="en-US" sz="2000" i="1" dirty="0" smtClean="0">
                <a:sym typeface="Symbol" pitchFamily="18" charset="2"/>
              </a:rPr>
              <a:t></a:t>
            </a:r>
            <a:r>
              <a:rPr lang="en-US" sz="2000" dirty="0" smtClean="0">
                <a:sym typeface="Wingdings" pitchFamily="2" charset="2"/>
              </a:rPr>
              <a:t>)</a:t>
            </a:r>
            <a:r>
              <a:rPr lang="en-US" sz="2000" dirty="0" smtClean="0">
                <a:sym typeface="Symbol" pitchFamily="18" charset="2"/>
              </a:rPr>
              <a:t/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				if </a:t>
            </a:r>
            <a:r>
              <a:rPr lang="en-US" sz="2000" i="1" dirty="0" smtClean="0">
                <a:sym typeface="Symbol" pitchFamily="18" charset="2"/>
              </a:rPr>
              <a:t></a:t>
            </a:r>
            <a:r>
              <a:rPr lang="en-US" sz="2000" dirty="0" smtClean="0">
                <a:sym typeface="Symbol" pitchFamily="18" charset="2"/>
              </a:rPr>
              <a:t> is not </a:t>
            </a:r>
            <a:r>
              <a:rPr lang="en-US" sz="2000" i="1" dirty="0" smtClean="0">
                <a:sym typeface="Symbol" pitchFamily="18" charset="2"/>
              </a:rPr>
              <a:t>fail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b="1" dirty="0" smtClean="0">
                <a:sym typeface="Symbol" pitchFamily="18" charset="2"/>
              </a:rPr>
              <a:t>then return </a:t>
            </a:r>
            <a:r>
              <a:rPr lang="en-US" sz="2000" i="1" dirty="0" smtClean="0">
                <a:sym typeface="Symbol" pitchFamily="18" charset="2"/>
              </a:rPr>
              <a:t></a:t>
            </a:r>
            <a:br>
              <a:rPr lang="en-US" sz="2000" i="1" dirty="0" smtClean="0">
                <a:sym typeface="Symbol" pitchFamily="18" charset="2"/>
              </a:rPr>
            </a:br>
            <a:r>
              <a:rPr lang="en-US" sz="2000" i="1" dirty="0" smtClean="0">
                <a:sym typeface="Symbol" pitchFamily="18" charset="2"/>
              </a:rPr>
              <a:t>		</a:t>
            </a:r>
            <a:r>
              <a:rPr lang="en-US" sz="2000" dirty="0" smtClean="0">
                <a:sym typeface="Symbol" pitchFamily="18" charset="2"/>
              </a:rPr>
              <a:t>add </a:t>
            </a:r>
            <a:r>
              <a:rPr lang="en-US" sz="2000" i="1" dirty="0" smtClean="0">
                <a:sym typeface="Symbol" pitchFamily="18" charset="2"/>
              </a:rPr>
              <a:t>new </a:t>
            </a:r>
            <a:r>
              <a:rPr lang="en-US" sz="2000" dirty="0" smtClean="0">
                <a:sym typeface="Symbol" pitchFamily="18" charset="2"/>
              </a:rPr>
              <a:t>to</a:t>
            </a:r>
            <a:r>
              <a:rPr lang="en-US" sz="2000" i="1" dirty="0" smtClean="0">
                <a:sym typeface="Symbol" pitchFamily="18" charset="2"/>
              </a:rPr>
              <a:t> KB</a:t>
            </a:r>
            <a:r>
              <a:rPr lang="en-US" sz="2000" dirty="0" smtClean="0">
                <a:sym typeface="Symbol" pitchFamily="18" charset="2"/>
              </a:rPr>
              <a:t> </a:t>
            </a:r>
            <a:br>
              <a:rPr lang="en-US" sz="2000" dirty="0" smtClean="0">
                <a:sym typeface="Symbol" pitchFamily="18" charset="2"/>
              </a:rPr>
            </a:br>
            <a:r>
              <a:rPr lang="en-US" sz="2000" dirty="0" smtClean="0">
                <a:sym typeface="Symbol" pitchFamily="18" charset="2"/>
              </a:rPr>
              <a:t>	</a:t>
            </a:r>
            <a:r>
              <a:rPr lang="en-US" sz="2000" b="1" dirty="0" smtClean="0">
                <a:sym typeface="Symbol" pitchFamily="18" charset="2"/>
              </a:rPr>
              <a:t>return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i="1" dirty="0" smtClean="0">
                <a:sym typeface="Symbol" pitchFamily="18" charset="2"/>
              </a:rPr>
              <a:t>answers</a:t>
            </a:r>
            <a:endParaRPr lang="en-US" sz="2000" dirty="0" smtClean="0">
              <a:sym typeface="Wingdings" pitchFamily="2" charset="2"/>
            </a:endParaRPr>
          </a:p>
          <a:p>
            <a:pPr marL="0" indent="0" algn="r" eaLnBrk="1" hangingPunct="1">
              <a:lnSpc>
                <a:spcPct val="90000"/>
              </a:lnSpc>
              <a:buFontTx/>
              <a:buNone/>
              <a:tabLst>
                <a:tab pos="285750" algn="l"/>
                <a:tab pos="625475" algn="l"/>
                <a:tab pos="911225" algn="l"/>
                <a:tab pos="1196975" algn="l"/>
                <a:tab pos="1482725" algn="l"/>
              </a:tabLst>
            </a:pPr>
            <a:r>
              <a:rPr lang="en-US" sz="2000" dirty="0" smtClean="0">
                <a:sym typeface="Wingdings" pitchFamily="2" charset="2"/>
              </a:rPr>
              <a:t>	 </a:t>
            </a:r>
            <a:r>
              <a:rPr lang="en-US" sz="2000" i="1" dirty="0" smtClean="0">
                <a:sym typeface="Wingdings" pitchFamily="2" charset="2"/>
              </a:rPr>
              <a:t>From Figure 9.3, p. </a:t>
            </a:r>
            <a:r>
              <a:rPr lang="en-US" sz="2000" i="1" smtClean="0">
                <a:sym typeface="Wingdings" pitchFamily="2" charset="2"/>
              </a:rPr>
              <a:t>332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1486</TotalTime>
  <Words>209</Words>
  <Application>Microsoft Office PowerPoint</Application>
  <PresentationFormat>On-screen Show (4:3)</PresentationFormat>
  <Paragraphs>54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Default Design</vt:lpstr>
      <vt:lpstr>Ch. 9 – FOL Inference</vt:lpstr>
      <vt:lpstr>EBNF Grammar for Prolog</vt:lpstr>
      <vt:lpstr>Backward Chaining</vt:lpstr>
      <vt:lpstr>Backward Chaining Example</vt:lpstr>
      <vt:lpstr>Backward Chaining Search Tree</vt:lpstr>
      <vt:lpstr>Forward Chaining</vt:lpstr>
    </vt:vector>
  </TitlesOfParts>
  <Company>Lehigh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327 – Lecture 3</dc:title>
  <dc:creator>Jeff Heflin</dc:creator>
  <cp:lastModifiedBy>heflin</cp:lastModifiedBy>
  <cp:revision>56</cp:revision>
  <dcterms:created xsi:type="dcterms:W3CDTF">2004-01-22T22:06:30Z</dcterms:created>
  <dcterms:modified xsi:type="dcterms:W3CDTF">2013-03-01T18:53:06Z</dcterms:modified>
</cp:coreProperties>
</file>