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1" r:id="rId3"/>
    <p:sldId id="263" r:id="rId4"/>
    <p:sldId id="264" r:id="rId5"/>
    <p:sldId id="265" r:id="rId6"/>
    <p:sldId id="262" r:id="rId7"/>
    <p:sldId id="259" r:id="rId8"/>
    <p:sldId id="260" r:id="rId9"/>
    <p:sldId id="25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3" autoAdjust="0"/>
  </p:normalViewPr>
  <p:slideViewPr>
    <p:cSldViewPr>
      <p:cViewPr varScale="1">
        <p:scale>
          <a:sx n="72" d="100"/>
          <a:sy n="72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665901-666C-48E8-B304-4AA924B1A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70F40-B13F-463C-B88B-C9A4C09F3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C378B-A5C8-4603-916A-A3DFCA41D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E4451-BAD6-42D9-9ACA-2FF62669B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49CC-751A-40B3-AB56-13AD9D6B5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F27D8-A573-4D49-A8E3-AF01266C5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3D6A1-332B-4015-874A-F77E37055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84BCA-8490-4A93-9846-1BBBBB55B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3AAF1-2710-4808-9D59-7E8E62E56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92791-E2F1-4FED-A9B5-FDDFA493F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CC679-65B7-4256-B152-A873A30A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57A2E-40CB-47A5-810A-7CBDD72A9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6FC64E-D5B1-4C51-9CF2-D74993E6B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12 – Knowledge Representation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Categories in FOL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467600" cy="1752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unary predicate representation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Laptop(DellD600)</a:t>
            </a:r>
          </a:p>
          <a:p>
            <a:pPr lvl="1">
              <a:buFont typeface="Symbol" pitchFamily="18" charset="2"/>
              <a:buChar char="&quot;"/>
              <a:defRPr/>
            </a:pPr>
            <a:r>
              <a:rPr lang="en-US" sz="2000" dirty="0" smtClean="0"/>
              <a:t>x Laptop(x) </a:t>
            </a:r>
            <a:r>
              <a:rPr lang="en-US" sz="2000" dirty="0" smtClean="0">
                <a:sym typeface="Symbol"/>
              </a:rPr>
              <a:t></a:t>
            </a:r>
            <a:r>
              <a:rPr lang="en-US" sz="2000" dirty="0" smtClean="0"/>
              <a:t> Computer(x)</a:t>
            </a:r>
          </a:p>
          <a:p>
            <a:pPr lvl="1">
              <a:buFont typeface="Symbol" pitchFamily="18" charset="2"/>
              <a:buChar char="&quot;"/>
              <a:defRPr/>
            </a:pPr>
            <a:r>
              <a:rPr lang="en-US" sz="2000" dirty="0" smtClean="0"/>
              <a:t>x Computer(x) </a:t>
            </a:r>
            <a:r>
              <a:rPr lang="en-US" sz="2000" dirty="0" smtClean="0">
                <a:sym typeface="Symbol"/>
              </a:rPr>
              <a:t></a:t>
            </a:r>
            <a:r>
              <a:rPr lang="en-US" sz="2000" dirty="0" smtClean="0"/>
              <a:t> Electronic(x)</a:t>
            </a:r>
          </a:p>
          <a:p>
            <a:pPr>
              <a:defRPr/>
            </a:pPr>
            <a:endParaRPr lang="en-US" sz="2000" dirty="0" smtClean="0"/>
          </a:p>
          <a:p>
            <a:pPr marL="800100" lvl="1" indent="-342900">
              <a:buFontTx/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 lvl="1">
              <a:buFont typeface="Symbol" pitchFamily="18" charset="2"/>
              <a:buChar char="&quot;"/>
              <a:defRPr/>
            </a:pPr>
            <a:endParaRPr lang="en-US" sz="2000" dirty="0" smtClean="0"/>
          </a:p>
          <a:p>
            <a:pPr lvl="1">
              <a:buFontTx/>
              <a:buNone/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810000"/>
            <a:ext cx="5946180" cy="206210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dirty="0"/>
              <a:t>reified category representation</a:t>
            </a:r>
          </a:p>
          <a:p>
            <a:pPr marL="800100" lvl="1" indent="-342900">
              <a:defRPr/>
            </a:pPr>
            <a:r>
              <a:rPr lang="en-US" sz="2000" dirty="0"/>
              <a:t>Member(DellD600, Laptop)</a:t>
            </a:r>
          </a:p>
          <a:p>
            <a:pPr marL="800100" lvl="1" indent="-342900">
              <a:defRPr/>
            </a:pPr>
            <a:r>
              <a:rPr lang="en-US" sz="2000" dirty="0"/>
              <a:t>Subset(Laptop, Computer)</a:t>
            </a:r>
          </a:p>
          <a:p>
            <a:pPr marL="800100" lvl="1" indent="-342900">
              <a:defRPr/>
            </a:pPr>
            <a:r>
              <a:rPr lang="en-US" sz="2000" dirty="0"/>
              <a:t>Subset(Computer, Electronic)</a:t>
            </a:r>
          </a:p>
          <a:p>
            <a:pPr marL="914400" lvl="5" indent="-457200">
              <a:defRPr/>
            </a:pPr>
            <a:r>
              <a:rPr lang="en-US" sz="2000" dirty="0">
                <a:sym typeface="Symbol"/>
              </a:rPr>
              <a:t></a:t>
            </a:r>
            <a:r>
              <a:rPr lang="en-US" sz="2000" dirty="0"/>
              <a:t> </a:t>
            </a:r>
            <a:r>
              <a:rPr lang="en-US" sz="2000" dirty="0" err="1"/>
              <a:t>x,y,z</a:t>
            </a:r>
            <a:r>
              <a:rPr lang="en-US" sz="2000" dirty="0"/>
              <a:t> Subset(</a:t>
            </a:r>
            <a:r>
              <a:rPr lang="en-US" sz="2000" dirty="0" err="1"/>
              <a:t>x,y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</a:t>
            </a:r>
            <a:r>
              <a:rPr lang="en-US" sz="2000" dirty="0"/>
              <a:t> Subset(</a:t>
            </a:r>
            <a:r>
              <a:rPr lang="en-US" sz="2000" dirty="0" err="1"/>
              <a:t>y,z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</a:t>
            </a:r>
            <a:r>
              <a:rPr lang="en-US" sz="2000" dirty="0"/>
              <a:t> Subset(</a:t>
            </a:r>
            <a:r>
              <a:rPr lang="en-US" sz="2000" dirty="0" err="1"/>
              <a:t>x,z</a:t>
            </a:r>
            <a:r>
              <a:rPr lang="en-US" sz="2000" dirty="0"/>
              <a:t>)</a:t>
            </a:r>
          </a:p>
          <a:p>
            <a:pPr marL="914400" lvl="5" indent="-457200">
              <a:defRPr/>
            </a:pPr>
            <a:r>
              <a:rPr lang="en-US" sz="2000" dirty="0">
                <a:sym typeface="Symbol"/>
              </a:rPr>
              <a:t></a:t>
            </a:r>
            <a:r>
              <a:rPr lang="en-US" sz="2000" dirty="0"/>
              <a:t> </a:t>
            </a:r>
            <a:r>
              <a:rPr lang="en-US" sz="2000" dirty="0" err="1"/>
              <a:t>x,y,z</a:t>
            </a:r>
            <a:r>
              <a:rPr lang="en-US" sz="2000" dirty="0"/>
              <a:t> Member(</a:t>
            </a:r>
            <a:r>
              <a:rPr lang="en-US" sz="2000" dirty="0" err="1"/>
              <a:t>x,y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</a:t>
            </a:r>
            <a:r>
              <a:rPr lang="en-US" sz="2000" dirty="0"/>
              <a:t> Subset(</a:t>
            </a:r>
            <a:r>
              <a:rPr lang="en-US" sz="2000" dirty="0" err="1"/>
              <a:t>y,z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</a:t>
            </a:r>
            <a:r>
              <a:rPr lang="en-US" sz="2000" dirty="0"/>
              <a:t> Member(</a:t>
            </a:r>
            <a:r>
              <a:rPr lang="en-US" sz="2000" dirty="0" err="1"/>
              <a:t>x,z</a:t>
            </a:r>
            <a:r>
              <a:rPr lang="en-US" sz="2000" dirty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Semantic Networks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743200"/>
          </a:xfrm>
        </p:spPr>
        <p:txBody>
          <a:bodyPr/>
          <a:lstStyle/>
          <a:p>
            <a:r>
              <a:rPr lang="en-US" smtClean="0"/>
              <a:t>a kind of logic that uses a graphical notation</a:t>
            </a:r>
          </a:p>
          <a:p>
            <a:r>
              <a:rPr lang="en-US" smtClean="0"/>
              <a:t>graph with labeled nodes and arcs</a:t>
            </a:r>
          </a:p>
          <a:p>
            <a:pPr lvl="1"/>
            <a:r>
              <a:rPr lang="en-US" smtClean="0"/>
              <a:t>nodes represent categories and individual objects</a:t>
            </a:r>
          </a:p>
          <a:p>
            <a:pPr lvl="1"/>
            <a:r>
              <a:rPr lang="en-US" smtClean="0"/>
              <a:t>arcs represent relations between objects</a:t>
            </a:r>
          </a:p>
          <a:p>
            <a:endParaRPr lang="en-US" smtClean="0"/>
          </a:p>
        </p:txBody>
      </p:sp>
      <p:sp>
        <p:nvSpPr>
          <p:cNvPr id="512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AutoShape 9"/>
          <p:cNvSpPr>
            <a:spLocks noChangeAspect="1" noChangeArrowheads="1" noTextEdit="1"/>
          </p:cNvSpPr>
          <p:nvPr/>
        </p:nvSpPr>
        <p:spPr bwMode="auto">
          <a:xfrm>
            <a:off x="889000" y="4495800"/>
            <a:ext cx="825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2000250" y="4813300"/>
            <a:ext cx="1428750" cy="4762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600" dirty="0">
                <a:ea typeface="Times New Roman" pitchFamily="18" charset="0"/>
              </a:rPr>
              <a:t>Granny</a:t>
            </a:r>
            <a:endParaRPr lang="en-US" sz="3200" dirty="0"/>
          </a:p>
        </p:txBody>
      </p:sp>
      <p:sp>
        <p:nvSpPr>
          <p:cNvPr id="22" name="Oval 7"/>
          <p:cNvSpPr>
            <a:spLocks noChangeArrowheads="1"/>
          </p:cNvSpPr>
          <p:nvPr/>
        </p:nvSpPr>
        <p:spPr bwMode="auto">
          <a:xfrm>
            <a:off x="3746500" y="5608638"/>
            <a:ext cx="1427163" cy="4730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600">
                <a:ea typeface="Times New Roman" pitchFamily="18" charset="0"/>
              </a:rPr>
              <a:t>Tweety</a:t>
            </a:r>
            <a:endParaRPr lang="en-US" sz="3200"/>
          </a:p>
        </p:txBody>
      </p: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5810250" y="4813300"/>
            <a:ext cx="1428750" cy="4746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600">
                <a:ea typeface="Times New Roman" pitchFamily="18" charset="0"/>
              </a:rPr>
              <a:t>cage12</a:t>
            </a:r>
            <a:endParaRPr lang="en-US" sz="3200"/>
          </a:p>
        </p:txBody>
      </p:sp>
      <p:sp>
        <p:nvSpPr>
          <p:cNvPr id="24" name="AutoShape 5"/>
          <p:cNvSpPr>
            <a:spLocks noChangeShapeType="1"/>
          </p:cNvSpPr>
          <p:nvPr/>
        </p:nvSpPr>
        <p:spPr bwMode="auto">
          <a:xfrm flipH="1" flipV="1">
            <a:off x="3219450" y="5219700"/>
            <a:ext cx="736600" cy="457200"/>
          </a:xfrm>
          <a:prstGeom prst="straightConnector1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" name="AutoShape 4"/>
          <p:cNvSpPr>
            <a:spLocks noChangeShapeType="1"/>
          </p:cNvSpPr>
          <p:nvPr/>
        </p:nvSpPr>
        <p:spPr bwMode="auto">
          <a:xfrm flipV="1">
            <a:off x="4965700" y="5218113"/>
            <a:ext cx="1054100" cy="458787"/>
          </a:xfrm>
          <a:prstGeom prst="straightConnector1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1" name="Text Box 3"/>
          <p:cNvSpPr txBox="1">
            <a:spLocks noChangeArrowheads="1"/>
          </p:cNvSpPr>
          <p:nvPr/>
        </p:nvSpPr>
        <p:spPr bwMode="auto">
          <a:xfrm>
            <a:off x="3429000" y="5130800"/>
            <a:ext cx="12700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cs typeface="Times New Roman" pitchFamily="18" charset="0"/>
              </a:rPr>
              <a:t>owner</a:t>
            </a:r>
            <a:endParaRPr lang="en-US" sz="3200"/>
          </a:p>
        </p:txBody>
      </p:sp>
      <p:sp>
        <p:nvSpPr>
          <p:cNvPr id="5132" name="Text Box 2"/>
          <p:cNvSpPr txBox="1">
            <a:spLocks noChangeArrowheads="1"/>
          </p:cNvSpPr>
          <p:nvPr/>
        </p:nvSpPr>
        <p:spPr bwMode="auto">
          <a:xfrm>
            <a:off x="5492750" y="5448300"/>
            <a:ext cx="12700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cs typeface="Times New Roman" pitchFamily="18" charset="0"/>
              </a:rPr>
              <a:t>livesIn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Inheritance in Semantic Nets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772400" cy="1447800"/>
          </a:xfrm>
        </p:spPr>
        <p:txBody>
          <a:bodyPr/>
          <a:lstStyle/>
          <a:p>
            <a:r>
              <a:rPr lang="en-US" sz="2800" smtClean="0"/>
              <a:t>The properties of a category can be inherited by their members</a:t>
            </a:r>
          </a:p>
          <a:p>
            <a:pPr lvl="1"/>
            <a:r>
              <a:rPr lang="en-US" sz="2400" smtClean="0"/>
              <a:t>Drawn with a single box</a:t>
            </a:r>
          </a:p>
        </p:txBody>
      </p:sp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AutoShape 9"/>
          <p:cNvSpPr>
            <a:spLocks noChangeAspect="1" noChangeArrowheads="1" noTextEdit="1"/>
          </p:cNvSpPr>
          <p:nvPr/>
        </p:nvSpPr>
        <p:spPr bwMode="auto">
          <a:xfrm>
            <a:off x="1143000" y="3352800"/>
            <a:ext cx="7010400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5562600" y="5105400"/>
            <a:ext cx="2286000" cy="838200"/>
          </a:xfrm>
          <a:prstGeom prst="wedgeRoundRectCallout">
            <a:avLst>
              <a:gd name="adj1" fmla="val -99167"/>
              <a:gd name="adj2" fmla="val -4507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Implies that </a:t>
            </a:r>
            <a:r>
              <a:rPr lang="en-US" sz="1800" dirty="0" err="1">
                <a:solidFill>
                  <a:schemeClr val="tx1"/>
                </a:solidFill>
              </a:rPr>
              <a:t>canFly</a:t>
            </a:r>
            <a:r>
              <a:rPr lang="en-US" sz="1800" dirty="0">
                <a:solidFill>
                  <a:schemeClr val="tx1"/>
                </a:solidFill>
              </a:rPr>
              <a:t> for </a:t>
            </a:r>
            <a:r>
              <a:rPr lang="en-US" sz="1800" dirty="0" err="1">
                <a:solidFill>
                  <a:schemeClr val="tx1"/>
                </a:solidFill>
              </a:rPr>
              <a:t>Tweety</a:t>
            </a:r>
            <a:r>
              <a:rPr lang="en-US" sz="1800" dirty="0">
                <a:solidFill>
                  <a:schemeClr val="tx1"/>
                </a:solidFill>
              </a:rPr>
              <a:t> is true</a:t>
            </a:r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2432050" y="4033838"/>
            <a:ext cx="1474788" cy="55403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800" dirty="0">
                <a:ea typeface="Times New Roman" pitchFamily="18" charset="0"/>
              </a:rPr>
              <a:t>Bird</a:t>
            </a:r>
            <a:endParaRPr lang="en-US" sz="3600" dirty="0"/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2433638" y="5692775"/>
            <a:ext cx="1477962" cy="5556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800">
                <a:ea typeface="Times New Roman" pitchFamily="18" charset="0"/>
              </a:rPr>
              <a:t>Tweety</a:t>
            </a:r>
            <a:endParaRPr lang="en-US" sz="3600"/>
          </a:p>
        </p:txBody>
      </p:sp>
      <p:cxnSp>
        <p:nvCxnSpPr>
          <p:cNvPr id="6153" name="AutoShape 6"/>
          <p:cNvCxnSpPr>
            <a:cxnSpLocks noChangeShapeType="1"/>
          </p:cNvCxnSpPr>
          <p:nvPr/>
        </p:nvCxnSpPr>
        <p:spPr bwMode="auto">
          <a:xfrm>
            <a:off x="3906838" y="4311650"/>
            <a:ext cx="18478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54" name="AutoShape 5"/>
          <p:cNvCxnSpPr>
            <a:cxnSpLocks noChangeShapeType="1"/>
          </p:cNvCxnSpPr>
          <p:nvPr/>
        </p:nvCxnSpPr>
        <p:spPr bwMode="auto">
          <a:xfrm flipH="1" flipV="1">
            <a:off x="3168650" y="4587875"/>
            <a:ext cx="4763" cy="1104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155" name="Text Box 4"/>
          <p:cNvSpPr txBox="1">
            <a:spLocks noChangeArrowheads="1"/>
          </p:cNvSpPr>
          <p:nvPr/>
        </p:nvSpPr>
        <p:spPr bwMode="auto">
          <a:xfrm>
            <a:off x="4279900" y="3665538"/>
            <a:ext cx="1106488" cy="554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>
                <a:cs typeface="Times New Roman" pitchFamily="18" charset="0"/>
              </a:rPr>
              <a:t>canFly</a:t>
            </a:r>
            <a:endParaRPr lang="en-US" sz="3600"/>
          </a:p>
        </p:txBody>
      </p:sp>
      <p:sp>
        <p:nvSpPr>
          <p:cNvPr id="6156" name="Text Box 3"/>
          <p:cNvSpPr txBox="1">
            <a:spLocks noChangeArrowheads="1"/>
          </p:cNvSpPr>
          <p:nvPr/>
        </p:nvSpPr>
        <p:spPr bwMode="auto">
          <a:xfrm>
            <a:off x="5754688" y="4033838"/>
            <a:ext cx="9223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>
                <a:cs typeface="Times New Roman" pitchFamily="18" charset="0"/>
              </a:rPr>
              <a:t>True</a:t>
            </a:r>
            <a:endParaRPr lang="en-US" sz="3600"/>
          </a:p>
        </p:txBody>
      </p:sp>
      <p:sp>
        <p:nvSpPr>
          <p:cNvPr id="6157" name="Text Box 2"/>
          <p:cNvSpPr txBox="1">
            <a:spLocks noChangeArrowheads="1"/>
          </p:cNvSpPr>
          <p:nvPr/>
        </p:nvSpPr>
        <p:spPr bwMode="auto">
          <a:xfrm>
            <a:off x="3171825" y="4957763"/>
            <a:ext cx="1476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>
                <a:cs typeface="Times New Roman" pitchFamily="18" charset="0"/>
              </a:rPr>
              <a:t>MemberOf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Overriding Inheritance</a:t>
            </a:r>
          </a:p>
        </p:txBody>
      </p:sp>
      <p:sp>
        <p:nvSpPr>
          <p:cNvPr id="7171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smtClean="0"/>
              <a:t>Values of class relations are </a:t>
            </a:r>
            <a:r>
              <a:rPr lang="en-US" sz="2400" i="1" smtClean="0"/>
              <a:t>defaults</a:t>
            </a:r>
          </a:p>
          <a:p>
            <a:pPr lvl="1"/>
            <a:r>
              <a:rPr lang="en-US" sz="2000" smtClean="0"/>
              <a:t>e.g. some birds cannot fly</a:t>
            </a:r>
          </a:p>
          <a:p>
            <a:r>
              <a:rPr lang="en-US" sz="2400" smtClean="0"/>
              <a:t>Nonmonotonic</a:t>
            </a:r>
          </a:p>
          <a:p>
            <a:pPr lvl="1"/>
            <a:r>
              <a:rPr lang="en-US" sz="2000" smtClean="0"/>
              <a:t>New information can cause you to revoke prior conclusions</a:t>
            </a:r>
          </a:p>
          <a:p>
            <a:pPr lvl="1"/>
            <a:r>
              <a:rPr lang="en-US" sz="2000" smtClean="0"/>
              <a:t>If we only know Opus is a Bird, but then later learn that he is a Penguin</a:t>
            </a:r>
          </a:p>
          <a:p>
            <a:endParaRPr lang="en-US" sz="2400" i="1" smtClean="0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4668838" y="3881438"/>
            <a:ext cx="1476375" cy="55403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800" dirty="0">
                <a:ea typeface="Times New Roman" pitchFamily="18" charset="0"/>
              </a:rPr>
              <a:t>Penguin</a:t>
            </a:r>
            <a:endParaRPr lang="en-US" sz="3600" dirty="0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672013" y="5540375"/>
            <a:ext cx="1476375" cy="5556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800" dirty="0">
                <a:ea typeface="Times New Roman" pitchFamily="18" charset="0"/>
              </a:rPr>
              <a:t>Opus</a:t>
            </a:r>
            <a:endParaRPr lang="en-US" sz="3600" dirty="0"/>
          </a:p>
        </p:txBody>
      </p:sp>
      <p:cxnSp>
        <p:nvCxnSpPr>
          <p:cNvPr id="7174" name="AutoShape 6"/>
          <p:cNvCxnSpPr>
            <a:cxnSpLocks noChangeShapeType="1"/>
          </p:cNvCxnSpPr>
          <p:nvPr/>
        </p:nvCxnSpPr>
        <p:spPr bwMode="auto">
          <a:xfrm>
            <a:off x="6145213" y="4159250"/>
            <a:ext cx="18478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6516688" y="3513138"/>
            <a:ext cx="1108075" cy="554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>
                <a:cs typeface="Times New Roman" pitchFamily="18" charset="0"/>
              </a:rPr>
              <a:t>canFly</a:t>
            </a:r>
            <a:endParaRPr lang="en-US" sz="3600"/>
          </a:p>
        </p:txBody>
      </p:sp>
      <p:sp>
        <p:nvSpPr>
          <p:cNvPr id="7176" name="Text Box 3"/>
          <p:cNvSpPr txBox="1">
            <a:spLocks noChangeArrowheads="1"/>
          </p:cNvSpPr>
          <p:nvPr/>
        </p:nvSpPr>
        <p:spPr bwMode="auto">
          <a:xfrm>
            <a:off x="7993063" y="3881438"/>
            <a:ext cx="9223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800">
                <a:cs typeface="Times New Roman" pitchFamily="18" charset="0"/>
              </a:rPr>
              <a:t>False</a:t>
            </a:r>
            <a:endParaRPr lang="en-US" sz="3600"/>
          </a:p>
        </p:txBody>
      </p:sp>
      <p:sp>
        <p:nvSpPr>
          <p:cNvPr id="7177" name="Text Box 2"/>
          <p:cNvSpPr txBox="1">
            <a:spLocks noChangeArrowheads="1"/>
          </p:cNvSpPr>
          <p:nvPr/>
        </p:nvSpPr>
        <p:spPr bwMode="auto">
          <a:xfrm>
            <a:off x="5410200" y="4805363"/>
            <a:ext cx="1476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>
                <a:cs typeface="Times New Roman" pitchFamily="18" charset="0"/>
              </a:rPr>
              <a:t>MemberOf</a:t>
            </a:r>
            <a:endParaRPr lang="en-US" sz="3600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640263" y="2209800"/>
            <a:ext cx="1476375" cy="5540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800">
                <a:ea typeface="Times New Roman" pitchFamily="18" charset="0"/>
              </a:rPr>
              <a:t>Bird</a:t>
            </a:r>
            <a:endParaRPr lang="en-US" sz="3600"/>
          </a:p>
        </p:txBody>
      </p:sp>
      <p:cxnSp>
        <p:nvCxnSpPr>
          <p:cNvPr id="7179" name="AutoShape 6"/>
          <p:cNvCxnSpPr>
            <a:cxnSpLocks noChangeShapeType="1"/>
          </p:cNvCxnSpPr>
          <p:nvPr/>
        </p:nvCxnSpPr>
        <p:spPr bwMode="auto">
          <a:xfrm>
            <a:off x="6116638" y="2486025"/>
            <a:ext cx="184785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80" name="Text Box 4"/>
          <p:cNvSpPr txBox="1">
            <a:spLocks noChangeArrowheads="1"/>
          </p:cNvSpPr>
          <p:nvPr/>
        </p:nvSpPr>
        <p:spPr bwMode="auto">
          <a:xfrm>
            <a:off x="6488113" y="1841500"/>
            <a:ext cx="1106487" cy="55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>
                <a:cs typeface="Times New Roman" pitchFamily="18" charset="0"/>
              </a:rPr>
              <a:t>canFly</a:t>
            </a:r>
            <a:endParaRPr lang="en-US" sz="3600"/>
          </a:p>
        </p:txBody>
      </p:sp>
      <p:sp>
        <p:nvSpPr>
          <p:cNvPr id="7181" name="Text Box 3"/>
          <p:cNvSpPr txBox="1">
            <a:spLocks noChangeArrowheads="1"/>
          </p:cNvSpPr>
          <p:nvPr/>
        </p:nvSpPr>
        <p:spPr bwMode="auto">
          <a:xfrm>
            <a:off x="8001000" y="2209800"/>
            <a:ext cx="9223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800"/>
              <a:t>True</a:t>
            </a:r>
            <a:endParaRPr lang="en-US" sz="3600"/>
          </a:p>
        </p:txBody>
      </p:sp>
      <p:cxnSp>
        <p:nvCxnSpPr>
          <p:cNvPr id="17" name="Straight Arrow Connector 16"/>
          <p:cNvCxnSpPr>
            <a:stCxn id="7" idx="0"/>
            <a:endCxn id="6" idx="4"/>
          </p:cNvCxnSpPr>
          <p:nvPr/>
        </p:nvCxnSpPr>
        <p:spPr>
          <a:xfrm rot="16200000" flipV="1">
            <a:off x="4856163" y="4986337"/>
            <a:ext cx="11049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0"/>
            <a:endCxn id="12" idx="4"/>
          </p:cNvCxnSpPr>
          <p:nvPr/>
        </p:nvCxnSpPr>
        <p:spPr>
          <a:xfrm rot="16200000" flipV="1">
            <a:off x="4833938" y="3308350"/>
            <a:ext cx="1117600" cy="285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ular Callout 20"/>
          <p:cNvSpPr/>
          <p:nvPr/>
        </p:nvSpPr>
        <p:spPr>
          <a:xfrm>
            <a:off x="6781800" y="5181600"/>
            <a:ext cx="1828800" cy="838200"/>
          </a:xfrm>
          <a:prstGeom prst="wedgeRoundRectCallout">
            <a:avLst>
              <a:gd name="adj1" fmla="val -75833"/>
              <a:gd name="adj2" fmla="val -3750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Implies that </a:t>
            </a:r>
            <a:r>
              <a:rPr lang="en-US" sz="1800" dirty="0" err="1">
                <a:solidFill>
                  <a:schemeClr val="tx1"/>
                </a:solidFill>
              </a:rPr>
              <a:t>canFly</a:t>
            </a:r>
            <a:r>
              <a:rPr lang="en-US" sz="1800" dirty="0">
                <a:solidFill>
                  <a:schemeClr val="tx1"/>
                </a:solidFill>
              </a:rPr>
              <a:t> for Opus is false</a:t>
            </a:r>
          </a:p>
        </p:txBody>
      </p:sp>
      <p:sp>
        <p:nvSpPr>
          <p:cNvPr id="7185" name="Text Box 2"/>
          <p:cNvSpPr txBox="1">
            <a:spLocks noChangeArrowheads="1"/>
          </p:cNvSpPr>
          <p:nvPr/>
        </p:nvSpPr>
        <p:spPr bwMode="auto">
          <a:xfrm>
            <a:off x="5486400" y="2971800"/>
            <a:ext cx="1476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>
                <a:cs typeface="Times New Roman" pitchFamily="18" charset="0"/>
              </a:rPr>
              <a:t>SubsetOf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Events in Semantic Networks</a:t>
            </a:r>
          </a:p>
        </p:txBody>
      </p:sp>
      <p:sp>
        <p:nvSpPr>
          <p:cNvPr id="4" name="Oval 3"/>
          <p:cNvSpPr/>
          <p:nvPr/>
        </p:nvSpPr>
        <p:spPr>
          <a:xfrm>
            <a:off x="3581400" y="2133600"/>
            <a:ext cx="19812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FlyEvent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657600" y="3200400"/>
            <a:ext cx="19812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Fly</a:t>
            </a:r>
            <a:r>
              <a:rPr lang="en-US" baseline="-2500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" name="Oval 5"/>
          <p:cNvSpPr/>
          <p:nvPr/>
        </p:nvSpPr>
        <p:spPr>
          <a:xfrm>
            <a:off x="533400" y="4038600"/>
            <a:ext cx="19812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Shankar</a:t>
            </a:r>
          </a:p>
        </p:txBody>
      </p:sp>
      <p:sp>
        <p:nvSpPr>
          <p:cNvPr id="7" name="Oval 6"/>
          <p:cNvSpPr/>
          <p:nvPr/>
        </p:nvSpPr>
        <p:spPr>
          <a:xfrm>
            <a:off x="2209800" y="5410200"/>
            <a:ext cx="19812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NewYork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800600" y="5410200"/>
            <a:ext cx="20574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NewDelhi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400800" y="4038600"/>
            <a:ext cx="19812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Yesterday</a:t>
            </a:r>
          </a:p>
        </p:txBody>
      </p:sp>
      <p:cxnSp>
        <p:nvCxnSpPr>
          <p:cNvPr id="11" name="Straight Arrow Connector 10"/>
          <p:cNvCxnSpPr>
            <a:stCxn id="5" idx="0"/>
            <a:endCxn id="4" idx="4"/>
          </p:cNvCxnSpPr>
          <p:nvPr/>
        </p:nvCxnSpPr>
        <p:spPr>
          <a:xfrm rot="16200000" flipV="1">
            <a:off x="4305300" y="2857500"/>
            <a:ext cx="60960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  <a:endCxn id="6" idx="7"/>
          </p:cNvCxnSpPr>
          <p:nvPr/>
        </p:nvCxnSpPr>
        <p:spPr>
          <a:xfrm rot="5400000">
            <a:off x="2828926" y="2986087"/>
            <a:ext cx="514350" cy="17240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4"/>
            <a:endCxn id="7" idx="0"/>
          </p:cNvCxnSpPr>
          <p:nvPr/>
        </p:nvCxnSpPr>
        <p:spPr>
          <a:xfrm rot="5400000">
            <a:off x="3048000" y="3810000"/>
            <a:ext cx="1752600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4"/>
            <a:endCxn id="8" idx="0"/>
          </p:cNvCxnSpPr>
          <p:nvPr/>
        </p:nvCxnSpPr>
        <p:spPr>
          <a:xfrm rot="16200000" flipH="1">
            <a:off x="4362450" y="3943350"/>
            <a:ext cx="1752600" cy="11811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5"/>
            <a:endCxn id="9" idx="0"/>
          </p:cNvCxnSpPr>
          <p:nvPr/>
        </p:nvCxnSpPr>
        <p:spPr>
          <a:xfrm rot="16200000" flipH="1">
            <a:off x="6146006" y="2793207"/>
            <a:ext cx="447675" cy="20431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6" name="TextBox 25"/>
          <p:cNvSpPr txBox="1">
            <a:spLocks noChangeArrowheads="1"/>
          </p:cNvSpPr>
          <p:nvPr/>
        </p:nvSpPr>
        <p:spPr bwMode="auto">
          <a:xfrm>
            <a:off x="3276600" y="2667000"/>
            <a:ext cx="966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Member</a:t>
            </a:r>
          </a:p>
        </p:txBody>
      </p:sp>
      <p:sp>
        <p:nvSpPr>
          <p:cNvPr id="8207" name="TextBox 26"/>
          <p:cNvSpPr txBox="1">
            <a:spLocks noChangeArrowheads="1"/>
          </p:cNvSpPr>
          <p:nvPr/>
        </p:nvSpPr>
        <p:spPr bwMode="auto">
          <a:xfrm>
            <a:off x="2209800" y="3429000"/>
            <a:ext cx="74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Agent</a:t>
            </a:r>
          </a:p>
        </p:txBody>
      </p:sp>
      <p:sp>
        <p:nvSpPr>
          <p:cNvPr id="8208" name="TextBox 27"/>
          <p:cNvSpPr txBox="1">
            <a:spLocks noChangeArrowheads="1"/>
          </p:cNvSpPr>
          <p:nvPr/>
        </p:nvSpPr>
        <p:spPr bwMode="auto">
          <a:xfrm>
            <a:off x="2743200" y="4648200"/>
            <a:ext cx="78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Origin</a:t>
            </a:r>
          </a:p>
        </p:txBody>
      </p:sp>
      <p:sp>
        <p:nvSpPr>
          <p:cNvPr id="8209" name="TextBox 28"/>
          <p:cNvSpPr txBox="1">
            <a:spLocks noChangeArrowheads="1"/>
          </p:cNvSpPr>
          <p:nvPr/>
        </p:nvSpPr>
        <p:spPr bwMode="auto">
          <a:xfrm>
            <a:off x="4191000" y="4648200"/>
            <a:ext cx="1249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Destination</a:t>
            </a:r>
          </a:p>
        </p:txBody>
      </p:sp>
      <p:sp>
        <p:nvSpPr>
          <p:cNvPr id="8210" name="TextBox 29"/>
          <p:cNvSpPr txBox="1">
            <a:spLocks noChangeArrowheads="1"/>
          </p:cNvSpPr>
          <p:nvPr/>
        </p:nvSpPr>
        <p:spPr bwMode="auto">
          <a:xfrm>
            <a:off x="6248400" y="34290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During</a:t>
            </a:r>
          </a:p>
        </p:txBody>
      </p:sp>
      <p:sp>
        <p:nvSpPr>
          <p:cNvPr id="8211" name="TextBox 30"/>
          <p:cNvSpPr txBox="1">
            <a:spLocks noChangeArrowheads="1"/>
          </p:cNvSpPr>
          <p:nvPr/>
        </p:nvSpPr>
        <p:spPr bwMode="auto">
          <a:xfrm>
            <a:off x="6170613" y="6019800"/>
            <a:ext cx="21351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From Fig. 10.10, p. 352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Description Logic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graphicFrame>
        <p:nvGraphicFramePr>
          <p:cNvPr id="6178" name="Group 34"/>
          <p:cNvGraphicFramePr>
            <a:graphicFrameLocks noGrp="1"/>
          </p:cNvGraphicFramePr>
          <p:nvPr/>
        </p:nvGraphicFramePr>
        <p:xfrm>
          <a:off x="914400" y="1930400"/>
          <a:ext cx="7315200" cy="3804920"/>
        </p:xfrm>
        <a:graphic>
          <a:graphicData uri="http://schemas.openxmlformats.org/drawingml/2006/table">
            <a:tbl>
              <a:tblPr/>
              <a:tblGrid>
                <a:gridCol w="4473575"/>
                <a:gridCol w="2841625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DL Axiom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Father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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And(Male,Parent)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father is a male parent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Parent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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AtLeast(1, hasChild)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parent has at least one child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8267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Trio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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And(Band, 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All(members, Musician), 	Exactly(3, members))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trio is a band with three members, all of whom are musicians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DL Inference Tasks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classification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does an object belong to a category?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example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bob</a:t>
            </a:r>
            <a:r>
              <a:rPr lang="en-US" sz="1800" smtClean="0">
                <a:sym typeface="Symbol" pitchFamily="18" charset="2"/>
              </a:rPr>
              <a:t></a:t>
            </a:r>
            <a:r>
              <a:rPr lang="en-US" sz="1800" smtClean="0"/>
              <a:t>Male, bob</a:t>
            </a:r>
            <a:r>
              <a:rPr lang="en-US" sz="1800" smtClean="0">
                <a:sym typeface="Symbol" pitchFamily="18" charset="2"/>
              </a:rPr>
              <a:t></a:t>
            </a:r>
            <a:r>
              <a:rPr lang="en-US" sz="1800" smtClean="0"/>
              <a:t>Parent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is bob</a:t>
            </a:r>
            <a:r>
              <a:rPr lang="en-US" sz="1800" smtClean="0">
                <a:sym typeface="Symbol" pitchFamily="18" charset="2"/>
              </a:rPr>
              <a:t></a:t>
            </a:r>
            <a:r>
              <a:rPr lang="en-US" sz="1800" smtClean="0"/>
              <a:t>Father?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subsumption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is one category a subset of another?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given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Herbivore </a:t>
            </a:r>
            <a:r>
              <a:rPr lang="en-US" sz="1800" smtClean="0">
                <a:sym typeface="Symbol" pitchFamily="18" charset="2"/>
              </a:rPr>
              <a:t></a:t>
            </a:r>
            <a:r>
              <a:rPr lang="en-US" sz="1800" smtClean="0"/>
              <a:t> And(Animal, All(eats, Plant))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i="1" smtClean="0"/>
              <a:t>a herbivore is an animal that only eats plants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Giraffe </a:t>
            </a:r>
            <a:r>
              <a:rPr lang="en-US" sz="1800" smtClean="0">
                <a:sym typeface="Symbol" pitchFamily="18" charset="2"/>
              </a:rPr>
              <a:t></a:t>
            </a:r>
            <a:r>
              <a:rPr lang="en-US" sz="1800" smtClean="0"/>
              <a:t> And(Animal, All(eats, Leaves))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i="1" smtClean="0"/>
              <a:t>a giraffe is an animal that only eats leafs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Leaves </a:t>
            </a:r>
            <a:r>
              <a:rPr lang="en-US" sz="1800" smtClean="0">
                <a:sym typeface="Symbol" pitchFamily="18" charset="2"/>
              </a:rPr>
              <a:t></a:t>
            </a:r>
            <a:r>
              <a:rPr lang="en-US" sz="1800" smtClean="0"/>
              <a:t> Plant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i="1" smtClean="0"/>
              <a:t>leaves are plants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is Giraffe </a:t>
            </a:r>
            <a:r>
              <a:rPr lang="en-US" sz="2000" smtClean="0">
                <a:sym typeface="Symbol" pitchFamily="18" charset="2"/>
              </a:rPr>
              <a:t></a:t>
            </a:r>
            <a:r>
              <a:rPr lang="en-US" sz="2000" smtClean="0"/>
              <a:t> Herbivore true?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Cyc Upper Ontology</a:t>
            </a:r>
          </a:p>
        </p:txBody>
      </p:sp>
      <p:pic>
        <p:nvPicPr>
          <p:cNvPr id="4099" name="Picture 4" descr="CycUpperOntology"/>
          <p:cNvPicPr>
            <a:picLocks noChangeAspect="1" noChangeArrowheads="1"/>
          </p:cNvPicPr>
          <p:nvPr/>
        </p:nvPicPr>
        <p:blipFill>
          <a:blip r:embed="rId2" cstate="print"/>
          <a:srcRect b="11127"/>
          <a:stretch>
            <a:fillRect/>
          </a:stretch>
        </p:blipFill>
        <p:spPr bwMode="auto">
          <a:xfrm>
            <a:off x="914400" y="1295400"/>
            <a:ext cx="7234238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2724150" y="6157913"/>
            <a:ext cx="5429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From http://www.cyc.com/cycdoc/vocab/upperont-diagram.html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350</Words>
  <Application>Microsoft Office PowerPoint</Application>
  <PresentationFormat>On-screen Show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Ch. 12 – Knowledge Representation</vt:lpstr>
      <vt:lpstr>Categories in FOL</vt:lpstr>
      <vt:lpstr>Semantic Networks</vt:lpstr>
      <vt:lpstr>Inheritance in Semantic Nets</vt:lpstr>
      <vt:lpstr>Overriding Inheritance</vt:lpstr>
      <vt:lpstr>Events in Semantic Networks</vt:lpstr>
      <vt:lpstr>Description Logic</vt:lpstr>
      <vt:lpstr>DL Inference Tasks</vt:lpstr>
      <vt:lpstr>Cyc Upper Ontology</vt:lpstr>
    </vt:vector>
  </TitlesOfParts>
  <Company>Lehigh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Heflin</dc:creator>
  <cp:lastModifiedBy>heflin</cp:lastModifiedBy>
  <cp:revision>23</cp:revision>
  <dcterms:created xsi:type="dcterms:W3CDTF">2004-02-24T21:01:20Z</dcterms:created>
  <dcterms:modified xsi:type="dcterms:W3CDTF">2013-02-26T21:35:53Z</dcterms:modified>
</cp:coreProperties>
</file>