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3" autoAdjust="0"/>
  </p:normalViewPr>
  <p:slideViewPr>
    <p:cSldViewPr>
      <p:cViewPr varScale="1">
        <p:scale>
          <a:sx n="64" d="100"/>
          <a:sy n="64" d="100"/>
        </p:scale>
        <p:origin x="-108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4DFE6-8192-47DC-922E-6A6FF0129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FE968-1F21-4EE7-8C9C-14206E514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C0288-DBBE-41CE-8E13-3B9092E45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AC58B-0621-40E9-B7F5-B1B81BBA5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31846-4C32-4A6A-8FFF-644219B12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3F9AE-5029-4F74-AA9E-BE15AA5B4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5EFCE-F846-4C81-BB5D-02C897848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A4AA2-63C7-4E79-9C34-8DC13928B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5C626-9326-448F-BE24-4D5E780F2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995C4-88FD-438A-B7E8-12590CC46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87530-78A8-4326-BBCF-CA16C9E66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950C0E4-4165-43F9-813A-03688915F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16 – Simple Decisions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Utility-Based Agent</a:t>
            </a:r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1851025" y="1936750"/>
            <a:ext cx="4343400" cy="40005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5"/>
          <p:cNvSpPr>
            <a:spLocks/>
          </p:cNvSpPr>
          <p:nvPr/>
        </p:nvSpPr>
        <p:spPr bwMode="auto">
          <a:xfrm>
            <a:off x="6765925" y="1936750"/>
            <a:ext cx="685800" cy="4000500"/>
          </a:xfrm>
          <a:custGeom>
            <a:avLst/>
            <a:gdLst>
              <a:gd name="T0" fmla="*/ 126 w 768"/>
              <a:gd name="T1" fmla="*/ 0 h 906"/>
              <a:gd name="T2" fmla="*/ 78 w 768"/>
              <a:gd name="T3" fmla="*/ 12 h 906"/>
              <a:gd name="T4" fmla="*/ 36 w 768"/>
              <a:gd name="T5" fmla="*/ 36 h 906"/>
              <a:gd name="T6" fmla="*/ 12 w 768"/>
              <a:gd name="T7" fmla="*/ 78 h 906"/>
              <a:gd name="T8" fmla="*/ 0 w 768"/>
              <a:gd name="T9" fmla="*/ 126 h 906"/>
              <a:gd name="T10" fmla="*/ 0 w 768"/>
              <a:gd name="T11" fmla="*/ 780 h 906"/>
              <a:gd name="T12" fmla="*/ 12 w 768"/>
              <a:gd name="T13" fmla="*/ 828 h 906"/>
              <a:gd name="T14" fmla="*/ 36 w 768"/>
              <a:gd name="T15" fmla="*/ 870 h 906"/>
              <a:gd name="T16" fmla="*/ 78 w 768"/>
              <a:gd name="T17" fmla="*/ 894 h 906"/>
              <a:gd name="T18" fmla="*/ 126 w 768"/>
              <a:gd name="T19" fmla="*/ 906 h 906"/>
              <a:gd name="T20" fmla="*/ 636 w 768"/>
              <a:gd name="T21" fmla="*/ 906 h 906"/>
              <a:gd name="T22" fmla="*/ 690 w 768"/>
              <a:gd name="T23" fmla="*/ 894 h 906"/>
              <a:gd name="T24" fmla="*/ 732 w 768"/>
              <a:gd name="T25" fmla="*/ 870 h 906"/>
              <a:gd name="T26" fmla="*/ 756 w 768"/>
              <a:gd name="T27" fmla="*/ 828 h 906"/>
              <a:gd name="T28" fmla="*/ 768 w 768"/>
              <a:gd name="T29" fmla="*/ 780 h 906"/>
              <a:gd name="T30" fmla="*/ 768 w 768"/>
              <a:gd name="T31" fmla="*/ 126 h 906"/>
              <a:gd name="T32" fmla="*/ 756 w 768"/>
              <a:gd name="T33" fmla="*/ 78 h 906"/>
              <a:gd name="T34" fmla="*/ 732 w 768"/>
              <a:gd name="T35" fmla="*/ 36 h 906"/>
              <a:gd name="T36" fmla="*/ 690 w 768"/>
              <a:gd name="T37" fmla="*/ 12 h 906"/>
              <a:gd name="T38" fmla="*/ 636 w 768"/>
              <a:gd name="T39" fmla="*/ 0 h 906"/>
              <a:gd name="T40" fmla="*/ 126 w 768"/>
              <a:gd name="T41" fmla="*/ 0 h 9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68"/>
              <a:gd name="T64" fmla="*/ 0 h 906"/>
              <a:gd name="T65" fmla="*/ 768 w 768"/>
              <a:gd name="T66" fmla="*/ 906 h 90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68" h="906">
                <a:moveTo>
                  <a:pt x="126" y="0"/>
                </a:moveTo>
                <a:lnTo>
                  <a:pt x="78" y="12"/>
                </a:lnTo>
                <a:lnTo>
                  <a:pt x="36" y="36"/>
                </a:lnTo>
                <a:lnTo>
                  <a:pt x="12" y="78"/>
                </a:lnTo>
                <a:lnTo>
                  <a:pt x="0" y="126"/>
                </a:lnTo>
                <a:lnTo>
                  <a:pt x="0" y="780"/>
                </a:lnTo>
                <a:lnTo>
                  <a:pt x="12" y="828"/>
                </a:lnTo>
                <a:lnTo>
                  <a:pt x="36" y="870"/>
                </a:lnTo>
                <a:lnTo>
                  <a:pt x="78" y="894"/>
                </a:lnTo>
                <a:lnTo>
                  <a:pt x="126" y="906"/>
                </a:lnTo>
                <a:lnTo>
                  <a:pt x="636" y="906"/>
                </a:lnTo>
                <a:lnTo>
                  <a:pt x="690" y="894"/>
                </a:lnTo>
                <a:lnTo>
                  <a:pt x="732" y="870"/>
                </a:lnTo>
                <a:lnTo>
                  <a:pt x="756" y="828"/>
                </a:lnTo>
                <a:lnTo>
                  <a:pt x="768" y="780"/>
                </a:lnTo>
                <a:lnTo>
                  <a:pt x="768" y="126"/>
                </a:lnTo>
                <a:lnTo>
                  <a:pt x="756" y="78"/>
                </a:lnTo>
                <a:lnTo>
                  <a:pt x="732" y="36"/>
                </a:lnTo>
                <a:lnTo>
                  <a:pt x="690" y="12"/>
                </a:lnTo>
                <a:lnTo>
                  <a:pt x="636" y="0"/>
                </a:lnTo>
                <a:lnTo>
                  <a:pt x="126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7435850" y="3190875"/>
            <a:ext cx="31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9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4937125" y="2028825"/>
            <a:ext cx="5334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sensors</a:t>
            </a:r>
            <a:endParaRPr lang="en-US"/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3375025" y="2486025"/>
            <a:ext cx="31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9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4822825" y="5591175"/>
            <a:ext cx="6270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actuators</a:t>
            </a:r>
            <a:endParaRPr lang="en-US"/>
          </a:p>
        </p:txBody>
      </p:sp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2193925" y="5480050"/>
            <a:ext cx="4651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4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Agent</a:t>
            </a:r>
            <a:endParaRPr lang="en-US"/>
          </a:p>
        </p:txBody>
      </p:sp>
      <p:sp>
        <p:nvSpPr>
          <p:cNvPr id="3082" name="Rectangle 11"/>
          <p:cNvSpPr>
            <a:spLocks noChangeArrowheads="1"/>
          </p:cNvSpPr>
          <p:nvPr/>
        </p:nvSpPr>
        <p:spPr bwMode="auto">
          <a:xfrm>
            <a:off x="2439988" y="1905000"/>
            <a:ext cx="31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9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grpSp>
        <p:nvGrpSpPr>
          <p:cNvPr id="3083" name="Group 12"/>
          <p:cNvGrpSpPr>
            <a:grpSpLocks/>
          </p:cNvGrpSpPr>
          <p:nvPr/>
        </p:nvGrpSpPr>
        <p:grpSpPr bwMode="auto">
          <a:xfrm>
            <a:off x="5622925" y="2051050"/>
            <a:ext cx="1339850" cy="114300"/>
            <a:chOff x="912" y="1842"/>
            <a:chExt cx="1050" cy="66"/>
          </a:xfrm>
        </p:grpSpPr>
        <p:sp>
          <p:nvSpPr>
            <p:cNvPr id="3111" name="Line 13"/>
            <p:cNvSpPr>
              <a:spLocks noChangeShapeType="1"/>
            </p:cNvSpPr>
            <p:nvPr/>
          </p:nvSpPr>
          <p:spPr bwMode="auto">
            <a:xfrm flipH="1">
              <a:off x="960" y="1872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14"/>
            <p:cNvSpPr>
              <a:spLocks/>
            </p:cNvSpPr>
            <p:nvPr/>
          </p:nvSpPr>
          <p:spPr bwMode="auto">
            <a:xfrm>
              <a:off x="912" y="1842"/>
              <a:ext cx="66" cy="66"/>
            </a:xfrm>
            <a:custGeom>
              <a:avLst/>
              <a:gdLst>
                <a:gd name="T0" fmla="*/ 66 w 66"/>
                <a:gd name="T1" fmla="*/ 0 h 66"/>
                <a:gd name="T2" fmla="*/ 0 w 66"/>
                <a:gd name="T3" fmla="*/ 30 h 66"/>
                <a:gd name="T4" fmla="*/ 66 w 66"/>
                <a:gd name="T5" fmla="*/ 66 h 66"/>
                <a:gd name="T6" fmla="*/ 66 w 66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66" y="0"/>
                  </a:moveTo>
                  <a:lnTo>
                    <a:pt x="0" y="30"/>
                  </a:lnTo>
                  <a:lnTo>
                    <a:pt x="66" y="66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4" name="Group 15"/>
          <p:cNvGrpSpPr>
            <a:grpSpLocks/>
          </p:cNvGrpSpPr>
          <p:nvPr/>
        </p:nvGrpSpPr>
        <p:grpSpPr bwMode="auto">
          <a:xfrm>
            <a:off x="5622925" y="5591175"/>
            <a:ext cx="1352550" cy="114300"/>
            <a:chOff x="912" y="2508"/>
            <a:chExt cx="1056" cy="66"/>
          </a:xfrm>
        </p:grpSpPr>
        <p:sp>
          <p:nvSpPr>
            <p:cNvPr id="3109" name="Line 16"/>
            <p:cNvSpPr>
              <a:spLocks noChangeShapeType="1"/>
            </p:cNvSpPr>
            <p:nvPr/>
          </p:nvSpPr>
          <p:spPr bwMode="auto">
            <a:xfrm>
              <a:off x="912" y="2538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17"/>
            <p:cNvSpPr>
              <a:spLocks/>
            </p:cNvSpPr>
            <p:nvPr/>
          </p:nvSpPr>
          <p:spPr bwMode="auto">
            <a:xfrm>
              <a:off x="1902" y="2508"/>
              <a:ext cx="66" cy="66"/>
            </a:xfrm>
            <a:custGeom>
              <a:avLst/>
              <a:gdLst>
                <a:gd name="T0" fmla="*/ 0 w 66"/>
                <a:gd name="T1" fmla="*/ 66 h 66"/>
                <a:gd name="T2" fmla="*/ 66 w 66"/>
                <a:gd name="T3" fmla="*/ 36 h 66"/>
                <a:gd name="T4" fmla="*/ 0 w 66"/>
                <a:gd name="T5" fmla="*/ 0 h 66"/>
                <a:gd name="T6" fmla="*/ 0 w 66"/>
                <a:gd name="T7" fmla="*/ 66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0" y="66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5" name="Rectangle 18"/>
          <p:cNvSpPr>
            <a:spLocks noChangeArrowheads="1"/>
          </p:cNvSpPr>
          <p:nvPr/>
        </p:nvSpPr>
        <p:spPr bwMode="auto">
          <a:xfrm>
            <a:off x="4443413" y="2174875"/>
            <a:ext cx="1192212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Rectangle 19"/>
          <p:cNvSpPr>
            <a:spLocks noChangeArrowheads="1"/>
          </p:cNvSpPr>
          <p:nvPr/>
        </p:nvSpPr>
        <p:spPr bwMode="auto">
          <a:xfrm>
            <a:off x="5419725" y="2255838"/>
            <a:ext cx="31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9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7" name="Rectangle 20"/>
          <p:cNvSpPr>
            <a:spLocks noChangeArrowheads="1"/>
          </p:cNvSpPr>
          <p:nvPr/>
        </p:nvSpPr>
        <p:spPr bwMode="auto">
          <a:xfrm>
            <a:off x="5365750" y="5449888"/>
            <a:ext cx="31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9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8" name="Text Box 21"/>
          <p:cNvSpPr txBox="1">
            <a:spLocks noChangeArrowheads="1"/>
          </p:cNvSpPr>
          <p:nvPr/>
        </p:nvSpPr>
        <p:spPr bwMode="auto">
          <a:xfrm>
            <a:off x="6880225" y="3422650"/>
            <a:ext cx="457200" cy="1257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r>
              <a:rPr lang="en-US" altLang="ja-JP" sz="1400">
                <a:latin typeface="Arial" charset="0"/>
                <a:ea typeface="MS Mincho" pitchFamily="49" charset="-128"/>
              </a:rPr>
              <a:t>Environment</a:t>
            </a:r>
            <a:endParaRPr lang="en-US"/>
          </a:p>
        </p:txBody>
      </p:sp>
      <p:sp>
        <p:nvSpPr>
          <p:cNvPr id="3089" name="Rectangle 22"/>
          <p:cNvSpPr>
            <a:spLocks noChangeArrowheads="1"/>
          </p:cNvSpPr>
          <p:nvPr/>
        </p:nvSpPr>
        <p:spPr bwMode="auto">
          <a:xfrm>
            <a:off x="4760913" y="2519363"/>
            <a:ext cx="1204912" cy="446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1323" tIns="35662" rIns="71323" bIns="35662"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What the world is like now</a:t>
            </a:r>
            <a:endParaRPr lang="en-US"/>
          </a:p>
        </p:txBody>
      </p:sp>
      <p:sp>
        <p:nvSpPr>
          <p:cNvPr id="3090" name="Rectangle 23"/>
          <p:cNvSpPr>
            <a:spLocks noChangeArrowheads="1"/>
          </p:cNvSpPr>
          <p:nvPr/>
        </p:nvSpPr>
        <p:spPr bwMode="auto">
          <a:xfrm>
            <a:off x="4760913" y="4794250"/>
            <a:ext cx="1204912" cy="446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1323" tIns="35662" rIns="71323" bIns="35662"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What action I should do now</a:t>
            </a:r>
            <a:endParaRPr lang="en-US"/>
          </a:p>
        </p:txBody>
      </p:sp>
      <p:sp>
        <p:nvSpPr>
          <p:cNvPr id="3091" name="Line 24"/>
          <p:cNvSpPr>
            <a:spLocks noChangeShapeType="1"/>
          </p:cNvSpPr>
          <p:nvPr/>
        </p:nvSpPr>
        <p:spPr bwMode="auto">
          <a:xfrm>
            <a:off x="5165725" y="216535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5"/>
          <p:cNvSpPr>
            <a:spLocks noChangeShapeType="1"/>
          </p:cNvSpPr>
          <p:nvPr/>
        </p:nvSpPr>
        <p:spPr bwMode="auto">
          <a:xfrm>
            <a:off x="5165725" y="525145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3" name="AutoShape 26"/>
          <p:cNvSpPr>
            <a:spLocks noChangeArrowheads="1"/>
          </p:cNvSpPr>
          <p:nvPr/>
        </p:nvSpPr>
        <p:spPr bwMode="auto">
          <a:xfrm>
            <a:off x="2765425" y="4108450"/>
            <a:ext cx="685800" cy="342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Utility</a:t>
            </a:r>
            <a:endParaRPr lang="en-US"/>
          </a:p>
        </p:txBody>
      </p:sp>
      <p:cxnSp>
        <p:nvCxnSpPr>
          <p:cNvPr id="3094" name="AutoShape 27"/>
          <p:cNvCxnSpPr>
            <a:cxnSpLocks noChangeShapeType="1"/>
          </p:cNvCxnSpPr>
          <p:nvPr/>
        </p:nvCxnSpPr>
        <p:spPr bwMode="auto">
          <a:xfrm flipV="1">
            <a:off x="3451225" y="4217988"/>
            <a:ext cx="1143000" cy="619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95" name="AutoShape 28"/>
          <p:cNvSpPr>
            <a:spLocks noChangeArrowheads="1"/>
          </p:cNvSpPr>
          <p:nvPr/>
        </p:nvSpPr>
        <p:spPr bwMode="auto">
          <a:xfrm>
            <a:off x="2536825" y="2279650"/>
            <a:ext cx="685800" cy="342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State</a:t>
            </a:r>
            <a:endParaRPr lang="en-US"/>
          </a:p>
        </p:txBody>
      </p:sp>
      <p:sp>
        <p:nvSpPr>
          <p:cNvPr id="3096" name="AutoShape 29"/>
          <p:cNvSpPr>
            <a:spLocks noChangeArrowheads="1"/>
          </p:cNvSpPr>
          <p:nvPr/>
        </p:nvSpPr>
        <p:spPr bwMode="auto">
          <a:xfrm>
            <a:off x="2079625" y="2851150"/>
            <a:ext cx="1943100" cy="342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How the world evolves</a:t>
            </a:r>
            <a:endParaRPr lang="en-US"/>
          </a:p>
        </p:txBody>
      </p:sp>
      <p:sp>
        <p:nvSpPr>
          <p:cNvPr id="3097" name="AutoShape 30"/>
          <p:cNvSpPr>
            <a:spLocks noChangeArrowheads="1"/>
          </p:cNvSpPr>
          <p:nvPr/>
        </p:nvSpPr>
        <p:spPr bwMode="auto">
          <a:xfrm>
            <a:off x="2193925" y="3422650"/>
            <a:ext cx="1600200" cy="342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What my actions do</a:t>
            </a:r>
            <a:endParaRPr lang="en-US"/>
          </a:p>
        </p:txBody>
      </p:sp>
      <p:sp>
        <p:nvSpPr>
          <p:cNvPr id="3098" name="Line 31"/>
          <p:cNvSpPr>
            <a:spLocks noChangeShapeType="1"/>
          </p:cNvSpPr>
          <p:nvPr/>
        </p:nvSpPr>
        <p:spPr bwMode="auto">
          <a:xfrm>
            <a:off x="5165725" y="296545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099" name="AutoShape 32"/>
          <p:cNvCxnSpPr>
            <a:cxnSpLocks noChangeShapeType="1"/>
          </p:cNvCxnSpPr>
          <p:nvPr/>
        </p:nvCxnSpPr>
        <p:spPr bwMode="auto">
          <a:xfrm>
            <a:off x="3222625" y="2451100"/>
            <a:ext cx="1538288" cy="292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00" name="AutoShape 33"/>
          <p:cNvCxnSpPr>
            <a:cxnSpLocks noChangeShapeType="1"/>
          </p:cNvCxnSpPr>
          <p:nvPr/>
        </p:nvCxnSpPr>
        <p:spPr bwMode="auto">
          <a:xfrm flipV="1">
            <a:off x="4022725" y="2743200"/>
            <a:ext cx="738188" cy="279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01" name="AutoShape 34"/>
          <p:cNvCxnSpPr>
            <a:cxnSpLocks noChangeShapeType="1"/>
          </p:cNvCxnSpPr>
          <p:nvPr/>
        </p:nvCxnSpPr>
        <p:spPr bwMode="auto">
          <a:xfrm flipV="1">
            <a:off x="3794125" y="2743200"/>
            <a:ext cx="966788" cy="850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02" name="AutoShape 35"/>
          <p:cNvCxnSpPr>
            <a:cxnSpLocks noChangeShapeType="1"/>
          </p:cNvCxnSpPr>
          <p:nvPr/>
        </p:nvCxnSpPr>
        <p:spPr bwMode="auto">
          <a:xfrm rot="16200000" flipV="1">
            <a:off x="3856831" y="1302544"/>
            <a:ext cx="206375" cy="2160588"/>
          </a:xfrm>
          <a:prstGeom prst="curvedConnector5">
            <a:avLst>
              <a:gd name="adj1" fmla="val 211995"/>
              <a:gd name="adj2" fmla="val 55847"/>
              <a:gd name="adj3" fmla="val 210769"/>
            </a:avLst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3103" name="Rectangle 36"/>
          <p:cNvSpPr>
            <a:spLocks noChangeArrowheads="1"/>
          </p:cNvSpPr>
          <p:nvPr/>
        </p:nvSpPr>
        <p:spPr bwMode="auto">
          <a:xfrm>
            <a:off x="4594225" y="3308350"/>
            <a:ext cx="1460500" cy="446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1323" tIns="35662" rIns="71323" bIns="35662"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What it will be like if I do action A</a:t>
            </a:r>
            <a:endParaRPr lang="en-US"/>
          </a:p>
        </p:txBody>
      </p:sp>
      <p:sp>
        <p:nvSpPr>
          <p:cNvPr id="3104" name="Line 37"/>
          <p:cNvSpPr>
            <a:spLocks noChangeShapeType="1"/>
          </p:cNvSpPr>
          <p:nvPr/>
        </p:nvSpPr>
        <p:spPr bwMode="auto">
          <a:xfrm>
            <a:off x="5165725" y="445135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105" name="AutoShape 38"/>
          <p:cNvCxnSpPr>
            <a:cxnSpLocks noChangeShapeType="1"/>
          </p:cNvCxnSpPr>
          <p:nvPr/>
        </p:nvCxnSpPr>
        <p:spPr bwMode="auto">
          <a:xfrm>
            <a:off x="4022725" y="3022600"/>
            <a:ext cx="571500" cy="509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06" name="AutoShape 39"/>
          <p:cNvCxnSpPr>
            <a:cxnSpLocks noChangeShapeType="1"/>
          </p:cNvCxnSpPr>
          <p:nvPr/>
        </p:nvCxnSpPr>
        <p:spPr bwMode="auto">
          <a:xfrm flipV="1">
            <a:off x="3794125" y="3532188"/>
            <a:ext cx="800100" cy="619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07" name="Rectangle 40"/>
          <p:cNvSpPr>
            <a:spLocks noChangeArrowheads="1"/>
          </p:cNvSpPr>
          <p:nvPr/>
        </p:nvSpPr>
        <p:spPr bwMode="auto">
          <a:xfrm>
            <a:off x="4594225" y="3994150"/>
            <a:ext cx="1460500" cy="446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1323" tIns="35662" rIns="71323" bIns="35662"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How happy will I be in such a state</a:t>
            </a:r>
            <a:endParaRPr lang="en-US"/>
          </a:p>
        </p:txBody>
      </p:sp>
      <p:sp>
        <p:nvSpPr>
          <p:cNvPr id="3108" name="Line 41"/>
          <p:cNvSpPr>
            <a:spLocks noChangeShapeType="1"/>
          </p:cNvSpPr>
          <p:nvPr/>
        </p:nvSpPr>
        <p:spPr bwMode="auto">
          <a:xfrm>
            <a:off x="5165725" y="376555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Decision Theoretic Agent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b="1" dirty="0" smtClean="0"/>
              <a:t>function</a:t>
            </a:r>
            <a:r>
              <a:rPr lang="en-US" sz="2000" dirty="0" smtClean="0"/>
              <a:t> </a:t>
            </a:r>
            <a:r>
              <a:rPr lang="en-US" sz="2000" cap="small" dirty="0" smtClean="0"/>
              <a:t>DT-Agent</a:t>
            </a:r>
            <a:r>
              <a:rPr lang="en-US" sz="2000" dirty="0" smtClean="0"/>
              <a:t>(</a:t>
            </a:r>
            <a:r>
              <a:rPr lang="en-US" sz="2000" i="1" dirty="0" smtClean="0"/>
              <a:t>percept</a:t>
            </a:r>
            <a:r>
              <a:rPr lang="en-US" sz="2000" dirty="0" smtClean="0"/>
              <a:t>) </a:t>
            </a:r>
            <a:r>
              <a:rPr lang="en-US" sz="2000" b="1" dirty="0" smtClean="0"/>
              <a:t>returns</a:t>
            </a:r>
            <a:r>
              <a:rPr lang="en-US" sz="2000" dirty="0" smtClean="0"/>
              <a:t> an action</a:t>
            </a:r>
            <a:endParaRPr lang="en-US" sz="20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/>
              <a:t>persistent: </a:t>
            </a:r>
            <a:r>
              <a:rPr lang="en-US" sz="2000" i="1" dirty="0" err="1" smtClean="0"/>
              <a:t>belief_state</a:t>
            </a:r>
            <a:r>
              <a:rPr lang="en-US" sz="2000" dirty="0" smtClean="0"/>
              <a:t>, probabilistic beliefs about the state of the world</a:t>
            </a:r>
            <a:br>
              <a:rPr lang="en-US" sz="2000" dirty="0" smtClean="0"/>
            </a:br>
            <a:r>
              <a:rPr lang="en-US" sz="2000" dirty="0" smtClean="0"/>
              <a:t>			</a:t>
            </a:r>
            <a:r>
              <a:rPr lang="en-US" sz="2000" i="1" dirty="0" smtClean="0"/>
              <a:t>action</a:t>
            </a:r>
            <a:r>
              <a:rPr lang="en-US" sz="2000" dirty="0" smtClean="0"/>
              <a:t>, the agent’s action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dirty="0" smtClean="0"/>
              <a:t>	</a:t>
            </a:r>
            <a:r>
              <a:rPr lang="en-US" sz="2000" dirty="0" smtClean="0">
                <a:sym typeface="Wingdings" pitchFamily="2" charset="2"/>
              </a:rPr>
              <a:t>update </a:t>
            </a:r>
            <a:r>
              <a:rPr lang="en-US" sz="2000" i="1" dirty="0" err="1" smtClean="0">
                <a:sym typeface="Wingdings" pitchFamily="2" charset="2"/>
              </a:rPr>
              <a:t>belief_state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based on </a:t>
            </a:r>
            <a:r>
              <a:rPr lang="en-US" sz="2000" i="1" dirty="0" smtClean="0">
                <a:sym typeface="Wingdings" pitchFamily="2" charset="2"/>
              </a:rPr>
              <a:t>action </a:t>
            </a:r>
            <a:r>
              <a:rPr lang="en-US" sz="2000" dirty="0" smtClean="0">
                <a:sym typeface="Wingdings" pitchFamily="2" charset="2"/>
              </a:rPr>
              <a:t>and </a:t>
            </a:r>
            <a:r>
              <a:rPr lang="en-US" sz="2000" i="1" dirty="0" smtClean="0">
                <a:sym typeface="Wingdings" pitchFamily="2" charset="2"/>
              </a:rPr>
              <a:t>percept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dirty="0" smtClean="0">
                <a:sym typeface="Wingdings" pitchFamily="2" charset="2"/>
              </a:rPr>
              <a:t>	calculate outcome probabilities for actions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dirty="0" smtClean="0">
                <a:sym typeface="Wingdings" pitchFamily="2" charset="2"/>
              </a:rPr>
              <a:t>		given action descriptions and current </a:t>
            </a:r>
            <a:r>
              <a:rPr lang="en-US" sz="2000" i="1" dirty="0" err="1" smtClean="0">
                <a:sym typeface="Wingdings" pitchFamily="2" charset="2"/>
              </a:rPr>
              <a:t>belief_state</a:t>
            </a:r>
            <a:endParaRPr lang="en-US" sz="2000" i="1" dirty="0" smtClean="0">
              <a:sym typeface="Wingdings" pitchFamily="2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dirty="0" smtClean="0">
                <a:sym typeface="Wingdings" pitchFamily="2" charset="2"/>
              </a:rPr>
              <a:t>	select </a:t>
            </a:r>
            <a:r>
              <a:rPr lang="en-US" sz="2000" i="1" dirty="0" smtClean="0">
                <a:sym typeface="Wingdings" pitchFamily="2" charset="2"/>
              </a:rPr>
              <a:t>action</a:t>
            </a:r>
            <a:r>
              <a:rPr lang="en-US" sz="2000" dirty="0" smtClean="0">
                <a:sym typeface="Wingdings" pitchFamily="2" charset="2"/>
              </a:rPr>
              <a:t> with highest expected utility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dirty="0" smtClean="0">
                <a:sym typeface="Wingdings" pitchFamily="2" charset="2"/>
              </a:rPr>
              <a:t>		given probabilities of outcomes and utility information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return</a:t>
            </a:r>
            <a:r>
              <a:rPr lang="en-US" sz="2000" dirty="0" smtClean="0">
                <a:sym typeface="Wingdings" pitchFamily="2" charset="2"/>
              </a:rPr>
              <a:t>  </a:t>
            </a:r>
            <a:r>
              <a:rPr lang="en-US" sz="2000" i="1" dirty="0" smtClean="0">
                <a:sym typeface="Wingdings" pitchFamily="2" charset="2"/>
              </a:rPr>
              <a:t>action</a:t>
            </a: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i="1" dirty="0" smtClean="0">
                <a:sym typeface="Wingdings" pitchFamily="2" charset="2"/>
              </a:rPr>
              <a:t>								From Figure 13.1, p. 484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endParaRPr lang="en-US" sz="1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76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Arial</vt:lpstr>
      <vt:lpstr>Calibri</vt:lpstr>
      <vt:lpstr>MS Mincho</vt:lpstr>
      <vt:lpstr>Wingdings</vt:lpstr>
      <vt:lpstr>Default Design</vt:lpstr>
      <vt:lpstr>Ch. 16 – Simple Decisions</vt:lpstr>
      <vt:lpstr>Utility-Based Agent</vt:lpstr>
      <vt:lpstr>Decision Theoretic Agent</vt:lpstr>
    </vt:vector>
  </TitlesOfParts>
  <Company>Lehigh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Heflin</dc:creator>
  <cp:lastModifiedBy>heflin</cp:lastModifiedBy>
  <cp:revision>10</cp:revision>
  <dcterms:created xsi:type="dcterms:W3CDTF">2004-03-28T21:53:32Z</dcterms:created>
  <dcterms:modified xsi:type="dcterms:W3CDTF">2012-04-05T18:21:17Z</dcterms:modified>
</cp:coreProperties>
</file>