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5" r:id="rId4"/>
    <p:sldId id="257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66" d="100"/>
          <a:sy n="66" d="100"/>
        </p:scale>
        <p:origin x="-8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C595-1F3D-4DB0-BEC6-BBC12CF9E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6B49-B940-41C1-9AC7-89BB033E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735D-39BC-4CBF-ADB7-15F743F8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5666-2C1F-4204-AF7B-1C3052DE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838F-0E5E-4188-BAD0-07B5914A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D92B-E28D-460A-8132-BA605F2D1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76856-3464-4047-9730-C5EBBC24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DF6A-24F3-4193-9F0A-AD762F87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BE6C-BD60-42C0-8BE6-07F51B659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6DFF-1A68-48C1-BE98-0A4100F24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44D53-ECC7-4F0D-8072-3D1A444F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8301FA-DDAC-4C1A-A396-52D00025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9 – FOL Inference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EBNF Grammar for Prolog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010400" cy="350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&lt;program&gt;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&lt;clause&gt; { &lt;clause&gt; }</a:t>
            </a:r>
            <a:br>
              <a:rPr lang="en-US" sz="2400" smtClean="0"/>
            </a:br>
            <a:r>
              <a:rPr lang="en-US" sz="2400" smtClean="0"/>
              <a:t>&lt;clause&gt;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&lt;fact&gt; | &lt;rule&gt;</a:t>
            </a:r>
            <a:br>
              <a:rPr lang="en-US" sz="2400" smtClean="0"/>
            </a:br>
            <a:r>
              <a:rPr lang="en-US" sz="2400" smtClean="0"/>
              <a:t>&lt;fact&gt;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&lt;compound&gt;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</a:t>
            </a:r>
            <a:r>
              <a:rPr lang="en-US" sz="2400" b="1" smtClean="0"/>
              <a:t>(</a:t>
            </a:r>
            <a:r>
              <a:rPr lang="en-US" sz="2400" smtClean="0"/>
              <a:t> &lt;termlist&gt; </a:t>
            </a:r>
            <a:r>
              <a:rPr lang="en-US" sz="2400" b="1" smtClean="0"/>
              <a:t>)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&lt;rule&gt;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&lt;head&gt; </a:t>
            </a:r>
            <a:r>
              <a:rPr lang="en-US" sz="2400" b="1" smtClean="0"/>
              <a:t>:-</a:t>
            </a:r>
            <a:r>
              <a:rPr lang="en-US" sz="2400" smtClean="0"/>
              <a:t> &lt;body&gt;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&lt;head&gt;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&lt;body&gt;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&lt;compound&gt; { </a:t>
            </a:r>
            <a:r>
              <a:rPr lang="en-US" sz="2400" b="1" smtClean="0"/>
              <a:t>,</a:t>
            </a:r>
            <a:r>
              <a:rPr lang="en-US" sz="2400" smtClean="0"/>
              <a:t> &lt;compound&gt; }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&lt;termlist&gt;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&lt;term&gt; { </a:t>
            </a:r>
            <a:r>
              <a:rPr lang="en-US" sz="2400" b="1" smtClean="0"/>
              <a:t>,</a:t>
            </a:r>
            <a:r>
              <a:rPr lang="en-US" sz="2400" smtClean="0"/>
              <a:t> &lt;term&gt; }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| &lt;num&gt; | &lt;var&gt; | …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5181600"/>
            <a:ext cx="645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Notes: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{ &lt;a&gt; } means 0, 1 or more &lt;a&gt;’s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This grammar is slightly more restrictive than the actual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 smtClean="0"/>
              <a:t>Prolog/FOL Terminology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48568"/>
              </p:ext>
            </p:extLst>
          </p:nvPr>
        </p:nvGraphicFramePr>
        <p:xfrm>
          <a:off x="1676400" y="2057400"/>
          <a:ext cx="5562600" cy="2560320"/>
        </p:xfrm>
        <a:graphic>
          <a:graphicData uri="http://schemas.openxmlformats.org/drawingml/2006/table">
            <a:tbl>
              <a:tblPr firstRow="1" firstCol="1" bandRow="1"/>
              <a:tblGrid>
                <a:gridCol w="2286000"/>
                <a:gridCol w="32766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</a:rPr>
                        <a:t>Prolog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</a:rPr>
                        <a:t>FOL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atom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symbol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functor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predicate symbol or function symbol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compound term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atomic sentence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rule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axiom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194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Backward Chaining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FOL-BC-Ask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i="1" dirty="0" smtClean="0"/>
              <a:t> goals</a:t>
            </a:r>
            <a:r>
              <a:rPr lang="en-US" sz="2000" dirty="0" smtClean="0"/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set of substitutions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answers,</a:t>
            </a:r>
            <a:r>
              <a:rPr lang="en-US" sz="2000" dirty="0" smtClean="0"/>
              <a:t> a set of substitutions, initially empty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i="1" dirty="0" smtClean="0"/>
              <a:t>goals</a:t>
            </a:r>
            <a:r>
              <a:rPr lang="en-US" sz="2000" dirty="0" smtClean="0"/>
              <a:t> is empty </a:t>
            </a:r>
            <a:r>
              <a:rPr lang="en-US" sz="2000" b="1" dirty="0" smtClean="0"/>
              <a:t>then return </a:t>
            </a:r>
            <a:r>
              <a:rPr lang="en-US" sz="2000" dirty="0" smtClean="0"/>
              <a:t>{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 }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q’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cap="small" dirty="0" smtClean="0">
                <a:sym typeface="Wingdings" pitchFamily="2" charset="2"/>
              </a:rPr>
              <a:t>First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where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 </a:t>
            </a:r>
            <a:r>
              <a:rPr lang="en-US" sz="2000" cap="small" dirty="0" smtClean="0">
                <a:sym typeface="Wingdings" pitchFamily="2" charset="2"/>
              </a:rPr>
              <a:t>Standardize-Apart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 = 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) and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dirty="0" err="1" smtClean="0">
                <a:sym typeface="Wingdings" pitchFamily="2" charset="2"/>
              </a:rPr>
              <a:t>,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i="1" dirty="0" smtClean="0">
                <a:sym typeface="Wingdings" pitchFamily="2" charset="2"/>
              </a:rPr>
              <a:t>’</a:t>
            </a:r>
            <a:r>
              <a:rPr lang="en-US" sz="2000" dirty="0" smtClean="0">
                <a:sym typeface="Wingdings" pitchFamily="2" charset="2"/>
              </a:rPr>
              <a:t>) succeeds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cap="small" dirty="0" err="1" smtClean="0">
                <a:sym typeface="Wingdings" pitchFamily="2" charset="2"/>
              </a:rPr>
              <a:t>Prepend</a:t>
            </a:r>
            <a:r>
              <a:rPr lang="en-US" sz="2000" dirty="0" smtClean="0">
                <a:sym typeface="Wingdings" pitchFamily="2" charset="2"/>
              </a:rPr>
              <a:t>([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,…,</a:t>
            </a:r>
            <a:r>
              <a:rPr lang="en-US" sz="2000" i="1" dirty="0" err="1" smtClean="0">
                <a:sym typeface="Wingdings" pitchFamily="2" charset="2"/>
              </a:rPr>
              <a:t>p</a:t>
            </a:r>
            <a:r>
              <a:rPr lang="en-US" sz="2000" i="1" baseline="-25000" dirty="0" err="1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],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Rest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smtClean="0">
                <a:sym typeface="Wingdings" pitchFamily="2" charset="2"/>
              </a:rPr>
              <a:t>answers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FOL-BC-Ask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cap="small" dirty="0" smtClean="0">
                <a:sym typeface="Wingdings" pitchFamily="2" charset="2"/>
              </a:rPr>
              <a:t>Compose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))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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Alternative description of Figure 9.6, p. 338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52445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Set of sentences</a:t>
            </a:r>
            <a:r>
              <a:rPr lang="en-US" dirty="0" smtClean="0"/>
              <a:t>:</a:t>
            </a:r>
          </a:p>
          <a:p>
            <a:pPr eaLnBrk="1" hangingPunct="1">
              <a:buNone/>
            </a:pPr>
            <a:r>
              <a:rPr lang="en-US" sz="2400" dirty="0"/>
              <a:t>	</a:t>
            </a:r>
            <a:r>
              <a:rPr lang="en-US" sz="2400" i="1" dirty="0" smtClean="0"/>
              <a:t>Before standardized apart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child(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/>
              <a:t>parent(</a:t>
            </a:r>
            <a:r>
              <a:rPr lang="en-US" sz="2400" dirty="0" err="1" smtClean="0"/>
              <a:t>y,x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: </a:t>
            </a:r>
            <a:r>
              <a:rPr lang="en-US" sz="2400" dirty="0" smtClean="0">
                <a:sym typeface="Symbol" pitchFamily="18" charset="2"/>
              </a:rPr>
              <a:t></a:t>
            </a:r>
            <a:r>
              <a:rPr lang="en-US" sz="2400" dirty="0" err="1" smtClean="0"/>
              <a:t>x,y</a:t>
            </a:r>
            <a:r>
              <a:rPr lang="en-US" sz="2400" dirty="0" smtClean="0"/>
              <a:t> parent(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en-US" sz="2400" dirty="0" smtClean="0">
                <a:sym typeface="Symbol" pitchFamily="18" charset="2"/>
              </a:rPr>
              <a:t></a:t>
            </a:r>
            <a:r>
              <a:rPr lang="en-US" sz="2400" dirty="0" smtClean="0"/>
              <a:t> </a:t>
            </a:r>
            <a:r>
              <a:rPr lang="en-US" sz="2400" dirty="0" smtClean="0"/>
              <a:t>female(x) </a:t>
            </a:r>
            <a:r>
              <a:rPr lang="en-US" sz="2400" dirty="0" smtClean="0">
                <a:sym typeface="Symbol" pitchFamily="18" charset="2"/>
              </a:rPr>
              <a:t></a:t>
            </a:r>
            <a:r>
              <a:rPr lang="en-US" sz="2400" dirty="0" smtClean="0"/>
              <a:t> </a:t>
            </a:r>
            <a:r>
              <a:rPr lang="en-US" sz="2400" dirty="0" smtClean="0"/>
              <a:t>mother(</a:t>
            </a:r>
            <a:r>
              <a:rPr lang="en-US" sz="2400" dirty="0" err="1" smtClean="0"/>
              <a:t>x,y</a:t>
            </a:r>
            <a:r>
              <a:rPr lang="en-US" sz="2400" dirty="0"/>
              <a:t>)</a:t>
            </a:r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: child(</a:t>
            </a:r>
            <a:r>
              <a:rPr lang="en-US" sz="2400" dirty="0" err="1" smtClean="0"/>
              <a:t>Lisa,Homer</a:t>
            </a:r>
            <a:r>
              <a:rPr lang="en-US" sz="240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: child(</a:t>
            </a:r>
            <a:r>
              <a:rPr lang="en-US" sz="2400" dirty="0" err="1" smtClean="0"/>
              <a:t>Lisa,Marge</a:t>
            </a:r>
            <a:r>
              <a:rPr lang="en-US" sz="240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: female(Marge)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4800600"/>
            <a:ext cx="184731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1800" i="1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533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/>
              <a:t>Query: </a:t>
            </a:r>
            <a:r>
              <a:rPr lang="en-US" sz="3200" dirty="0">
                <a:sym typeface="Symbol" pitchFamily="18" charset="2"/>
              </a:rPr>
              <a:t></a:t>
            </a:r>
            <a:r>
              <a:rPr lang="en-US" sz="3200" dirty="0"/>
              <a:t>x mother(</a:t>
            </a:r>
            <a:r>
              <a:rPr lang="en-US" sz="3200" dirty="0" err="1"/>
              <a:t>x,Lisa</a:t>
            </a:r>
            <a:r>
              <a:rPr lang="en-US" sz="3200" dirty="0"/>
              <a:t>)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9812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kern="0" dirty="0" smtClean="0"/>
              <a:t>Set of sentences:</a:t>
            </a:r>
          </a:p>
          <a:p>
            <a:pPr eaLnBrk="1" hangingPunct="1">
              <a:buNone/>
            </a:pPr>
            <a:r>
              <a:rPr lang="en-US" sz="2400" i="1" dirty="0" smtClean="0"/>
              <a:t>After variables have been </a:t>
            </a:r>
            <a:r>
              <a:rPr lang="en-US" sz="2400" i="1" dirty="0"/>
              <a:t>standardized apart using </a:t>
            </a:r>
            <a:r>
              <a:rPr lang="en-US" sz="2400" i="1" dirty="0" smtClean="0"/>
              <a:t>subscripts</a:t>
            </a:r>
            <a:endParaRPr lang="en-US" kern="0" dirty="0" smtClean="0"/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: </a:t>
            </a:r>
            <a:r>
              <a:rPr lang="en-US" sz="2400" kern="0" dirty="0" smtClean="0">
                <a:sym typeface="Symbol" pitchFamily="18" charset="2"/>
              </a:rPr>
              <a:t></a:t>
            </a:r>
            <a:r>
              <a:rPr lang="en-US" sz="2400" kern="0" dirty="0" smtClean="0"/>
              <a:t>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 child(x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</a:t>
            </a:r>
            <a:r>
              <a:rPr lang="en-US" sz="2400" kern="0" dirty="0" smtClean="0"/>
              <a:t> parent(y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,x</a:t>
            </a:r>
            <a:r>
              <a:rPr lang="en-US" sz="2400" kern="0" baseline="-25000" dirty="0" smtClean="0"/>
              <a:t>1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: </a:t>
            </a:r>
            <a:r>
              <a:rPr lang="en-US" sz="2400" kern="0" dirty="0" smtClean="0">
                <a:sym typeface="Symbol" pitchFamily="18" charset="2"/>
              </a:rPr>
              <a:t></a:t>
            </a:r>
            <a:r>
              <a:rPr lang="en-US" sz="2400" kern="0" dirty="0" smtClean="0"/>
              <a:t>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 parent(x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</a:t>
            </a:r>
            <a:r>
              <a:rPr lang="en-US" sz="2400" kern="0" dirty="0" smtClean="0"/>
              <a:t> female(x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 </a:t>
            </a:r>
            <a:r>
              <a:rPr lang="en-US" sz="2400" kern="0" dirty="0" smtClean="0">
                <a:sym typeface="Symbol" pitchFamily="18" charset="2"/>
              </a:rPr>
              <a:t></a:t>
            </a:r>
            <a:r>
              <a:rPr lang="en-US" sz="2400" kern="0" dirty="0" smtClean="0"/>
              <a:t> mother(x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,y</a:t>
            </a:r>
            <a:r>
              <a:rPr lang="en-US" sz="2400" kern="0" baseline="-25000" dirty="0" smtClean="0"/>
              <a:t>2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3</a:t>
            </a:r>
            <a:r>
              <a:rPr lang="en-US" sz="2400" kern="0" dirty="0" smtClean="0"/>
              <a:t>: child(</a:t>
            </a:r>
            <a:r>
              <a:rPr lang="en-US" sz="2400" kern="0" dirty="0" err="1" smtClean="0"/>
              <a:t>Lisa,Homer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4</a:t>
            </a:r>
            <a:r>
              <a:rPr lang="en-US" sz="2400" kern="0" dirty="0" smtClean="0"/>
              <a:t>: child(</a:t>
            </a:r>
            <a:r>
              <a:rPr lang="en-US" sz="2400" kern="0" dirty="0" err="1" smtClean="0"/>
              <a:t>Lisa,Marge</a:t>
            </a:r>
            <a:r>
              <a:rPr lang="en-US" sz="2400" kern="0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kern="0" dirty="0" smtClean="0"/>
              <a:t>S</a:t>
            </a:r>
            <a:r>
              <a:rPr lang="en-US" sz="2400" kern="0" baseline="-25000" dirty="0" smtClean="0"/>
              <a:t>5</a:t>
            </a:r>
            <a:r>
              <a:rPr lang="en-US" sz="2400" kern="0" dirty="0" smtClean="0"/>
              <a:t>: female(Marge)</a:t>
            </a:r>
            <a:endParaRPr lang="en-US" sz="24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Search Tree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3724275" y="2286000"/>
            <a:ext cx="15335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mother(x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endParaRPr lang="en-US" u="sng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981575" y="23717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495675" y="3154363"/>
            <a:ext cx="19907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parent(x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5324475" y="32400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3495675" y="3962400"/>
            <a:ext cx="19907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child(Lisa,x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362200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female(Homer</a:t>
            </a:r>
            <a:r>
              <a:rPr lang="en-US" sz="1200" u="sng" dirty="0"/>
              <a:t>)</a:t>
            </a:r>
          </a:p>
        </p:txBody>
      </p:sp>
      <p:sp>
        <p:nvSpPr>
          <p:cNvPr id="6153" name="Rectangle 19"/>
          <p:cNvSpPr>
            <a:spLocks noChangeArrowheads="1"/>
          </p:cNvSpPr>
          <p:nvPr/>
        </p:nvSpPr>
        <p:spPr bwMode="auto">
          <a:xfrm>
            <a:off x="4943475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female(Marge</a:t>
            </a:r>
            <a:r>
              <a:rPr lang="en-US" sz="1200" u="sng" dirty="0"/>
              <a:t>)</a:t>
            </a:r>
          </a:p>
        </p:txBody>
      </p:sp>
      <p:sp>
        <p:nvSpPr>
          <p:cNvPr id="6154" name="Rectangle 25"/>
          <p:cNvSpPr>
            <a:spLocks noChangeArrowheads="1"/>
          </p:cNvSpPr>
          <p:nvPr/>
        </p:nvSpPr>
        <p:spPr bwMode="auto">
          <a:xfrm>
            <a:off x="6134100" y="49625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5" name="Rectangle 26"/>
          <p:cNvSpPr>
            <a:spLocks noChangeArrowheads="1"/>
          </p:cNvSpPr>
          <p:nvPr/>
        </p:nvSpPr>
        <p:spPr bwMode="auto">
          <a:xfrm>
            <a:off x="2486025" y="4725988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6156" name="Rectangle 27"/>
          <p:cNvSpPr>
            <a:spLocks noChangeArrowheads="1"/>
          </p:cNvSpPr>
          <p:nvPr/>
        </p:nvSpPr>
        <p:spPr bwMode="auto">
          <a:xfrm>
            <a:off x="3162300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7" name="Rectangle 28"/>
          <p:cNvSpPr>
            <a:spLocks noChangeArrowheads="1"/>
          </p:cNvSpPr>
          <p:nvPr/>
        </p:nvSpPr>
        <p:spPr bwMode="auto">
          <a:xfrm>
            <a:off x="6943725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8" name="AutoShape 29"/>
          <p:cNvSpPr>
            <a:spLocks noChangeArrowheads="1"/>
          </p:cNvSpPr>
          <p:nvPr/>
        </p:nvSpPr>
        <p:spPr bwMode="auto">
          <a:xfrm>
            <a:off x="5943600" y="3962400"/>
            <a:ext cx="1257300" cy="487363"/>
          </a:xfrm>
          <a:prstGeom prst="wedgeRoundRectCallout">
            <a:avLst>
              <a:gd name="adj1" fmla="val -106060"/>
              <a:gd name="adj2" fmla="val 7695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4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cxnSp>
        <p:nvCxnSpPr>
          <p:cNvPr id="6159" name="AutoShape 30"/>
          <p:cNvCxnSpPr>
            <a:cxnSpLocks noChangeShapeType="1"/>
            <a:stCxn id="6147" idx="2"/>
            <a:endCxn id="6149" idx="0"/>
          </p:cNvCxnSpPr>
          <p:nvPr/>
        </p:nvCxnSpPr>
        <p:spPr bwMode="auto">
          <a:xfrm>
            <a:off x="4491038" y="2600325"/>
            <a:ext cx="1587" cy="554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0" name="AutoShape 31"/>
          <p:cNvSpPr>
            <a:spLocks noChangeArrowheads="1"/>
          </p:cNvSpPr>
          <p:nvPr/>
        </p:nvSpPr>
        <p:spPr bwMode="auto">
          <a:xfrm>
            <a:off x="1828800" y="2362200"/>
            <a:ext cx="1714500" cy="571500"/>
          </a:xfrm>
          <a:prstGeom prst="wedgeRoundRectCallout">
            <a:avLst>
              <a:gd name="adj1" fmla="val 102222"/>
              <a:gd name="adj2" fmla="val 4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y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cxnSp>
        <p:nvCxnSpPr>
          <p:cNvPr id="6161" name="AutoShape 32"/>
          <p:cNvCxnSpPr>
            <a:cxnSpLocks noChangeShapeType="1"/>
            <a:stCxn id="6149" idx="2"/>
            <a:endCxn id="6151" idx="0"/>
          </p:cNvCxnSpPr>
          <p:nvPr/>
        </p:nvCxnSpPr>
        <p:spPr bwMode="auto">
          <a:xfrm>
            <a:off x="4491038" y="3468688"/>
            <a:ext cx="1587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2" name="AutoShape 33"/>
          <p:cNvSpPr>
            <a:spLocks noChangeArrowheads="1"/>
          </p:cNvSpPr>
          <p:nvPr/>
        </p:nvSpPr>
        <p:spPr bwMode="auto">
          <a:xfrm>
            <a:off x="1714500" y="3390900"/>
            <a:ext cx="1714500" cy="571500"/>
          </a:xfrm>
          <a:prstGeom prst="wedgeRoundRectCallout">
            <a:avLst>
              <a:gd name="adj1" fmla="val 110000"/>
              <a:gd name="adj2" fmla="val 1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{y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x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sp>
        <p:nvSpPr>
          <p:cNvPr id="6163" name="AutoShape 34"/>
          <p:cNvSpPr>
            <a:spLocks noChangeArrowheads="1"/>
          </p:cNvSpPr>
          <p:nvPr/>
        </p:nvSpPr>
        <p:spPr bwMode="auto">
          <a:xfrm>
            <a:off x="1943100" y="4076700"/>
            <a:ext cx="1257300" cy="571500"/>
          </a:xfrm>
          <a:prstGeom prst="wedgeRoundRectCallout">
            <a:avLst>
              <a:gd name="adj1" fmla="val 87120"/>
              <a:gd name="adj2" fmla="val 38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3</a:t>
            </a: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/Homer}</a:t>
            </a:r>
            <a:endParaRPr lang="en-US"/>
          </a:p>
        </p:txBody>
      </p:sp>
      <p:cxnSp>
        <p:nvCxnSpPr>
          <p:cNvPr id="6164" name="AutoShape 35"/>
          <p:cNvCxnSpPr>
            <a:cxnSpLocks noChangeShapeType="1"/>
            <a:stCxn id="6151" idx="2"/>
            <a:endCxn id="6152" idx="0"/>
          </p:cNvCxnSpPr>
          <p:nvPr/>
        </p:nvCxnSpPr>
        <p:spPr bwMode="auto">
          <a:xfrm flipH="1">
            <a:off x="3048000" y="4267200"/>
            <a:ext cx="1443038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165" name="AutoShape 36"/>
          <p:cNvCxnSpPr>
            <a:cxnSpLocks noChangeShapeType="1"/>
            <a:stCxn id="6151" idx="2"/>
            <a:endCxn id="6153" idx="0"/>
          </p:cNvCxnSpPr>
          <p:nvPr/>
        </p:nvCxnSpPr>
        <p:spPr bwMode="auto">
          <a:xfrm>
            <a:off x="4491038" y="4267200"/>
            <a:ext cx="1138237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6" name="AutoShape 37"/>
          <p:cNvSpPr>
            <a:spLocks noChangeArrowheads="1"/>
          </p:cNvSpPr>
          <p:nvPr/>
        </p:nvSpPr>
        <p:spPr bwMode="auto">
          <a:xfrm>
            <a:off x="2095500" y="5334000"/>
            <a:ext cx="1257300" cy="685800"/>
          </a:xfrm>
          <a:prstGeom prst="wedgeRoundRectCallout">
            <a:avLst>
              <a:gd name="adj1" fmla="val 27273"/>
              <a:gd name="adj2" fmla="val -7106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no matches</a:t>
            </a:r>
          </a:p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answers={}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>
                <a:ea typeface="ＭＳ 明朝" charset="-128"/>
              </a:rPr>
              <a:t>(FAIL!)</a:t>
            </a:r>
            <a:endParaRPr lang="en-US" sz="1200">
              <a:ea typeface="ＭＳ 明朝" charset="-128"/>
            </a:endParaRPr>
          </a:p>
        </p:txBody>
      </p:sp>
      <p:sp>
        <p:nvSpPr>
          <p:cNvPr id="6167" name="AutoShape 38"/>
          <p:cNvSpPr>
            <a:spLocks noChangeArrowheads="1"/>
          </p:cNvSpPr>
          <p:nvPr/>
        </p:nvSpPr>
        <p:spPr bwMode="auto">
          <a:xfrm>
            <a:off x="6629400" y="5105400"/>
            <a:ext cx="1714500" cy="571500"/>
          </a:xfrm>
          <a:prstGeom prst="wedgeRoundRectCallout">
            <a:avLst>
              <a:gd name="adj1" fmla="val -105926"/>
              <a:gd name="adj2" fmla="val -966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matches S</a:t>
            </a:r>
            <a:r>
              <a:rPr lang="en-US" altLang="ja-JP" sz="1200" baseline="-25000">
                <a:ea typeface="ＭＳ 明朝" charset="-128"/>
              </a:rPr>
              <a:t>5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 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sp>
        <p:nvSpPr>
          <p:cNvPr id="6168" name="Rectangle 19"/>
          <p:cNvSpPr>
            <a:spLocks noChangeArrowheads="1"/>
          </p:cNvSpPr>
          <p:nvPr/>
        </p:nvSpPr>
        <p:spPr bwMode="auto">
          <a:xfrm>
            <a:off x="5334000" y="5715000"/>
            <a:ext cx="609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ym typeface="Symbol" pitchFamily="18" charset="2"/>
              </a:rPr>
              <a:t></a:t>
            </a:r>
            <a:endParaRPr lang="en-US" sz="1200"/>
          </a:p>
        </p:txBody>
      </p:sp>
      <p:cxnSp>
        <p:nvCxnSpPr>
          <p:cNvPr id="28" name="Straight Connector 27"/>
          <p:cNvCxnSpPr>
            <a:stCxn id="6153" idx="2"/>
            <a:endCxn id="6168" idx="0"/>
          </p:cNvCxnSpPr>
          <p:nvPr/>
        </p:nvCxnSpPr>
        <p:spPr>
          <a:xfrm rot="16200000" flipH="1">
            <a:off x="5372100" y="5448300"/>
            <a:ext cx="5238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0" name="AutoShape 37"/>
          <p:cNvSpPr>
            <a:spLocks noChangeArrowheads="1"/>
          </p:cNvSpPr>
          <p:nvPr/>
        </p:nvSpPr>
        <p:spPr bwMode="auto">
          <a:xfrm>
            <a:off x="6553200" y="5867400"/>
            <a:ext cx="1676400" cy="381000"/>
          </a:xfrm>
          <a:prstGeom prst="wedgeRoundRectCallout">
            <a:avLst>
              <a:gd name="adj1" fmla="val -84241"/>
              <a:gd name="adj2" fmla="val -3521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</a:t>
            </a:r>
            <a:r>
              <a:rPr lang="en-US" altLang="ja-JP" sz="1200" i="1">
                <a:ea typeface="ＭＳ 明朝" charset="-128"/>
                <a:cs typeface="Times New Roman" pitchFamily="18" charset="0"/>
              </a:rPr>
              <a:t> 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{ x</a:t>
            </a:r>
            <a:r>
              <a:rPr lang="en-US" altLang="ja-JP" sz="1200" baseline="-25000">
                <a:ea typeface="ＭＳ 明朝" charset="-128"/>
                <a:cs typeface="Times New Roman" pitchFamily="18" charset="0"/>
              </a:rPr>
              <a:t>0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/Marge}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Forward Chaining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FOL-FC-Ask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substitution or false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new,</a:t>
            </a:r>
            <a:r>
              <a:rPr lang="en-US" sz="2000" dirty="0" smtClean="0"/>
              <a:t> the new sentences inferred on each iteration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 until </a:t>
            </a:r>
            <a:r>
              <a:rPr lang="en-US" sz="2000" i="1" dirty="0" smtClean="0"/>
              <a:t>new</a:t>
            </a:r>
            <a:r>
              <a:rPr lang="en-US" sz="2000" dirty="0" smtClean="0"/>
              <a:t> is empty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new </a:t>
            </a:r>
            <a:r>
              <a:rPr lang="en-US" sz="2000" dirty="0" smtClean="0">
                <a:sym typeface="Wingdings" pitchFamily="2" charset="2"/>
              </a:rPr>
              <a:t> {}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			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b="1" dirty="0" smtClean="0">
                <a:sym typeface="Wingdings" pitchFamily="2" charset="2"/>
              </a:rPr>
              <a:t> )  </a:t>
            </a:r>
            <a:r>
              <a:rPr lang="en-US" sz="2000" cap="small" dirty="0" smtClean="0">
                <a:sym typeface="Wingdings" pitchFamily="2" charset="2"/>
              </a:rPr>
              <a:t>Standardize-Apart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  such that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=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	</a:t>
            </a:r>
            <a:r>
              <a:rPr lang="en-US" sz="2000" cap="small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) for some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,…, 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 in </a:t>
            </a:r>
            <a:r>
              <a:rPr lang="en-US" sz="2000" i="1" dirty="0" smtClean="0">
                <a:sym typeface="Symbol" pitchFamily="18" charset="2"/>
              </a:rPr>
              <a:t>KB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</a:t>
            </a:r>
            <a:r>
              <a:rPr lang="en-US" sz="2000" i="1" dirty="0" smtClean="0">
                <a:sym typeface="Symbol" pitchFamily="18" charset="2"/>
              </a:rPr>
              <a:t>q’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i="1" dirty="0" smtClean="0">
                <a:sym typeface="Wingdings" pitchFamily="2" charset="2"/>
              </a:rPr>
              <a:t>q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b="1" dirty="0" smtClean="0">
                <a:sym typeface="Wingdings" pitchFamily="2" charset="2"/>
              </a:rPr>
              <a:t>if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 does not unify with some sentence already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or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	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then 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add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 to 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if 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is not </a:t>
            </a:r>
            <a:r>
              <a:rPr lang="en-US" sz="2000" i="1" dirty="0" smtClean="0">
                <a:sym typeface="Symbol" pitchFamily="18" charset="2"/>
              </a:rPr>
              <a:t>fail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then return </a:t>
            </a:r>
            <a:r>
              <a:rPr lang="en-US" sz="2000" i="1" dirty="0" smtClean="0">
                <a:sym typeface="Symbol" pitchFamily="18" charset="2"/>
              </a:rPr>
              <a:t>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i="1" dirty="0" smtClean="0">
                <a:sym typeface="Symbol" pitchFamily="18" charset="2"/>
              </a:rPr>
              <a:t>		</a:t>
            </a:r>
            <a:r>
              <a:rPr lang="en-US" sz="2000" dirty="0" smtClean="0">
                <a:sym typeface="Symbol" pitchFamily="18" charset="2"/>
              </a:rPr>
              <a:t>add </a:t>
            </a:r>
            <a:r>
              <a:rPr lang="en-US" sz="2000" i="1" dirty="0" smtClean="0">
                <a:sym typeface="Symbol" pitchFamily="18" charset="2"/>
              </a:rPr>
              <a:t>new </a:t>
            </a:r>
            <a:r>
              <a:rPr lang="en-US" sz="2000" dirty="0" smtClean="0">
                <a:sym typeface="Symbol" pitchFamily="18" charset="2"/>
              </a:rPr>
              <a:t>to</a:t>
            </a:r>
            <a:r>
              <a:rPr lang="en-US" sz="2000" i="1" dirty="0" smtClean="0">
                <a:sym typeface="Symbol" pitchFamily="18" charset="2"/>
              </a:rPr>
              <a:t> KB</a:t>
            </a:r>
            <a:r>
              <a:rPr lang="en-US" sz="2000" dirty="0" smtClean="0">
                <a:sym typeface="Symbol" pitchFamily="18" charset="2"/>
              </a:rPr>
              <a:t>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9.3, p. </a:t>
            </a:r>
            <a:r>
              <a:rPr lang="en-US" sz="2000" i="1" smtClean="0">
                <a:sym typeface="Wingdings" pitchFamily="2" charset="2"/>
              </a:rPr>
              <a:t>332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231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Ch. 9 – FOL Inference</vt:lpstr>
      <vt:lpstr>EBNF Grammar for Prolog</vt:lpstr>
      <vt:lpstr>Prolog/FOL Terminology</vt:lpstr>
      <vt:lpstr>Backward Chaining</vt:lpstr>
      <vt:lpstr>Backward Chaining Example</vt:lpstr>
      <vt:lpstr>Backward Chaining Search Tree</vt:lpstr>
      <vt:lpstr>Forward Chaining</vt:lpstr>
    </vt:vector>
  </TitlesOfParts>
  <Company>Lehigh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61</cp:revision>
  <dcterms:created xsi:type="dcterms:W3CDTF">2004-01-22T22:06:30Z</dcterms:created>
  <dcterms:modified xsi:type="dcterms:W3CDTF">2017-03-07T03:27:24Z</dcterms:modified>
</cp:coreProperties>
</file>