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32" r:id="rId2"/>
    <p:sldId id="423" r:id="rId3"/>
    <p:sldId id="424" r:id="rId4"/>
    <p:sldId id="435" r:id="rId5"/>
    <p:sldId id="431" r:id="rId6"/>
    <p:sldId id="434" r:id="rId7"/>
    <p:sldId id="433" r:id="rId8"/>
  </p:sldIdLst>
  <p:sldSz cx="9144000" cy="6858000" type="screen4x3"/>
  <p:notesSz cx="6858000" cy="9144000"/>
  <p:embeddedFontLst>
    <p:embeddedFont>
      <p:font typeface="Monotype Sorts" panose="020B0604020202020204"/>
      <p:regular r:id="rId1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8575"/>
    <a:srgbClr val="8A6C5C"/>
    <a:srgbClr val="9A6D4C"/>
    <a:srgbClr val="996633"/>
    <a:srgbClr val="FFFFCC"/>
    <a:srgbClr val="FFFF66"/>
    <a:srgbClr val="CC0000"/>
    <a:srgbClr val="B49C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89343" autoAdjust="0"/>
  </p:normalViewPr>
  <p:slideViewPr>
    <p:cSldViewPr>
      <p:cViewPr varScale="1">
        <p:scale>
          <a:sx n="115" d="100"/>
          <a:sy n="115" d="100"/>
        </p:scale>
        <p:origin x="-14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069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i="1"/>
            </a:lvl1pPr>
          </a:lstStyle>
          <a:p>
            <a:pPr>
              <a:defRPr/>
            </a:pPr>
            <a:fld id="{431F8718-7697-4AC7-9357-0F53798C9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483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R2D2, </a:t>
            </a:r>
            <a:r>
              <a:rPr lang="en-US" dirty="0" err="1" smtClean="0"/>
              <a:t>Optimus</a:t>
            </a:r>
            <a:r>
              <a:rPr lang="en-US" dirty="0" smtClean="0"/>
              <a:t> Prime, </a:t>
            </a:r>
            <a:r>
              <a:rPr lang="en-US" baseline="0" dirty="0" smtClean="0"/>
              <a:t>Commander Data, Agent Smith, Terminator, </a:t>
            </a:r>
            <a:r>
              <a:rPr lang="en-US" baseline="0" dirty="0" err="1" smtClean="0"/>
              <a:t>Cylon</a:t>
            </a:r>
            <a:r>
              <a:rPr lang="en-US" baseline="0" dirty="0" smtClean="0"/>
              <a:t>, </a:t>
            </a:r>
            <a:r>
              <a:rPr lang="en-US" dirty="0" smtClean="0"/>
              <a:t>K.I.T.T.,</a:t>
            </a:r>
            <a:r>
              <a:rPr lang="en-US" baseline="0" dirty="0" smtClean="0"/>
              <a:t> War Games, HAL, Marvin, </a:t>
            </a:r>
            <a:r>
              <a:rPr lang="en-US" baseline="0" dirty="0" err="1" smtClean="0"/>
              <a:t>Gort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Priss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1F8718-7697-4AC7-9357-0F53798C9E1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GRAIL (1969): Handwriting recognition</a:t>
            </a:r>
          </a:p>
          <a:p>
            <a:r>
              <a:rPr lang="en-US" dirty="0" smtClean="0"/>
              <a:t>Medical</a:t>
            </a:r>
            <a:r>
              <a:rPr lang="en-US" baseline="0" dirty="0" smtClean="0"/>
              <a:t> Expert Systems (1975-present): </a:t>
            </a:r>
          </a:p>
          <a:p>
            <a:r>
              <a:rPr lang="en-US" baseline="0" dirty="0" smtClean="0"/>
              <a:t>	- HELP (1975): Hospital decision support system</a:t>
            </a:r>
          </a:p>
          <a:p>
            <a:r>
              <a:rPr lang="en-US" baseline="0" dirty="0" smtClean="0"/>
              <a:t>	- PUFF (1979): interprets lung disease test results</a:t>
            </a:r>
          </a:p>
          <a:p>
            <a:r>
              <a:rPr lang="en-US" baseline="0" dirty="0" smtClean="0"/>
              <a:t>	- APACHE (1981): predicts risk of patient death</a:t>
            </a:r>
          </a:p>
          <a:p>
            <a:r>
              <a:rPr lang="en-US" baseline="0" dirty="0" smtClean="0"/>
              <a:t>DRAGON (1975): speech recognition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Deep Blue (1997): beat world chess champion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Falcon (1995): Credit Card Fraud monitoring by HNC software, uses neural networks and expert rules, latest version now used by many banks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SpamAssassin</a:t>
            </a:r>
            <a:r>
              <a:rPr lang="en-US" baseline="0" dirty="0" smtClean="0"/>
              <a:t> (2001): Uses </a:t>
            </a:r>
            <a:r>
              <a:rPr lang="en-US" baseline="0" dirty="0" err="1" smtClean="0"/>
              <a:t>Bayseian</a:t>
            </a:r>
            <a:r>
              <a:rPr lang="en-US" baseline="0" dirty="0" smtClean="0"/>
              <a:t> rules to classify Spam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MAPGEN (2004): handled routine plans for Mars Rover missions [mixed initiative planer]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BOSS (2007):</a:t>
            </a:r>
            <a:r>
              <a:rPr lang="en-US" baseline="0" dirty="0" smtClean="0"/>
              <a:t> won </a:t>
            </a:r>
            <a:r>
              <a:rPr lang="en-US" dirty="0" smtClean="0"/>
              <a:t>DARPA Urban</a:t>
            </a:r>
            <a:r>
              <a:rPr lang="en-US" baseline="0" dirty="0" smtClean="0"/>
              <a:t> Challenge</a:t>
            </a:r>
          </a:p>
          <a:p>
            <a:r>
              <a:rPr lang="en-US" baseline="0" dirty="0" smtClean="0"/>
              <a:t>Watson (2011): beat human Jeopardy! champions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Other:</a:t>
            </a:r>
          </a:p>
          <a:p>
            <a:r>
              <a:rPr lang="en-US" baseline="0" dirty="0" smtClean="0"/>
              <a:t>Remote Agent - Deep Space 1 probe</a:t>
            </a:r>
          </a:p>
          <a:p>
            <a:r>
              <a:rPr lang="en-US" baseline="0" dirty="0" err="1" smtClean="0"/>
              <a:t>RoboCup</a:t>
            </a:r>
            <a:endParaRPr lang="en-US" baseline="0" dirty="0" smtClean="0"/>
          </a:p>
          <a:p>
            <a:r>
              <a:rPr lang="en-US" baseline="0" dirty="0" smtClean="0"/>
              <a:t>Logistics Planning (Desert Storm)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1F8718-7697-4AC7-9357-0F53798C9E1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B49C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8"/>
          <p:cNvPicPr>
            <a:picLocks noChangeAspect="1" noChangeArrowheads="1"/>
          </p:cNvPicPr>
          <p:nvPr userDrawn="1"/>
        </p:nvPicPr>
        <p:blipFill>
          <a:blip r:embed="rId2" cstate="print"/>
          <a:srcRect r="78000"/>
          <a:stretch>
            <a:fillRect/>
          </a:stretch>
        </p:blipFill>
        <p:spPr bwMode="auto">
          <a:xfrm>
            <a:off x="0" y="0"/>
            <a:ext cx="2011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33" descr="lehigh-strip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0"/>
            <a:ext cx="71628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2286000" y="2286000"/>
            <a:ext cx="5867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86000" y="3886200"/>
            <a:ext cx="54864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5F16B-B9F5-4314-ABCF-416908D1E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quarter" idx="12"/>
          </p:nvPr>
        </p:nvSpPr>
        <p:spPr>
          <a:xfrm>
            <a:off x="381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5313" y="381000"/>
            <a:ext cx="2046287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6450" y="381000"/>
            <a:ext cx="598646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01ADF-EE9D-428E-AD71-80746B01E538}" type="slidenum">
              <a:rPr lang="en-US"/>
              <a:pPr>
                <a:defRPr/>
              </a:pPr>
              <a:t>‹#›</a:t>
            </a:fld>
            <a:r>
              <a:rPr lang="en-US"/>
              <a:t> of 30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6E266-91EA-40DD-AF82-E458DBDB3F4D}" type="slidenum">
              <a:rPr lang="en-US"/>
              <a:pPr>
                <a:defRPr/>
              </a:pPr>
              <a:t>‹#›</a:t>
            </a:fld>
            <a:r>
              <a:rPr lang="en-US"/>
              <a:t> of 30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676400"/>
            <a:ext cx="37877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6625" y="1676400"/>
            <a:ext cx="37877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92A7B-59A4-4124-8FE0-F7A7D544B309}" type="slidenum">
              <a:rPr lang="en-US"/>
              <a:pPr>
                <a:defRPr/>
              </a:pPr>
              <a:t>‹#›</a:t>
            </a:fld>
            <a:r>
              <a:rPr lang="en-US"/>
              <a:t> of 30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A9A32-2106-45D1-80BB-84F0E830416D}" type="slidenum">
              <a:rPr lang="en-US"/>
              <a:pPr>
                <a:defRPr/>
              </a:pPr>
              <a:t>‹#›</a:t>
            </a:fld>
            <a:r>
              <a:rPr lang="en-US"/>
              <a:t> of 30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76200" y="0"/>
            <a:ext cx="92964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3200" y="381000"/>
            <a:ext cx="6248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676400"/>
            <a:ext cx="77279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8A22E034-F9D3-44A0-B3E9-A5BEC4ECBFEE}" type="slidenum">
              <a:rPr lang="en-US"/>
              <a:pPr>
                <a:defRPr/>
              </a:pPr>
              <a:t>‹#›</a:t>
            </a:fld>
            <a:r>
              <a:rPr lang="en-US"/>
              <a:t> of 30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Ch. </a:t>
            </a:r>
            <a:r>
              <a:rPr lang="en-US" dirty="0" smtClean="0"/>
              <a:t>1 </a:t>
            </a:r>
            <a:r>
              <a:rPr lang="en-US"/>
              <a:t>– </a:t>
            </a:r>
            <a:r>
              <a:rPr lang="en-US" smtClean="0"/>
              <a:t>Introduction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Supplemental slides for CSE 327</a:t>
            </a:r>
          </a:p>
          <a:p>
            <a:r>
              <a:rPr lang="en-US"/>
              <a:t>Prof. Jeff Heflin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Your </a:t>
            </a:r>
            <a:r>
              <a:rPr lang="en-US" dirty="0" err="1" smtClean="0"/>
              <a:t>SciFi</a:t>
            </a:r>
            <a:r>
              <a:rPr lang="en-US" dirty="0" smtClean="0"/>
              <a:t> IQ</a:t>
            </a:r>
            <a:endParaRPr lang="en-US" dirty="0"/>
          </a:p>
        </p:txBody>
      </p:sp>
      <p:pic>
        <p:nvPicPr>
          <p:cNvPr id="1026" name="Picture 2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600200"/>
            <a:ext cx="1584960" cy="158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600200"/>
            <a:ext cx="2034073" cy="129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600200"/>
            <a:ext cx="1280160" cy="1561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 preferRelativeResize="0"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1600201"/>
            <a:ext cx="1114913" cy="158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 preferRelativeResize="0"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3810000"/>
            <a:ext cx="1285629" cy="163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 preferRelativeResize="0"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9602" y="3700790"/>
            <a:ext cx="1608556" cy="111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 preferRelativeResize="0"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77200" y="3352801"/>
            <a:ext cx="609188" cy="101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 preferRelativeResize="0"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53200" y="5181600"/>
            <a:ext cx="2209800" cy="49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 preferRelativeResize="0"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53200" y="3352800"/>
            <a:ext cx="1008677" cy="100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 preferRelativeResize="0"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80469" y="5181600"/>
            <a:ext cx="1639332" cy="111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 preferRelativeResize="0"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74106" y="3810000"/>
            <a:ext cx="914400" cy="163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971800" y="3276600"/>
            <a:ext cx="16321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R2D2 – Star Wars (1977)</a:t>
            </a:r>
            <a:endParaRPr lang="en-US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1600200" y="3276600"/>
            <a:ext cx="12666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Agent Smith – </a:t>
            </a:r>
            <a:br>
              <a:rPr lang="en-US" sz="1100" dirty="0" smtClean="0"/>
            </a:br>
            <a:r>
              <a:rPr lang="en-US" sz="1100" dirty="0" smtClean="0"/>
              <a:t>The Matrix  (1999)</a:t>
            </a:r>
            <a:endParaRPr lang="en-US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6477000" y="2895599"/>
            <a:ext cx="24383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Optimus</a:t>
            </a:r>
            <a:r>
              <a:rPr lang="en-US" sz="1100" dirty="0" smtClean="0"/>
              <a:t> Prime  – Transformers (2007)</a:t>
            </a:r>
            <a:endParaRPr lang="en-US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4800600" y="3200400"/>
            <a:ext cx="14494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Commander Data – </a:t>
            </a:r>
            <a:br>
              <a:rPr lang="en-US" sz="1100" dirty="0" smtClean="0"/>
            </a:br>
            <a:r>
              <a:rPr lang="en-US" sz="1100" dirty="0" smtClean="0"/>
              <a:t>Star Trek TNG (1987)</a:t>
            </a:r>
            <a:endParaRPr lang="en-US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228600" y="5486399"/>
            <a:ext cx="1295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T-800  – </a:t>
            </a:r>
            <a:br>
              <a:rPr lang="en-US" sz="1100" dirty="0" smtClean="0"/>
            </a:br>
            <a:r>
              <a:rPr lang="en-US" sz="1100" dirty="0" smtClean="0"/>
              <a:t>The Terminator (1984)</a:t>
            </a:r>
            <a:endParaRPr lang="en-US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1673906" y="5562600"/>
            <a:ext cx="12978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Ava –  Ex Machina  (2015)</a:t>
            </a:r>
            <a:endParaRPr lang="en-US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3274106" y="5562600"/>
            <a:ext cx="9930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Priss</a:t>
            </a:r>
            <a:r>
              <a:rPr lang="en-US" sz="1100" dirty="0" smtClean="0"/>
              <a:t>  – </a:t>
            </a:r>
            <a:br>
              <a:rPr lang="en-US" sz="1100" dirty="0" smtClean="0"/>
            </a:br>
            <a:r>
              <a:rPr lang="en-US" sz="1100" dirty="0" smtClean="0"/>
              <a:t>Blade Runner (1982)</a:t>
            </a:r>
            <a:endParaRPr lang="en-US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4419601" y="480060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K.I.T.T. – Knight Rider (1982)</a:t>
            </a:r>
            <a:endParaRPr lang="en-US" sz="1100" dirty="0"/>
          </a:p>
        </p:txBody>
      </p:sp>
      <p:sp>
        <p:nvSpPr>
          <p:cNvPr id="25" name="TextBox 24"/>
          <p:cNvSpPr txBox="1"/>
          <p:nvPr/>
        </p:nvSpPr>
        <p:spPr>
          <a:xfrm>
            <a:off x="4343401" y="6274713"/>
            <a:ext cx="175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Gort</a:t>
            </a:r>
            <a:r>
              <a:rPr lang="en-US" sz="1100" dirty="0" smtClean="0"/>
              <a:t> – The Day the Earth Stood Still (1951)</a:t>
            </a:r>
            <a:endParaRPr lang="en-US" sz="1100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8600" y="1600200"/>
            <a:ext cx="108438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6553200" y="4419601"/>
            <a:ext cx="1371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Marvin – The Hitchhiker’s Guide to the Galaxy (2005)</a:t>
            </a:r>
            <a:endParaRPr lang="en-US" sz="1100" dirty="0"/>
          </a:p>
        </p:txBody>
      </p:sp>
      <p:sp>
        <p:nvSpPr>
          <p:cNvPr id="28" name="TextBox 27"/>
          <p:cNvSpPr txBox="1"/>
          <p:nvPr/>
        </p:nvSpPr>
        <p:spPr>
          <a:xfrm>
            <a:off x="7924800" y="4495801"/>
            <a:ext cx="1219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HAL900 – 2001:A Space Odyssey (1968)</a:t>
            </a:r>
            <a:endParaRPr lang="en-US" sz="1100" dirty="0"/>
          </a:p>
        </p:txBody>
      </p:sp>
      <p:sp>
        <p:nvSpPr>
          <p:cNvPr id="29" name="TextBox 28"/>
          <p:cNvSpPr txBox="1"/>
          <p:nvPr/>
        </p:nvSpPr>
        <p:spPr>
          <a:xfrm>
            <a:off x="6553200" y="5715000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Joshua – </a:t>
            </a:r>
            <a:r>
              <a:rPr lang="en-US" sz="1100" smtClean="0"/>
              <a:t>WarGames</a:t>
            </a:r>
            <a:r>
              <a:rPr lang="en-US" sz="1100" dirty="0" smtClean="0"/>
              <a:t> (1983)</a:t>
            </a:r>
            <a:endParaRPr lang="en-US" sz="1100" dirty="0"/>
          </a:p>
        </p:txBody>
      </p:sp>
      <p:sp>
        <p:nvSpPr>
          <p:cNvPr id="30" name="TextBox 29"/>
          <p:cNvSpPr txBox="1"/>
          <p:nvPr/>
        </p:nvSpPr>
        <p:spPr>
          <a:xfrm>
            <a:off x="228600" y="3276600"/>
            <a:ext cx="11368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WALL-E – </a:t>
            </a:r>
            <a:br>
              <a:rPr lang="en-US" sz="1100" dirty="0" smtClean="0"/>
            </a:br>
            <a:r>
              <a:rPr lang="en-US" sz="1100" dirty="0" smtClean="0"/>
              <a:t>WALL-E (2008)</a:t>
            </a:r>
            <a:endParaRPr lang="en-US" sz="1100" dirty="0"/>
          </a:p>
        </p:txBody>
      </p:sp>
      <p:pic>
        <p:nvPicPr>
          <p:cNvPr id="4" name="Picture 2" descr="http://blogs-images.forbes.com/markhughes/files/2015/04/EX-MACHINA-4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0"/>
            <a:ext cx="1502569" cy="161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Your Real AI IQ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8303" y="3276602"/>
            <a:ext cx="2150097" cy="138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5971" y="3276600"/>
            <a:ext cx="992332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5029201"/>
            <a:ext cx="1791747" cy="141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1309" y="4967403"/>
            <a:ext cx="2411091" cy="143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5013961"/>
            <a:ext cx="1720078" cy="137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1600200"/>
            <a:ext cx="2078427" cy="1385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8304" y="3276602"/>
            <a:ext cx="2046313" cy="136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00800" y="1600201"/>
            <a:ext cx="1882178" cy="136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11877" y="1600201"/>
            <a:ext cx="1800251" cy="136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18"/>
          <p:cNvGrpSpPr/>
          <p:nvPr/>
        </p:nvGrpSpPr>
        <p:grpSpPr>
          <a:xfrm>
            <a:off x="6781800" y="3276601"/>
            <a:ext cx="1433398" cy="1303020"/>
            <a:chOff x="6400800" y="3352800"/>
            <a:chExt cx="1524000" cy="1447800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553200" y="3505200"/>
              <a:ext cx="11430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Oval 15"/>
            <p:cNvSpPr/>
            <p:nvPr/>
          </p:nvSpPr>
          <p:spPr bwMode="auto">
            <a:xfrm>
              <a:off x="6400800" y="3352800"/>
              <a:ext cx="1524000" cy="1447800"/>
            </a:xfrm>
            <a:prstGeom prst="ellipse">
              <a:avLst/>
            </a:prstGeom>
            <a:noFill/>
            <a:ln w="127000" cap="flat" cmpd="sng" algn="ctr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8" name="Straight Connector 17"/>
            <p:cNvCxnSpPr>
              <a:stCxn id="16" idx="7"/>
              <a:endCxn id="16" idx="3"/>
            </p:cNvCxnSpPr>
            <p:nvPr/>
          </p:nvCxnSpPr>
          <p:spPr bwMode="auto">
            <a:xfrm rot="16200000" flipH="1" flipV="1">
              <a:off x="6650925" y="3537885"/>
              <a:ext cx="1023750" cy="1077630"/>
            </a:xfrm>
            <a:prstGeom prst="line">
              <a:avLst/>
            </a:prstGeom>
            <a:solidFill>
              <a:schemeClr val="accent1"/>
            </a:solidFill>
            <a:ln w="127000" cap="flat" cmpd="sng" algn="ctr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21" name="TextBox 20"/>
          <p:cNvSpPr txBox="1"/>
          <p:nvPr/>
        </p:nvSpPr>
        <p:spPr>
          <a:xfrm>
            <a:off x="152400" y="2971800"/>
            <a:ext cx="24561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GRAIL (1969): handwriting recognition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35677" y="2971800"/>
            <a:ext cx="28841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HELP (1975): hospital decision support system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48400" y="2971800"/>
            <a:ext cx="23342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DRAGON (1975): speech recognition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31503" y="4648201"/>
            <a:ext cx="27959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30000"/>
              </a:spcBef>
              <a:defRPr/>
            </a:pPr>
            <a:r>
              <a:rPr lang="en-US" sz="1100" dirty="0" smtClean="0"/>
              <a:t>Deep Blue (1997): beat world chess champion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2103" y="4648201"/>
            <a:ext cx="26709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30000"/>
              </a:spcBef>
              <a:defRPr/>
            </a:pPr>
            <a:r>
              <a:rPr lang="en-US" sz="1100" dirty="0" smtClean="0"/>
              <a:t>Falcon (1995): Credit card fraud monitoring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29400" y="4648201"/>
            <a:ext cx="20537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30000"/>
              </a:spcBef>
              <a:defRPr/>
            </a:pPr>
            <a:r>
              <a:rPr lang="en-US" sz="1100" dirty="0" err="1" smtClean="0"/>
              <a:t>SpamAssassin</a:t>
            </a:r>
            <a:r>
              <a:rPr lang="en-US" sz="1100" dirty="0" smtClean="0"/>
              <a:t> (2001): kills spam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8600" y="6324601"/>
            <a:ext cx="2133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MAPGEN (2004): handled routine plans for Mars Rover missions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85878" y="6400801"/>
            <a:ext cx="20147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30000"/>
              </a:spcBef>
              <a:defRPr/>
            </a:pPr>
            <a:r>
              <a:rPr lang="en-US" sz="1100" dirty="0" smtClean="0"/>
              <a:t>BOSS (2007): won DARPA Urban Challenge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34001" y="6400800"/>
            <a:ext cx="251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Watson (2011): beat human Jeopardy! champions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AI Definitions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117933"/>
              </p:ext>
            </p:extLst>
          </p:nvPr>
        </p:nvGraphicFramePr>
        <p:xfrm>
          <a:off x="762000" y="2057400"/>
          <a:ext cx="7620000" cy="2834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05000"/>
                <a:gridCol w="2819400"/>
                <a:gridCol w="2895600"/>
              </a:tblGrid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Compared to humans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Compared to ideal</a:t>
                      </a:r>
                      <a:r>
                        <a:rPr lang="en-US" sz="2800" baseline="0" dirty="0" smtClean="0"/>
                        <a:t> (rationality)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Thought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Systems</a:t>
                      </a:r>
                      <a:r>
                        <a:rPr lang="en-US" sz="2800" baseline="0" dirty="0" smtClean="0"/>
                        <a:t> that think like humans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Systems that think rationally</a:t>
                      </a:r>
                      <a:endParaRPr lang="en-US" sz="2800" dirty="0"/>
                    </a:p>
                  </a:txBody>
                  <a:tcPr/>
                </a:tc>
              </a:tr>
              <a:tr h="75692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Behavior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Systems that act like humans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Systems</a:t>
                      </a:r>
                      <a:r>
                        <a:rPr lang="en-US" sz="2800" baseline="0" dirty="0" smtClean="0"/>
                        <a:t> that act rationally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251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Turing Test</a:t>
            </a:r>
            <a:endParaRPr lang="en-US" dirty="0"/>
          </a:p>
        </p:txBody>
      </p:sp>
      <p:pic>
        <p:nvPicPr>
          <p:cNvPr id="5" name="Picture 4" descr="dilb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034540"/>
            <a:ext cx="7662333" cy="413766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61460"/>
            <a:ext cx="1905001" cy="2821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Fields that AI Draws From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Philosophy</a:t>
            </a:r>
          </a:p>
          <a:p>
            <a:pPr lvl="1"/>
            <a:r>
              <a:rPr lang="en-US" sz="2000" dirty="0"/>
              <a:t>rules of thought, nature of mind, source of knowledge</a:t>
            </a:r>
          </a:p>
          <a:p>
            <a:r>
              <a:rPr lang="en-US" sz="2400" dirty="0" smtClean="0"/>
              <a:t>Mathematics</a:t>
            </a:r>
          </a:p>
          <a:p>
            <a:pPr lvl="1"/>
            <a:r>
              <a:rPr lang="en-US" sz="2000" dirty="0" smtClean="0"/>
              <a:t>formal logic, probability, linear algebra</a:t>
            </a:r>
          </a:p>
          <a:p>
            <a:r>
              <a:rPr lang="en-US" sz="2400" dirty="0" smtClean="0"/>
              <a:t>Economics</a:t>
            </a:r>
          </a:p>
          <a:p>
            <a:pPr lvl="1"/>
            <a:r>
              <a:rPr lang="en-US" sz="2000" dirty="0" smtClean="0"/>
              <a:t>how to make decision that lead to preferred outcomes</a:t>
            </a:r>
          </a:p>
          <a:p>
            <a:r>
              <a:rPr lang="en-US" sz="2400" dirty="0"/>
              <a:t>Psychology</a:t>
            </a:r>
          </a:p>
          <a:p>
            <a:pPr lvl="1"/>
            <a:r>
              <a:rPr lang="en-US" sz="2000" dirty="0"/>
              <a:t>study of human mind and its functions</a:t>
            </a:r>
          </a:p>
          <a:p>
            <a:pPr lvl="1"/>
            <a:r>
              <a:rPr lang="en-US" sz="2000" dirty="0"/>
              <a:t>especially Cognitive Science</a:t>
            </a:r>
          </a:p>
          <a:p>
            <a:r>
              <a:rPr lang="en-US" sz="2400" dirty="0" smtClean="0"/>
              <a:t>Physics</a:t>
            </a:r>
          </a:p>
          <a:p>
            <a:pPr lvl="1"/>
            <a:r>
              <a:rPr lang="en-US" sz="2000" dirty="0" smtClean="0"/>
              <a:t>how does the world really work?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101ADF-EE9D-428E-AD71-80746B01E53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History Lesson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~350 BC: Aristotle’s syllogisms</a:t>
            </a:r>
            <a:endParaRPr lang="en-US" sz="2400" dirty="0"/>
          </a:p>
          <a:p>
            <a:r>
              <a:rPr lang="en-US" sz="2400" dirty="0" smtClean="0"/>
              <a:t>17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century: mathematical logic</a:t>
            </a:r>
            <a:endParaRPr lang="en-US" sz="2400" dirty="0"/>
          </a:p>
          <a:p>
            <a:pPr lvl="1"/>
            <a:r>
              <a:rPr lang="en-US" sz="2000" dirty="0" smtClean="0"/>
              <a:t>Leibniz</a:t>
            </a:r>
            <a:r>
              <a:rPr lang="en-US" sz="2000" dirty="0"/>
              <a:t>, Boole, </a:t>
            </a:r>
            <a:r>
              <a:rPr lang="en-US" sz="2000" dirty="0" err="1"/>
              <a:t>Frege</a:t>
            </a:r>
            <a:endParaRPr lang="en-US" sz="2000" dirty="0"/>
          </a:p>
          <a:p>
            <a:r>
              <a:rPr lang="en-US" sz="2400" dirty="0" smtClean="0"/>
              <a:t>1950: Alan </a:t>
            </a:r>
            <a:r>
              <a:rPr lang="en-US" sz="2400" dirty="0"/>
              <a:t>Turing proposes intelligent computers </a:t>
            </a:r>
            <a:endParaRPr lang="en-US" sz="2400" dirty="0" smtClean="0"/>
          </a:p>
          <a:p>
            <a:r>
              <a:rPr lang="en-US" sz="2400" dirty="0" smtClean="0"/>
              <a:t>1956: Dartmouth conference</a:t>
            </a:r>
            <a:endParaRPr lang="en-US" sz="2400" dirty="0"/>
          </a:p>
          <a:p>
            <a:pPr lvl="1"/>
            <a:r>
              <a:rPr lang="en-US" sz="2000" dirty="0" smtClean="0"/>
              <a:t>Coined term </a:t>
            </a:r>
            <a:r>
              <a:rPr lang="en-US" sz="2000" dirty="0"/>
              <a:t>“artificial intelligence</a:t>
            </a:r>
            <a:r>
              <a:rPr lang="en-US" sz="2000" dirty="0" smtClean="0"/>
              <a:t>”</a:t>
            </a:r>
            <a:endParaRPr lang="en-US" sz="2000" dirty="0"/>
          </a:p>
          <a:p>
            <a:pPr lvl="1"/>
            <a:r>
              <a:rPr lang="en-US" sz="2000" dirty="0" smtClean="0"/>
              <a:t>John </a:t>
            </a:r>
            <a:r>
              <a:rPr lang="en-US" sz="2000" dirty="0"/>
              <a:t>McCarthy, Marvin Minsky, Allen Newell and Herbert Simon</a:t>
            </a:r>
          </a:p>
          <a:p>
            <a:pPr lvl="1"/>
            <a:r>
              <a:rPr lang="en-US" sz="2000" dirty="0" smtClean="0"/>
              <a:t>Logic </a:t>
            </a:r>
            <a:r>
              <a:rPr lang="en-US" sz="2000" dirty="0"/>
              <a:t>Theorist</a:t>
            </a:r>
          </a:p>
          <a:p>
            <a:r>
              <a:rPr lang="en-US" sz="2400" dirty="0" smtClean="0"/>
              <a:t>1958: General </a:t>
            </a:r>
            <a:r>
              <a:rPr lang="en-US" sz="2400" dirty="0"/>
              <a:t>Problem Solver (Newell and </a:t>
            </a:r>
            <a:r>
              <a:rPr lang="en-US" sz="2400" dirty="0" smtClean="0"/>
              <a:t>Simon)</a:t>
            </a:r>
          </a:p>
          <a:p>
            <a:r>
              <a:rPr lang="en-US" sz="2400" dirty="0" smtClean="0"/>
              <a:t>1958: Lisp </a:t>
            </a:r>
            <a:r>
              <a:rPr lang="en-US" sz="2400" dirty="0"/>
              <a:t>(</a:t>
            </a:r>
            <a:r>
              <a:rPr lang="en-US" sz="2400" dirty="0" smtClean="0"/>
              <a:t>McCarthy)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619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yland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99"/>
      </a:lt2>
      <a:accent1>
        <a:srgbClr val="FFFF00"/>
      </a:accent1>
      <a:accent2>
        <a:srgbClr val="990000"/>
      </a:accent2>
      <a:accent3>
        <a:srgbClr val="FFFFFF"/>
      </a:accent3>
      <a:accent4>
        <a:srgbClr val="000000"/>
      </a:accent4>
      <a:accent5>
        <a:srgbClr val="FFFFAA"/>
      </a:accent5>
      <a:accent6>
        <a:srgbClr val="8A0000"/>
      </a:accent6>
      <a:hlink>
        <a:srgbClr val="1A0CF3"/>
      </a:hlink>
      <a:folHlink>
        <a:srgbClr val="808080"/>
      </a:folHlink>
    </a:clrScheme>
    <a:fontScheme name="Maryla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ryland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yland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yland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yland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C:\MSOffice\Templates\Presentation Designs\Maryland.pot</Template>
  <TotalTime>8247</TotalTime>
  <Words>369</Words>
  <Application>Microsoft Office PowerPoint</Application>
  <PresentationFormat>On-screen Show (4:3)</PresentationFormat>
  <Paragraphs>81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Monotype Sorts</vt:lpstr>
      <vt:lpstr>Maryland</vt:lpstr>
      <vt:lpstr>Ch. 1 – Introduction</vt:lpstr>
      <vt:lpstr>Test Your SciFi IQ</vt:lpstr>
      <vt:lpstr>Test Your Real AI IQ</vt:lpstr>
      <vt:lpstr>Possible AI Definitions</vt:lpstr>
      <vt:lpstr>The Turing Test</vt:lpstr>
      <vt:lpstr>Fields that AI Draws From</vt:lpstr>
      <vt:lpstr>A Brief History Lesson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Knowledge Representation Issues for the Semantic Web</dc:title>
  <dc:creator>Jeff Heflin</dc:creator>
  <cp:lastModifiedBy>heflin</cp:lastModifiedBy>
  <cp:revision>263</cp:revision>
  <dcterms:created xsi:type="dcterms:W3CDTF">1995-05-27T20:07:50Z</dcterms:created>
  <dcterms:modified xsi:type="dcterms:W3CDTF">2019-01-24T15:54:26Z</dcterms:modified>
</cp:coreProperties>
</file>