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2" r:id="rId2"/>
    <p:sldId id="433" r:id="rId3"/>
    <p:sldId id="427" r:id="rId4"/>
    <p:sldId id="428" r:id="rId5"/>
    <p:sldId id="424" r:id="rId6"/>
    <p:sldId id="434" r:id="rId7"/>
    <p:sldId id="425" r:id="rId8"/>
    <p:sldId id="426" r:id="rId9"/>
    <p:sldId id="429" r:id="rId10"/>
    <p:sldId id="437" r:id="rId11"/>
    <p:sldId id="430" r:id="rId12"/>
    <p:sldId id="432" r:id="rId13"/>
    <p:sldId id="431" r:id="rId14"/>
    <p:sldId id="435" r:id="rId15"/>
    <p:sldId id="436" r:id="rId16"/>
  </p:sldIdLst>
  <p:sldSz cx="9144000" cy="6858000" type="screen4x3"/>
  <p:notesSz cx="6858000" cy="9144000"/>
  <p:embeddedFontLst>
    <p:embeddedFont>
      <p:font typeface="Monotype Sorts"/>
      <p:regular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575"/>
    <a:srgbClr val="8A6C5C"/>
    <a:srgbClr val="9A6D4C"/>
    <a:srgbClr val="996633"/>
    <a:srgbClr val="FFFFCC"/>
    <a:srgbClr val="FFFF66"/>
    <a:srgbClr val="CC0000"/>
    <a:srgbClr val="B49C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807" autoAdjust="0"/>
  </p:normalViewPr>
  <p:slideViewPr>
    <p:cSldViewPr>
      <p:cViewPr varScale="1">
        <p:scale>
          <a:sx n="83" d="100"/>
          <a:sy n="83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0E82EF6B-A2AF-45DC-917B-177E060FB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1F31C-D287-4944-9DB5-3AF9BD21AB91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85E2-2F39-4D26-AD26-65CBECE3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6CED-E4EE-4C77-97D8-3FFE3697CD3C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BB0B-2405-4EC6-AE07-6881803E1E55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B2BB85-D30F-4D14-9079-27598C61588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C434-A2D2-4161-8BF7-241F03FC9043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80604-B446-4282-8940-5875D64F9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42B7-33EC-4EE8-BDB6-1A1EB6578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4441-989B-4678-8577-A3103A4F2229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630B6-D342-4EFD-93E3-1731624C3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8EFA-D2E5-4DF0-BEA3-35BF0388429E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4096-2402-431A-8312-385654661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0B377E48-6EBA-400E-BD0B-223F8FDF3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9" r:id="rId4"/>
    <p:sldLayoutId id="2147483800" r:id="rId5"/>
    <p:sldLayoutId id="2147483806" r:id="rId6"/>
    <p:sldLayoutId id="2147483801" r:id="rId7"/>
    <p:sldLayoutId id="2147483807" r:id="rId8"/>
    <p:sldLayoutId id="2147483802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 smtClean="0"/>
              <a:t>CSE 428</a:t>
            </a:r>
            <a:br>
              <a:rPr lang="en-US" altLang="en-US" sz="4000" smtClean="0"/>
            </a:br>
            <a:r>
              <a:rPr lang="en-US" altLang="en-US" sz="4000" smtClean="0"/>
              <a:t>Semantic Web Topics</a:t>
            </a:r>
            <a:br>
              <a:rPr lang="en-US" altLang="en-US" sz="4000" smtClean="0"/>
            </a:br>
            <a:r>
              <a:rPr lang="en-US" altLang="en-US" sz="4000" smtClean="0"/>
              <a:t>OWL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/>
              <a:t>Jeff Heflin</a:t>
            </a:r>
          </a:p>
          <a:p>
            <a:pPr algn="l"/>
            <a:r>
              <a:rPr lang="en-US" altLang="en-US" smtClean="0"/>
              <a:t>Lehigh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2BB85-D30F-4D14-9079-27598C615883}" type="slidenum">
              <a:rPr lang="en-US" smtClean="0"/>
              <a:pPr>
                <a:defRPr/>
              </a:pPr>
              <a:t>10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791200" y="30480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#Parent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477000" y="4038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#Male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648200" y="51054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rdf:nil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524000" y="43434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rdf:List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62400" y="4038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24200" y="30480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828800" y="2133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#Father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11" idx="4"/>
            <a:endCxn id="10" idx="0"/>
          </p:cNvCxnSpPr>
          <p:nvPr/>
        </p:nvCxnSpPr>
        <p:spPr bwMode="auto">
          <a:xfrm>
            <a:off x="2552700" y="2590800"/>
            <a:ext cx="12954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71600" y="2743200"/>
            <a:ext cx="1728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owl:intersectionOf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10" idx="3"/>
            <a:endCxn id="8" idx="0"/>
          </p:cNvCxnSpPr>
          <p:nvPr/>
        </p:nvCxnSpPr>
        <p:spPr bwMode="auto">
          <a:xfrm flipH="1">
            <a:off x="2247900" y="3438245"/>
            <a:ext cx="1088326" cy="9051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05000" y="35814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9" idx="2"/>
            <a:endCxn id="8" idx="6"/>
          </p:cNvCxnSpPr>
          <p:nvPr/>
        </p:nvCxnSpPr>
        <p:spPr bwMode="auto">
          <a:xfrm flipH="1">
            <a:off x="2971800" y="4267200"/>
            <a:ext cx="9906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10" idx="4"/>
            <a:endCxn id="9" idx="0"/>
          </p:cNvCxnSpPr>
          <p:nvPr/>
        </p:nvCxnSpPr>
        <p:spPr bwMode="auto">
          <a:xfrm>
            <a:off x="3848100" y="3505200"/>
            <a:ext cx="838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4"/>
            <a:endCxn id="7" idx="0"/>
          </p:cNvCxnSpPr>
          <p:nvPr/>
        </p:nvCxnSpPr>
        <p:spPr bwMode="auto">
          <a:xfrm>
            <a:off x="4686300" y="4495800"/>
            <a:ext cx="6858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6"/>
            <a:endCxn id="5" idx="2"/>
          </p:cNvCxnSpPr>
          <p:nvPr/>
        </p:nvCxnSpPr>
        <p:spPr bwMode="auto">
          <a:xfrm>
            <a:off x="4572000" y="32766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6"/>
            <a:endCxn id="6" idx="2"/>
          </p:cNvCxnSpPr>
          <p:nvPr/>
        </p:nvCxnSpPr>
        <p:spPr bwMode="auto">
          <a:xfrm>
            <a:off x="5410200" y="4267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648200" y="297180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rdf:first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5638800" y="396240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rdf:first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343400" y="350520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rdf:rest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105400" y="449580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rdf:rest</a:t>
            </a:r>
            <a:endParaRPr lang="en-US" sz="1600" dirty="0"/>
          </a:p>
        </p:txBody>
      </p:sp>
      <p:cxnSp>
        <p:nvCxnSpPr>
          <p:cNvPr id="42" name="Straight Arrow Connector 41"/>
          <p:cNvCxnSpPr>
            <a:stCxn id="7" idx="2"/>
            <a:endCxn id="8" idx="5"/>
          </p:cNvCxnSpPr>
          <p:nvPr/>
        </p:nvCxnSpPr>
        <p:spPr bwMode="auto">
          <a:xfrm flipH="1" flipV="1">
            <a:off x="2759774" y="4733645"/>
            <a:ext cx="1888426" cy="60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971800" y="40386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505200" y="4614446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85800" y="1998663"/>
            <a:ext cx="76454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rdf:ID=”Man”&gt;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&lt;owl:intersectionOf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&lt;owl:Class rdf:about=”#Person”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&lt;owl:complementOf rdf:resource=”#Woman”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&lt;/owl:intersectionOf&gt;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Man is every Person who is not a Woman.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85800" y="1998663"/>
            <a:ext cx="792638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&lt;owl:Class rdf:ID=”PrimaryColor”&gt;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&lt;owl:oneOf rdf:parseType=”Collection”&gt;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rdf:about=”#Red”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rdf:about=”#Blue”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     &lt;owl:Thing rdf:about=”#Yellow” /&gt;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   &lt;/owl:oneOf&gt;</a:t>
            </a:r>
            <a:br>
              <a:rPr lang="en-US" sz="2400">
                <a:latin typeface="Courier New" pitchFamily="49" charset="0"/>
                <a:cs typeface="Courier New" pitchFamily="49" charset="0"/>
              </a:rPr>
            </a:br>
            <a:r>
              <a:rPr lang="en-US" sz="2400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Enumerated Classes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PrimaryColor has exactly three instances: Red, Blue and Yellow.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800" y="1998663"/>
            <a:ext cx="8042275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&lt;owl:Ontology rdf:about=””&gt;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&lt;owl:priorVersion rdf:resource=”www.onts.org/myont1”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&lt;owl:backwardCompatibleWith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				 rdf:resource=”www.onts.org/myont2”/&gt;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&lt;/owl:Ontology&gt;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&lt;owl:DeprecatedClass rdf:ID="Car"&gt;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&lt;owl:equivalentClass rdf:resource="#Automobile"/&gt;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&lt;/owl:DeprecatedClass&gt;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&lt;owl:DeprecatedProperty rdf:ID="hasDriver"&gt;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&lt;owl:inverseOf rdf:resource="#drives"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&lt;/owl:DeprecatedProperty&gt;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Versioning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OWL 2: Property Chains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06450" y="1676400"/>
            <a:ext cx="7727950" cy="2438400"/>
          </a:xfrm>
        </p:spPr>
        <p:txBody>
          <a:bodyPr/>
          <a:lstStyle/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&lt;rdf:Description rdf:about="hasGrandparent"&gt;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&lt;owl:propertyChainAxiom rdf:parseType="Collection"&gt;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&lt;owl:ObjectProperty rdf:about="hasParent"/&gt;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&lt;owl:ObjectProperty rdf:about="hasParent"/&gt;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&lt;/owl:propertyChainAxiom&gt;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&lt;/rdf:Description&gt;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838200" y="42672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/>
              <a:t>The hasGrandparent property is exactly the composition of the hasParent property with itself. In other words,  someone’s grandparent is the parent of their parent.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OWL 2: Negative Assertions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1981200"/>
          </a:xfrm>
        </p:spPr>
        <p:txBody>
          <a:bodyPr/>
          <a:lstStyle/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&lt;owl:NegativePropertyAssertion&gt;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&lt;owl:sourceIndividual rdf:resource=“#heflin” /&gt;</a:t>
            </a:r>
          </a:p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&lt;owl:assertionProperty rdf:resource=“&amp;foaf;knows” /&gt;</a:t>
            </a:r>
          </a:p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&lt;owl:targetIndividual rdf:resource=“&amp;whouse;obama” 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&lt;/owl:NegativePropertyAssertion&gt;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38200" y="4267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/>
              <a:t>States the triple #heflin foaf:knows #obama is false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 Header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&lt;!DOCTYPE rdf:RDF [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&lt;!ENTITY owl "http://www.w3.org/2002/07/owl#"&gt;]&gt;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&lt;rdf:RDF xmlns:owl ="http://www.w3.org/2002/07/owl#"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xmlns:rdf ="http://www.w3.org/1999/02/22-rdf-syntax-ns#"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	xmlns:rdfs="http://www.w3.org/2000/01/rdf-schema#"&gt;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&lt;owl:Ontology rdf:about=""&gt;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&lt;rdfs:label&gt;My Ontology&lt;/rdfs:label&gt;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&lt;rdfs:comment&gt;An example ontology&lt;/rdfs:comment&gt;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&lt;owl:imports rdf:resource=“http://www.ont.org/generic” /&gt;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&lt;/owl:Ontology&gt;</a:t>
            </a:r>
            <a:br>
              <a:rPr lang="en-US" sz="1800" smtClean="0">
                <a:latin typeface="Courier New" pitchFamily="49" charset="0"/>
                <a:cs typeface="Courier New" pitchFamily="49" charset="0"/>
              </a:rPr>
            </a:b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&lt;/rdf:RDF&gt;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09600" y="2397125"/>
            <a:ext cx="804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&lt;p:Person rdf:about=”http://www.cse.lehigh.edu/~heflin/”&gt;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&lt;owl:sameAs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    rdf:resource=”http://www.cs.umd.edu/~heflin/”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&lt;/p:Person&gt;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Equality/Inequality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908425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distinct individuals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530725"/>
            <a:ext cx="804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&lt;p:Person rdf:about=”http://www.cse.lehigh.edu/~heflin/”&gt;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&lt;owl:differentFrom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    rdf:resource=”mailto:heflin@cse.lehigh.edu”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&lt;/p:Person&gt;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09600" y="18288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the same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85800" y="1998663"/>
            <a:ext cx="803275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&lt;owl:AllDifferent&gt;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&lt;owl:distinctMembers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rdf:about=”#Bob”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rdf:about=”#Sue”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&lt;p:Person rdf:about=”#Mary”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…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&lt;/owl:distinctMembers&gt;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&lt;/owl:AllDifferent&gt;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Sets of Distinct Individuals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URIs #Bob, #Sue and #Mary all refer to distinct individuals.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85800" y="1998663"/>
            <a:ext cx="7802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rdf:ID=”Band”&gt;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rdf:resource=”#hasMember”/&gt;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&lt;owl:allValuesFrom rdf:resource=”#Musician”/&gt;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 Values From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Band is a subclass of the set of entities which only have members that are Musicians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85800" y="1998663"/>
            <a:ext cx="7802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rdf:ID=”Band”&gt;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rdf:resource=”#hasMember”/&gt;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&lt;owl:someValuesFrom rdf:resource=”#Singer”/&gt;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Values From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Every Band has at least one member who is a Singer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85800" y="1998663"/>
            <a:ext cx="841692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rdf:ID=”Guitarist”&gt;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rdf:resource=”#playsInstrument”/&gt;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&lt;owl:hasValue rdf:resource=”#Guitar”/&gt;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&lt;/rdfs:subClassOf&gt;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 Value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Guitarist is a subclass of the set of entities which play at least one instrument that is a Guitar.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85800" y="1998663"/>
            <a:ext cx="8264525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rdf:ID=”Parent”&gt;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&lt;owl:equivalentClass&gt;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&lt;owl:Restriction&gt;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&lt;owl:onProperty rdf:resource="#hasChild" /&gt;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&lt;owl:minCardinality rdf:datatype=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	"&amp;xsd;nonNegativeInteger"&gt;1&lt;/owl:minCardinality&gt;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	&lt;/owl:Restriction&gt;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&lt;/owl:equivalentClass&gt;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Cardinality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685800" y="48006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Parent is exactly the set of entities which have at least one child.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5800" y="1676400"/>
            <a:ext cx="787876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rdf:ID=”Father”&gt;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&lt;owl:intersectionOf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rdf:about=”#Parent”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rdf:about=”#Male”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&lt;/owl:intersectionOf&gt;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Intersection and Union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85800" y="3411538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Father is exactly a Parent who is also Male.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097338"/>
            <a:ext cx="69564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>
                <a:latin typeface="Courier New" pitchFamily="49" charset="0"/>
                <a:cs typeface="Courier New" pitchFamily="49" charset="0"/>
              </a:rPr>
              <a:t>&lt;owl:Class rdf:ID=”Person”&gt;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&lt;owl:unionOf rdf:parseType=”Collection”&gt;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rdf:about=”#Woman”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   &lt;owl:Class rdf:about=”#Man” /&gt;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   &lt;/owl:unionOf&gt;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&lt;/owl:Class&gt;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58674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Every Person is either Male or Female.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5374</TotalTime>
  <Words>319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Monotype Sorts</vt:lpstr>
      <vt:lpstr>Courier New</vt:lpstr>
      <vt:lpstr>Maryland</vt:lpstr>
      <vt:lpstr>CSE 428 Semantic Web Topics OWL</vt:lpstr>
      <vt:lpstr>Ontology Header</vt:lpstr>
      <vt:lpstr>Equality/Inequality</vt:lpstr>
      <vt:lpstr>Sets of Distinct Individuals</vt:lpstr>
      <vt:lpstr>All Values From</vt:lpstr>
      <vt:lpstr>Some Values From</vt:lpstr>
      <vt:lpstr>Has Value</vt:lpstr>
      <vt:lpstr>Minimum Cardinality</vt:lpstr>
      <vt:lpstr>Intersection and Union</vt:lpstr>
      <vt:lpstr>Containers</vt:lpstr>
      <vt:lpstr>Complement</vt:lpstr>
      <vt:lpstr>Enumerated Classes</vt:lpstr>
      <vt:lpstr>Ontology Versioning</vt:lpstr>
      <vt:lpstr>OWL 2: Property Chains</vt:lpstr>
      <vt:lpstr>OWL 2: Negative Assertions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heflin</cp:lastModifiedBy>
  <cp:revision>229</cp:revision>
  <dcterms:created xsi:type="dcterms:W3CDTF">1995-05-27T20:07:50Z</dcterms:created>
  <dcterms:modified xsi:type="dcterms:W3CDTF">2013-02-14T04:50:58Z</dcterms:modified>
</cp:coreProperties>
</file>