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1" r:id="rId3"/>
    <p:sldId id="292" r:id="rId4"/>
    <p:sldId id="293" r:id="rId5"/>
    <p:sldId id="294" r:id="rId6"/>
    <p:sldId id="295" r:id="rId7"/>
    <p:sldId id="296" r:id="rId8"/>
    <p:sldId id="297" r:id="rId9"/>
    <p:sldId id="298" r:id="rId10"/>
    <p:sldId id="299" r:id="rId11"/>
    <p:sldId id="315" r:id="rId12"/>
    <p:sldId id="301" r:id="rId13"/>
    <p:sldId id="302" r:id="rId14"/>
    <p:sldId id="305" r:id="rId15"/>
    <p:sldId id="300" r:id="rId16"/>
    <p:sldId id="303" r:id="rId17"/>
    <p:sldId id="306" r:id="rId18"/>
    <p:sldId id="304" r:id="rId19"/>
    <p:sldId id="307" r:id="rId20"/>
    <p:sldId id="308" r:id="rId21"/>
    <p:sldId id="309" r:id="rId22"/>
    <p:sldId id="310" r:id="rId23"/>
    <p:sldId id="311" r:id="rId24"/>
    <p:sldId id="312" r:id="rId25"/>
    <p:sldId id="313" r:id="rId26"/>
    <p:sldId id="314" r:id="rId2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051" autoAdjust="0"/>
    <p:restoredTop sz="90929"/>
  </p:normalViewPr>
  <p:slideViewPr>
    <p:cSldViewPr>
      <p:cViewPr varScale="1">
        <p:scale>
          <a:sx n="55" d="100"/>
          <a:sy n="55" d="100"/>
        </p:scale>
        <p:origin x="-63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B1C2F09-9B9A-4168-B084-291EDD2DD64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E2D0408-7BF3-49BE-937A-ADD2EC9CB30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C034800-C8F3-4D69-9042-FF2B4031DB5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0342EAA-392D-4A1C-9427-8EB9C183858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6479C80-ABBB-4887-97B0-7E27251D1DD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36E3EA3-FBF8-46EC-9EF1-3491DCD1BBB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B24275B-BC49-41FD-8127-6555934EA19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D98FFC3-6570-41E3-8C7E-2B75174CFA5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4C683EB-40B8-4752-930F-2810329F753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1189957-6F8C-4A7E-853E-2A19204876D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859324D-CC67-4AD1-9CCE-A09DA68BE65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A714D7B-5281-4DEF-9690-43BFE6136B7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52400"/>
            <a:ext cx="7772400" cy="1143000"/>
          </a:xfrm>
        </p:spPr>
        <p:txBody>
          <a:bodyPr/>
          <a:lstStyle/>
          <a:p>
            <a:r>
              <a:rPr lang="en-US"/>
              <a:t>Design Project</a:t>
            </a:r>
          </a:p>
        </p:txBody>
      </p:sp>
      <p:sp>
        <p:nvSpPr>
          <p:cNvPr id="2052" name="Rectangle 4"/>
          <p:cNvSpPr>
            <a:spLocks noGrp="1" noChangeArrowheads="1"/>
          </p:cNvSpPr>
          <p:nvPr>
            <p:ph type="subTitle" idx="1"/>
          </p:nvPr>
        </p:nvSpPr>
        <p:spPr>
          <a:xfrm>
            <a:off x="609600" y="1219200"/>
            <a:ext cx="7086600" cy="3810000"/>
          </a:xfrm>
        </p:spPr>
        <p:txBody>
          <a:bodyPr/>
          <a:lstStyle/>
          <a:p>
            <a:r>
              <a:rPr lang="en-US" dirty="0"/>
              <a:t>(Last updated: </a:t>
            </a:r>
            <a:r>
              <a:rPr lang="en-US" dirty="0" smtClean="0"/>
              <a:t>Oct. 14/2012)</a:t>
            </a:r>
            <a:endParaRPr lang="en-US" dirty="0" smtClean="0"/>
          </a:p>
          <a:p>
            <a:pPr algn="l"/>
            <a:endParaRPr lang="en-US" dirty="0"/>
          </a:p>
          <a:p>
            <a:pPr algn="l"/>
            <a:r>
              <a:rPr lang="en-US" sz="2400" b="1" dirty="0" smtClean="0"/>
              <a:t>Deadlines</a:t>
            </a:r>
            <a:r>
              <a:rPr lang="en-US" sz="2400" dirty="0" smtClean="0"/>
              <a:t>:</a:t>
            </a:r>
            <a:endParaRPr lang="en-US" sz="2400" dirty="0"/>
          </a:p>
          <a:p>
            <a:pPr marL="342900" indent="-342900" algn="l">
              <a:buFont typeface="Arial" pitchFamily="34" charset="0"/>
              <a:buChar char="•"/>
            </a:pPr>
            <a:r>
              <a:rPr lang="en-US" sz="2400" b="1" dirty="0" smtClean="0"/>
              <a:t>Sunday </a:t>
            </a:r>
            <a:r>
              <a:rPr lang="en-US" sz="2400" b="1" dirty="0"/>
              <a:t>November 25, 23:59 EST: </a:t>
            </a:r>
            <a:r>
              <a:rPr lang="en-US" sz="2400" dirty="0"/>
              <a:t>Due date presentation of design project. All presentations should be email to </a:t>
            </a:r>
            <a:r>
              <a:rPr lang="en-US" sz="2400" dirty="0" smtClean="0"/>
              <a:t>instructor</a:t>
            </a:r>
          </a:p>
          <a:p>
            <a:pPr marL="342900" indent="-342900" algn="l">
              <a:buFont typeface="Arial" pitchFamily="34" charset="0"/>
              <a:buChar char="•"/>
            </a:pPr>
            <a:r>
              <a:rPr lang="en-US" sz="2400" b="1" dirty="0" smtClean="0"/>
              <a:t>November </a:t>
            </a:r>
            <a:r>
              <a:rPr lang="en-US" sz="2400" b="1" dirty="0"/>
              <a:t>26, 28, 30, December </a:t>
            </a:r>
            <a:r>
              <a:rPr lang="en-US" sz="2400" b="1" dirty="0" smtClean="0"/>
              <a:t>3</a:t>
            </a:r>
            <a:r>
              <a:rPr lang="en-US" sz="2400" dirty="0"/>
              <a:t>:</a:t>
            </a:r>
            <a:r>
              <a:rPr lang="en-US" sz="2400" dirty="0" smtClean="0"/>
              <a:t> </a:t>
            </a:r>
            <a:r>
              <a:rPr lang="en-US" sz="2400" dirty="0"/>
              <a:t>Design project </a:t>
            </a:r>
            <a:r>
              <a:rPr lang="en-US" sz="2400" dirty="0" smtClean="0"/>
              <a:t>presentations</a:t>
            </a:r>
          </a:p>
          <a:p>
            <a:pPr marL="342900" indent="-342900" algn="l">
              <a:buFont typeface="Arial" pitchFamily="34" charset="0"/>
              <a:buChar char="•"/>
            </a:pPr>
            <a:r>
              <a:rPr lang="en-US" sz="2400" b="1" dirty="0" smtClean="0"/>
              <a:t>Monday </a:t>
            </a:r>
            <a:r>
              <a:rPr lang="en-US" sz="2400" b="1" dirty="0"/>
              <a:t>December 3 (in class): </a:t>
            </a:r>
            <a:r>
              <a:rPr lang="en-US" sz="2400" dirty="0"/>
              <a:t>Due date printed write-up of design project.</a:t>
            </a:r>
          </a:p>
          <a:p>
            <a:pPr algn="l"/>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0" y="76200"/>
            <a:ext cx="8763000" cy="1143000"/>
          </a:xfrm>
        </p:spPr>
        <p:txBody>
          <a:bodyPr/>
          <a:lstStyle/>
          <a:p>
            <a:r>
              <a:rPr lang="en-US" sz="3600" b="1"/>
              <a:t>Suggested Organization/Talking Points (8)</a:t>
            </a:r>
          </a:p>
        </p:txBody>
      </p:sp>
      <p:sp>
        <p:nvSpPr>
          <p:cNvPr id="64515" name="Text Box 3"/>
          <p:cNvSpPr txBox="1">
            <a:spLocks noChangeArrowheads="1"/>
          </p:cNvSpPr>
          <p:nvPr/>
        </p:nvSpPr>
        <p:spPr bwMode="auto">
          <a:xfrm>
            <a:off x="457200" y="1676400"/>
            <a:ext cx="7864475" cy="1552575"/>
          </a:xfrm>
          <a:prstGeom prst="rect">
            <a:avLst/>
          </a:prstGeom>
          <a:noFill/>
          <a:ln w="9525">
            <a:noFill/>
            <a:miter lim="800000"/>
            <a:headEnd/>
            <a:tailEnd/>
          </a:ln>
          <a:effectLst/>
        </p:spPr>
        <p:txBody>
          <a:bodyPr>
            <a:spAutoFit/>
          </a:bodyPr>
          <a:lstStyle/>
          <a:p>
            <a:r>
              <a:rPr lang="en-US" b="1"/>
              <a:t>8. Example of a session with the enhanced software</a:t>
            </a:r>
          </a:p>
          <a:p>
            <a:endParaRPr lang="en-US" b="1"/>
          </a:p>
          <a:p>
            <a:pPr lvl="1">
              <a:buFontTx/>
              <a:buChar char="•"/>
            </a:pPr>
            <a:r>
              <a:rPr lang="en-US" b="1"/>
              <a:t>   </a:t>
            </a:r>
            <a:r>
              <a:rPr lang="en-US"/>
              <a:t>Enhance the one presented in 4</a:t>
            </a:r>
          </a:p>
          <a:p>
            <a:pPr lvl="1">
              <a:buFontTx/>
              <a:buChar char="•"/>
            </a:pPr>
            <a:r>
              <a:rPr lang="en-US"/>
              <a:t>  Make sure that it illustrates the solution discussed in 6</a:t>
            </a:r>
          </a:p>
        </p:txBody>
      </p:sp>
      <p:pic>
        <p:nvPicPr>
          <p:cNvPr id="64516" name="Picture 4"/>
          <p:cNvPicPr>
            <a:picLocks noChangeAspect="1" noChangeArrowheads="1"/>
          </p:cNvPicPr>
          <p:nvPr/>
        </p:nvPicPr>
        <p:blipFill>
          <a:blip r:embed="rId2" cstate="print"/>
          <a:srcRect/>
          <a:stretch>
            <a:fillRect/>
          </a:stretch>
        </p:blipFill>
        <p:spPr bwMode="auto">
          <a:xfrm>
            <a:off x="7239000" y="1828800"/>
            <a:ext cx="533400" cy="620713"/>
          </a:xfrm>
          <a:prstGeom prst="rect">
            <a:avLst/>
          </a:prstGeom>
          <a:noFill/>
          <a:ln w="9525">
            <a:noFill/>
            <a:miter lim="800000"/>
            <a:headEnd/>
            <a:tailEnd/>
          </a:ln>
          <a:effectLst/>
        </p:spPr>
      </p:pic>
      <p:sp>
        <p:nvSpPr>
          <p:cNvPr id="64517" name="Text Box 5"/>
          <p:cNvSpPr txBox="1">
            <a:spLocks noChangeArrowheads="1"/>
          </p:cNvSpPr>
          <p:nvPr/>
        </p:nvSpPr>
        <p:spPr bwMode="auto">
          <a:xfrm>
            <a:off x="457200" y="3810000"/>
            <a:ext cx="7864475" cy="2647950"/>
          </a:xfrm>
          <a:prstGeom prst="rect">
            <a:avLst/>
          </a:prstGeom>
          <a:noFill/>
          <a:ln w="9525">
            <a:noFill/>
            <a:miter lim="800000"/>
            <a:headEnd/>
            <a:tailEnd/>
          </a:ln>
          <a:effectLst/>
        </p:spPr>
        <p:txBody>
          <a:bodyPr>
            <a:spAutoFit/>
          </a:bodyPr>
          <a:lstStyle/>
          <a:p>
            <a:r>
              <a:rPr lang="en-US" b="1"/>
              <a:t>9. Conclusion</a:t>
            </a:r>
          </a:p>
          <a:p>
            <a:endParaRPr lang="en-US" b="1"/>
          </a:p>
          <a:p>
            <a:pPr lvl="1">
              <a:buFontTx/>
              <a:buChar char="•"/>
            </a:pPr>
            <a:r>
              <a:rPr lang="en-US"/>
              <a:t>Summarize the problem with the existing software</a:t>
            </a:r>
          </a:p>
          <a:p>
            <a:pPr lvl="1">
              <a:buFontTx/>
              <a:buChar char="•"/>
            </a:pPr>
            <a:r>
              <a:rPr lang="en-US"/>
              <a:t>Summarize your solution</a:t>
            </a:r>
          </a:p>
          <a:p>
            <a:pPr lvl="1">
              <a:buFontTx/>
              <a:buChar char="•"/>
            </a:pPr>
            <a:r>
              <a:rPr lang="en-US"/>
              <a:t>Recap the reasons why you argue that your solution is good</a:t>
            </a:r>
          </a:p>
          <a:p>
            <a:pPr lvl="1">
              <a:buFontTx/>
              <a:buChar char="•"/>
            </a:pPr>
            <a:r>
              <a:rPr lang="en-US" i="1"/>
              <a:t>Motivate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45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645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45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autoUpdateAnimBg="0"/>
      <p:bldP spid="64517"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685800" y="304800"/>
            <a:ext cx="7772400" cy="1143000"/>
          </a:xfrm>
        </p:spPr>
        <p:txBody>
          <a:bodyPr/>
          <a:lstStyle/>
          <a:p>
            <a:r>
              <a:rPr lang="en-US" sz="3600" b="1"/>
              <a:t>Important</a:t>
            </a:r>
          </a:p>
        </p:txBody>
      </p:sp>
      <p:sp>
        <p:nvSpPr>
          <p:cNvPr id="80899" name="Text Box 3"/>
          <p:cNvSpPr txBox="1">
            <a:spLocks noChangeArrowheads="1"/>
          </p:cNvSpPr>
          <p:nvPr/>
        </p:nvSpPr>
        <p:spPr bwMode="auto">
          <a:xfrm>
            <a:off x="1066800" y="1828800"/>
            <a:ext cx="7696200" cy="4838700"/>
          </a:xfrm>
          <a:prstGeom prst="rect">
            <a:avLst/>
          </a:prstGeom>
          <a:noFill/>
          <a:ln w="9525">
            <a:noFill/>
            <a:miter lim="800000"/>
            <a:headEnd/>
            <a:tailEnd/>
          </a:ln>
          <a:effectLst/>
        </p:spPr>
        <p:txBody>
          <a:bodyPr>
            <a:spAutoFit/>
          </a:bodyPr>
          <a:lstStyle/>
          <a:p>
            <a:pPr>
              <a:buFontTx/>
              <a:buChar char="•"/>
            </a:pPr>
            <a:r>
              <a:rPr lang="en-US"/>
              <a:t>The document must be self contained. Do not say: “we saw this in class”. You have to explain details with your own words!</a:t>
            </a:r>
          </a:p>
          <a:p>
            <a:pPr>
              <a:buFontTx/>
              <a:buChar char="•"/>
            </a:pPr>
            <a:endParaRPr lang="en-US"/>
          </a:p>
          <a:p>
            <a:pPr>
              <a:buFontTx/>
              <a:buChar char="•"/>
            </a:pPr>
            <a:r>
              <a:rPr lang="en-US"/>
              <a:t>The document must be written so that anyone who reads it will understand the details. Read the document and ask yourself: would somebody else understand what I am trying to communicate?</a:t>
            </a:r>
          </a:p>
          <a:p>
            <a:pPr>
              <a:buFontTx/>
              <a:buChar char="•"/>
            </a:pPr>
            <a:endParaRPr lang="en-US"/>
          </a:p>
          <a:p>
            <a:pPr>
              <a:buFontTx/>
              <a:buChar char="•"/>
            </a:pPr>
            <a:r>
              <a:rPr lang="en-US"/>
              <a:t>Don’t wait until the last minute! Start thinking and writing pieces of the document now. Ideas for a work like this only come after thinking about the problem several times. Last minute work are very easy to spot.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85800" y="152400"/>
            <a:ext cx="7772400" cy="1143000"/>
          </a:xfrm>
        </p:spPr>
        <p:txBody>
          <a:bodyPr/>
          <a:lstStyle/>
          <a:p>
            <a:r>
              <a:rPr lang="en-US" sz="3600" b="1"/>
              <a:t>Example # 1: Autocad</a:t>
            </a:r>
            <a:r>
              <a:rPr lang="en-US" sz="3600" b="1">
                <a:cs typeface="Times New Roman" charset="0"/>
              </a:rPr>
              <a:t>®</a:t>
            </a:r>
            <a:endParaRPr lang="en-US" sz="3600" b="1"/>
          </a:p>
        </p:txBody>
      </p:sp>
      <p:sp>
        <p:nvSpPr>
          <p:cNvPr id="66563" name="Text Box 3"/>
          <p:cNvSpPr txBox="1">
            <a:spLocks noChangeArrowheads="1"/>
          </p:cNvSpPr>
          <p:nvPr/>
        </p:nvSpPr>
        <p:spPr bwMode="auto">
          <a:xfrm>
            <a:off x="304800" y="1600200"/>
            <a:ext cx="8626475" cy="1552575"/>
          </a:xfrm>
          <a:prstGeom prst="rect">
            <a:avLst/>
          </a:prstGeom>
          <a:noFill/>
          <a:ln w="9525">
            <a:noFill/>
            <a:miter lim="800000"/>
            <a:headEnd/>
            <a:tailEnd/>
          </a:ln>
          <a:effectLst/>
        </p:spPr>
        <p:txBody>
          <a:bodyPr>
            <a:spAutoFit/>
          </a:bodyPr>
          <a:lstStyle/>
          <a:p>
            <a:r>
              <a:rPr lang="en-US" b="1"/>
              <a:t>What they say</a:t>
            </a:r>
            <a:r>
              <a:rPr lang="en-US"/>
              <a:t>: “</a:t>
            </a:r>
            <a:r>
              <a:rPr lang="en-US">
                <a:solidFill>
                  <a:srgbClr val="000000"/>
                </a:solidFill>
                <a:cs typeface="Arial" charset="0"/>
              </a:rPr>
              <a:t>AutoCAD is a powerful 2D and 3D design and drafting platform that automates your design tasks, and provides digital tools so you can focus on the design rather than the software itself</a:t>
            </a:r>
            <a:r>
              <a:rPr lang="en-US">
                <a:solidFill>
                  <a:srgbClr val="000000"/>
                </a:solidFill>
                <a:latin typeface="Arial" charset="0"/>
                <a:cs typeface="Arial" charset="0"/>
              </a:rPr>
              <a:t>”</a:t>
            </a:r>
            <a:endParaRPr lang="en-US"/>
          </a:p>
        </p:txBody>
      </p:sp>
      <p:sp>
        <p:nvSpPr>
          <p:cNvPr id="66564" name="Text Box 4"/>
          <p:cNvSpPr txBox="1">
            <a:spLocks noChangeArrowheads="1"/>
          </p:cNvSpPr>
          <p:nvPr/>
        </p:nvSpPr>
        <p:spPr bwMode="auto">
          <a:xfrm>
            <a:off x="441325" y="3470275"/>
            <a:ext cx="2247900" cy="457200"/>
          </a:xfrm>
          <a:prstGeom prst="rect">
            <a:avLst/>
          </a:prstGeom>
          <a:noFill/>
          <a:ln w="9525">
            <a:noFill/>
            <a:miter lim="800000"/>
            <a:headEnd/>
            <a:tailEnd/>
          </a:ln>
          <a:effectLst/>
        </p:spPr>
        <p:txBody>
          <a:bodyPr wrap="none">
            <a:spAutoFit/>
          </a:bodyPr>
          <a:lstStyle/>
          <a:p>
            <a:r>
              <a:rPr lang="en-US" b="1"/>
              <a:t>Characteristics</a:t>
            </a:r>
            <a:r>
              <a:rPr lang="en-US"/>
              <a:t>:</a:t>
            </a:r>
          </a:p>
        </p:txBody>
      </p:sp>
      <p:sp>
        <p:nvSpPr>
          <p:cNvPr id="66565" name="Text Box 5"/>
          <p:cNvSpPr txBox="1">
            <a:spLocks noChangeArrowheads="1"/>
          </p:cNvSpPr>
          <p:nvPr/>
        </p:nvSpPr>
        <p:spPr bwMode="auto">
          <a:xfrm>
            <a:off x="1127125" y="4002088"/>
            <a:ext cx="7788275" cy="2647950"/>
          </a:xfrm>
          <a:prstGeom prst="rect">
            <a:avLst/>
          </a:prstGeom>
          <a:noFill/>
          <a:ln w="9525">
            <a:noFill/>
            <a:miter lim="800000"/>
            <a:headEnd/>
            <a:tailEnd/>
          </a:ln>
          <a:effectLst/>
        </p:spPr>
        <p:txBody>
          <a:bodyPr>
            <a:spAutoFit/>
          </a:bodyPr>
          <a:lstStyle/>
          <a:p>
            <a:pPr>
              <a:buFontTx/>
              <a:buChar char="•"/>
            </a:pPr>
            <a:r>
              <a:rPr lang="en-US">
                <a:solidFill>
                  <a:srgbClr val="000000"/>
                </a:solidFill>
                <a:cs typeface="Arial" charset="0"/>
              </a:rPr>
              <a:t>Collection of Design tools</a:t>
            </a:r>
          </a:p>
          <a:p>
            <a:pPr>
              <a:buFontTx/>
              <a:buChar char="•"/>
            </a:pPr>
            <a:endParaRPr lang="en-US">
              <a:solidFill>
                <a:srgbClr val="000000"/>
              </a:solidFill>
              <a:cs typeface="Arial" charset="0"/>
            </a:endParaRPr>
          </a:p>
          <a:p>
            <a:pPr>
              <a:buFontTx/>
              <a:buChar char="•"/>
            </a:pPr>
            <a:r>
              <a:rPr lang="en-US">
                <a:solidFill>
                  <a:srgbClr val="000000"/>
                </a:solidFill>
                <a:cs typeface="Arial" charset="0"/>
              </a:rPr>
              <a:t>Distribute design capabilities</a:t>
            </a:r>
          </a:p>
          <a:p>
            <a:pPr>
              <a:buFontTx/>
              <a:buChar char="•"/>
            </a:pPr>
            <a:endParaRPr lang="en-US">
              <a:solidFill>
                <a:srgbClr val="000000"/>
              </a:solidFill>
              <a:cs typeface="Arial" charset="0"/>
            </a:endParaRPr>
          </a:p>
          <a:p>
            <a:pPr>
              <a:buFontTx/>
              <a:buChar char="•"/>
            </a:pPr>
            <a:r>
              <a:rPr lang="en-US">
                <a:solidFill>
                  <a:srgbClr val="000000"/>
                </a:solidFill>
                <a:cs typeface="Arial" charset="0"/>
              </a:rPr>
              <a:t>Manage corporate design standards</a:t>
            </a:r>
          </a:p>
          <a:p>
            <a:pPr>
              <a:buFontTx/>
              <a:buChar char="•"/>
            </a:pPr>
            <a:endParaRPr lang="en-US">
              <a:solidFill>
                <a:srgbClr val="000000"/>
              </a:solidFill>
              <a:cs typeface="Arial" charset="0"/>
            </a:endParaRPr>
          </a:p>
          <a:p>
            <a:pPr>
              <a:buFontTx/>
              <a:buChar char="•"/>
            </a:pPr>
            <a:r>
              <a:rPr lang="en-US">
                <a:solidFill>
                  <a:srgbClr val="000000"/>
                </a:solidFill>
                <a:cs typeface="Arial" charset="0"/>
              </a:rPr>
              <a:t>Deployment and integration features</a:t>
            </a:r>
            <a:endParaRPr lang="en-US"/>
          </a:p>
        </p:txBody>
      </p:sp>
      <p:sp>
        <p:nvSpPr>
          <p:cNvPr id="66566" name="Text Box 6"/>
          <p:cNvSpPr txBox="1">
            <a:spLocks noChangeArrowheads="1"/>
          </p:cNvSpPr>
          <p:nvPr/>
        </p:nvSpPr>
        <p:spPr bwMode="auto">
          <a:xfrm>
            <a:off x="228600" y="955675"/>
            <a:ext cx="8674100" cy="457200"/>
          </a:xfrm>
          <a:prstGeom prst="rect">
            <a:avLst/>
          </a:prstGeom>
          <a:noFill/>
          <a:ln w="9525">
            <a:noFill/>
            <a:miter lim="800000"/>
            <a:headEnd/>
            <a:tailEnd/>
          </a:ln>
          <a:effectLst/>
        </p:spPr>
        <p:txBody>
          <a:bodyPr wrap="none">
            <a:spAutoFit/>
          </a:bodyPr>
          <a:lstStyle/>
          <a:p>
            <a:r>
              <a:rPr lang="en-US"/>
              <a:t>Note: this is just a quick illustration. Yours have to be comprehensive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685800" y="152400"/>
            <a:ext cx="7772400" cy="1143000"/>
          </a:xfrm>
        </p:spPr>
        <p:txBody>
          <a:bodyPr/>
          <a:lstStyle/>
          <a:p>
            <a:r>
              <a:rPr lang="en-US" sz="3600" b="1"/>
              <a:t>Example # 1 (1)</a:t>
            </a:r>
          </a:p>
        </p:txBody>
      </p:sp>
      <p:sp>
        <p:nvSpPr>
          <p:cNvPr id="67587" name="Text Box 3"/>
          <p:cNvSpPr txBox="1">
            <a:spLocks noChangeArrowheads="1"/>
          </p:cNvSpPr>
          <p:nvPr/>
        </p:nvSpPr>
        <p:spPr bwMode="auto">
          <a:xfrm>
            <a:off x="304800" y="1371600"/>
            <a:ext cx="8626475" cy="1736725"/>
          </a:xfrm>
          <a:prstGeom prst="rect">
            <a:avLst/>
          </a:prstGeom>
          <a:noFill/>
          <a:ln w="9525">
            <a:noFill/>
            <a:miter lim="800000"/>
            <a:headEnd/>
            <a:tailEnd/>
          </a:ln>
          <a:effectLst/>
        </p:spPr>
        <p:txBody>
          <a:bodyPr>
            <a:spAutoFit/>
          </a:bodyPr>
          <a:lstStyle/>
          <a:p>
            <a:r>
              <a:rPr lang="en-US"/>
              <a:t>One of the design tools in the Autocad suit is the </a:t>
            </a:r>
            <a:r>
              <a:rPr lang="en-US" b="1"/>
              <a:t>Mechanical Desktop</a:t>
            </a:r>
            <a:r>
              <a:rPr lang="en-US" sz="3600" b="1">
                <a:solidFill>
                  <a:schemeClr val="tx2"/>
                </a:solidFill>
                <a:cs typeface="Times New Roman" charset="0"/>
              </a:rPr>
              <a:t>®</a:t>
            </a:r>
            <a:r>
              <a:rPr lang="en-US"/>
              <a:t>, a </a:t>
            </a:r>
            <a:r>
              <a:rPr lang="en-US">
                <a:solidFill>
                  <a:srgbClr val="000000"/>
                </a:solidFill>
                <a:cs typeface="Arial" charset="0"/>
              </a:rPr>
              <a:t>3D solid modeling system. It offers a design-through-manufacturing solution for mechanical designers</a:t>
            </a:r>
          </a:p>
          <a:p>
            <a:endParaRPr lang="en-US">
              <a:solidFill>
                <a:srgbClr val="000000"/>
              </a:solidFill>
              <a:cs typeface="Arial" charset="0"/>
            </a:endParaRPr>
          </a:p>
        </p:txBody>
      </p:sp>
      <p:pic>
        <p:nvPicPr>
          <p:cNvPr id="67590" name="Picture 6" descr="616596_thread"/>
          <p:cNvPicPr>
            <a:picLocks noChangeAspect="1" noChangeArrowheads="1"/>
          </p:cNvPicPr>
          <p:nvPr/>
        </p:nvPicPr>
        <p:blipFill>
          <a:blip r:embed="rId2" cstate="print"/>
          <a:srcRect/>
          <a:stretch>
            <a:fillRect/>
          </a:stretch>
        </p:blipFill>
        <p:spPr bwMode="auto">
          <a:xfrm>
            <a:off x="381000" y="3114675"/>
            <a:ext cx="3200400" cy="2828925"/>
          </a:xfrm>
          <a:prstGeom prst="rect">
            <a:avLst/>
          </a:prstGeom>
          <a:noFill/>
        </p:spPr>
      </p:pic>
      <p:grpSp>
        <p:nvGrpSpPr>
          <p:cNvPr id="67593" name="Group 9"/>
          <p:cNvGrpSpPr>
            <a:grpSpLocks/>
          </p:cNvGrpSpPr>
          <p:nvPr/>
        </p:nvGrpSpPr>
        <p:grpSpPr bwMode="auto">
          <a:xfrm>
            <a:off x="3276600" y="2819400"/>
            <a:ext cx="5273675" cy="3835400"/>
            <a:chOff x="2064" y="1776"/>
            <a:chExt cx="3322" cy="2416"/>
          </a:xfrm>
        </p:grpSpPr>
        <p:sp>
          <p:nvSpPr>
            <p:cNvPr id="67591" name="Text Box 7"/>
            <p:cNvSpPr txBox="1">
              <a:spLocks noChangeArrowheads="1"/>
            </p:cNvSpPr>
            <p:nvPr/>
          </p:nvSpPr>
          <p:spPr bwMode="auto">
            <a:xfrm>
              <a:off x="2064" y="1776"/>
              <a:ext cx="1416" cy="288"/>
            </a:xfrm>
            <a:prstGeom prst="rect">
              <a:avLst/>
            </a:prstGeom>
            <a:noFill/>
            <a:ln w="9525">
              <a:noFill/>
              <a:miter lim="800000"/>
              <a:headEnd/>
              <a:tailEnd/>
            </a:ln>
            <a:effectLst/>
          </p:spPr>
          <p:txBody>
            <a:bodyPr wrap="none">
              <a:spAutoFit/>
            </a:bodyPr>
            <a:lstStyle/>
            <a:p>
              <a:r>
                <a:rPr lang="en-US" b="1"/>
                <a:t>Characteristics</a:t>
              </a:r>
              <a:r>
                <a:rPr lang="en-US"/>
                <a:t>:</a:t>
              </a:r>
            </a:p>
          </p:txBody>
        </p:sp>
        <p:sp>
          <p:nvSpPr>
            <p:cNvPr id="67592" name="Text Box 8"/>
            <p:cNvSpPr txBox="1">
              <a:spLocks noChangeArrowheads="1"/>
            </p:cNvSpPr>
            <p:nvPr/>
          </p:nvSpPr>
          <p:spPr bwMode="auto">
            <a:xfrm>
              <a:off x="2448" y="2064"/>
              <a:ext cx="2938" cy="2128"/>
            </a:xfrm>
            <a:prstGeom prst="rect">
              <a:avLst/>
            </a:prstGeom>
            <a:noFill/>
            <a:ln w="9525">
              <a:noFill/>
              <a:miter lim="800000"/>
              <a:headEnd/>
              <a:tailEnd/>
            </a:ln>
            <a:effectLst/>
          </p:spPr>
          <p:txBody>
            <a:bodyPr>
              <a:spAutoFit/>
            </a:bodyPr>
            <a:lstStyle/>
            <a:p>
              <a:pPr>
                <a:buFontTx/>
                <a:buChar char="•"/>
              </a:pPr>
              <a:r>
                <a:rPr lang="en-US">
                  <a:solidFill>
                    <a:srgbClr val="000000"/>
                  </a:solidFill>
                  <a:cs typeface="Arial" charset="0"/>
                </a:rPr>
                <a:t>lets you derive parametric features from a nonparametric solid</a:t>
              </a:r>
            </a:p>
            <a:p>
              <a:pPr>
                <a:buFontTx/>
                <a:buChar char="•"/>
              </a:pPr>
              <a:endParaRPr lang="en-US">
                <a:solidFill>
                  <a:srgbClr val="000000"/>
                </a:solidFill>
                <a:cs typeface="Arial" charset="0"/>
              </a:endParaRPr>
            </a:p>
            <a:p>
              <a:pPr>
                <a:buFontTx/>
                <a:buChar char="•"/>
              </a:pPr>
              <a:r>
                <a:rPr lang="en-US">
                  <a:solidFill>
                    <a:srgbClr val="000000"/>
                  </a:solidFill>
                  <a:cs typeface="Arial" charset="0"/>
                </a:rPr>
                <a:t>Built-in STEP Translator lets you share data quickly</a:t>
              </a:r>
              <a:r>
                <a:rPr lang="en-US">
                  <a:solidFill>
                    <a:srgbClr val="000000"/>
                  </a:solidFill>
                  <a:latin typeface="Arial" charset="0"/>
                  <a:cs typeface="Arial" charset="0"/>
                </a:rPr>
                <a:t> </a:t>
              </a:r>
            </a:p>
            <a:p>
              <a:pPr>
                <a:buFontTx/>
                <a:buChar char="•"/>
              </a:pPr>
              <a:endParaRPr lang="en-US">
                <a:solidFill>
                  <a:srgbClr val="000000"/>
                </a:solidFill>
                <a:latin typeface="Arial" charset="0"/>
                <a:cs typeface="Arial" charset="0"/>
              </a:endParaRPr>
            </a:p>
            <a:p>
              <a:pPr>
                <a:buFontTx/>
                <a:buChar char="•"/>
              </a:pPr>
              <a:r>
                <a:rPr lang="en-US">
                  <a:solidFill>
                    <a:srgbClr val="000000"/>
                  </a:solidFill>
                  <a:cs typeface="Arial" charset="0"/>
                </a:rPr>
                <a:t>Externalize with a Template automates compliance with company drafting standards </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6759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675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685800" y="152400"/>
            <a:ext cx="7772400" cy="1143000"/>
          </a:xfrm>
        </p:spPr>
        <p:txBody>
          <a:bodyPr/>
          <a:lstStyle/>
          <a:p>
            <a:r>
              <a:rPr lang="en-US" sz="3600" b="1"/>
              <a:t>Example # 1 (1.5)</a:t>
            </a:r>
          </a:p>
        </p:txBody>
      </p:sp>
      <p:sp>
        <p:nvSpPr>
          <p:cNvPr id="70667" name="Text Box 11"/>
          <p:cNvSpPr txBox="1">
            <a:spLocks noChangeArrowheads="1"/>
          </p:cNvSpPr>
          <p:nvPr/>
        </p:nvSpPr>
        <p:spPr bwMode="auto">
          <a:xfrm>
            <a:off x="762000" y="1600200"/>
            <a:ext cx="1598613" cy="457200"/>
          </a:xfrm>
          <a:prstGeom prst="rect">
            <a:avLst/>
          </a:prstGeom>
          <a:noFill/>
          <a:ln w="9525">
            <a:noFill/>
            <a:miter lim="800000"/>
            <a:headEnd/>
            <a:tailEnd/>
          </a:ln>
          <a:effectLst/>
        </p:spPr>
        <p:txBody>
          <a:bodyPr wrap="none">
            <a:spAutoFit/>
          </a:bodyPr>
          <a:lstStyle/>
          <a:p>
            <a:r>
              <a:rPr lang="en-US" b="1"/>
              <a:t>Two ideas:</a:t>
            </a:r>
          </a:p>
        </p:txBody>
      </p:sp>
      <p:sp>
        <p:nvSpPr>
          <p:cNvPr id="70668" name="Text Box 12"/>
          <p:cNvSpPr txBox="1">
            <a:spLocks noChangeArrowheads="1"/>
          </p:cNvSpPr>
          <p:nvPr/>
        </p:nvSpPr>
        <p:spPr bwMode="auto">
          <a:xfrm>
            <a:off x="1600200" y="2209800"/>
            <a:ext cx="7010400" cy="3013075"/>
          </a:xfrm>
          <a:prstGeom prst="rect">
            <a:avLst/>
          </a:prstGeom>
          <a:noFill/>
          <a:ln w="9525">
            <a:noFill/>
            <a:miter lim="800000"/>
            <a:headEnd/>
            <a:tailEnd/>
          </a:ln>
          <a:effectLst/>
        </p:spPr>
        <p:txBody>
          <a:bodyPr>
            <a:spAutoFit/>
          </a:bodyPr>
          <a:lstStyle/>
          <a:p>
            <a:pPr>
              <a:buFontTx/>
              <a:buChar char="•"/>
            </a:pPr>
            <a:r>
              <a:rPr lang="en-US"/>
              <a:t>Use of planning techniques to obtain a plan for manufacturing the designed 3D object. This can be seen as an initial feedback, may prompted the user to make adjustments in his initial design</a:t>
            </a:r>
          </a:p>
          <a:p>
            <a:pPr>
              <a:buFontTx/>
              <a:buChar char="•"/>
            </a:pPr>
            <a:endParaRPr lang="en-US"/>
          </a:p>
          <a:p>
            <a:pPr>
              <a:buFontTx/>
              <a:buChar char="•"/>
            </a:pPr>
            <a:r>
              <a:rPr lang="en-US"/>
              <a:t>Use of CBR to support the design process by providing similar similar designs on the fly that may help the user to speed-up the process</a:t>
            </a:r>
          </a:p>
        </p:txBody>
      </p:sp>
      <p:sp>
        <p:nvSpPr>
          <p:cNvPr id="70669" name="Text Box 13"/>
          <p:cNvSpPr txBox="1">
            <a:spLocks noChangeArrowheads="1"/>
          </p:cNvSpPr>
          <p:nvPr/>
        </p:nvSpPr>
        <p:spPr bwMode="auto">
          <a:xfrm>
            <a:off x="1127125" y="5527675"/>
            <a:ext cx="7712075" cy="1187450"/>
          </a:xfrm>
          <a:prstGeom prst="rect">
            <a:avLst/>
          </a:prstGeom>
          <a:noFill/>
          <a:ln w="9525">
            <a:noFill/>
            <a:miter lim="800000"/>
            <a:headEnd/>
            <a:tailEnd/>
          </a:ln>
          <a:effectLst/>
        </p:spPr>
        <p:txBody>
          <a:bodyPr>
            <a:spAutoFit/>
          </a:bodyPr>
          <a:lstStyle/>
          <a:p>
            <a:r>
              <a:rPr lang="en-US" b="1"/>
              <a:t>Note</a:t>
            </a:r>
            <a:r>
              <a:rPr lang="en-US"/>
              <a:t>: in the coming slides the ideas for the second design will appear in parenthesis in a few talking points. But mostly we’ll concentrate on the first idea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06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9"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685800" y="76200"/>
            <a:ext cx="7772400" cy="1143000"/>
          </a:xfrm>
        </p:spPr>
        <p:txBody>
          <a:bodyPr/>
          <a:lstStyle/>
          <a:p>
            <a:r>
              <a:rPr lang="en-US" sz="3600" b="1"/>
              <a:t>Example # 1 (2)</a:t>
            </a:r>
          </a:p>
        </p:txBody>
      </p:sp>
      <p:sp>
        <p:nvSpPr>
          <p:cNvPr id="65539" name="Text Box 3"/>
          <p:cNvSpPr txBox="1">
            <a:spLocks noChangeArrowheads="1"/>
          </p:cNvSpPr>
          <p:nvPr/>
        </p:nvSpPr>
        <p:spPr bwMode="auto">
          <a:xfrm>
            <a:off x="746125" y="1793875"/>
            <a:ext cx="8663782" cy="461665"/>
          </a:xfrm>
          <a:prstGeom prst="rect">
            <a:avLst/>
          </a:prstGeom>
          <a:noFill/>
          <a:ln w="9525">
            <a:noFill/>
            <a:miter lim="800000"/>
            <a:headEnd/>
            <a:tailEnd/>
          </a:ln>
          <a:effectLst/>
        </p:spPr>
        <p:txBody>
          <a:bodyPr wrap="none">
            <a:spAutoFit/>
          </a:bodyPr>
          <a:lstStyle/>
          <a:p>
            <a:r>
              <a:rPr lang="en-US" b="1" dirty="0"/>
              <a:t>Title of the work</a:t>
            </a:r>
            <a:r>
              <a:rPr lang="en-US" dirty="0"/>
              <a:t>: Select something precise, concise, </a:t>
            </a:r>
            <a:r>
              <a:rPr lang="en-US" dirty="0" smtClean="0"/>
              <a:t>“eye-catching”</a:t>
            </a:r>
            <a:endParaRPr lang="en-US" dirty="0"/>
          </a:p>
        </p:txBody>
      </p:sp>
      <p:sp>
        <p:nvSpPr>
          <p:cNvPr id="65540" name="Text Box 4"/>
          <p:cNvSpPr txBox="1">
            <a:spLocks noChangeArrowheads="1"/>
          </p:cNvSpPr>
          <p:nvPr/>
        </p:nvSpPr>
        <p:spPr bwMode="auto">
          <a:xfrm>
            <a:off x="685800" y="2667000"/>
            <a:ext cx="8307388" cy="822325"/>
          </a:xfrm>
          <a:prstGeom prst="rect">
            <a:avLst/>
          </a:prstGeom>
          <a:noFill/>
          <a:ln w="9525">
            <a:noFill/>
            <a:miter lim="800000"/>
            <a:headEnd/>
            <a:tailEnd/>
          </a:ln>
          <a:effectLst/>
        </p:spPr>
        <p:txBody>
          <a:bodyPr wrap="none">
            <a:spAutoFit/>
          </a:bodyPr>
          <a:lstStyle/>
          <a:p>
            <a:r>
              <a:rPr lang="en-US" b="1"/>
              <a:t>Good </a:t>
            </a:r>
            <a:r>
              <a:rPr lang="en-US"/>
              <a:t>: “A Knowledge-based Component on a 3D-Solid Modeling</a:t>
            </a:r>
          </a:p>
          <a:p>
            <a:r>
              <a:rPr lang="en-US"/>
              <a:t>Tool ”</a:t>
            </a:r>
          </a:p>
        </p:txBody>
      </p:sp>
      <p:sp>
        <p:nvSpPr>
          <p:cNvPr id="65541" name="Text Box 5"/>
          <p:cNvSpPr txBox="1">
            <a:spLocks noChangeArrowheads="1"/>
          </p:cNvSpPr>
          <p:nvPr/>
        </p:nvSpPr>
        <p:spPr bwMode="auto">
          <a:xfrm>
            <a:off x="685800" y="3505200"/>
            <a:ext cx="8458200" cy="830997"/>
          </a:xfrm>
          <a:prstGeom prst="rect">
            <a:avLst/>
          </a:prstGeom>
          <a:noFill/>
          <a:ln w="9525">
            <a:noFill/>
            <a:miter lim="800000"/>
            <a:headEnd/>
            <a:tailEnd/>
          </a:ln>
          <a:effectLst/>
        </p:spPr>
        <p:txBody>
          <a:bodyPr>
            <a:spAutoFit/>
          </a:bodyPr>
          <a:lstStyle/>
          <a:p>
            <a:r>
              <a:rPr lang="en-US" b="1" dirty="0" smtClean="0"/>
              <a:t>eye-catching </a:t>
            </a:r>
            <a:r>
              <a:rPr lang="en-US" dirty="0"/>
              <a:t>: “Towards the Next Generation of 3D-Solid </a:t>
            </a:r>
            <a:r>
              <a:rPr lang="en-US" dirty="0">
                <a:latin typeface="Arial" charset="0"/>
              </a:rPr>
              <a:t> </a:t>
            </a:r>
            <a:r>
              <a:rPr lang="en-US" dirty="0"/>
              <a:t>Modeling Design:</a:t>
            </a:r>
            <a:r>
              <a:rPr lang="en-US" dirty="0">
                <a:latin typeface="Arial" charset="0"/>
              </a:rPr>
              <a:t> </a:t>
            </a:r>
            <a:r>
              <a:rPr lang="en-US" dirty="0"/>
              <a:t>The Knowledge Dimension”</a:t>
            </a:r>
          </a:p>
        </p:txBody>
      </p:sp>
      <p:sp>
        <p:nvSpPr>
          <p:cNvPr id="65542" name="Text Box 6"/>
          <p:cNvSpPr txBox="1">
            <a:spLocks noChangeArrowheads="1"/>
          </p:cNvSpPr>
          <p:nvPr/>
        </p:nvSpPr>
        <p:spPr bwMode="auto">
          <a:xfrm>
            <a:off x="733425" y="4648200"/>
            <a:ext cx="8334375" cy="822325"/>
          </a:xfrm>
          <a:prstGeom prst="rect">
            <a:avLst/>
          </a:prstGeom>
          <a:noFill/>
          <a:ln w="9525">
            <a:noFill/>
            <a:miter lim="800000"/>
            <a:headEnd/>
            <a:tailEnd/>
          </a:ln>
          <a:effectLst/>
        </p:spPr>
        <p:txBody>
          <a:bodyPr>
            <a:spAutoFit/>
          </a:bodyPr>
          <a:lstStyle/>
          <a:p>
            <a:r>
              <a:rPr lang="en-US" b="1"/>
              <a:t>Bad </a:t>
            </a:r>
            <a:r>
              <a:rPr lang="en-US"/>
              <a:t>: “How Plan-Space Planning Can Help you Reasoning on Holes and Threads”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55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55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55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0" grpId="0" autoUpdateAnimBg="0"/>
      <p:bldP spid="65541" grpId="0" autoUpdateAnimBg="0"/>
      <p:bldP spid="65542"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685800" y="231775"/>
            <a:ext cx="7772400" cy="1143000"/>
          </a:xfrm>
        </p:spPr>
        <p:txBody>
          <a:bodyPr/>
          <a:lstStyle/>
          <a:p>
            <a:r>
              <a:rPr lang="en-US" sz="3600" b="1"/>
              <a:t>Example # 1 (3)</a:t>
            </a:r>
          </a:p>
        </p:txBody>
      </p:sp>
      <p:sp>
        <p:nvSpPr>
          <p:cNvPr id="68611" name="Text Box 3"/>
          <p:cNvSpPr txBox="1">
            <a:spLocks noChangeArrowheads="1"/>
          </p:cNvSpPr>
          <p:nvPr/>
        </p:nvSpPr>
        <p:spPr bwMode="auto">
          <a:xfrm>
            <a:off x="762000" y="1600200"/>
            <a:ext cx="7864475" cy="5207000"/>
          </a:xfrm>
          <a:prstGeom prst="rect">
            <a:avLst/>
          </a:prstGeom>
          <a:noFill/>
          <a:ln w="9525">
            <a:noFill/>
            <a:miter lim="800000"/>
            <a:headEnd/>
            <a:tailEnd/>
          </a:ln>
          <a:effectLst/>
        </p:spPr>
        <p:txBody>
          <a:bodyPr>
            <a:spAutoFit/>
          </a:bodyPr>
          <a:lstStyle/>
          <a:p>
            <a:r>
              <a:rPr lang="en-US" b="1"/>
              <a:t>1. Abstract </a:t>
            </a:r>
            <a:r>
              <a:rPr lang="en-US"/>
              <a:t>: (these are talking points. Your abstract has tp be flowing text)</a:t>
            </a:r>
          </a:p>
          <a:p>
            <a:pPr lvl="1">
              <a:buFontTx/>
              <a:buChar char="•"/>
            </a:pPr>
            <a:r>
              <a:rPr lang="en-US"/>
              <a:t>Tool: Autocad Mechanical Desktop</a:t>
            </a:r>
            <a:r>
              <a:rPr lang="en-US" sz="3600" b="1">
                <a:solidFill>
                  <a:schemeClr val="tx2"/>
                </a:solidFill>
                <a:cs typeface="Times New Roman" charset="0"/>
              </a:rPr>
              <a:t>®</a:t>
            </a:r>
          </a:p>
          <a:p>
            <a:pPr lvl="1">
              <a:buFontTx/>
              <a:buChar char="•"/>
            </a:pPr>
            <a:endParaRPr lang="en-US" sz="3600" b="1">
              <a:solidFill>
                <a:schemeClr val="tx2"/>
              </a:solidFill>
              <a:cs typeface="Times New Roman" charset="0"/>
            </a:endParaRPr>
          </a:p>
          <a:p>
            <a:pPr lvl="1">
              <a:buFontTx/>
              <a:buChar char="•"/>
            </a:pPr>
            <a:r>
              <a:rPr lang="en-US"/>
              <a:t>Description: Tool for designing 3D Solid Objects</a:t>
            </a:r>
          </a:p>
          <a:p>
            <a:pPr lvl="1">
              <a:buFontTx/>
              <a:buChar char="•"/>
            </a:pPr>
            <a:endParaRPr lang="en-US"/>
          </a:p>
          <a:p>
            <a:pPr lvl="1">
              <a:buFontTx/>
              <a:buChar char="•"/>
            </a:pPr>
            <a:r>
              <a:rPr lang="en-US"/>
              <a:t>Users: Mechanical engineers</a:t>
            </a:r>
          </a:p>
          <a:p>
            <a:pPr lvl="1">
              <a:buFontTx/>
              <a:buChar char="•"/>
            </a:pPr>
            <a:endParaRPr lang="en-US"/>
          </a:p>
          <a:p>
            <a:pPr lvl="1">
              <a:buFontTx/>
              <a:buChar char="•"/>
            </a:pPr>
            <a:r>
              <a:rPr lang="en-US"/>
              <a:t>Limitation: Once the object is modeled and interesting question is: how can that object be manufactured, requirements, etc. (no access to previous designs)</a:t>
            </a:r>
          </a:p>
          <a:p>
            <a:pPr lvl="1">
              <a:buFontTx/>
              <a:buChar char="•"/>
            </a:pPr>
            <a:endParaRPr lang="en-US"/>
          </a:p>
          <a:p>
            <a:pPr lvl="1">
              <a:buFontTx/>
              <a:buChar char="•"/>
            </a:pPr>
            <a:r>
              <a:rPr lang="en-US"/>
              <a:t> IDSS techniques you are going to use: planning (CBR)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685800" y="228600"/>
            <a:ext cx="7772400" cy="1143000"/>
          </a:xfrm>
        </p:spPr>
        <p:txBody>
          <a:bodyPr/>
          <a:lstStyle/>
          <a:p>
            <a:r>
              <a:rPr lang="en-US" sz="3600" b="1"/>
              <a:t>Example # 1 (3.5)</a:t>
            </a:r>
          </a:p>
        </p:txBody>
      </p:sp>
      <p:sp>
        <p:nvSpPr>
          <p:cNvPr id="71684" name="Text Box 4"/>
          <p:cNvSpPr txBox="1">
            <a:spLocks noChangeArrowheads="1"/>
          </p:cNvSpPr>
          <p:nvPr/>
        </p:nvSpPr>
        <p:spPr bwMode="auto">
          <a:xfrm>
            <a:off x="381000" y="1371600"/>
            <a:ext cx="7864475" cy="4108450"/>
          </a:xfrm>
          <a:prstGeom prst="rect">
            <a:avLst/>
          </a:prstGeom>
          <a:noFill/>
          <a:ln w="9525">
            <a:noFill/>
            <a:miter lim="800000"/>
            <a:headEnd/>
            <a:tailEnd/>
          </a:ln>
          <a:effectLst/>
        </p:spPr>
        <p:txBody>
          <a:bodyPr>
            <a:spAutoFit/>
          </a:bodyPr>
          <a:lstStyle/>
          <a:p>
            <a:r>
              <a:rPr lang="en-US" b="1"/>
              <a:t>2. Introduction </a:t>
            </a:r>
            <a:r>
              <a:rPr lang="en-US"/>
              <a:t>:</a:t>
            </a:r>
          </a:p>
          <a:p>
            <a:endParaRPr lang="en-US"/>
          </a:p>
          <a:p>
            <a:pPr lvl="1">
              <a:buFontTx/>
              <a:buChar char="•"/>
            </a:pPr>
            <a:r>
              <a:rPr lang="en-US"/>
              <a:t>Expand the points above, motivate</a:t>
            </a:r>
          </a:p>
          <a:p>
            <a:pPr lvl="1">
              <a:buFontTx/>
              <a:buChar char="•"/>
            </a:pPr>
            <a:endParaRPr lang="en-US"/>
          </a:p>
          <a:p>
            <a:pPr lvl="1">
              <a:buFontTx/>
              <a:buChar char="•"/>
            </a:pPr>
            <a:r>
              <a:rPr lang="en-US"/>
              <a:t>Sell your idea: The user may decide to modify its design depending on the requirements for manufacturing (speed-up the design process)</a:t>
            </a:r>
          </a:p>
          <a:p>
            <a:pPr lvl="1">
              <a:buFontTx/>
              <a:buChar char="•"/>
            </a:pPr>
            <a:endParaRPr lang="en-US"/>
          </a:p>
          <a:p>
            <a:pPr lvl="1">
              <a:buFontTx/>
              <a:buChar char="•"/>
            </a:pPr>
            <a:r>
              <a:rPr lang="en-US"/>
              <a:t>Briefly discuss why you choose the IDSS technique: Manufacturing can be seen as a planning problem. (CBR can provide access to known designs)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6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85800" y="76200"/>
            <a:ext cx="7772400" cy="1143000"/>
          </a:xfrm>
        </p:spPr>
        <p:txBody>
          <a:bodyPr/>
          <a:lstStyle/>
          <a:p>
            <a:r>
              <a:rPr lang="en-US" sz="3600" b="1"/>
              <a:t>Example # 1 (4)</a:t>
            </a:r>
          </a:p>
        </p:txBody>
      </p:sp>
      <p:sp>
        <p:nvSpPr>
          <p:cNvPr id="69635" name="Text Box 3"/>
          <p:cNvSpPr txBox="1">
            <a:spLocks noChangeArrowheads="1"/>
          </p:cNvSpPr>
          <p:nvPr/>
        </p:nvSpPr>
        <p:spPr bwMode="auto">
          <a:xfrm>
            <a:off x="746125" y="1447800"/>
            <a:ext cx="7864475" cy="2282825"/>
          </a:xfrm>
          <a:prstGeom prst="rect">
            <a:avLst/>
          </a:prstGeom>
          <a:noFill/>
          <a:ln w="9525">
            <a:noFill/>
            <a:miter lim="800000"/>
            <a:headEnd/>
            <a:tailEnd/>
          </a:ln>
          <a:effectLst/>
        </p:spPr>
        <p:txBody>
          <a:bodyPr>
            <a:spAutoFit/>
          </a:bodyPr>
          <a:lstStyle/>
          <a:p>
            <a:r>
              <a:rPr lang="en-US" b="1"/>
              <a:t>3. Description of software</a:t>
            </a:r>
            <a:r>
              <a:rPr lang="en-US"/>
              <a:t>:</a:t>
            </a:r>
          </a:p>
          <a:p>
            <a:pPr lvl="1">
              <a:buFontTx/>
              <a:buChar char="•"/>
            </a:pPr>
            <a:r>
              <a:rPr lang="en-US"/>
              <a:t>Intended users (professional?, general?)</a:t>
            </a:r>
          </a:p>
          <a:p>
            <a:pPr lvl="1">
              <a:buFontTx/>
              <a:buChar char="•"/>
            </a:pPr>
            <a:r>
              <a:rPr lang="en-US"/>
              <a:t>Purpose</a:t>
            </a:r>
          </a:p>
          <a:p>
            <a:pPr lvl="1">
              <a:buFontTx/>
              <a:buChar char="•"/>
            </a:pPr>
            <a:r>
              <a:rPr lang="en-US"/>
              <a:t>Sketch functionality</a:t>
            </a:r>
          </a:p>
          <a:p>
            <a:pPr lvl="1">
              <a:buFontTx/>
              <a:buChar char="•"/>
            </a:pPr>
            <a:r>
              <a:rPr lang="en-US"/>
              <a:t>Platform it runs on (Windows, Solaris, Mac)</a:t>
            </a:r>
          </a:p>
          <a:p>
            <a:pPr lvl="1">
              <a:buFontTx/>
              <a:buChar char="•"/>
            </a:pPr>
            <a:endParaRPr lang="en-US"/>
          </a:p>
        </p:txBody>
      </p:sp>
      <p:sp>
        <p:nvSpPr>
          <p:cNvPr id="69636" name="Text Box 4"/>
          <p:cNvSpPr txBox="1">
            <a:spLocks noChangeArrowheads="1"/>
          </p:cNvSpPr>
          <p:nvPr/>
        </p:nvSpPr>
        <p:spPr bwMode="auto">
          <a:xfrm>
            <a:off x="669925" y="3511550"/>
            <a:ext cx="7864475" cy="1917700"/>
          </a:xfrm>
          <a:prstGeom prst="rect">
            <a:avLst/>
          </a:prstGeom>
          <a:noFill/>
          <a:ln w="9525">
            <a:noFill/>
            <a:miter lim="800000"/>
            <a:headEnd/>
            <a:tailEnd/>
          </a:ln>
          <a:effectLst/>
        </p:spPr>
        <p:txBody>
          <a:bodyPr>
            <a:spAutoFit/>
          </a:bodyPr>
          <a:lstStyle/>
          <a:p>
            <a:r>
              <a:rPr lang="en-US" b="1"/>
              <a:t>4. Example of a typical session with the software</a:t>
            </a:r>
            <a:r>
              <a:rPr lang="en-US"/>
              <a:t>:</a:t>
            </a:r>
          </a:p>
          <a:p>
            <a:pPr lvl="1">
              <a:buFontTx/>
              <a:buChar char="•"/>
            </a:pPr>
            <a:r>
              <a:rPr lang="en-US"/>
              <a:t>Illustrative of purpose of the software</a:t>
            </a:r>
          </a:p>
          <a:p>
            <a:pPr lvl="1">
              <a:buFontTx/>
              <a:buChar char="•"/>
            </a:pPr>
            <a:r>
              <a:rPr lang="en-US"/>
              <a:t>Include snapshots if possible</a:t>
            </a:r>
          </a:p>
          <a:p>
            <a:pPr lvl="1">
              <a:buFontTx/>
              <a:buChar char="•"/>
            </a:pPr>
            <a:r>
              <a:rPr lang="en-US" i="1"/>
              <a:t>Make sure that is an example you can enhance for 5 and 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96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685800" y="76200"/>
            <a:ext cx="7772400" cy="1143000"/>
          </a:xfrm>
        </p:spPr>
        <p:txBody>
          <a:bodyPr/>
          <a:lstStyle/>
          <a:p>
            <a:r>
              <a:rPr lang="en-US" sz="3600" b="1"/>
              <a:t>Example # 1 (5)</a:t>
            </a:r>
          </a:p>
        </p:txBody>
      </p:sp>
      <p:sp>
        <p:nvSpPr>
          <p:cNvPr id="72707" name="Text Box 3"/>
          <p:cNvSpPr txBox="1">
            <a:spLocks noChangeArrowheads="1"/>
          </p:cNvSpPr>
          <p:nvPr/>
        </p:nvSpPr>
        <p:spPr bwMode="auto">
          <a:xfrm>
            <a:off x="746125" y="2022475"/>
            <a:ext cx="7864475" cy="3743325"/>
          </a:xfrm>
          <a:prstGeom prst="rect">
            <a:avLst/>
          </a:prstGeom>
          <a:noFill/>
          <a:ln w="9525">
            <a:noFill/>
            <a:miter lim="800000"/>
            <a:headEnd/>
            <a:tailEnd/>
          </a:ln>
          <a:effectLst/>
        </p:spPr>
        <p:txBody>
          <a:bodyPr>
            <a:spAutoFit/>
          </a:bodyPr>
          <a:lstStyle/>
          <a:p>
            <a:r>
              <a:rPr lang="en-US" b="1"/>
              <a:t>5. Description of problems/limitations</a:t>
            </a:r>
            <a:r>
              <a:rPr lang="en-US"/>
              <a:t>:</a:t>
            </a:r>
          </a:p>
          <a:p>
            <a:pPr lvl="1">
              <a:buFontTx/>
              <a:buChar char="•"/>
            </a:pPr>
            <a:r>
              <a:rPr lang="en-US"/>
              <a:t>Describe it: The particular design obtained by the user may have several problems: manufacturing it may be unfeasible -e.g., machining requirements cannot be met, too costly, too long-. (Similar designs may be available and can help the user reduce time in the design process and/or improve quality of the design)</a:t>
            </a:r>
          </a:p>
          <a:p>
            <a:pPr lvl="1">
              <a:buFontTx/>
              <a:buChar char="•"/>
            </a:pPr>
            <a:endParaRPr lang="en-US"/>
          </a:p>
          <a:p>
            <a:pPr lvl="1">
              <a:buFontTx/>
              <a:buChar char="•"/>
            </a:pPr>
            <a:r>
              <a:rPr lang="en-US"/>
              <a:t>Use the example in 4 to illustrate these problems</a:t>
            </a:r>
          </a:p>
          <a:p>
            <a:pPr lvl="1">
              <a:buFontTx/>
              <a:buChar char="•"/>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381000"/>
            <a:ext cx="7772400" cy="1143000"/>
          </a:xfrm>
        </p:spPr>
        <p:txBody>
          <a:bodyPr/>
          <a:lstStyle/>
          <a:p>
            <a:r>
              <a:rPr lang="en-US" sz="3600" b="1"/>
              <a:t>Overview</a:t>
            </a:r>
          </a:p>
        </p:txBody>
      </p:sp>
      <p:sp>
        <p:nvSpPr>
          <p:cNvPr id="39939" name="Text Box 3"/>
          <p:cNvSpPr txBox="1">
            <a:spLocks noChangeArrowheads="1"/>
          </p:cNvSpPr>
          <p:nvPr/>
        </p:nvSpPr>
        <p:spPr bwMode="auto">
          <a:xfrm>
            <a:off x="822325" y="1447800"/>
            <a:ext cx="7712075" cy="822325"/>
          </a:xfrm>
          <a:prstGeom prst="rect">
            <a:avLst/>
          </a:prstGeom>
          <a:noFill/>
          <a:ln w="9525">
            <a:noFill/>
            <a:miter lim="800000"/>
            <a:headEnd/>
            <a:tailEnd/>
          </a:ln>
          <a:effectLst/>
        </p:spPr>
        <p:txBody>
          <a:bodyPr>
            <a:spAutoFit/>
          </a:bodyPr>
          <a:lstStyle/>
          <a:p>
            <a:pPr>
              <a:buFontTx/>
              <a:buChar char="•"/>
            </a:pPr>
            <a:r>
              <a:rPr lang="en-US" b="1"/>
              <a:t>What</a:t>
            </a:r>
            <a:r>
              <a:rPr lang="en-US"/>
              <a:t>: We are going to design an IDSS component for an existing software. 20-30 pages, 12 pt.</a:t>
            </a:r>
          </a:p>
        </p:txBody>
      </p:sp>
      <p:sp>
        <p:nvSpPr>
          <p:cNvPr id="39943" name="Text Box 7"/>
          <p:cNvSpPr txBox="1">
            <a:spLocks noChangeArrowheads="1"/>
          </p:cNvSpPr>
          <p:nvPr/>
        </p:nvSpPr>
        <p:spPr bwMode="auto">
          <a:xfrm>
            <a:off x="858347" y="3075722"/>
            <a:ext cx="8016875" cy="3046988"/>
          </a:xfrm>
          <a:prstGeom prst="rect">
            <a:avLst/>
          </a:prstGeom>
          <a:noFill/>
          <a:ln w="9525">
            <a:noFill/>
            <a:miter lim="800000"/>
            <a:headEnd/>
            <a:tailEnd/>
          </a:ln>
          <a:effectLst/>
        </p:spPr>
        <p:txBody>
          <a:bodyPr>
            <a:spAutoFit/>
          </a:bodyPr>
          <a:lstStyle/>
          <a:p>
            <a:endParaRPr lang="en-US" dirty="0"/>
          </a:p>
          <a:p>
            <a:pPr>
              <a:buFontTx/>
              <a:buChar char="•"/>
            </a:pPr>
            <a:r>
              <a:rPr lang="en-US" dirty="0" smtClean="0"/>
              <a:t> Notes about presentation:</a:t>
            </a:r>
          </a:p>
          <a:p>
            <a:pPr marL="800100" lvl="1" indent="-342900">
              <a:buFont typeface="Wingdings" pitchFamily="2" charset="2"/>
              <a:buChar char="Ø"/>
            </a:pPr>
            <a:r>
              <a:rPr lang="en-US" dirty="0" smtClean="0"/>
              <a:t>Please </a:t>
            </a:r>
            <a:r>
              <a:rPr lang="en-US" dirty="0"/>
              <a:t>prepare a 10-15 minute presentation summarizing your design project. </a:t>
            </a:r>
          </a:p>
          <a:p>
            <a:pPr marL="800100" lvl="1" indent="-342900">
              <a:buFont typeface="Wingdings" pitchFamily="2" charset="2"/>
              <a:buChar char="Ø"/>
            </a:pPr>
            <a:r>
              <a:rPr lang="en-US" dirty="0"/>
              <a:t>P</a:t>
            </a:r>
            <a:r>
              <a:rPr lang="en-US" dirty="0" smtClean="0"/>
              <a:t>lease </a:t>
            </a:r>
            <a:r>
              <a:rPr lang="en-US" dirty="0"/>
              <a:t>describe: what is it about? what is the problem you are trying to solve? what is the solution main points? concentrate on the highlights. You obviously don't have to explain what is CBR or how it works. Go to the point</a:t>
            </a:r>
            <a:r>
              <a:rPr lang="en-US" dirty="0" smtClean="0"/>
              <a:t>.</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685800" y="76200"/>
            <a:ext cx="7772400" cy="1143000"/>
          </a:xfrm>
        </p:spPr>
        <p:txBody>
          <a:bodyPr/>
          <a:lstStyle/>
          <a:p>
            <a:r>
              <a:rPr lang="en-US" sz="3600" b="1"/>
              <a:t>Suggested Organization/Talking Points (6)</a:t>
            </a:r>
          </a:p>
        </p:txBody>
      </p:sp>
      <p:sp>
        <p:nvSpPr>
          <p:cNvPr id="73731" name="Text Box 3"/>
          <p:cNvSpPr txBox="1">
            <a:spLocks noChangeArrowheads="1"/>
          </p:cNvSpPr>
          <p:nvPr/>
        </p:nvSpPr>
        <p:spPr bwMode="auto">
          <a:xfrm>
            <a:off x="457200" y="1371600"/>
            <a:ext cx="7864475" cy="3378200"/>
          </a:xfrm>
          <a:prstGeom prst="rect">
            <a:avLst/>
          </a:prstGeom>
          <a:noFill/>
          <a:ln w="9525">
            <a:noFill/>
            <a:miter lim="800000"/>
            <a:headEnd/>
            <a:tailEnd/>
          </a:ln>
          <a:effectLst/>
        </p:spPr>
        <p:txBody>
          <a:bodyPr>
            <a:spAutoFit/>
          </a:bodyPr>
          <a:lstStyle/>
          <a:p>
            <a:r>
              <a:rPr lang="en-US" b="1"/>
              <a:t>6. Description of the IDSS technique suggested  to solve problems/limitations of the software</a:t>
            </a:r>
            <a:r>
              <a:rPr lang="en-US"/>
              <a:t>: </a:t>
            </a:r>
            <a:r>
              <a:rPr lang="en-US" b="1"/>
              <a:t>(the main section)</a:t>
            </a:r>
          </a:p>
          <a:p>
            <a:endParaRPr lang="en-US" b="1"/>
          </a:p>
          <a:p>
            <a:pPr lvl="1">
              <a:buFontTx/>
              <a:buChar char="•"/>
            </a:pPr>
            <a:r>
              <a:rPr lang="en-US"/>
              <a:t>Recap what is this technique about: planning is …, state-space planning is … (case-based reasoning is….)</a:t>
            </a:r>
          </a:p>
          <a:p>
            <a:pPr lvl="1">
              <a:buFontTx/>
              <a:buChar char="•"/>
            </a:pPr>
            <a:r>
              <a:rPr lang="en-US" i="1"/>
              <a:t>Make a strong case as to why this technique would solve those problems: AI planning techniques can be used to construct manufacturing plans (CBR techniques can be used to retrieve similar designs)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37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685800" y="76200"/>
            <a:ext cx="7772400" cy="1143000"/>
          </a:xfrm>
        </p:spPr>
        <p:txBody>
          <a:bodyPr/>
          <a:lstStyle/>
          <a:p>
            <a:r>
              <a:rPr lang="en-US" sz="3600" b="1"/>
              <a:t>Suggested Organization/Talking Points (6.5)</a:t>
            </a:r>
          </a:p>
        </p:txBody>
      </p:sp>
      <p:sp>
        <p:nvSpPr>
          <p:cNvPr id="74755" name="Text Box 3"/>
          <p:cNvSpPr txBox="1">
            <a:spLocks noChangeArrowheads="1"/>
          </p:cNvSpPr>
          <p:nvPr/>
        </p:nvSpPr>
        <p:spPr bwMode="auto">
          <a:xfrm>
            <a:off x="457200" y="1371600"/>
            <a:ext cx="7864475" cy="4473575"/>
          </a:xfrm>
          <a:prstGeom prst="rect">
            <a:avLst/>
          </a:prstGeom>
          <a:noFill/>
          <a:ln w="9525">
            <a:noFill/>
            <a:miter lim="800000"/>
            <a:headEnd/>
            <a:tailEnd/>
          </a:ln>
          <a:effectLst/>
        </p:spPr>
        <p:txBody>
          <a:bodyPr>
            <a:spAutoFit/>
          </a:bodyPr>
          <a:lstStyle/>
          <a:p>
            <a:r>
              <a:rPr lang="en-US" b="1"/>
              <a:t>6. Description of the IDSS technique suggested  to solve problems/limitations of the software</a:t>
            </a:r>
            <a:r>
              <a:rPr lang="en-US"/>
              <a:t>: </a:t>
            </a:r>
            <a:r>
              <a:rPr lang="en-US" b="1"/>
              <a:t>(the main section)</a:t>
            </a:r>
          </a:p>
          <a:p>
            <a:endParaRPr lang="en-US" b="1"/>
          </a:p>
          <a:p>
            <a:pPr lvl="1">
              <a:buFontTx/>
              <a:buChar char="•"/>
            </a:pPr>
            <a:r>
              <a:rPr lang="en-US"/>
              <a:t>Describe the intended functionality of the IDSS: Using a knowledge base of manufacturing operators and the description of the designed 3D object, obtain a manufacturing plan for the 3D object</a:t>
            </a:r>
          </a:p>
          <a:p>
            <a:pPr lvl="1">
              <a:buFontTx/>
              <a:buChar char="•"/>
            </a:pPr>
            <a:endParaRPr lang="en-US"/>
          </a:p>
          <a:p>
            <a:pPr lvl="1">
              <a:buFontTx/>
              <a:buChar char="•"/>
            </a:pPr>
            <a:r>
              <a:rPr lang="en-US"/>
              <a:t>Describe input/output: the key point is Autocad’s capability to “</a:t>
            </a:r>
            <a:r>
              <a:rPr lang="en-US">
                <a:solidFill>
                  <a:srgbClr val="000000"/>
                </a:solidFill>
                <a:cs typeface="Arial" charset="0"/>
              </a:rPr>
              <a:t>derive parametric features from a nonparametric model”. These parametric features are the description that is input as part of the planning problem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47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5786" name="Group 10"/>
          <p:cNvGrpSpPr>
            <a:grpSpLocks/>
          </p:cNvGrpSpPr>
          <p:nvPr/>
        </p:nvGrpSpPr>
        <p:grpSpPr bwMode="auto">
          <a:xfrm>
            <a:off x="2057400" y="4029075"/>
            <a:ext cx="4724400" cy="2828925"/>
            <a:chOff x="1296" y="2538"/>
            <a:chExt cx="2976" cy="1782"/>
          </a:xfrm>
        </p:grpSpPr>
        <p:pic>
          <p:nvPicPr>
            <p:cNvPr id="75781" name="Picture 5" descr="616596_thread"/>
            <p:cNvPicPr>
              <a:picLocks noChangeAspect="1" noChangeArrowheads="1"/>
            </p:cNvPicPr>
            <p:nvPr/>
          </p:nvPicPr>
          <p:blipFill>
            <a:blip r:embed="rId2" cstate="print"/>
            <a:srcRect/>
            <a:stretch>
              <a:fillRect/>
            </a:stretch>
          </p:blipFill>
          <p:spPr bwMode="auto">
            <a:xfrm>
              <a:off x="1296" y="2538"/>
              <a:ext cx="2016" cy="1782"/>
            </a:xfrm>
            <a:prstGeom prst="rect">
              <a:avLst/>
            </a:prstGeom>
            <a:noFill/>
          </p:spPr>
        </p:pic>
        <p:sp>
          <p:nvSpPr>
            <p:cNvPr id="75785" name="Rectangle 9"/>
            <p:cNvSpPr>
              <a:spLocks noChangeArrowheads="1"/>
            </p:cNvSpPr>
            <p:nvPr/>
          </p:nvSpPr>
          <p:spPr bwMode="auto">
            <a:xfrm>
              <a:off x="2352" y="2592"/>
              <a:ext cx="1920" cy="1728"/>
            </a:xfrm>
            <a:prstGeom prst="rect">
              <a:avLst/>
            </a:prstGeom>
            <a:solidFill>
              <a:schemeClr val="bg1"/>
            </a:solidFill>
            <a:ln w="9525">
              <a:noFill/>
              <a:miter lim="800000"/>
              <a:headEnd/>
              <a:tailEnd/>
            </a:ln>
            <a:effectLst/>
          </p:spPr>
          <p:txBody>
            <a:bodyPr wrap="none" anchor="ctr"/>
            <a:lstStyle/>
            <a:p>
              <a:endParaRPr lang="en-US"/>
            </a:p>
          </p:txBody>
        </p:sp>
      </p:grpSp>
      <p:sp>
        <p:nvSpPr>
          <p:cNvPr id="75778" name="Rectangle 2"/>
          <p:cNvSpPr>
            <a:spLocks noGrp="1" noChangeArrowheads="1"/>
          </p:cNvSpPr>
          <p:nvPr>
            <p:ph type="title"/>
          </p:nvPr>
        </p:nvSpPr>
        <p:spPr>
          <a:xfrm>
            <a:off x="685800" y="76200"/>
            <a:ext cx="7772400" cy="1143000"/>
          </a:xfrm>
        </p:spPr>
        <p:txBody>
          <a:bodyPr/>
          <a:lstStyle/>
          <a:p>
            <a:r>
              <a:rPr lang="en-US" sz="3600" b="1"/>
              <a:t>Suggested Organization/Talking Points (6.8)</a:t>
            </a:r>
          </a:p>
        </p:txBody>
      </p:sp>
      <p:sp>
        <p:nvSpPr>
          <p:cNvPr id="75779" name="Text Box 3"/>
          <p:cNvSpPr txBox="1">
            <a:spLocks noChangeArrowheads="1"/>
          </p:cNvSpPr>
          <p:nvPr/>
        </p:nvSpPr>
        <p:spPr bwMode="auto">
          <a:xfrm>
            <a:off x="457200" y="1371600"/>
            <a:ext cx="7864475" cy="3013075"/>
          </a:xfrm>
          <a:prstGeom prst="rect">
            <a:avLst/>
          </a:prstGeom>
          <a:noFill/>
          <a:ln w="9525">
            <a:noFill/>
            <a:miter lim="800000"/>
            <a:headEnd/>
            <a:tailEnd/>
          </a:ln>
          <a:effectLst/>
        </p:spPr>
        <p:txBody>
          <a:bodyPr>
            <a:spAutoFit/>
          </a:bodyPr>
          <a:lstStyle/>
          <a:p>
            <a:r>
              <a:rPr lang="en-US" b="1"/>
              <a:t>6. Description of the IDSS technique suggested  to solve problems/limitations of the software</a:t>
            </a:r>
            <a:r>
              <a:rPr lang="en-US"/>
              <a:t>: </a:t>
            </a:r>
            <a:r>
              <a:rPr lang="en-US" b="1"/>
              <a:t>(the main section)</a:t>
            </a:r>
          </a:p>
          <a:p>
            <a:endParaRPr lang="en-US" b="1"/>
          </a:p>
          <a:p>
            <a:pPr lvl="1">
              <a:buFontTx/>
              <a:buChar char="•"/>
            </a:pPr>
            <a:r>
              <a:rPr lang="en-US"/>
              <a:t>Describe how the IDSS component interacts with the user: indirectly. The designed model is passed via parameters to the planning module. We envision the generated plan to be visualized in Autocad:</a:t>
            </a:r>
          </a:p>
          <a:p>
            <a:pPr lvl="1">
              <a:buFontTx/>
              <a:buChar char="•"/>
            </a:pPr>
            <a:endParaRPr lang="en-US"/>
          </a:p>
        </p:txBody>
      </p:sp>
      <p:sp>
        <p:nvSpPr>
          <p:cNvPr id="75782" name="AutoShape 6"/>
          <p:cNvSpPr>
            <a:spLocks noChangeArrowheads="1"/>
          </p:cNvSpPr>
          <p:nvPr/>
        </p:nvSpPr>
        <p:spPr bwMode="auto">
          <a:xfrm>
            <a:off x="1905000" y="4572000"/>
            <a:ext cx="457200" cy="381000"/>
          </a:xfrm>
          <a:prstGeom prst="rightArrow">
            <a:avLst>
              <a:gd name="adj1" fmla="val 50000"/>
              <a:gd name="adj2" fmla="val 30000"/>
            </a:avLst>
          </a:prstGeom>
          <a:solidFill>
            <a:schemeClr val="accent1"/>
          </a:solidFill>
          <a:ln w="9525">
            <a:solidFill>
              <a:schemeClr val="tx1"/>
            </a:solidFill>
            <a:miter lim="800000"/>
            <a:headEnd/>
            <a:tailEnd/>
          </a:ln>
          <a:effectLst/>
        </p:spPr>
        <p:txBody>
          <a:bodyPr wrap="none" anchor="ctr"/>
          <a:lstStyle/>
          <a:p>
            <a:endParaRPr lang="en-US"/>
          </a:p>
        </p:txBody>
      </p:sp>
      <p:sp>
        <p:nvSpPr>
          <p:cNvPr id="75783" name="AutoShape 7"/>
          <p:cNvSpPr>
            <a:spLocks noChangeArrowheads="1"/>
          </p:cNvSpPr>
          <p:nvPr/>
        </p:nvSpPr>
        <p:spPr bwMode="auto">
          <a:xfrm rot="-2791363">
            <a:off x="1905000" y="6172200"/>
            <a:ext cx="457200" cy="381000"/>
          </a:xfrm>
          <a:prstGeom prst="rightArrow">
            <a:avLst>
              <a:gd name="adj1" fmla="val 50000"/>
              <a:gd name="adj2" fmla="val 30000"/>
            </a:avLst>
          </a:prstGeom>
          <a:solidFill>
            <a:schemeClr val="accent1"/>
          </a:solidFill>
          <a:ln w="9525">
            <a:solidFill>
              <a:schemeClr val="tx1"/>
            </a:solidFill>
            <a:miter lim="800000"/>
            <a:headEnd/>
            <a:tailEnd/>
          </a:ln>
          <a:effectLst/>
        </p:spPr>
        <p:txBody>
          <a:bodyPr wrap="none" anchor="ctr"/>
          <a:lstStyle/>
          <a:p>
            <a:endParaRPr lang="en-US"/>
          </a:p>
        </p:txBody>
      </p:sp>
      <p:sp>
        <p:nvSpPr>
          <p:cNvPr id="75784" name="AutoShape 8"/>
          <p:cNvSpPr>
            <a:spLocks noChangeArrowheads="1"/>
          </p:cNvSpPr>
          <p:nvPr/>
        </p:nvSpPr>
        <p:spPr bwMode="auto">
          <a:xfrm rot="7895277">
            <a:off x="2819400" y="5105400"/>
            <a:ext cx="457200" cy="381000"/>
          </a:xfrm>
          <a:prstGeom prst="rightArrow">
            <a:avLst>
              <a:gd name="adj1" fmla="val 50000"/>
              <a:gd name="adj2" fmla="val 30000"/>
            </a:avLst>
          </a:prstGeom>
          <a:solidFill>
            <a:schemeClr val="accent1"/>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57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7578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578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578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57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autoUpdateAnimBg="0"/>
      <p:bldP spid="75782" grpId="0" animBg="1"/>
      <p:bldP spid="75783" grpId="0" animBg="1"/>
      <p:bldP spid="7578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685800" y="76200"/>
            <a:ext cx="7772400" cy="1143000"/>
          </a:xfrm>
        </p:spPr>
        <p:txBody>
          <a:bodyPr/>
          <a:lstStyle/>
          <a:p>
            <a:r>
              <a:rPr lang="en-US" sz="3600" b="1"/>
              <a:t>Suggested Organization/Talking Points (6.9)</a:t>
            </a:r>
          </a:p>
        </p:txBody>
      </p:sp>
      <p:sp>
        <p:nvSpPr>
          <p:cNvPr id="76803" name="Text Box 3"/>
          <p:cNvSpPr txBox="1">
            <a:spLocks noChangeArrowheads="1"/>
          </p:cNvSpPr>
          <p:nvPr/>
        </p:nvSpPr>
        <p:spPr bwMode="auto">
          <a:xfrm>
            <a:off x="457200" y="1371600"/>
            <a:ext cx="7864475" cy="2647950"/>
          </a:xfrm>
          <a:prstGeom prst="rect">
            <a:avLst/>
          </a:prstGeom>
          <a:noFill/>
          <a:ln w="9525">
            <a:noFill/>
            <a:miter lim="800000"/>
            <a:headEnd/>
            <a:tailEnd/>
          </a:ln>
          <a:effectLst/>
        </p:spPr>
        <p:txBody>
          <a:bodyPr>
            <a:spAutoFit/>
          </a:bodyPr>
          <a:lstStyle/>
          <a:p>
            <a:r>
              <a:rPr lang="en-US" b="1"/>
              <a:t>6. Description of the IDSS technique suggested  to solve problems/limitations of the software</a:t>
            </a:r>
            <a:r>
              <a:rPr lang="en-US"/>
              <a:t>: </a:t>
            </a:r>
            <a:r>
              <a:rPr lang="en-US" b="1"/>
              <a:t>(the main section)</a:t>
            </a:r>
          </a:p>
          <a:p>
            <a:endParaRPr lang="en-US" b="1"/>
          </a:p>
          <a:p>
            <a:pPr lvl="1">
              <a:buFontTx/>
              <a:buChar char="•"/>
            </a:pPr>
            <a:r>
              <a:rPr lang="en-US"/>
              <a:t>Discuss potential benefits</a:t>
            </a:r>
          </a:p>
          <a:p>
            <a:pPr lvl="1">
              <a:buFontTx/>
              <a:buChar char="•"/>
            </a:pPr>
            <a:r>
              <a:rPr lang="en-US"/>
              <a:t>Discuss potential problems/hurdles: knowledge acquisition; where do the manufacturing operators come from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68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0" y="76200"/>
            <a:ext cx="8763000" cy="1143000"/>
          </a:xfrm>
        </p:spPr>
        <p:txBody>
          <a:bodyPr/>
          <a:lstStyle/>
          <a:p>
            <a:r>
              <a:rPr lang="en-US" sz="3600" b="1"/>
              <a:t>Example # 1 (7)</a:t>
            </a:r>
          </a:p>
        </p:txBody>
      </p:sp>
      <p:sp>
        <p:nvSpPr>
          <p:cNvPr id="77827" name="Text Box 3"/>
          <p:cNvSpPr txBox="1">
            <a:spLocks noChangeArrowheads="1"/>
          </p:cNvSpPr>
          <p:nvPr/>
        </p:nvSpPr>
        <p:spPr bwMode="auto">
          <a:xfrm>
            <a:off x="457200" y="914400"/>
            <a:ext cx="7864475" cy="2647950"/>
          </a:xfrm>
          <a:prstGeom prst="rect">
            <a:avLst/>
          </a:prstGeom>
          <a:noFill/>
          <a:ln w="9525">
            <a:noFill/>
            <a:miter lim="800000"/>
            <a:headEnd/>
            <a:tailEnd/>
          </a:ln>
          <a:effectLst/>
        </p:spPr>
        <p:txBody>
          <a:bodyPr>
            <a:spAutoFit/>
          </a:bodyPr>
          <a:lstStyle/>
          <a:p>
            <a:r>
              <a:rPr lang="en-US" b="1"/>
              <a:t>7. Steps to build such a system</a:t>
            </a:r>
          </a:p>
          <a:p>
            <a:pPr lvl="1">
              <a:buFontTx/>
              <a:buChar char="•"/>
            </a:pPr>
            <a:r>
              <a:rPr lang="en-US"/>
              <a:t>Software Implementation:</a:t>
            </a:r>
          </a:p>
          <a:p>
            <a:pPr lvl="2">
              <a:buFont typeface="Wingdings" pitchFamily="2" charset="2"/>
              <a:buChar char="Ø"/>
            </a:pPr>
            <a:r>
              <a:rPr lang="en-US"/>
              <a:t>Which components are required to achieve the functionality described in 5</a:t>
            </a:r>
          </a:p>
          <a:p>
            <a:pPr lvl="2">
              <a:buFont typeface="Wingdings" pitchFamily="2" charset="2"/>
              <a:buChar char="Ø"/>
            </a:pPr>
            <a:r>
              <a:rPr lang="en-US"/>
              <a:t>Create a Figure illustrating how these components interact with each other and with the software</a:t>
            </a:r>
          </a:p>
          <a:p>
            <a:pPr lvl="2">
              <a:buFont typeface="Wingdings" pitchFamily="2" charset="2"/>
              <a:buChar char="Ø"/>
            </a:pPr>
            <a:r>
              <a:rPr lang="en-US"/>
              <a:t>Describe this figure carefully</a:t>
            </a:r>
          </a:p>
        </p:txBody>
      </p:sp>
      <p:pic>
        <p:nvPicPr>
          <p:cNvPr id="77828" name="Picture 4"/>
          <p:cNvPicPr>
            <a:picLocks noChangeAspect="1" noChangeArrowheads="1"/>
          </p:cNvPicPr>
          <p:nvPr/>
        </p:nvPicPr>
        <p:blipFill>
          <a:blip r:embed="rId2" cstate="print"/>
          <a:srcRect/>
          <a:stretch>
            <a:fillRect/>
          </a:stretch>
        </p:blipFill>
        <p:spPr bwMode="auto">
          <a:xfrm>
            <a:off x="4724400" y="914400"/>
            <a:ext cx="533400" cy="620713"/>
          </a:xfrm>
          <a:prstGeom prst="rect">
            <a:avLst/>
          </a:prstGeom>
          <a:noFill/>
          <a:ln w="9525">
            <a:noFill/>
            <a:miter lim="800000"/>
            <a:headEnd/>
            <a:tailEnd/>
          </a:ln>
          <a:effectLst/>
        </p:spPr>
      </p:pic>
      <p:grpSp>
        <p:nvGrpSpPr>
          <p:cNvPr id="77857" name="Group 33"/>
          <p:cNvGrpSpPr>
            <a:grpSpLocks/>
          </p:cNvGrpSpPr>
          <p:nvPr/>
        </p:nvGrpSpPr>
        <p:grpSpPr bwMode="auto">
          <a:xfrm>
            <a:off x="228600" y="3810000"/>
            <a:ext cx="8801100" cy="2819400"/>
            <a:chOff x="144" y="2544"/>
            <a:chExt cx="5544" cy="1776"/>
          </a:xfrm>
        </p:grpSpPr>
        <p:grpSp>
          <p:nvGrpSpPr>
            <p:cNvPr id="77832" name="Group 8"/>
            <p:cNvGrpSpPr>
              <a:grpSpLocks/>
            </p:cNvGrpSpPr>
            <p:nvPr/>
          </p:nvGrpSpPr>
          <p:grpSpPr bwMode="auto">
            <a:xfrm>
              <a:off x="336" y="3360"/>
              <a:ext cx="1008" cy="960"/>
              <a:chOff x="1296" y="2538"/>
              <a:chExt cx="2976" cy="1782"/>
            </a:xfrm>
          </p:grpSpPr>
          <p:pic>
            <p:nvPicPr>
              <p:cNvPr id="77833" name="Picture 9" descr="616596_thread"/>
              <p:cNvPicPr>
                <a:picLocks noChangeAspect="1" noChangeArrowheads="1"/>
              </p:cNvPicPr>
              <p:nvPr/>
            </p:nvPicPr>
            <p:blipFill>
              <a:blip r:embed="rId3" cstate="print"/>
              <a:srcRect/>
              <a:stretch>
                <a:fillRect/>
              </a:stretch>
            </p:blipFill>
            <p:spPr bwMode="auto">
              <a:xfrm>
                <a:off x="1296" y="2538"/>
                <a:ext cx="2016" cy="1782"/>
              </a:xfrm>
              <a:prstGeom prst="rect">
                <a:avLst/>
              </a:prstGeom>
              <a:noFill/>
            </p:spPr>
          </p:pic>
          <p:sp>
            <p:nvSpPr>
              <p:cNvPr id="77834" name="Rectangle 10"/>
              <p:cNvSpPr>
                <a:spLocks noChangeArrowheads="1"/>
              </p:cNvSpPr>
              <p:nvPr/>
            </p:nvSpPr>
            <p:spPr bwMode="auto">
              <a:xfrm>
                <a:off x="2352" y="2592"/>
                <a:ext cx="1920" cy="1728"/>
              </a:xfrm>
              <a:prstGeom prst="rect">
                <a:avLst/>
              </a:prstGeom>
              <a:solidFill>
                <a:schemeClr val="bg1"/>
              </a:solidFill>
              <a:ln w="9525">
                <a:noFill/>
                <a:miter lim="800000"/>
                <a:headEnd/>
                <a:tailEnd/>
              </a:ln>
              <a:effectLst/>
            </p:spPr>
            <p:txBody>
              <a:bodyPr wrap="none" anchor="ctr"/>
              <a:lstStyle/>
              <a:p>
                <a:endParaRPr lang="en-US"/>
              </a:p>
            </p:txBody>
          </p:sp>
        </p:grpSp>
        <p:sp>
          <p:nvSpPr>
            <p:cNvPr id="77829" name="Text Box 5"/>
            <p:cNvSpPr txBox="1">
              <a:spLocks noChangeArrowheads="1"/>
            </p:cNvSpPr>
            <p:nvPr/>
          </p:nvSpPr>
          <p:spPr bwMode="auto">
            <a:xfrm>
              <a:off x="221" y="2666"/>
              <a:ext cx="595" cy="288"/>
            </a:xfrm>
            <a:prstGeom prst="rect">
              <a:avLst/>
            </a:prstGeom>
            <a:solidFill>
              <a:schemeClr val="hlink"/>
            </a:solidFill>
            <a:ln w="9525">
              <a:noFill/>
              <a:miter lim="800000"/>
              <a:headEnd/>
              <a:tailEnd/>
            </a:ln>
            <a:effectLst>
              <a:outerShdw dist="107763" dir="2700000" algn="ctr" rotWithShape="0">
                <a:schemeClr val="bg2"/>
              </a:outerShdw>
            </a:effectLst>
          </p:spPr>
          <p:txBody>
            <a:bodyPr wrap="none">
              <a:spAutoFit/>
            </a:bodyPr>
            <a:lstStyle/>
            <a:p>
              <a:r>
                <a:rPr lang="en-US"/>
                <a:t>Editor</a:t>
              </a:r>
            </a:p>
          </p:txBody>
        </p:sp>
        <p:sp>
          <p:nvSpPr>
            <p:cNvPr id="77830" name="Line 6"/>
            <p:cNvSpPr>
              <a:spLocks noChangeShapeType="1"/>
            </p:cNvSpPr>
            <p:nvPr/>
          </p:nvSpPr>
          <p:spPr bwMode="auto">
            <a:xfrm>
              <a:off x="864" y="2832"/>
              <a:ext cx="1210" cy="0"/>
            </a:xfrm>
            <a:prstGeom prst="line">
              <a:avLst/>
            </a:prstGeom>
            <a:noFill/>
            <a:ln w="9525">
              <a:solidFill>
                <a:schemeClr val="tx1"/>
              </a:solidFill>
              <a:round/>
              <a:headEnd/>
              <a:tailEnd type="triangle" w="med" len="med"/>
            </a:ln>
            <a:effectLst/>
          </p:spPr>
          <p:txBody>
            <a:bodyPr/>
            <a:lstStyle/>
            <a:p>
              <a:endParaRPr lang="en-US"/>
            </a:p>
          </p:txBody>
        </p:sp>
        <p:sp>
          <p:nvSpPr>
            <p:cNvPr id="77831" name="Text Box 7"/>
            <p:cNvSpPr txBox="1">
              <a:spLocks noChangeArrowheads="1"/>
            </p:cNvSpPr>
            <p:nvPr/>
          </p:nvSpPr>
          <p:spPr bwMode="auto">
            <a:xfrm>
              <a:off x="922" y="2554"/>
              <a:ext cx="1164" cy="518"/>
            </a:xfrm>
            <a:prstGeom prst="rect">
              <a:avLst/>
            </a:prstGeom>
            <a:noFill/>
            <a:ln w="9525">
              <a:noFill/>
              <a:miter lim="800000"/>
              <a:headEnd/>
              <a:tailEnd/>
            </a:ln>
            <a:effectLst/>
          </p:spPr>
          <p:txBody>
            <a:bodyPr wrap="none">
              <a:spAutoFit/>
            </a:bodyPr>
            <a:lstStyle/>
            <a:p>
              <a:r>
                <a:rPr lang="en-US"/>
                <a:t>parametrized </a:t>
              </a:r>
            </a:p>
            <a:p>
              <a:r>
                <a:rPr lang="en-US"/>
                <a:t>description</a:t>
              </a:r>
            </a:p>
          </p:txBody>
        </p:sp>
        <p:sp>
          <p:nvSpPr>
            <p:cNvPr id="77835" name="Line 11"/>
            <p:cNvSpPr>
              <a:spLocks noChangeShapeType="1"/>
            </p:cNvSpPr>
            <p:nvPr/>
          </p:nvSpPr>
          <p:spPr bwMode="auto">
            <a:xfrm>
              <a:off x="480" y="3024"/>
              <a:ext cx="0" cy="288"/>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77836" name="Text Box 12"/>
            <p:cNvSpPr txBox="1">
              <a:spLocks noChangeArrowheads="1"/>
            </p:cNvSpPr>
            <p:nvPr/>
          </p:nvSpPr>
          <p:spPr bwMode="auto">
            <a:xfrm>
              <a:off x="2074" y="2688"/>
              <a:ext cx="1379" cy="288"/>
            </a:xfrm>
            <a:prstGeom prst="rect">
              <a:avLst/>
            </a:prstGeom>
            <a:solidFill>
              <a:schemeClr val="hlink"/>
            </a:solidFill>
            <a:ln w="9525">
              <a:noFill/>
              <a:miter lim="800000"/>
              <a:headEnd/>
              <a:tailEnd/>
            </a:ln>
            <a:effectLst>
              <a:outerShdw dist="107763" dir="2700000" algn="ctr" rotWithShape="0">
                <a:schemeClr val="bg2"/>
              </a:outerShdw>
            </a:effectLst>
          </p:spPr>
          <p:txBody>
            <a:bodyPr wrap="none">
              <a:spAutoFit/>
            </a:bodyPr>
            <a:lstStyle/>
            <a:p>
              <a:r>
                <a:rPr lang="en-US"/>
                <a:t>Planning system</a:t>
              </a:r>
            </a:p>
          </p:txBody>
        </p:sp>
        <p:sp>
          <p:nvSpPr>
            <p:cNvPr id="77837" name="Text Box 13"/>
            <p:cNvSpPr txBox="1">
              <a:spLocks noChangeArrowheads="1"/>
            </p:cNvSpPr>
            <p:nvPr/>
          </p:nvSpPr>
          <p:spPr bwMode="auto">
            <a:xfrm>
              <a:off x="4663" y="2592"/>
              <a:ext cx="1001" cy="518"/>
            </a:xfrm>
            <a:prstGeom prst="rect">
              <a:avLst/>
            </a:prstGeom>
            <a:solidFill>
              <a:schemeClr val="hlink"/>
            </a:solidFill>
            <a:ln w="9525">
              <a:noFill/>
              <a:miter lim="800000"/>
              <a:headEnd/>
              <a:tailEnd/>
            </a:ln>
            <a:effectLst>
              <a:outerShdw dist="107763" dir="2700000" algn="ctr" rotWithShape="0">
                <a:schemeClr val="bg2"/>
              </a:outerShdw>
            </a:effectLst>
          </p:spPr>
          <p:txBody>
            <a:bodyPr wrap="none">
              <a:spAutoFit/>
            </a:bodyPr>
            <a:lstStyle/>
            <a:p>
              <a:r>
                <a:rPr lang="en-US"/>
                <a:t>Knowledge</a:t>
              </a:r>
            </a:p>
            <a:p>
              <a:r>
                <a:rPr lang="en-US"/>
                <a:t>Base</a:t>
              </a:r>
            </a:p>
          </p:txBody>
        </p:sp>
        <p:sp>
          <p:nvSpPr>
            <p:cNvPr id="77838" name="Line 14"/>
            <p:cNvSpPr>
              <a:spLocks noChangeShapeType="1"/>
            </p:cNvSpPr>
            <p:nvPr/>
          </p:nvSpPr>
          <p:spPr bwMode="auto">
            <a:xfrm flipH="1">
              <a:off x="3456" y="2832"/>
              <a:ext cx="1200" cy="0"/>
            </a:xfrm>
            <a:prstGeom prst="line">
              <a:avLst/>
            </a:prstGeom>
            <a:noFill/>
            <a:ln w="9525">
              <a:solidFill>
                <a:schemeClr val="tx1"/>
              </a:solidFill>
              <a:round/>
              <a:headEnd/>
              <a:tailEnd type="triangle" w="med" len="med"/>
            </a:ln>
            <a:effectLst/>
          </p:spPr>
          <p:txBody>
            <a:bodyPr/>
            <a:lstStyle/>
            <a:p>
              <a:endParaRPr lang="en-US"/>
            </a:p>
          </p:txBody>
        </p:sp>
        <p:sp>
          <p:nvSpPr>
            <p:cNvPr id="77839" name="Text Box 15"/>
            <p:cNvSpPr txBox="1">
              <a:spLocks noChangeArrowheads="1"/>
            </p:cNvSpPr>
            <p:nvPr/>
          </p:nvSpPr>
          <p:spPr bwMode="auto">
            <a:xfrm>
              <a:off x="3696" y="3456"/>
              <a:ext cx="807" cy="518"/>
            </a:xfrm>
            <a:prstGeom prst="rect">
              <a:avLst/>
            </a:prstGeom>
            <a:noFill/>
            <a:ln w="9525">
              <a:noFill/>
              <a:miter lim="800000"/>
              <a:headEnd/>
              <a:tailEnd/>
            </a:ln>
            <a:effectLst/>
          </p:spPr>
          <p:txBody>
            <a:bodyPr wrap="none">
              <a:spAutoFit/>
            </a:bodyPr>
            <a:lstStyle/>
            <a:p>
              <a:r>
                <a:rPr lang="en-US"/>
                <a:t>tools </a:t>
              </a:r>
            </a:p>
            <a:p>
              <a:r>
                <a:rPr lang="en-US"/>
                <a:t>available</a:t>
              </a:r>
            </a:p>
          </p:txBody>
        </p:sp>
        <p:sp>
          <p:nvSpPr>
            <p:cNvPr id="77840" name="Text Box 16"/>
            <p:cNvSpPr txBox="1">
              <a:spLocks noChangeArrowheads="1"/>
            </p:cNvSpPr>
            <p:nvPr/>
          </p:nvSpPr>
          <p:spPr bwMode="auto">
            <a:xfrm>
              <a:off x="4656" y="3408"/>
              <a:ext cx="1032" cy="518"/>
            </a:xfrm>
            <a:prstGeom prst="rect">
              <a:avLst/>
            </a:prstGeom>
            <a:solidFill>
              <a:schemeClr val="hlink"/>
            </a:solidFill>
            <a:ln w="9525">
              <a:noFill/>
              <a:miter lim="800000"/>
              <a:headEnd/>
              <a:tailEnd/>
            </a:ln>
            <a:effectLst>
              <a:outerShdw dist="107763" dir="2700000" algn="ctr" rotWithShape="0">
                <a:schemeClr val="bg2"/>
              </a:outerShdw>
            </a:effectLst>
          </p:spPr>
          <p:txBody>
            <a:bodyPr wrap="none">
              <a:spAutoFit/>
            </a:bodyPr>
            <a:lstStyle/>
            <a:p>
              <a:r>
                <a:rPr lang="en-US"/>
                <a:t>Workshop</a:t>
              </a:r>
            </a:p>
            <a:p>
              <a:r>
                <a:rPr lang="en-US"/>
                <a:t>Information</a:t>
              </a:r>
            </a:p>
          </p:txBody>
        </p:sp>
        <p:sp>
          <p:nvSpPr>
            <p:cNvPr id="77841" name="Text Box 17"/>
            <p:cNvSpPr txBox="1">
              <a:spLocks noChangeArrowheads="1"/>
            </p:cNvSpPr>
            <p:nvPr/>
          </p:nvSpPr>
          <p:spPr bwMode="auto">
            <a:xfrm>
              <a:off x="3456" y="2544"/>
              <a:ext cx="1282" cy="518"/>
            </a:xfrm>
            <a:prstGeom prst="rect">
              <a:avLst/>
            </a:prstGeom>
            <a:noFill/>
            <a:ln w="9525">
              <a:noFill/>
              <a:miter lim="800000"/>
              <a:headEnd/>
              <a:tailEnd/>
            </a:ln>
            <a:effectLst/>
          </p:spPr>
          <p:txBody>
            <a:bodyPr wrap="none">
              <a:spAutoFit/>
            </a:bodyPr>
            <a:lstStyle/>
            <a:p>
              <a:r>
                <a:rPr lang="en-US"/>
                <a:t>manufacturing </a:t>
              </a:r>
            </a:p>
            <a:p>
              <a:r>
                <a:rPr lang="en-US"/>
                <a:t>operators</a:t>
              </a:r>
            </a:p>
          </p:txBody>
        </p:sp>
        <p:sp>
          <p:nvSpPr>
            <p:cNvPr id="77842" name="Line 18"/>
            <p:cNvSpPr>
              <a:spLocks noChangeShapeType="1"/>
            </p:cNvSpPr>
            <p:nvPr/>
          </p:nvSpPr>
          <p:spPr bwMode="auto">
            <a:xfrm flipH="1">
              <a:off x="3360" y="3696"/>
              <a:ext cx="1296" cy="0"/>
            </a:xfrm>
            <a:prstGeom prst="line">
              <a:avLst/>
            </a:prstGeom>
            <a:noFill/>
            <a:ln w="9525">
              <a:solidFill>
                <a:schemeClr val="tx1"/>
              </a:solidFill>
              <a:round/>
              <a:headEnd/>
              <a:tailEnd/>
            </a:ln>
            <a:effectLst/>
          </p:spPr>
          <p:txBody>
            <a:bodyPr/>
            <a:lstStyle/>
            <a:p>
              <a:endParaRPr lang="en-US"/>
            </a:p>
          </p:txBody>
        </p:sp>
        <p:sp>
          <p:nvSpPr>
            <p:cNvPr id="77843" name="Line 19"/>
            <p:cNvSpPr>
              <a:spLocks noChangeShapeType="1"/>
            </p:cNvSpPr>
            <p:nvPr/>
          </p:nvSpPr>
          <p:spPr bwMode="auto">
            <a:xfrm flipV="1">
              <a:off x="3360" y="3024"/>
              <a:ext cx="0" cy="672"/>
            </a:xfrm>
            <a:prstGeom prst="line">
              <a:avLst/>
            </a:prstGeom>
            <a:noFill/>
            <a:ln w="9525">
              <a:solidFill>
                <a:schemeClr val="tx1"/>
              </a:solidFill>
              <a:round/>
              <a:headEnd/>
              <a:tailEnd type="triangle" w="med" len="med"/>
            </a:ln>
            <a:effectLst/>
          </p:spPr>
          <p:txBody>
            <a:bodyPr/>
            <a:lstStyle/>
            <a:p>
              <a:endParaRPr lang="en-US"/>
            </a:p>
          </p:txBody>
        </p:sp>
        <p:sp>
          <p:nvSpPr>
            <p:cNvPr id="77844" name="Text Box 20"/>
            <p:cNvSpPr txBox="1">
              <a:spLocks noChangeArrowheads="1"/>
            </p:cNvSpPr>
            <p:nvPr/>
          </p:nvSpPr>
          <p:spPr bwMode="auto">
            <a:xfrm>
              <a:off x="1008" y="3408"/>
              <a:ext cx="1138" cy="748"/>
            </a:xfrm>
            <a:prstGeom prst="rect">
              <a:avLst/>
            </a:prstGeom>
            <a:solidFill>
              <a:schemeClr val="hlink"/>
            </a:solidFill>
            <a:ln w="9525">
              <a:noFill/>
              <a:miter lim="800000"/>
              <a:headEnd/>
              <a:tailEnd/>
            </a:ln>
            <a:effectLst>
              <a:outerShdw dist="107763" dir="2700000" algn="ctr" rotWithShape="0">
                <a:schemeClr val="bg2"/>
              </a:outerShdw>
            </a:effectLst>
          </p:spPr>
          <p:txBody>
            <a:bodyPr wrap="none">
              <a:spAutoFit/>
            </a:bodyPr>
            <a:lstStyle/>
            <a:p>
              <a:r>
                <a:rPr lang="en-US"/>
                <a:t>Plan</a:t>
              </a:r>
            </a:p>
            <a:p>
              <a:r>
                <a:rPr lang="en-US"/>
                <a:t>Visualization</a:t>
              </a:r>
            </a:p>
            <a:p>
              <a:r>
                <a:rPr lang="en-US"/>
                <a:t>Module</a:t>
              </a:r>
            </a:p>
          </p:txBody>
        </p:sp>
        <p:sp>
          <p:nvSpPr>
            <p:cNvPr id="77845" name="Line 21"/>
            <p:cNvSpPr>
              <a:spLocks noChangeShapeType="1"/>
            </p:cNvSpPr>
            <p:nvPr/>
          </p:nvSpPr>
          <p:spPr bwMode="auto">
            <a:xfrm>
              <a:off x="2832" y="3024"/>
              <a:ext cx="0" cy="672"/>
            </a:xfrm>
            <a:prstGeom prst="line">
              <a:avLst/>
            </a:prstGeom>
            <a:noFill/>
            <a:ln w="9525">
              <a:solidFill>
                <a:schemeClr val="tx1"/>
              </a:solidFill>
              <a:round/>
              <a:headEnd/>
              <a:tailEnd/>
            </a:ln>
            <a:effectLst/>
          </p:spPr>
          <p:txBody>
            <a:bodyPr/>
            <a:lstStyle/>
            <a:p>
              <a:endParaRPr lang="en-US"/>
            </a:p>
          </p:txBody>
        </p:sp>
        <p:sp>
          <p:nvSpPr>
            <p:cNvPr id="77846" name="Line 22"/>
            <p:cNvSpPr>
              <a:spLocks noChangeShapeType="1"/>
            </p:cNvSpPr>
            <p:nvPr/>
          </p:nvSpPr>
          <p:spPr bwMode="auto">
            <a:xfrm flipH="1">
              <a:off x="2160" y="3696"/>
              <a:ext cx="672" cy="0"/>
            </a:xfrm>
            <a:prstGeom prst="line">
              <a:avLst/>
            </a:prstGeom>
            <a:noFill/>
            <a:ln w="9525">
              <a:solidFill>
                <a:schemeClr val="tx1"/>
              </a:solidFill>
              <a:round/>
              <a:headEnd/>
              <a:tailEnd type="triangle" w="med" len="med"/>
            </a:ln>
            <a:effectLst/>
          </p:spPr>
          <p:txBody>
            <a:bodyPr/>
            <a:lstStyle/>
            <a:p>
              <a:endParaRPr lang="en-US"/>
            </a:p>
          </p:txBody>
        </p:sp>
        <p:sp>
          <p:nvSpPr>
            <p:cNvPr id="77847" name="Text Box 23"/>
            <p:cNvSpPr txBox="1">
              <a:spLocks noChangeArrowheads="1"/>
            </p:cNvSpPr>
            <p:nvPr/>
          </p:nvSpPr>
          <p:spPr bwMode="auto">
            <a:xfrm>
              <a:off x="2246" y="3434"/>
              <a:ext cx="446" cy="288"/>
            </a:xfrm>
            <a:prstGeom prst="rect">
              <a:avLst/>
            </a:prstGeom>
            <a:noFill/>
            <a:ln w="9525">
              <a:noFill/>
              <a:miter lim="800000"/>
              <a:headEnd/>
              <a:tailEnd/>
            </a:ln>
            <a:effectLst/>
          </p:spPr>
          <p:txBody>
            <a:bodyPr wrap="none">
              <a:spAutoFit/>
            </a:bodyPr>
            <a:lstStyle/>
            <a:p>
              <a:r>
                <a:rPr lang="en-US"/>
                <a:t>plan</a:t>
              </a:r>
            </a:p>
          </p:txBody>
        </p:sp>
        <p:sp>
          <p:nvSpPr>
            <p:cNvPr id="77848" name="Line 24"/>
            <p:cNvSpPr>
              <a:spLocks noChangeShapeType="1"/>
            </p:cNvSpPr>
            <p:nvPr/>
          </p:nvSpPr>
          <p:spPr bwMode="auto">
            <a:xfrm flipH="1" flipV="1">
              <a:off x="624" y="3696"/>
              <a:ext cx="384" cy="0"/>
            </a:xfrm>
            <a:prstGeom prst="line">
              <a:avLst/>
            </a:prstGeom>
            <a:noFill/>
            <a:ln w="9525">
              <a:solidFill>
                <a:schemeClr val="tx1"/>
              </a:solidFill>
              <a:round/>
              <a:headEnd/>
              <a:tailEnd type="triangle" w="med" len="med"/>
            </a:ln>
            <a:effectLst/>
          </p:spPr>
          <p:txBody>
            <a:bodyPr/>
            <a:lstStyle/>
            <a:p>
              <a:endParaRPr lang="en-US"/>
            </a:p>
          </p:txBody>
        </p:sp>
        <p:sp>
          <p:nvSpPr>
            <p:cNvPr id="77850" name="Line 26"/>
            <p:cNvSpPr>
              <a:spLocks noChangeShapeType="1"/>
            </p:cNvSpPr>
            <p:nvPr/>
          </p:nvSpPr>
          <p:spPr bwMode="auto">
            <a:xfrm>
              <a:off x="192" y="2544"/>
              <a:ext cx="768" cy="0"/>
            </a:xfrm>
            <a:prstGeom prst="line">
              <a:avLst/>
            </a:prstGeom>
            <a:noFill/>
            <a:ln w="9525">
              <a:solidFill>
                <a:schemeClr val="tx1"/>
              </a:solidFill>
              <a:prstDash val="sysDot"/>
              <a:round/>
              <a:headEnd/>
              <a:tailEnd/>
            </a:ln>
            <a:effectLst/>
          </p:spPr>
          <p:txBody>
            <a:bodyPr/>
            <a:lstStyle/>
            <a:p>
              <a:endParaRPr lang="en-US"/>
            </a:p>
          </p:txBody>
        </p:sp>
        <p:sp>
          <p:nvSpPr>
            <p:cNvPr id="77851" name="Line 27"/>
            <p:cNvSpPr>
              <a:spLocks noChangeShapeType="1"/>
            </p:cNvSpPr>
            <p:nvPr/>
          </p:nvSpPr>
          <p:spPr bwMode="auto">
            <a:xfrm>
              <a:off x="912" y="2544"/>
              <a:ext cx="0" cy="672"/>
            </a:xfrm>
            <a:prstGeom prst="line">
              <a:avLst/>
            </a:prstGeom>
            <a:noFill/>
            <a:ln w="9525">
              <a:solidFill>
                <a:schemeClr val="tx1"/>
              </a:solidFill>
              <a:prstDash val="sysDot"/>
              <a:round/>
              <a:headEnd/>
              <a:tailEnd/>
            </a:ln>
            <a:effectLst/>
          </p:spPr>
          <p:txBody>
            <a:bodyPr/>
            <a:lstStyle/>
            <a:p>
              <a:endParaRPr lang="en-US"/>
            </a:p>
          </p:txBody>
        </p:sp>
        <p:sp>
          <p:nvSpPr>
            <p:cNvPr id="77852" name="Line 28"/>
            <p:cNvSpPr>
              <a:spLocks noChangeShapeType="1"/>
            </p:cNvSpPr>
            <p:nvPr/>
          </p:nvSpPr>
          <p:spPr bwMode="auto">
            <a:xfrm>
              <a:off x="912" y="3216"/>
              <a:ext cx="1344" cy="0"/>
            </a:xfrm>
            <a:prstGeom prst="line">
              <a:avLst/>
            </a:prstGeom>
            <a:noFill/>
            <a:ln w="9525">
              <a:solidFill>
                <a:schemeClr val="tx1"/>
              </a:solidFill>
              <a:prstDash val="sysDot"/>
              <a:round/>
              <a:headEnd/>
              <a:tailEnd/>
            </a:ln>
            <a:effectLst/>
          </p:spPr>
          <p:txBody>
            <a:bodyPr/>
            <a:lstStyle/>
            <a:p>
              <a:endParaRPr lang="en-US"/>
            </a:p>
          </p:txBody>
        </p:sp>
        <p:sp>
          <p:nvSpPr>
            <p:cNvPr id="77853" name="Line 29"/>
            <p:cNvSpPr>
              <a:spLocks noChangeShapeType="1"/>
            </p:cNvSpPr>
            <p:nvPr/>
          </p:nvSpPr>
          <p:spPr bwMode="auto">
            <a:xfrm>
              <a:off x="2256" y="3216"/>
              <a:ext cx="0" cy="1008"/>
            </a:xfrm>
            <a:prstGeom prst="line">
              <a:avLst/>
            </a:prstGeom>
            <a:noFill/>
            <a:ln w="9525">
              <a:solidFill>
                <a:schemeClr val="tx1"/>
              </a:solidFill>
              <a:prstDash val="sysDot"/>
              <a:round/>
              <a:headEnd/>
              <a:tailEnd/>
            </a:ln>
            <a:effectLst/>
          </p:spPr>
          <p:txBody>
            <a:bodyPr/>
            <a:lstStyle/>
            <a:p>
              <a:endParaRPr lang="en-US"/>
            </a:p>
          </p:txBody>
        </p:sp>
        <p:sp>
          <p:nvSpPr>
            <p:cNvPr id="77854" name="Line 30"/>
            <p:cNvSpPr>
              <a:spLocks noChangeShapeType="1"/>
            </p:cNvSpPr>
            <p:nvPr/>
          </p:nvSpPr>
          <p:spPr bwMode="auto">
            <a:xfrm flipH="1">
              <a:off x="144" y="4224"/>
              <a:ext cx="2112" cy="0"/>
            </a:xfrm>
            <a:prstGeom prst="line">
              <a:avLst/>
            </a:prstGeom>
            <a:noFill/>
            <a:ln w="9525">
              <a:solidFill>
                <a:schemeClr val="tx1"/>
              </a:solidFill>
              <a:prstDash val="sysDot"/>
              <a:round/>
              <a:headEnd/>
              <a:tailEnd/>
            </a:ln>
            <a:effectLst/>
          </p:spPr>
          <p:txBody>
            <a:bodyPr/>
            <a:lstStyle/>
            <a:p>
              <a:endParaRPr lang="en-US"/>
            </a:p>
          </p:txBody>
        </p:sp>
        <p:sp>
          <p:nvSpPr>
            <p:cNvPr id="77855" name="Line 31"/>
            <p:cNvSpPr>
              <a:spLocks noChangeShapeType="1"/>
            </p:cNvSpPr>
            <p:nvPr/>
          </p:nvSpPr>
          <p:spPr bwMode="auto">
            <a:xfrm flipV="1">
              <a:off x="144" y="2544"/>
              <a:ext cx="0" cy="1680"/>
            </a:xfrm>
            <a:prstGeom prst="line">
              <a:avLst/>
            </a:prstGeom>
            <a:noFill/>
            <a:ln w="9525">
              <a:solidFill>
                <a:schemeClr val="tx1"/>
              </a:solidFill>
              <a:prstDash val="sysDot"/>
              <a:round/>
              <a:headEnd/>
              <a:tailEnd/>
            </a:ln>
            <a:effectLst/>
          </p:spPr>
          <p:txBody>
            <a:bodyPr/>
            <a:lstStyle/>
            <a:p>
              <a:endParaRPr lang="en-US"/>
            </a:p>
          </p:txBody>
        </p:sp>
        <p:sp>
          <p:nvSpPr>
            <p:cNvPr id="77856" name="Text Box 32"/>
            <p:cNvSpPr txBox="1">
              <a:spLocks noChangeArrowheads="1"/>
            </p:cNvSpPr>
            <p:nvPr/>
          </p:nvSpPr>
          <p:spPr bwMode="auto">
            <a:xfrm>
              <a:off x="2256" y="3888"/>
              <a:ext cx="810" cy="288"/>
            </a:xfrm>
            <a:prstGeom prst="rect">
              <a:avLst/>
            </a:prstGeom>
            <a:noFill/>
            <a:ln w="9525">
              <a:noFill/>
              <a:miter lim="800000"/>
              <a:headEnd/>
              <a:tailEnd/>
            </a:ln>
            <a:effectLst/>
          </p:spPr>
          <p:txBody>
            <a:bodyPr wrap="none">
              <a:spAutoFit/>
            </a:bodyPr>
            <a:lstStyle/>
            <a:p>
              <a:r>
                <a:rPr lang="en-US" b="1"/>
                <a:t>Autocad</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78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778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0" y="76200"/>
            <a:ext cx="8763000" cy="1143000"/>
          </a:xfrm>
        </p:spPr>
        <p:txBody>
          <a:bodyPr/>
          <a:lstStyle/>
          <a:p>
            <a:r>
              <a:rPr lang="en-US" sz="3600" b="1"/>
              <a:t>Example # 1 (7.5)</a:t>
            </a:r>
          </a:p>
        </p:txBody>
      </p:sp>
      <p:sp>
        <p:nvSpPr>
          <p:cNvPr id="78851" name="Text Box 3"/>
          <p:cNvSpPr txBox="1">
            <a:spLocks noChangeArrowheads="1"/>
          </p:cNvSpPr>
          <p:nvPr/>
        </p:nvSpPr>
        <p:spPr bwMode="auto">
          <a:xfrm>
            <a:off x="457200" y="914400"/>
            <a:ext cx="7864475" cy="3378200"/>
          </a:xfrm>
          <a:prstGeom prst="rect">
            <a:avLst/>
          </a:prstGeom>
          <a:noFill/>
          <a:ln w="9525">
            <a:noFill/>
            <a:miter lim="800000"/>
            <a:headEnd/>
            <a:tailEnd/>
          </a:ln>
          <a:effectLst/>
        </p:spPr>
        <p:txBody>
          <a:bodyPr>
            <a:spAutoFit/>
          </a:bodyPr>
          <a:lstStyle/>
          <a:p>
            <a:r>
              <a:rPr lang="en-US" b="1"/>
              <a:t>7. Steps to build such a system</a:t>
            </a:r>
          </a:p>
          <a:p>
            <a:endParaRPr lang="en-US" b="1"/>
          </a:p>
          <a:p>
            <a:pPr lvl="1">
              <a:buFontTx/>
              <a:buChar char="•"/>
            </a:pPr>
            <a:r>
              <a:rPr lang="en-US"/>
              <a:t>Knowledge Acquisition:</a:t>
            </a:r>
          </a:p>
          <a:p>
            <a:pPr lvl="1">
              <a:buFontTx/>
              <a:buChar char="•"/>
            </a:pPr>
            <a:endParaRPr lang="en-US"/>
          </a:p>
          <a:p>
            <a:pPr lvl="2">
              <a:buFont typeface="Wingdings" pitchFamily="2" charset="2"/>
              <a:buChar char="Ø"/>
            </a:pPr>
            <a:r>
              <a:rPr lang="en-US"/>
              <a:t>Knowledge representation formalism used: AI operators</a:t>
            </a:r>
          </a:p>
          <a:p>
            <a:pPr lvl="2">
              <a:buFont typeface="Wingdings" pitchFamily="2" charset="2"/>
              <a:buChar char="Ø"/>
            </a:pPr>
            <a:r>
              <a:rPr lang="en-US"/>
              <a:t>How is it collected: interview with experts</a:t>
            </a:r>
          </a:p>
          <a:p>
            <a:pPr lvl="2">
              <a:buFont typeface="Wingdings" pitchFamily="2" charset="2"/>
              <a:buChar char="Ø"/>
            </a:pPr>
            <a:r>
              <a:rPr lang="en-US"/>
              <a:t>Example of a piece of such knowledge (few rules, cases, etc): example of few operators</a:t>
            </a:r>
          </a:p>
        </p:txBody>
      </p:sp>
      <p:pic>
        <p:nvPicPr>
          <p:cNvPr id="78852" name="Picture 4"/>
          <p:cNvPicPr>
            <a:picLocks noChangeAspect="1" noChangeArrowheads="1"/>
          </p:cNvPicPr>
          <p:nvPr/>
        </p:nvPicPr>
        <p:blipFill>
          <a:blip r:embed="rId2" cstate="print"/>
          <a:srcRect/>
          <a:stretch>
            <a:fillRect/>
          </a:stretch>
        </p:blipFill>
        <p:spPr bwMode="auto">
          <a:xfrm>
            <a:off x="4724400" y="914400"/>
            <a:ext cx="533400" cy="620713"/>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88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0" y="76200"/>
            <a:ext cx="8763000" cy="1143000"/>
          </a:xfrm>
        </p:spPr>
        <p:txBody>
          <a:bodyPr/>
          <a:lstStyle/>
          <a:p>
            <a:r>
              <a:rPr lang="en-US" sz="3600" b="1"/>
              <a:t>Example # 1 (8)</a:t>
            </a:r>
          </a:p>
        </p:txBody>
      </p:sp>
      <p:sp>
        <p:nvSpPr>
          <p:cNvPr id="79875" name="Text Box 3"/>
          <p:cNvSpPr txBox="1">
            <a:spLocks noChangeArrowheads="1"/>
          </p:cNvSpPr>
          <p:nvPr/>
        </p:nvSpPr>
        <p:spPr bwMode="auto">
          <a:xfrm>
            <a:off x="457200" y="1676400"/>
            <a:ext cx="7864475" cy="1552575"/>
          </a:xfrm>
          <a:prstGeom prst="rect">
            <a:avLst/>
          </a:prstGeom>
          <a:noFill/>
          <a:ln w="9525">
            <a:noFill/>
            <a:miter lim="800000"/>
            <a:headEnd/>
            <a:tailEnd/>
          </a:ln>
          <a:effectLst/>
        </p:spPr>
        <p:txBody>
          <a:bodyPr>
            <a:spAutoFit/>
          </a:bodyPr>
          <a:lstStyle/>
          <a:p>
            <a:r>
              <a:rPr lang="en-US" b="1"/>
              <a:t>8. Example of a session with the enhanced software</a:t>
            </a:r>
          </a:p>
          <a:p>
            <a:endParaRPr lang="en-US" b="1"/>
          </a:p>
          <a:p>
            <a:pPr lvl="1">
              <a:buFontTx/>
              <a:buChar char="•"/>
            </a:pPr>
            <a:r>
              <a:rPr lang="en-US" b="1"/>
              <a:t>   </a:t>
            </a:r>
            <a:r>
              <a:rPr lang="en-US"/>
              <a:t>Enhance the one presented in 4</a:t>
            </a:r>
          </a:p>
          <a:p>
            <a:pPr lvl="1">
              <a:buFontTx/>
              <a:buChar char="•"/>
            </a:pPr>
            <a:r>
              <a:rPr lang="en-US"/>
              <a:t>  Make sure that it illustrates the solution discussed in 6</a:t>
            </a:r>
          </a:p>
        </p:txBody>
      </p:sp>
      <p:pic>
        <p:nvPicPr>
          <p:cNvPr id="79876" name="Picture 4"/>
          <p:cNvPicPr>
            <a:picLocks noChangeAspect="1" noChangeArrowheads="1"/>
          </p:cNvPicPr>
          <p:nvPr/>
        </p:nvPicPr>
        <p:blipFill>
          <a:blip r:embed="rId2" cstate="print"/>
          <a:srcRect/>
          <a:stretch>
            <a:fillRect/>
          </a:stretch>
        </p:blipFill>
        <p:spPr bwMode="auto">
          <a:xfrm>
            <a:off x="7239000" y="1828800"/>
            <a:ext cx="533400" cy="620713"/>
          </a:xfrm>
          <a:prstGeom prst="rect">
            <a:avLst/>
          </a:prstGeom>
          <a:noFill/>
          <a:ln w="9525">
            <a:noFill/>
            <a:miter lim="800000"/>
            <a:headEnd/>
            <a:tailEnd/>
          </a:ln>
          <a:effectLst/>
        </p:spPr>
      </p:pic>
      <p:sp>
        <p:nvSpPr>
          <p:cNvPr id="79877" name="Text Box 5"/>
          <p:cNvSpPr txBox="1">
            <a:spLocks noChangeArrowheads="1"/>
          </p:cNvSpPr>
          <p:nvPr/>
        </p:nvSpPr>
        <p:spPr bwMode="auto">
          <a:xfrm>
            <a:off x="457200" y="3810000"/>
            <a:ext cx="7864475" cy="2647950"/>
          </a:xfrm>
          <a:prstGeom prst="rect">
            <a:avLst/>
          </a:prstGeom>
          <a:noFill/>
          <a:ln w="9525">
            <a:noFill/>
            <a:miter lim="800000"/>
            <a:headEnd/>
            <a:tailEnd/>
          </a:ln>
          <a:effectLst/>
        </p:spPr>
        <p:txBody>
          <a:bodyPr>
            <a:spAutoFit/>
          </a:bodyPr>
          <a:lstStyle/>
          <a:p>
            <a:r>
              <a:rPr lang="en-US" b="1"/>
              <a:t>9. Conclusion</a:t>
            </a:r>
          </a:p>
          <a:p>
            <a:endParaRPr lang="en-US" b="1"/>
          </a:p>
          <a:p>
            <a:pPr lvl="1">
              <a:buFontTx/>
              <a:buChar char="•"/>
            </a:pPr>
            <a:r>
              <a:rPr lang="en-US"/>
              <a:t>Summarize the problem with the existing software</a:t>
            </a:r>
          </a:p>
          <a:p>
            <a:pPr lvl="1">
              <a:buFontTx/>
              <a:buChar char="•"/>
            </a:pPr>
            <a:r>
              <a:rPr lang="en-US"/>
              <a:t>Summarize your solution</a:t>
            </a:r>
          </a:p>
          <a:p>
            <a:pPr lvl="1">
              <a:buFontTx/>
              <a:buChar char="•"/>
            </a:pPr>
            <a:r>
              <a:rPr lang="en-US"/>
              <a:t>Recap the reasons why you argue that your solution is good</a:t>
            </a:r>
          </a:p>
          <a:p>
            <a:pPr lvl="1">
              <a:buFontTx/>
              <a:buChar char="•"/>
            </a:pPr>
            <a:r>
              <a:rPr lang="en-US" i="1"/>
              <a:t>Motivate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987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98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autoUpdateAnimBg="0"/>
      <p:bldP spid="79877"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85800" y="76200"/>
            <a:ext cx="7772400" cy="1143000"/>
          </a:xfrm>
        </p:spPr>
        <p:txBody>
          <a:bodyPr/>
          <a:lstStyle/>
          <a:p>
            <a:r>
              <a:rPr lang="en-US" sz="3600" b="1" dirty="0"/>
              <a:t>Suggested Organization/Talking </a:t>
            </a:r>
            <a:r>
              <a:rPr lang="en-US" sz="3600" b="1" dirty="0" smtClean="0"/>
              <a:t>Points for Written Project</a:t>
            </a:r>
            <a:endParaRPr lang="en-US" sz="3600" b="1" dirty="0"/>
          </a:p>
        </p:txBody>
      </p:sp>
      <p:sp>
        <p:nvSpPr>
          <p:cNvPr id="57351" name="Text Box 7"/>
          <p:cNvSpPr txBox="1">
            <a:spLocks noChangeArrowheads="1"/>
          </p:cNvSpPr>
          <p:nvPr/>
        </p:nvSpPr>
        <p:spPr bwMode="auto">
          <a:xfrm>
            <a:off x="838200" y="1447800"/>
            <a:ext cx="8153400" cy="4838700"/>
          </a:xfrm>
          <a:prstGeom prst="rect">
            <a:avLst/>
          </a:prstGeom>
          <a:noFill/>
          <a:ln w="9525">
            <a:noFill/>
            <a:miter lim="800000"/>
            <a:headEnd/>
            <a:tailEnd/>
          </a:ln>
          <a:effectLst/>
        </p:spPr>
        <p:txBody>
          <a:bodyPr>
            <a:spAutoFit/>
          </a:bodyPr>
          <a:lstStyle/>
          <a:p>
            <a:pPr marL="284163" indent="-284163">
              <a:buFontTx/>
              <a:buAutoNum type="arabicPeriod"/>
            </a:pPr>
            <a:r>
              <a:rPr lang="en-US"/>
              <a:t>Abstract</a:t>
            </a:r>
          </a:p>
          <a:p>
            <a:pPr marL="284163" indent="-284163">
              <a:buFontTx/>
              <a:buAutoNum type="arabicPeriod"/>
            </a:pPr>
            <a:r>
              <a:rPr lang="en-US"/>
              <a:t>Introduction</a:t>
            </a:r>
          </a:p>
          <a:p>
            <a:pPr marL="284163" indent="-284163">
              <a:buFontTx/>
              <a:buAutoNum type="arabicPeriod"/>
            </a:pPr>
            <a:r>
              <a:rPr lang="en-US"/>
              <a:t>Description of the Software</a:t>
            </a:r>
          </a:p>
          <a:p>
            <a:pPr marL="284163" indent="-284163">
              <a:buFontTx/>
              <a:buAutoNum type="arabicPeriod"/>
            </a:pPr>
            <a:r>
              <a:rPr lang="en-US"/>
              <a:t>Example of a typical session with the software</a:t>
            </a:r>
          </a:p>
          <a:p>
            <a:pPr marL="284163" indent="-284163">
              <a:buFontTx/>
              <a:buAutoNum type="arabicPeriod"/>
            </a:pPr>
            <a:r>
              <a:rPr lang="en-US"/>
              <a:t>Description of problems/limitations of the Software</a:t>
            </a:r>
          </a:p>
          <a:p>
            <a:pPr marL="284163" indent="-284163">
              <a:buFontTx/>
              <a:buAutoNum type="arabicPeriod"/>
            </a:pPr>
            <a:r>
              <a:rPr lang="en-US"/>
              <a:t>Description of the IDSS Technique suggested  to solve problems/limitations of the software</a:t>
            </a:r>
          </a:p>
          <a:p>
            <a:pPr marL="284163" indent="-284163">
              <a:buFontTx/>
              <a:buAutoNum type="arabicPeriod"/>
            </a:pPr>
            <a:r>
              <a:rPr lang="en-US"/>
              <a:t>Steps to build such a system</a:t>
            </a:r>
          </a:p>
          <a:p>
            <a:pPr marL="284163" indent="-284163">
              <a:buFontTx/>
              <a:buAutoNum type="arabicPeriod"/>
            </a:pPr>
            <a:r>
              <a:rPr lang="en-US"/>
              <a:t>Example of a session with the enhanced software</a:t>
            </a:r>
          </a:p>
          <a:p>
            <a:pPr marL="284163" indent="-284163">
              <a:buFontTx/>
              <a:buAutoNum type="arabicPeriod"/>
            </a:pPr>
            <a:r>
              <a:rPr lang="en-US"/>
              <a:t>Conclusions</a:t>
            </a:r>
          </a:p>
          <a:p>
            <a:pPr marL="284163" indent="-284163">
              <a:buFontTx/>
              <a:buAutoNum type="arabicPeriod"/>
            </a:pPr>
            <a:r>
              <a:rPr lang="en-US"/>
              <a:t>Bibliographical References (if needed)</a:t>
            </a:r>
          </a:p>
          <a:p>
            <a:pPr marL="284163" indent="-284163">
              <a:buFontTx/>
              <a:buAutoNum type="arabicPeriod"/>
            </a:pPr>
            <a:endParaRPr lang="en-US"/>
          </a:p>
          <a:p>
            <a:pPr marL="284163" indent="-284163">
              <a:buFontTx/>
              <a:buAutoNum type="arabicPeriod"/>
            </a:pPr>
            <a:endParaRPr lang="en-US"/>
          </a:p>
        </p:txBody>
      </p:sp>
      <p:sp>
        <p:nvSpPr>
          <p:cNvPr id="57352" name="Text Box 8"/>
          <p:cNvSpPr txBox="1">
            <a:spLocks noChangeArrowheads="1"/>
          </p:cNvSpPr>
          <p:nvPr/>
        </p:nvSpPr>
        <p:spPr bwMode="auto">
          <a:xfrm>
            <a:off x="441325" y="5603875"/>
            <a:ext cx="8702675" cy="822325"/>
          </a:xfrm>
          <a:prstGeom prst="rect">
            <a:avLst/>
          </a:prstGeom>
          <a:noFill/>
          <a:ln w="9525">
            <a:noFill/>
            <a:miter lim="800000"/>
            <a:headEnd/>
            <a:tailEnd/>
          </a:ln>
          <a:effectLst/>
        </p:spPr>
        <p:txBody>
          <a:bodyPr>
            <a:spAutoFit/>
          </a:bodyPr>
          <a:lstStyle/>
          <a:p>
            <a:r>
              <a:rPr lang="en-US" b="1"/>
              <a:t>Note</a:t>
            </a:r>
            <a:r>
              <a:rPr lang="en-US"/>
              <a:t>: With the exception of 1, 2, 9 and 10, the name of each section should be more concise, precise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73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2"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5800" y="76200"/>
            <a:ext cx="7772400" cy="1143000"/>
          </a:xfrm>
        </p:spPr>
        <p:txBody>
          <a:bodyPr/>
          <a:lstStyle/>
          <a:p>
            <a:r>
              <a:rPr lang="en-US" sz="3600" b="1"/>
              <a:t>Suggested Organization/Talking Points (2)</a:t>
            </a:r>
          </a:p>
        </p:txBody>
      </p:sp>
      <p:sp>
        <p:nvSpPr>
          <p:cNvPr id="58373" name="Text Box 5"/>
          <p:cNvSpPr txBox="1">
            <a:spLocks noChangeArrowheads="1"/>
          </p:cNvSpPr>
          <p:nvPr/>
        </p:nvSpPr>
        <p:spPr bwMode="auto">
          <a:xfrm>
            <a:off x="746125" y="1793875"/>
            <a:ext cx="8391271" cy="461665"/>
          </a:xfrm>
          <a:prstGeom prst="rect">
            <a:avLst/>
          </a:prstGeom>
          <a:noFill/>
          <a:ln w="9525">
            <a:noFill/>
            <a:miter lim="800000"/>
            <a:headEnd/>
            <a:tailEnd/>
          </a:ln>
          <a:effectLst/>
        </p:spPr>
        <p:txBody>
          <a:bodyPr wrap="none">
            <a:spAutoFit/>
          </a:bodyPr>
          <a:lstStyle/>
          <a:p>
            <a:r>
              <a:rPr lang="en-US" b="1" dirty="0"/>
              <a:t>Title of the work</a:t>
            </a:r>
            <a:r>
              <a:rPr lang="en-US" dirty="0"/>
              <a:t>: Select something precise, concise, </a:t>
            </a:r>
            <a:r>
              <a:rPr lang="en-US" dirty="0" smtClean="0"/>
              <a:t>eye-catching</a:t>
            </a:r>
            <a:endParaRPr lang="en-US" dirty="0"/>
          </a:p>
        </p:txBody>
      </p:sp>
      <p:sp>
        <p:nvSpPr>
          <p:cNvPr id="58374" name="Text Box 6"/>
          <p:cNvSpPr txBox="1">
            <a:spLocks noChangeArrowheads="1"/>
          </p:cNvSpPr>
          <p:nvPr/>
        </p:nvSpPr>
        <p:spPr bwMode="auto">
          <a:xfrm>
            <a:off x="685800" y="2667000"/>
            <a:ext cx="7913688" cy="457200"/>
          </a:xfrm>
          <a:prstGeom prst="rect">
            <a:avLst/>
          </a:prstGeom>
          <a:noFill/>
          <a:ln w="9525">
            <a:noFill/>
            <a:miter lim="800000"/>
            <a:headEnd/>
            <a:tailEnd/>
          </a:ln>
          <a:effectLst/>
        </p:spPr>
        <p:txBody>
          <a:bodyPr wrap="none">
            <a:spAutoFit/>
          </a:bodyPr>
          <a:lstStyle/>
          <a:p>
            <a:r>
              <a:rPr lang="en-US" b="1"/>
              <a:t>Good </a:t>
            </a:r>
            <a:r>
              <a:rPr lang="en-US"/>
              <a:t>: “A Classification System for Credit Card Transactions”</a:t>
            </a:r>
          </a:p>
        </p:txBody>
      </p:sp>
      <p:sp>
        <p:nvSpPr>
          <p:cNvPr id="58375" name="Text Box 7"/>
          <p:cNvSpPr txBox="1">
            <a:spLocks noChangeArrowheads="1"/>
          </p:cNvSpPr>
          <p:nvPr/>
        </p:nvSpPr>
        <p:spPr bwMode="auto">
          <a:xfrm>
            <a:off x="685800" y="3505200"/>
            <a:ext cx="8458200" cy="830997"/>
          </a:xfrm>
          <a:prstGeom prst="rect">
            <a:avLst/>
          </a:prstGeom>
          <a:noFill/>
          <a:ln w="9525">
            <a:noFill/>
            <a:miter lim="800000"/>
            <a:headEnd/>
            <a:tailEnd/>
          </a:ln>
          <a:effectLst/>
        </p:spPr>
        <p:txBody>
          <a:bodyPr>
            <a:spAutoFit/>
          </a:bodyPr>
          <a:lstStyle/>
          <a:p>
            <a:r>
              <a:rPr lang="en-US" b="1" dirty="0" smtClean="0"/>
              <a:t>Eye-catching</a:t>
            </a:r>
            <a:r>
              <a:rPr lang="en-US" dirty="0" smtClean="0"/>
              <a:t>: </a:t>
            </a:r>
            <a:r>
              <a:rPr lang="en-US" dirty="0"/>
              <a:t>“Remembering to Forget: A Competence Preserving Deletion Policy for Case-Based Reasoning Systems</a:t>
            </a:r>
            <a:r>
              <a:rPr lang="en-US" dirty="0">
                <a:latin typeface="Arial" charset="0"/>
              </a:rPr>
              <a:t> </a:t>
            </a:r>
            <a:r>
              <a:rPr lang="en-US" dirty="0"/>
              <a:t>”</a:t>
            </a:r>
          </a:p>
        </p:txBody>
      </p:sp>
      <p:sp>
        <p:nvSpPr>
          <p:cNvPr id="58376" name="Text Box 8"/>
          <p:cNvSpPr txBox="1">
            <a:spLocks noChangeArrowheads="1"/>
          </p:cNvSpPr>
          <p:nvPr/>
        </p:nvSpPr>
        <p:spPr bwMode="auto">
          <a:xfrm>
            <a:off x="733425" y="4648200"/>
            <a:ext cx="8334375" cy="822325"/>
          </a:xfrm>
          <a:prstGeom prst="rect">
            <a:avLst/>
          </a:prstGeom>
          <a:noFill/>
          <a:ln w="9525">
            <a:noFill/>
            <a:miter lim="800000"/>
            <a:headEnd/>
            <a:tailEnd/>
          </a:ln>
          <a:effectLst/>
        </p:spPr>
        <p:txBody>
          <a:bodyPr>
            <a:spAutoFit/>
          </a:bodyPr>
          <a:lstStyle/>
          <a:p>
            <a:r>
              <a:rPr lang="en-US" b="1"/>
              <a:t>Bad </a:t>
            </a:r>
            <a:r>
              <a:rPr lang="en-US"/>
              <a:t>: “When Should A Cheetah Remind You of a Bat? Reminding in Case-Based Teaching”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83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837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83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4" grpId="0" autoUpdateAnimBg="0"/>
      <p:bldP spid="58375" grpId="0" autoUpdateAnimBg="0"/>
      <p:bldP spid="58376"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76200"/>
            <a:ext cx="7772400" cy="1143000"/>
          </a:xfrm>
        </p:spPr>
        <p:txBody>
          <a:bodyPr/>
          <a:lstStyle/>
          <a:p>
            <a:r>
              <a:rPr lang="en-US" sz="3600" b="1"/>
              <a:t>Suggested Organization/Talking Points (3)</a:t>
            </a:r>
          </a:p>
        </p:txBody>
      </p:sp>
      <p:sp>
        <p:nvSpPr>
          <p:cNvPr id="59399" name="Text Box 7"/>
          <p:cNvSpPr txBox="1">
            <a:spLocks noChangeArrowheads="1"/>
          </p:cNvSpPr>
          <p:nvPr/>
        </p:nvSpPr>
        <p:spPr bwMode="auto">
          <a:xfrm>
            <a:off x="746125" y="2022475"/>
            <a:ext cx="7864475" cy="1552575"/>
          </a:xfrm>
          <a:prstGeom prst="rect">
            <a:avLst/>
          </a:prstGeom>
          <a:noFill/>
          <a:ln w="9525">
            <a:noFill/>
            <a:miter lim="800000"/>
            <a:headEnd/>
            <a:tailEnd/>
          </a:ln>
          <a:effectLst/>
        </p:spPr>
        <p:txBody>
          <a:bodyPr>
            <a:spAutoFit/>
          </a:bodyPr>
          <a:lstStyle/>
          <a:p>
            <a:r>
              <a:rPr lang="en-US" b="1"/>
              <a:t>1. Abstract </a:t>
            </a:r>
            <a:r>
              <a:rPr lang="en-US"/>
              <a:t>:</a:t>
            </a:r>
          </a:p>
          <a:p>
            <a:pPr lvl="1">
              <a:buFontTx/>
              <a:buChar char="•"/>
            </a:pPr>
            <a:r>
              <a:rPr lang="en-US"/>
              <a:t>5-7 line paragraph concisely describing: software selected, purpose of the software, typical users, sketch of limitations, IDSS techniques you are going to use</a:t>
            </a:r>
          </a:p>
        </p:txBody>
      </p:sp>
      <p:sp>
        <p:nvSpPr>
          <p:cNvPr id="59400" name="Text Box 8"/>
          <p:cNvSpPr txBox="1">
            <a:spLocks noChangeArrowheads="1"/>
          </p:cNvSpPr>
          <p:nvPr/>
        </p:nvSpPr>
        <p:spPr bwMode="auto">
          <a:xfrm>
            <a:off x="838200" y="3810000"/>
            <a:ext cx="7864475" cy="1917700"/>
          </a:xfrm>
          <a:prstGeom prst="rect">
            <a:avLst/>
          </a:prstGeom>
          <a:noFill/>
          <a:ln w="9525">
            <a:noFill/>
            <a:miter lim="800000"/>
            <a:headEnd/>
            <a:tailEnd/>
          </a:ln>
          <a:effectLst/>
        </p:spPr>
        <p:txBody>
          <a:bodyPr>
            <a:spAutoFit/>
          </a:bodyPr>
          <a:lstStyle/>
          <a:p>
            <a:r>
              <a:rPr lang="en-US" b="1"/>
              <a:t>2. Introduction </a:t>
            </a:r>
            <a:r>
              <a:rPr lang="en-US"/>
              <a:t>:</a:t>
            </a:r>
          </a:p>
          <a:p>
            <a:pPr lvl="1">
              <a:buFontTx/>
              <a:buChar char="•"/>
            </a:pPr>
            <a:r>
              <a:rPr lang="en-US"/>
              <a:t>Expand the points above</a:t>
            </a:r>
          </a:p>
          <a:p>
            <a:pPr lvl="1">
              <a:buFontTx/>
              <a:buChar char="•"/>
            </a:pPr>
            <a:r>
              <a:rPr lang="en-US"/>
              <a:t>Briefly discuss why you choose the IDSS technique</a:t>
            </a:r>
          </a:p>
          <a:p>
            <a:pPr lvl="1">
              <a:buFontTx/>
              <a:buChar char="•"/>
            </a:pPr>
            <a:r>
              <a:rPr lang="en-US" i="1"/>
              <a:t>Motivate your work</a:t>
            </a:r>
          </a:p>
          <a:p>
            <a:pPr lvl="1">
              <a:buFontTx/>
              <a:buChar char="•"/>
            </a:pPr>
            <a:r>
              <a:rPr lang="en-US" i="1"/>
              <a:t>Sell your idea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94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00"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85800" y="76200"/>
            <a:ext cx="7772400" cy="1143000"/>
          </a:xfrm>
        </p:spPr>
        <p:txBody>
          <a:bodyPr/>
          <a:lstStyle/>
          <a:p>
            <a:r>
              <a:rPr lang="en-US" sz="3600" b="1"/>
              <a:t>Suggested Organization/Talking Points (4)</a:t>
            </a:r>
          </a:p>
        </p:txBody>
      </p:sp>
      <p:sp>
        <p:nvSpPr>
          <p:cNvPr id="60419" name="Text Box 3"/>
          <p:cNvSpPr txBox="1">
            <a:spLocks noChangeArrowheads="1"/>
          </p:cNvSpPr>
          <p:nvPr/>
        </p:nvSpPr>
        <p:spPr bwMode="auto">
          <a:xfrm>
            <a:off x="746125" y="2022475"/>
            <a:ext cx="7864475" cy="2282825"/>
          </a:xfrm>
          <a:prstGeom prst="rect">
            <a:avLst/>
          </a:prstGeom>
          <a:noFill/>
          <a:ln w="9525">
            <a:noFill/>
            <a:miter lim="800000"/>
            <a:headEnd/>
            <a:tailEnd/>
          </a:ln>
          <a:effectLst/>
        </p:spPr>
        <p:txBody>
          <a:bodyPr>
            <a:spAutoFit/>
          </a:bodyPr>
          <a:lstStyle/>
          <a:p>
            <a:r>
              <a:rPr lang="en-US" b="1"/>
              <a:t>3. Description of software</a:t>
            </a:r>
            <a:r>
              <a:rPr lang="en-US"/>
              <a:t>:</a:t>
            </a:r>
          </a:p>
          <a:p>
            <a:pPr lvl="1">
              <a:buFontTx/>
              <a:buChar char="•"/>
            </a:pPr>
            <a:r>
              <a:rPr lang="en-US"/>
              <a:t>Intended users (professional?, general?)</a:t>
            </a:r>
          </a:p>
          <a:p>
            <a:pPr lvl="1">
              <a:buFontTx/>
              <a:buChar char="•"/>
            </a:pPr>
            <a:r>
              <a:rPr lang="en-US"/>
              <a:t>Purpose</a:t>
            </a:r>
          </a:p>
          <a:p>
            <a:pPr lvl="1">
              <a:buFontTx/>
              <a:buChar char="•"/>
            </a:pPr>
            <a:r>
              <a:rPr lang="en-US"/>
              <a:t>Sketch functionality</a:t>
            </a:r>
          </a:p>
          <a:p>
            <a:pPr lvl="1">
              <a:buFontTx/>
              <a:buChar char="•"/>
            </a:pPr>
            <a:r>
              <a:rPr lang="en-US"/>
              <a:t>Platform it runs on (Windows, Solaris, Mac)</a:t>
            </a:r>
          </a:p>
          <a:p>
            <a:pPr lvl="1">
              <a:buFontTx/>
              <a:buChar char="•"/>
            </a:pPr>
            <a:endParaRPr lang="en-US"/>
          </a:p>
        </p:txBody>
      </p:sp>
      <p:sp>
        <p:nvSpPr>
          <p:cNvPr id="60420" name="Text Box 4"/>
          <p:cNvSpPr txBox="1">
            <a:spLocks noChangeArrowheads="1"/>
          </p:cNvSpPr>
          <p:nvPr/>
        </p:nvSpPr>
        <p:spPr bwMode="auto">
          <a:xfrm>
            <a:off x="669925" y="4086225"/>
            <a:ext cx="7864475" cy="1917700"/>
          </a:xfrm>
          <a:prstGeom prst="rect">
            <a:avLst/>
          </a:prstGeom>
          <a:noFill/>
          <a:ln w="9525">
            <a:noFill/>
            <a:miter lim="800000"/>
            <a:headEnd/>
            <a:tailEnd/>
          </a:ln>
          <a:effectLst/>
        </p:spPr>
        <p:txBody>
          <a:bodyPr>
            <a:spAutoFit/>
          </a:bodyPr>
          <a:lstStyle/>
          <a:p>
            <a:r>
              <a:rPr lang="en-US" b="1"/>
              <a:t>4. Example of a typical session with the software</a:t>
            </a:r>
            <a:r>
              <a:rPr lang="en-US"/>
              <a:t>:</a:t>
            </a:r>
          </a:p>
          <a:p>
            <a:pPr lvl="1">
              <a:buFontTx/>
              <a:buChar char="•"/>
            </a:pPr>
            <a:r>
              <a:rPr lang="en-US"/>
              <a:t>Illustrative of purpose of the software</a:t>
            </a:r>
          </a:p>
          <a:p>
            <a:pPr lvl="1">
              <a:buFontTx/>
              <a:buChar char="•"/>
            </a:pPr>
            <a:r>
              <a:rPr lang="en-US"/>
              <a:t>Include snapshots if possible</a:t>
            </a:r>
          </a:p>
          <a:p>
            <a:pPr lvl="1">
              <a:buFontTx/>
              <a:buChar char="•"/>
            </a:pPr>
            <a:r>
              <a:rPr lang="en-US" i="1"/>
              <a:t>Make sure that is an example you can enhance for 5 and 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04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0"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5800" y="76200"/>
            <a:ext cx="7772400" cy="1143000"/>
          </a:xfrm>
        </p:spPr>
        <p:txBody>
          <a:bodyPr/>
          <a:lstStyle/>
          <a:p>
            <a:r>
              <a:rPr lang="en-US" sz="3600" b="1"/>
              <a:t>Suggested Organization/Talking Points (5)</a:t>
            </a:r>
          </a:p>
        </p:txBody>
      </p:sp>
      <p:sp>
        <p:nvSpPr>
          <p:cNvPr id="61443" name="Text Box 3"/>
          <p:cNvSpPr txBox="1">
            <a:spLocks noChangeArrowheads="1"/>
          </p:cNvSpPr>
          <p:nvPr/>
        </p:nvSpPr>
        <p:spPr bwMode="auto">
          <a:xfrm>
            <a:off x="746125" y="2022475"/>
            <a:ext cx="7864475" cy="1552575"/>
          </a:xfrm>
          <a:prstGeom prst="rect">
            <a:avLst/>
          </a:prstGeom>
          <a:noFill/>
          <a:ln w="9525">
            <a:noFill/>
            <a:miter lim="800000"/>
            <a:headEnd/>
            <a:tailEnd/>
          </a:ln>
          <a:effectLst/>
        </p:spPr>
        <p:txBody>
          <a:bodyPr>
            <a:spAutoFit/>
          </a:bodyPr>
          <a:lstStyle/>
          <a:p>
            <a:r>
              <a:rPr lang="en-US" b="1"/>
              <a:t>5. Description of problems/limitations</a:t>
            </a:r>
            <a:r>
              <a:rPr lang="en-US"/>
              <a:t>:</a:t>
            </a:r>
          </a:p>
          <a:p>
            <a:pPr lvl="1">
              <a:buFontTx/>
              <a:buChar char="•"/>
            </a:pPr>
            <a:r>
              <a:rPr lang="en-US"/>
              <a:t>Describe them</a:t>
            </a:r>
          </a:p>
          <a:p>
            <a:pPr lvl="1">
              <a:buFontTx/>
              <a:buChar char="•"/>
            </a:pPr>
            <a:r>
              <a:rPr lang="en-US"/>
              <a:t>Use the example in 4 to illustrate these problems</a:t>
            </a:r>
          </a:p>
          <a:p>
            <a:pPr lvl="1">
              <a:buFontTx/>
              <a:buChar char="•"/>
            </a:pP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85800" y="76200"/>
            <a:ext cx="7772400" cy="1143000"/>
          </a:xfrm>
        </p:spPr>
        <p:txBody>
          <a:bodyPr/>
          <a:lstStyle/>
          <a:p>
            <a:r>
              <a:rPr lang="en-US" sz="3600" b="1"/>
              <a:t>Suggested Organization/Talking Points (6)</a:t>
            </a:r>
          </a:p>
        </p:txBody>
      </p:sp>
      <p:sp>
        <p:nvSpPr>
          <p:cNvPr id="62468" name="Text Box 4"/>
          <p:cNvSpPr txBox="1">
            <a:spLocks noChangeArrowheads="1"/>
          </p:cNvSpPr>
          <p:nvPr/>
        </p:nvSpPr>
        <p:spPr bwMode="auto">
          <a:xfrm>
            <a:off x="457200" y="1371600"/>
            <a:ext cx="7864475" cy="4108450"/>
          </a:xfrm>
          <a:prstGeom prst="rect">
            <a:avLst/>
          </a:prstGeom>
          <a:noFill/>
          <a:ln w="9525">
            <a:noFill/>
            <a:miter lim="800000"/>
            <a:headEnd/>
            <a:tailEnd/>
          </a:ln>
          <a:effectLst/>
        </p:spPr>
        <p:txBody>
          <a:bodyPr>
            <a:spAutoFit/>
          </a:bodyPr>
          <a:lstStyle/>
          <a:p>
            <a:r>
              <a:rPr lang="en-US" b="1"/>
              <a:t>6. Description of the IDSS technique suggested  to solve problems/limitations of the software</a:t>
            </a:r>
            <a:r>
              <a:rPr lang="en-US"/>
              <a:t>: </a:t>
            </a:r>
            <a:r>
              <a:rPr lang="en-US" b="1"/>
              <a:t>(the main section)</a:t>
            </a:r>
          </a:p>
          <a:p>
            <a:endParaRPr lang="en-US" b="1"/>
          </a:p>
          <a:p>
            <a:pPr lvl="1">
              <a:buFontTx/>
              <a:buChar char="•"/>
            </a:pPr>
            <a:r>
              <a:rPr lang="en-US"/>
              <a:t>Recap what is this technique about</a:t>
            </a:r>
          </a:p>
          <a:p>
            <a:pPr lvl="1">
              <a:buFontTx/>
              <a:buChar char="•"/>
            </a:pPr>
            <a:r>
              <a:rPr lang="en-US" i="1"/>
              <a:t>Make a strong case as to why this technique would solve those problems</a:t>
            </a:r>
          </a:p>
          <a:p>
            <a:pPr lvl="1">
              <a:buFontTx/>
              <a:buChar char="•"/>
            </a:pPr>
            <a:r>
              <a:rPr lang="en-US"/>
              <a:t>Describe the intended functionality of the IDSS</a:t>
            </a:r>
          </a:p>
          <a:p>
            <a:pPr lvl="1">
              <a:buFontTx/>
              <a:buChar char="•"/>
            </a:pPr>
            <a:r>
              <a:rPr lang="en-US"/>
              <a:t>Describe input/output</a:t>
            </a:r>
          </a:p>
          <a:p>
            <a:pPr lvl="1">
              <a:buFontTx/>
              <a:buChar char="•"/>
            </a:pPr>
            <a:r>
              <a:rPr lang="en-US"/>
              <a:t>Describe how the IDSS component interacts with the user</a:t>
            </a:r>
          </a:p>
          <a:p>
            <a:pPr lvl="1">
              <a:buFontTx/>
              <a:buChar char="•"/>
            </a:pPr>
            <a:r>
              <a:rPr lang="en-US"/>
              <a:t>Discuss potential benefits</a:t>
            </a:r>
          </a:p>
          <a:p>
            <a:pPr lvl="1">
              <a:buFontTx/>
              <a:buChar char="•"/>
            </a:pPr>
            <a:r>
              <a:rPr lang="en-US"/>
              <a:t>Discuss potential problems/hurdles</a:t>
            </a:r>
          </a:p>
        </p:txBody>
      </p:sp>
      <p:pic>
        <p:nvPicPr>
          <p:cNvPr id="62469" name="Picture 5"/>
          <p:cNvPicPr>
            <a:picLocks noChangeAspect="1" noChangeArrowheads="1"/>
          </p:cNvPicPr>
          <p:nvPr/>
        </p:nvPicPr>
        <p:blipFill>
          <a:blip r:embed="rId2" cstate="print"/>
          <a:srcRect/>
          <a:stretch>
            <a:fillRect/>
          </a:stretch>
        </p:blipFill>
        <p:spPr bwMode="auto">
          <a:xfrm>
            <a:off x="8001000" y="1524000"/>
            <a:ext cx="533400" cy="620713"/>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24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624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8"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0" y="76200"/>
            <a:ext cx="8763000" cy="1143000"/>
          </a:xfrm>
        </p:spPr>
        <p:txBody>
          <a:bodyPr/>
          <a:lstStyle/>
          <a:p>
            <a:r>
              <a:rPr lang="en-US" sz="3600" b="1"/>
              <a:t>Suggested Organization/Talking Points (7)</a:t>
            </a:r>
          </a:p>
        </p:txBody>
      </p:sp>
      <p:sp>
        <p:nvSpPr>
          <p:cNvPr id="63491" name="Text Box 3"/>
          <p:cNvSpPr txBox="1">
            <a:spLocks noChangeArrowheads="1"/>
          </p:cNvSpPr>
          <p:nvPr/>
        </p:nvSpPr>
        <p:spPr bwMode="auto">
          <a:xfrm>
            <a:off x="457200" y="914400"/>
            <a:ext cx="7864475" cy="5934075"/>
          </a:xfrm>
          <a:prstGeom prst="rect">
            <a:avLst/>
          </a:prstGeom>
          <a:noFill/>
          <a:ln w="9525">
            <a:noFill/>
            <a:miter lim="800000"/>
            <a:headEnd/>
            <a:tailEnd/>
          </a:ln>
          <a:effectLst/>
        </p:spPr>
        <p:txBody>
          <a:bodyPr>
            <a:spAutoFit/>
          </a:bodyPr>
          <a:lstStyle/>
          <a:p>
            <a:r>
              <a:rPr lang="en-US" b="1"/>
              <a:t>7. Steps to build such a system</a:t>
            </a:r>
          </a:p>
          <a:p>
            <a:endParaRPr lang="en-US" b="1"/>
          </a:p>
          <a:p>
            <a:pPr lvl="1">
              <a:buFontTx/>
              <a:buChar char="•"/>
            </a:pPr>
            <a:r>
              <a:rPr lang="en-US"/>
              <a:t>Software Implementation:</a:t>
            </a:r>
          </a:p>
          <a:p>
            <a:pPr lvl="1">
              <a:buFontTx/>
              <a:buChar char="•"/>
            </a:pPr>
            <a:endParaRPr lang="en-US"/>
          </a:p>
          <a:p>
            <a:pPr lvl="2">
              <a:buFont typeface="Wingdings" pitchFamily="2" charset="2"/>
              <a:buChar char="Ø"/>
            </a:pPr>
            <a:r>
              <a:rPr lang="en-US"/>
              <a:t>Which components are required to achieve the functionality described in 5</a:t>
            </a:r>
          </a:p>
          <a:p>
            <a:pPr lvl="2">
              <a:buFont typeface="Wingdings" pitchFamily="2" charset="2"/>
              <a:buChar char="Ø"/>
            </a:pPr>
            <a:r>
              <a:rPr lang="en-US"/>
              <a:t>Create a Figure illustrating how these components interact with each other and with the software</a:t>
            </a:r>
          </a:p>
          <a:p>
            <a:pPr lvl="2">
              <a:buFont typeface="Wingdings" pitchFamily="2" charset="2"/>
              <a:buChar char="Ø"/>
            </a:pPr>
            <a:r>
              <a:rPr lang="en-US"/>
              <a:t>Describe this figure carefully</a:t>
            </a:r>
          </a:p>
          <a:p>
            <a:pPr lvl="1">
              <a:buFontTx/>
              <a:buChar char="•"/>
            </a:pPr>
            <a:endParaRPr lang="en-US"/>
          </a:p>
          <a:p>
            <a:pPr lvl="1">
              <a:buFontTx/>
              <a:buChar char="•"/>
            </a:pPr>
            <a:r>
              <a:rPr lang="en-US"/>
              <a:t>Knowledge Acquisition:</a:t>
            </a:r>
          </a:p>
          <a:p>
            <a:pPr lvl="1">
              <a:buFontTx/>
              <a:buChar char="•"/>
            </a:pPr>
            <a:endParaRPr lang="en-US"/>
          </a:p>
          <a:p>
            <a:pPr lvl="2">
              <a:buFont typeface="Wingdings" pitchFamily="2" charset="2"/>
              <a:buChar char="Ø"/>
            </a:pPr>
            <a:r>
              <a:rPr lang="en-US"/>
              <a:t>Knowledge representation formalism used</a:t>
            </a:r>
          </a:p>
          <a:p>
            <a:pPr lvl="2">
              <a:buFont typeface="Wingdings" pitchFamily="2" charset="2"/>
              <a:buChar char="Ø"/>
            </a:pPr>
            <a:r>
              <a:rPr lang="en-US"/>
              <a:t>How is knowledge capture</a:t>
            </a:r>
          </a:p>
          <a:p>
            <a:pPr lvl="2">
              <a:buFont typeface="Wingdings" pitchFamily="2" charset="2"/>
              <a:buChar char="Ø"/>
            </a:pPr>
            <a:r>
              <a:rPr lang="en-US"/>
              <a:t>Example of a piece of such knowledge (few rules, cases, etc)</a:t>
            </a:r>
          </a:p>
        </p:txBody>
      </p:sp>
      <p:pic>
        <p:nvPicPr>
          <p:cNvPr id="63492" name="Picture 4"/>
          <p:cNvPicPr>
            <a:picLocks noChangeAspect="1" noChangeArrowheads="1"/>
          </p:cNvPicPr>
          <p:nvPr/>
        </p:nvPicPr>
        <p:blipFill>
          <a:blip r:embed="rId2" cstate="print"/>
          <a:srcRect/>
          <a:stretch>
            <a:fillRect/>
          </a:stretch>
        </p:blipFill>
        <p:spPr bwMode="auto">
          <a:xfrm>
            <a:off x="4724400" y="914400"/>
            <a:ext cx="533400" cy="620713"/>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349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634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1113</TotalTime>
  <Words>1764</Words>
  <Application>Microsoft Office PowerPoint</Application>
  <PresentationFormat>On-screen Show (4:3)</PresentationFormat>
  <Paragraphs>220</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Default Design</vt:lpstr>
      <vt:lpstr>Design Project</vt:lpstr>
      <vt:lpstr>Overview</vt:lpstr>
      <vt:lpstr>Suggested Organization/Talking Points for Written Project</vt:lpstr>
      <vt:lpstr>Suggested Organization/Talking Points (2)</vt:lpstr>
      <vt:lpstr>Suggested Organization/Talking Points (3)</vt:lpstr>
      <vt:lpstr>Suggested Organization/Talking Points (4)</vt:lpstr>
      <vt:lpstr>Suggested Organization/Talking Points (5)</vt:lpstr>
      <vt:lpstr>Suggested Organization/Talking Points (6)</vt:lpstr>
      <vt:lpstr>Suggested Organization/Talking Points (7)</vt:lpstr>
      <vt:lpstr>Suggested Organization/Talking Points (8)</vt:lpstr>
      <vt:lpstr>Important</vt:lpstr>
      <vt:lpstr>Example # 1: Autocad®</vt:lpstr>
      <vt:lpstr>Example # 1 (1)</vt:lpstr>
      <vt:lpstr>Example # 1 (1.5)</vt:lpstr>
      <vt:lpstr>Example # 1 (2)</vt:lpstr>
      <vt:lpstr>Example # 1 (3)</vt:lpstr>
      <vt:lpstr>Example # 1 (3.5)</vt:lpstr>
      <vt:lpstr>Example # 1 (4)</vt:lpstr>
      <vt:lpstr>Example # 1 (5)</vt:lpstr>
      <vt:lpstr>Suggested Organization/Talking Points (6)</vt:lpstr>
      <vt:lpstr>Suggested Organization/Talking Points (6.5)</vt:lpstr>
      <vt:lpstr>Suggested Organization/Talking Points (6.8)</vt:lpstr>
      <vt:lpstr>Suggested Organization/Talking Points (6.9)</vt:lpstr>
      <vt:lpstr>Example # 1 (7)</vt:lpstr>
      <vt:lpstr>Example # 1 (7.5)</vt:lpstr>
      <vt:lpstr>Example # 1 (8)</vt:lpstr>
    </vt:vector>
  </TitlesOfParts>
  <Company>Lehigh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Representation</dc:title>
  <dc:creator>Valued Gateway Client</dc:creator>
  <cp:lastModifiedBy>hector</cp:lastModifiedBy>
  <cp:revision>587</cp:revision>
  <dcterms:created xsi:type="dcterms:W3CDTF">2002-02-07T04:35:11Z</dcterms:created>
  <dcterms:modified xsi:type="dcterms:W3CDTF">2012-10-14T18:57:00Z</dcterms:modified>
</cp:coreProperties>
</file>