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3" r:id="rId5"/>
    <p:sldId id="312" r:id="rId6"/>
    <p:sldId id="294" r:id="rId7"/>
    <p:sldId id="313" r:id="rId8"/>
    <p:sldId id="295" r:id="rId9"/>
    <p:sldId id="303" r:id="rId10"/>
    <p:sldId id="305" r:id="rId11"/>
    <p:sldId id="314" r:id="rId12"/>
    <p:sldId id="306" r:id="rId13"/>
    <p:sldId id="307" r:id="rId14"/>
    <p:sldId id="316" r:id="rId15"/>
    <p:sldId id="311" r:id="rId16"/>
    <p:sldId id="310" r:id="rId17"/>
    <p:sldId id="31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10" autoAdjust="0"/>
    <p:restoredTop sz="90929"/>
  </p:normalViewPr>
  <p:slideViewPr>
    <p:cSldViewPr>
      <p:cViewPr>
        <p:scale>
          <a:sx n="71" d="100"/>
          <a:sy n="71" d="100"/>
        </p:scale>
        <p:origin x="-182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DFEB7-2B64-4712-A0CC-C4ED798D5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C099F-5FD2-4829-B00B-DAB5EEEB35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52A7D-E61A-4538-BAC3-35DAB3D6D1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FB24E-D159-43C7-8942-7ACBD2FDA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4E5D7-C245-490C-AE2C-C6064038CE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B599-967C-42DE-A734-584DE9618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3E7C9-0677-486E-9066-441C1A45D3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82DC8-17D1-4222-BCF0-CB4E5DE12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3050B-C78E-4C71-8FEB-E2AC125BB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01883-BBAB-4534-AD84-DD46DBBB2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66CED-4A78-4D00-90B3-C4332C0203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63C289-91F7-415C-B904-8ADA07F201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Programming Project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828800"/>
            <a:ext cx="7543800" cy="3810000"/>
          </a:xfrm>
        </p:spPr>
        <p:txBody>
          <a:bodyPr/>
          <a:lstStyle/>
          <a:p>
            <a:r>
              <a:rPr lang="en-US" sz="2000" dirty="0"/>
              <a:t>(Last updated: </a:t>
            </a:r>
            <a:r>
              <a:rPr lang="en-US" sz="2000" dirty="0" smtClean="0"/>
              <a:t>November 7/2012</a:t>
            </a:r>
            <a:endParaRPr lang="en-US" sz="20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See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Slides </a:t>
            </a:r>
            <a:r>
              <a:rPr lang="en-US" sz="2000" b="1" dirty="0" smtClean="0">
                <a:solidFill>
                  <a:srgbClr val="FF0000"/>
                </a:solidFill>
              </a:rPr>
              <a:t>11,12,13, 14, 15</a:t>
            </a:r>
            <a:r>
              <a:rPr lang="en-US" sz="2000" dirty="0" smtClean="0"/>
              <a:t>)</a:t>
            </a:r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US" sz="2000" b="1" dirty="0" smtClean="0"/>
              <a:t>Deadline</a:t>
            </a:r>
            <a:r>
              <a:rPr lang="en-US" sz="2000" dirty="0"/>
              <a:t>: </a:t>
            </a:r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b="1" dirty="0" smtClean="0"/>
              <a:t>Part I:</a:t>
            </a:r>
            <a:r>
              <a:rPr lang="en-US" sz="2000" dirty="0" smtClean="0"/>
              <a:t> November </a:t>
            </a:r>
            <a:r>
              <a:rPr lang="en-US" sz="2000" dirty="0"/>
              <a:t>15: Due date, programming project ONE: At some scheduled point that day you will present your project to </a:t>
            </a:r>
            <a:r>
              <a:rPr lang="en-US" sz="2000" dirty="0" smtClean="0"/>
              <a:t>me. Bring electronic copy of project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b="1" dirty="0" smtClean="0"/>
              <a:t>Part II: </a:t>
            </a:r>
            <a:r>
              <a:rPr lang="en-US" sz="2000" dirty="0"/>
              <a:t>December 19</a:t>
            </a:r>
            <a:r>
              <a:rPr lang="en-US" sz="2000" dirty="0" smtClean="0"/>
              <a:t>:</a:t>
            </a:r>
            <a:r>
              <a:rPr lang="en-US" sz="2000" b="1" dirty="0" smtClean="0"/>
              <a:t> </a:t>
            </a:r>
            <a:r>
              <a:rPr lang="en-US" sz="2000" dirty="0" smtClean="0"/>
              <a:t>Due </a:t>
            </a:r>
            <a:r>
              <a:rPr lang="en-US" sz="2000" dirty="0"/>
              <a:t>date programming project TWO Schedule a meeting up to this day to present the project. Bring a printout as per instructions! (note: I won't be available December 14, 17, and 18)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r>
              <a:rPr lang="en-US" sz="3600" b="1" dirty="0"/>
              <a:t>Part </a:t>
            </a:r>
            <a:r>
              <a:rPr lang="en-US" sz="3600" b="1" dirty="0" smtClean="0"/>
              <a:t>I: Input files</a:t>
            </a:r>
            <a:endParaRPr lang="en-US" sz="3600" b="1" dirty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98525" y="685800"/>
            <a:ext cx="8016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 dirty="0"/>
              <a:t>Due date</a:t>
            </a:r>
            <a:r>
              <a:rPr lang="en-US" dirty="0"/>
              <a:t>: Thursday, November 15: Due date, programming project ONE: At some scheduled point that day you will present your project to me.</a:t>
            </a:r>
            <a:endParaRPr lang="en-US" baseline="30000" dirty="0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62000" y="2134612"/>
            <a:ext cx="80168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 smtClean="0"/>
              <a:t>System should ask for file names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 smtClean="0"/>
              <a:t>System should parse the two </a:t>
            </a:r>
            <a:r>
              <a:rPr lang="en-US" dirty="0"/>
              <a:t>files (you may make your own parser, or find and use an existing </a:t>
            </a:r>
            <a:r>
              <a:rPr lang="en-US" dirty="0" smtClean="0"/>
              <a:t>one).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dirty="0" smtClean="0"/>
              <a:t>The latter is recommended; you won’t get extra-credit for building a parser)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 smtClean="0"/>
              <a:t>System should print </a:t>
            </a:r>
            <a:r>
              <a:rPr lang="en-US" dirty="0"/>
              <a:t>in standard output the cases/facts 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r>
              <a:rPr lang="en-US" sz="3600" b="1" dirty="0"/>
              <a:t>Part </a:t>
            </a:r>
            <a:r>
              <a:rPr lang="en-US" sz="3600" b="1" dirty="0" smtClean="0"/>
              <a:t>I: capabilities</a:t>
            </a:r>
            <a:endParaRPr lang="en-US" sz="3600" b="1" dirty="0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62000" y="1066800"/>
            <a:ext cx="80168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System should be capable of displaying:</a:t>
            </a:r>
          </a:p>
          <a:p>
            <a:pPr>
              <a:buFontTx/>
              <a:buChar char="•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Attributes (distinguish those that the value is already known -i.e., facts- and those that not)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Attribute weights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Alternative </a:t>
            </a:r>
            <a:r>
              <a:rPr lang="en-US" dirty="0"/>
              <a:t>cases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Details of cases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/>
              <a:t>Please use windowed GUI for the interface</a:t>
            </a:r>
          </a:p>
        </p:txBody>
      </p:sp>
      <p:pic>
        <p:nvPicPr>
          <p:cNvPr id="563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953000"/>
            <a:ext cx="23622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953000"/>
            <a:ext cx="24384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4953000"/>
            <a:ext cx="25908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553200" y="2667000"/>
            <a:ext cx="25908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removed mention of the </a:t>
            </a:r>
            <a:r>
              <a:rPr lang="en-US" dirty="0">
                <a:sym typeface="Symbol" pitchFamily="18" charset="2"/>
              </a:rPr>
              <a:t> parameter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6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r>
              <a:rPr lang="en-US" sz="3600" b="1" dirty="0"/>
              <a:t>Part </a:t>
            </a:r>
            <a:r>
              <a:rPr lang="en-US" sz="3600" b="1" dirty="0" smtClean="0"/>
              <a:t>I: Functionality (I)</a:t>
            </a:r>
            <a:endParaRPr lang="en-US" sz="3600" b="1" dirty="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0168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system should let users be able to:</a:t>
            </a:r>
          </a:p>
          <a:p>
            <a:pPr>
              <a:buFontTx/>
              <a:buChar char="•"/>
            </a:pP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assign/change values to attributes</a:t>
            </a:r>
          </a:p>
          <a:p>
            <a:pPr lvl="1">
              <a:buFontTx/>
              <a:buChar char="•"/>
            </a:pP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read cases and facts files</a:t>
            </a:r>
          </a:p>
          <a:p>
            <a:pPr lvl="1">
              <a:buFontTx/>
              <a:buChar char="•"/>
            </a:pP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Choose to see a case in detail</a:t>
            </a:r>
          </a:p>
          <a:p>
            <a:pPr lvl="1">
              <a:buFontTx/>
              <a:buChar char="•"/>
            </a:pP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Select a case (any case!) as the solution</a:t>
            </a:r>
          </a:p>
          <a:p>
            <a:pPr lvl="1">
              <a:buFontTx/>
              <a:buChar char="•"/>
            </a:pP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Enter weights for attributes and assign other weights automatically so they add to 1</a:t>
            </a:r>
          </a:p>
          <a:p>
            <a:pPr lvl="1">
              <a:buFontTx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>
              <a:buFontTx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5646003"/>
            <a:ext cx="25908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removed mention of the </a:t>
            </a:r>
            <a:r>
              <a:rPr lang="en-US" dirty="0">
                <a:sym typeface="Symbol" pitchFamily="18" charset="2"/>
              </a:rPr>
              <a:t> parameter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-76200"/>
            <a:ext cx="7772400" cy="1143000"/>
          </a:xfrm>
        </p:spPr>
        <p:txBody>
          <a:bodyPr/>
          <a:lstStyle/>
          <a:p>
            <a:r>
              <a:rPr lang="en-US" sz="3600" b="1" dirty="0"/>
              <a:t>Part I: Functionality (</a:t>
            </a:r>
            <a:r>
              <a:rPr lang="en-US" sz="3600" b="1" dirty="0" smtClean="0"/>
              <a:t>II)</a:t>
            </a:r>
            <a:endParaRPr lang="en-US" sz="3600" b="1" dirty="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80168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system should be able to:</a:t>
            </a:r>
          </a:p>
          <a:p>
            <a:pPr>
              <a:buFontTx/>
              <a:buChar char="•"/>
            </a:pP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Display attributes in descending order according to:</a:t>
            </a:r>
          </a:p>
          <a:p>
            <a:pPr lvl="1">
              <a:buFontTx/>
              <a:buChar char="•"/>
            </a:pPr>
            <a:endParaRPr lang="en-US" dirty="0"/>
          </a:p>
          <a:p>
            <a:pPr lvl="2">
              <a:buFont typeface="Wingdings" pitchFamily="2" charset="2"/>
              <a:buChar char="Ø"/>
            </a:pPr>
            <a:r>
              <a:rPr lang="en-US" dirty="0"/>
              <a:t>To their information gain</a:t>
            </a:r>
          </a:p>
          <a:p>
            <a:pPr lvl="1">
              <a:buFontTx/>
              <a:buChar char="•"/>
            </a:pPr>
            <a:endParaRPr lang="en-US" dirty="0"/>
          </a:p>
          <a:p>
            <a:pPr lvl="1">
              <a:buFontTx/>
              <a:buChar char="•"/>
            </a:pPr>
            <a:r>
              <a:rPr lang="en-US" dirty="0"/>
              <a:t>Display cases in descending order according to their </a:t>
            </a:r>
            <a:r>
              <a:rPr lang="en-US" dirty="0" smtClean="0"/>
              <a:t>Aggregated Similarity metric SIM as defined in next slide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228600"/>
            <a:ext cx="25908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removed mention of the </a:t>
            </a:r>
            <a:r>
              <a:rPr lang="en-US" dirty="0">
                <a:sym typeface="Symbol" pitchFamily="18" charset="2"/>
              </a:rPr>
              <a:t> </a:t>
            </a:r>
            <a:r>
              <a:rPr lang="en-US" dirty="0" smtClean="0">
                <a:sym typeface="Symbol" pitchFamily="18" charset="2"/>
              </a:rPr>
              <a:t>parameter</a:t>
            </a:r>
          </a:p>
          <a:p>
            <a:r>
              <a:rPr lang="en-US" dirty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nd Hamming distance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-76200"/>
            <a:ext cx="7772400" cy="1143000"/>
          </a:xfrm>
        </p:spPr>
        <p:txBody>
          <a:bodyPr/>
          <a:lstStyle/>
          <a:p>
            <a:r>
              <a:rPr lang="en-US" sz="3600" b="1" dirty="0"/>
              <a:t>Aggregated Similarity metric SIM </a:t>
            </a:r>
            <a:endParaRPr lang="en-US" sz="3600" b="1" dirty="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458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buFontTx/>
              <a:buChar char="•"/>
            </a:pPr>
            <a:endParaRPr lang="en-US" dirty="0" smtClean="0"/>
          </a:p>
          <a:p>
            <a:pPr lvl="1">
              <a:buFontTx/>
              <a:buChar char="•"/>
            </a:pPr>
            <a:r>
              <a:rPr lang="en-US" dirty="0" smtClean="0"/>
              <a:t>given a case A and a new problem P with features and weights:</a:t>
            </a:r>
          </a:p>
          <a:p>
            <a:pPr lvl="1">
              <a:buFontTx/>
              <a:buChar char="•"/>
            </a:pPr>
            <a:endParaRPr lang="en-US" dirty="0"/>
          </a:p>
          <a:p>
            <a:pPr marL="1257300" lvl="2" indent="-342900">
              <a:buFont typeface="Wingdings" pitchFamily="2" charset="2"/>
              <a:buChar char="Ø"/>
            </a:pPr>
            <a:r>
              <a:rPr lang="en-US" dirty="0"/>
              <a:t>A = (a</a:t>
            </a:r>
            <a:r>
              <a:rPr lang="en-US" sz="2800" baseline="-25000" dirty="0"/>
              <a:t>1</a:t>
            </a:r>
            <a:r>
              <a:rPr lang="en-US" dirty="0"/>
              <a:t>, …, a</a:t>
            </a:r>
            <a:r>
              <a:rPr lang="en-US" sz="2800" baseline="-25000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marL="1257300" lvl="2" indent="-342900">
              <a:buFont typeface="Wingdings" pitchFamily="2" charset="2"/>
              <a:buChar char="Ø"/>
            </a:pPr>
            <a:r>
              <a:rPr lang="en-US" dirty="0"/>
              <a:t>P = </a:t>
            </a:r>
            <a:r>
              <a:rPr lang="en-US" dirty="0" smtClean="0"/>
              <a:t>(p</a:t>
            </a:r>
            <a:r>
              <a:rPr lang="en-US" sz="2800" baseline="-25000" dirty="0" smtClean="0"/>
              <a:t>1</a:t>
            </a:r>
            <a:r>
              <a:rPr lang="en-US" dirty="0"/>
              <a:t>, …, </a:t>
            </a:r>
            <a:r>
              <a:rPr lang="en-US" dirty="0" err="1" smtClean="0"/>
              <a:t>p</a:t>
            </a:r>
            <a:r>
              <a:rPr lang="en-US" sz="2800" baseline="-25000" dirty="0" err="1" smtClean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marL="1257300" lvl="2" indent="-342900">
              <a:buFont typeface="Wingdings" pitchFamily="2" charset="2"/>
              <a:buChar char="Ø"/>
            </a:pPr>
            <a:r>
              <a:rPr lang="en-US" dirty="0" smtClean="0"/>
              <a:t>W = (w</a:t>
            </a:r>
            <a:r>
              <a:rPr lang="en-US" sz="2800" baseline="-25000" dirty="0" smtClean="0"/>
              <a:t>1</a:t>
            </a:r>
            <a:r>
              <a:rPr lang="en-US" dirty="0"/>
              <a:t>, …, </a:t>
            </a:r>
            <a:r>
              <a:rPr lang="en-US" dirty="0" err="1" smtClean="0"/>
              <a:t>w</a:t>
            </a:r>
            <a:r>
              <a:rPr lang="en-US" sz="2800" baseline="-25000" dirty="0" err="1" smtClean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marL="1257300" lvl="2" indent="-342900">
              <a:buFont typeface="Wingdings" pitchFamily="2" charset="2"/>
              <a:buChar char="Ø"/>
            </a:pP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SIM(A,P) </a:t>
            </a:r>
            <a:r>
              <a:rPr lang="en-US" dirty="0"/>
              <a:t>= </a:t>
            </a:r>
            <a:r>
              <a:rPr lang="en-US" dirty="0" smtClean="0"/>
              <a:t>w</a:t>
            </a:r>
            <a:r>
              <a:rPr lang="en-US" sz="2800" baseline="-25000" dirty="0" smtClean="0"/>
              <a:t>1</a:t>
            </a:r>
            <a:r>
              <a:rPr lang="en-US" dirty="0" smtClean="0"/>
              <a:t>* </a:t>
            </a:r>
            <a:r>
              <a:rPr lang="en-US" dirty="0" err="1" smtClean="0"/>
              <a:t>sim</a:t>
            </a:r>
            <a:r>
              <a:rPr lang="en-US" dirty="0" smtClean="0"/>
              <a:t>(a</a:t>
            </a:r>
            <a:r>
              <a:rPr lang="en-US" baseline="-25000" dirty="0" smtClean="0"/>
              <a:t>1</a:t>
            </a:r>
            <a:r>
              <a:rPr lang="en-US" dirty="0" smtClean="0"/>
              <a:t>,p</a:t>
            </a:r>
            <a:r>
              <a:rPr lang="en-US" baseline="-25000" dirty="0" smtClean="0"/>
              <a:t>1</a:t>
            </a:r>
            <a:r>
              <a:rPr lang="en-US" dirty="0" smtClean="0"/>
              <a:t>) + … + </a:t>
            </a:r>
            <a:r>
              <a:rPr lang="en-US" dirty="0" err="1" smtClean="0"/>
              <a:t>w</a:t>
            </a:r>
            <a:r>
              <a:rPr lang="en-US" sz="2800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dirty="0" err="1" smtClean="0"/>
              <a:t>sim</a:t>
            </a:r>
            <a:r>
              <a:rPr lang="en-US" dirty="0" smtClean="0"/>
              <a:t>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dirty="0" err="1" smtClean="0"/>
              <a:t>,p</a:t>
            </a:r>
            <a:r>
              <a:rPr lang="en-US" baseline="-25000" dirty="0" err="1" smtClean="0"/>
              <a:t>n</a:t>
            </a:r>
            <a:r>
              <a:rPr lang="en-US" dirty="0" smtClean="0"/>
              <a:t>) </a:t>
            </a:r>
            <a:endParaRPr lang="en-U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If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err="1" smtClean="0"/>
              <a:t>,p</a:t>
            </a:r>
            <a:r>
              <a:rPr lang="en-US" baseline="-25000" dirty="0" err="1" smtClean="0"/>
              <a:t>k</a:t>
            </a:r>
            <a:r>
              <a:rPr lang="en-US" dirty="0" smtClean="0"/>
              <a:t>) are symbols then </a:t>
            </a:r>
            <a:r>
              <a:rPr lang="en-US" dirty="0" err="1" smtClean="0"/>
              <a:t>sim</a:t>
            </a:r>
            <a:r>
              <a:rPr lang="en-US" dirty="0" smtClean="0"/>
              <a:t>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err="1" smtClean="0"/>
              <a:t>,p</a:t>
            </a:r>
            <a:r>
              <a:rPr lang="en-US" baseline="-25000" dirty="0" err="1" smtClean="0"/>
              <a:t>k</a:t>
            </a:r>
            <a:r>
              <a:rPr lang="en-US" dirty="0" smtClean="0"/>
              <a:t>) = 1 if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k</a:t>
            </a:r>
            <a:r>
              <a:rPr lang="en-US" dirty="0" smtClean="0"/>
              <a:t> and </a:t>
            </a:r>
            <a:r>
              <a:rPr lang="en-US" dirty="0" err="1"/>
              <a:t>sim</a:t>
            </a:r>
            <a:r>
              <a:rPr lang="en-US" dirty="0"/>
              <a:t>(</a:t>
            </a:r>
            <a:r>
              <a:rPr lang="en-US" dirty="0" err="1"/>
              <a:t>a</a:t>
            </a:r>
            <a:r>
              <a:rPr lang="en-US" baseline="-25000" dirty="0" err="1"/>
              <a:t>k</a:t>
            </a:r>
            <a:r>
              <a:rPr lang="en-US" dirty="0" err="1"/>
              <a:t>,p</a:t>
            </a:r>
            <a:r>
              <a:rPr lang="en-US" baseline="-25000" dirty="0" err="1"/>
              <a:t>k</a:t>
            </a:r>
            <a:r>
              <a:rPr lang="en-US" dirty="0"/>
              <a:t>) = </a:t>
            </a:r>
            <a:r>
              <a:rPr lang="en-US" dirty="0" smtClean="0"/>
              <a:t>0 </a:t>
            </a:r>
            <a:r>
              <a:rPr lang="en-US" dirty="0"/>
              <a:t>if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 </a:t>
            </a: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If (</a:t>
            </a:r>
            <a:r>
              <a:rPr lang="en-US" dirty="0" err="1"/>
              <a:t>a</a:t>
            </a:r>
            <a:r>
              <a:rPr lang="en-US" baseline="-25000" dirty="0" err="1"/>
              <a:t>k</a:t>
            </a:r>
            <a:r>
              <a:rPr lang="en-US" dirty="0" err="1"/>
              <a:t>,p</a:t>
            </a:r>
            <a:r>
              <a:rPr lang="en-US" baseline="-25000" dirty="0" err="1"/>
              <a:t>k</a:t>
            </a:r>
            <a:r>
              <a:rPr lang="en-US" dirty="0"/>
              <a:t>) are </a:t>
            </a:r>
            <a:r>
              <a:rPr lang="en-US" dirty="0" smtClean="0"/>
              <a:t>numerical then </a:t>
            </a:r>
            <a:r>
              <a:rPr lang="en-US" dirty="0" err="1"/>
              <a:t>sim</a:t>
            </a:r>
            <a:r>
              <a:rPr lang="en-US" dirty="0"/>
              <a:t>(</a:t>
            </a:r>
            <a:r>
              <a:rPr lang="en-US" dirty="0" err="1"/>
              <a:t>a</a:t>
            </a:r>
            <a:r>
              <a:rPr lang="en-US" baseline="-25000" dirty="0" err="1"/>
              <a:t>k</a:t>
            </a:r>
            <a:r>
              <a:rPr lang="en-US" dirty="0" err="1"/>
              <a:t>,p</a:t>
            </a:r>
            <a:r>
              <a:rPr lang="en-US" baseline="-25000" dirty="0" err="1"/>
              <a:t>k</a:t>
            </a:r>
            <a:r>
              <a:rPr lang="en-US" dirty="0"/>
              <a:t>) </a:t>
            </a:r>
            <a:r>
              <a:rPr lang="en-US" dirty="0" smtClean="0"/>
              <a:t>= formula we used in class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Choose how to deal with the situation whereby A and/or P has some missing values</a:t>
            </a:r>
          </a:p>
          <a:p>
            <a:pPr lvl="1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36628" y="912167"/>
            <a:ext cx="16764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New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9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4582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</a:rPr>
              <a:t>Part I: Functionality (</a:t>
            </a:r>
            <a:r>
              <a:rPr lang="en-US" sz="3600" b="1" dirty="0" smtClean="0">
                <a:solidFill>
                  <a:srgbClr val="000000"/>
                </a:solidFill>
              </a:rPr>
              <a:t>III)</a:t>
            </a:r>
            <a:endParaRPr lang="en-US" dirty="0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1981200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3200"/>
              <a:t>Settings Window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81000" y="3429000"/>
            <a:ext cx="1752600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3200"/>
              <a:t>Facts window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81000" y="5410200"/>
            <a:ext cx="1828800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3200"/>
              <a:t>Cases window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2362200" y="1507629"/>
            <a:ext cx="6781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 smtClean="0"/>
              <a:t>|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Change attribute weights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>
                <a:sym typeface="Symbol" pitchFamily="18" charset="2"/>
              </a:rPr>
              <a:t>Automatically recalculate so weights add to 1. User may set weight for 2 out of n attributes, the system will set equal weight to the remaining n-2, so that all weights add to 1</a:t>
            </a:r>
          </a:p>
          <a:p>
            <a:pPr>
              <a:buFontTx/>
              <a:buChar char="•"/>
            </a:pPr>
            <a:r>
              <a:rPr lang="en-US" sz="2000" dirty="0">
                <a:sym typeface="Symbol" pitchFamily="18" charset="2"/>
              </a:rPr>
              <a:t> User can select to read facts and case base files 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2286000" y="3505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dirty="0" smtClean="0"/>
              <a:t>|Symbolic attributes Sorted </a:t>
            </a:r>
            <a:r>
              <a:rPr lang="en-US" sz="2000" dirty="0"/>
              <a:t>by Information gain formula</a:t>
            </a:r>
            <a:r>
              <a:rPr lang="en-US" sz="2000" dirty="0">
                <a:sym typeface="Symbol" pitchFamily="18" charset="2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>
                <a:sym typeface="Symbol" pitchFamily="18" charset="2"/>
              </a:rPr>
              <a:t>Resulting values must be displayed in interface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ym typeface="Symbol" pitchFamily="18" charset="2"/>
              </a:rPr>
              <a:t>Choose how to order numeric attributes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ym typeface="Symbol" pitchFamily="18" charset="2"/>
              </a:rPr>
              <a:t>Allows </a:t>
            </a:r>
            <a:r>
              <a:rPr lang="en-US" sz="2000" dirty="0">
                <a:sym typeface="Symbol" pitchFamily="18" charset="2"/>
              </a:rPr>
              <a:t>changing values of attributes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362200" y="51816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Sorted by </a:t>
            </a:r>
            <a:r>
              <a:rPr lang="en-US" sz="2000" dirty="0" smtClean="0"/>
              <a:t>Aggregated </a:t>
            </a:r>
            <a:r>
              <a:rPr lang="en-US" sz="2000" dirty="0" smtClean="0"/>
              <a:t>Similarity metric</a:t>
            </a:r>
            <a:r>
              <a:rPr lang="en-US" sz="2000" dirty="0" smtClean="0">
                <a:sym typeface="Symbol" pitchFamily="18" charset="2"/>
              </a:rPr>
              <a:t> </a:t>
            </a:r>
            <a:endParaRPr lang="en-US" sz="2000" dirty="0" smtClean="0">
              <a:sym typeface="Symbol" pitchFamily="18" charset="2"/>
            </a:endParaRPr>
          </a:p>
          <a:p>
            <a:pPr>
              <a:buFontTx/>
              <a:buChar char="•"/>
            </a:pPr>
            <a:r>
              <a:rPr lang="en-US" sz="2000" dirty="0" smtClean="0">
                <a:sym typeface="Symbol" pitchFamily="18" charset="2"/>
              </a:rPr>
              <a:t>Resulting </a:t>
            </a:r>
            <a:r>
              <a:rPr lang="en-US" sz="2000" dirty="0">
                <a:sym typeface="Symbol" pitchFamily="18" charset="2"/>
              </a:rPr>
              <a:t>values must be displayed in interface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>
                <a:sym typeface="Symbol" pitchFamily="18" charset="2"/>
              </a:rPr>
              <a:t> As facts are changed, the similarities must change</a:t>
            </a:r>
          </a:p>
          <a:p>
            <a:pPr>
              <a:buFontTx/>
              <a:buChar char="•"/>
            </a:pPr>
            <a:r>
              <a:rPr lang="en-US" sz="2000" dirty="0">
                <a:sym typeface="Symbol" pitchFamily="18" charset="2"/>
              </a:rPr>
              <a:t> User can view the actual case</a:t>
            </a:r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2438400" y="33528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2362200" y="51816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68035" y="1058396"/>
            <a:ext cx="25908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removed mention of the </a:t>
            </a:r>
            <a:r>
              <a:rPr lang="en-US" dirty="0">
                <a:sym typeface="Symbol" pitchFamily="18" charset="2"/>
              </a:rPr>
              <a:t> parameter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4505325"/>
            <a:ext cx="25908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removed mention of SMC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r>
              <a:rPr lang="en-US" sz="3600" b="1" dirty="0"/>
              <a:t>Part </a:t>
            </a:r>
            <a:r>
              <a:rPr lang="en-US" sz="3600" b="1" dirty="0" smtClean="0"/>
              <a:t>II</a:t>
            </a:r>
            <a:endParaRPr lang="en-US" sz="3600" b="1" dirty="0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898525" y="685800"/>
            <a:ext cx="80168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Due date</a:t>
            </a:r>
            <a:r>
              <a:rPr lang="en-US" dirty="0"/>
              <a:t>: December 19</a:t>
            </a:r>
            <a:r>
              <a:rPr lang="en-US" dirty="0" smtClean="0"/>
              <a:t>: </a:t>
            </a:r>
            <a:r>
              <a:rPr lang="en-US" b="1" dirty="0" smtClean="0"/>
              <a:t>Part </a:t>
            </a:r>
            <a:r>
              <a:rPr lang="en-US" b="1" dirty="0"/>
              <a:t>II: </a:t>
            </a:r>
            <a:r>
              <a:rPr lang="en-US" dirty="0"/>
              <a:t>Due date programming project TWO Schedule a meeting up to this day to present the project. Bring a printout as per instructions! (note: I won't be available December 14, 17, and 18)</a:t>
            </a:r>
            <a:endParaRPr lang="en-US" sz="2000" dirty="0"/>
          </a:p>
          <a:p>
            <a:pPr>
              <a:buFontTx/>
              <a:buChar char="•"/>
            </a:pPr>
            <a:endParaRPr lang="en-US" baseline="30000" dirty="0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762000" y="2322016"/>
            <a:ext cx="80168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Create a knowledge base </a:t>
            </a:r>
            <a:r>
              <a:rPr lang="en-US" dirty="0" smtClean="0"/>
              <a:t>for a </a:t>
            </a:r>
            <a:r>
              <a:rPr lang="en-US" dirty="0"/>
              <a:t>domain of your </a:t>
            </a:r>
            <a:r>
              <a:rPr lang="en-US" dirty="0" smtClean="0"/>
              <a:t>choice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 smtClean="0"/>
              <a:t>Demonstrate utility of the case base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dirty="0" smtClean="0"/>
              <a:t>In the demo show the case base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dirty="0" smtClean="0"/>
              <a:t>Show potential queries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b="1" dirty="0" smtClean="0"/>
              <a:t>Grading will be based on the best project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b="1" dirty="0" smtClean="0"/>
              <a:t>Good idea</a:t>
            </a:r>
            <a:r>
              <a:rPr lang="en-US" dirty="0" smtClean="0"/>
              <a:t>: find existing data to populate the case base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b="1" dirty="0" smtClean="0"/>
              <a:t>Bad idea</a:t>
            </a:r>
            <a:r>
              <a:rPr lang="en-US" dirty="0" smtClean="0"/>
              <a:t>: create 20 artificial cases you thought about the night before the due date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b="1" dirty="0" smtClean="0"/>
              <a:t>Note</a:t>
            </a:r>
            <a:r>
              <a:rPr lang="en-US" dirty="0" smtClean="0"/>
              <a:t>: bug corrections from Project I will not change grades from Project I or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days that the project is due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1" y="22098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 will copy your project source files, executable and input files you use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If you want release under GNU licensing before the demo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dirty="0" smtClean="0"/>
              <a:t>In that way I might use it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For Project II please bring a printout of the case base and a 2-page document describing what is the domain about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148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600" b="1"/>
              <a:t>Overview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22325" y="1160463"/>
            <a:ext cx="7712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What</a:t>
            </a:r>
            <a:r>
              <a:rPr lang="en-US"/>
              <a:t>: We are going to implement a IDSS for a diagnosis task (e.g., help-desk system) using Interactive CBR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22325" y="2151063"/>
            <a:ext cx="7712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Representation</a:t>
            </a:r>
            <a:r>
              <a:rPr lang="en-US"/>
              <a:t>: attribute-value pairs that vary from case to case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898525" y="3370263"/>
            <a:ext cx="8016875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 dirty="0"/>
              <a:t>Idea</a:t>
            </a:r>
            <a:r>
              <a:rPr lang="en-US" dirty="0"/>
              <a:t>: attribute values will be asked to the user to dynamically determine which case(s) are more similar to the current situation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b="1" dirty="0"/>
              <a:t>Requirement</a:t>
            </a:r>
            <a:r>
              <a:rPr lang="en-US" dirty="0"/>
              <a:t>: </a:t>
            </a:r>
            <a:r>
              <a:rPr lang="en-US" sz="2800" b="1" dirty="0"/>
              <a:t>Should run </a:t>
            </a:r>
            <a:r>
              <a:rPr lang="en-US" sz="2800" b="1" dirty="0" smtClean="0"/>
              <a:t>in Packard Lab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b="1"/>
              <a:t>Idea</a:t>
            </a:r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5316538" y="2133600"/>
            <a:ext cx="4572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069138" y="4343400"/>
            <a:ext cx="1531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IDSS’s</a:t>
            </a:r>
          </a:p>
          <a:p>
            <a:r>
              <a:rPr lang="en-US" sz="2000"/>
              <a:t>Known Facts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145338" y="3352800"/>
            <a:ext cx="9144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>
            <a:off x="7526338" y="1828800"/>
            <a:ext cx="1330325" cy="1447800"/>
            <a:chOff x="4896" y="1488"/>
            <a:chExt cx="838" cy="912"/>
          </a:xfrm>
        </p:grpSpPr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>
              <a:off x="4896" y="148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>
              <a:off x="4896" y="1728"/>
              <a:ext cx="83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&lt;A,V&gt;</a:t>
              </a:r>
            </a:p>
            <a:p>
              <a:r>
                <a:rPr lang="en-US" sz="2000"/>
                <a:t> interaction</a:t>
              </a:r>
            </a:p>
          </p:txBody>
        </p:sp>
      </p:grpSp>
      <p:grpSp>
        <p:nvGrpSpPr>
          <p:cNvPr id="40969" name="Group 9"/>
          <p:cNvGrpSpPr>
            <a:grpSpLocks/>
          </p:cNvGrpSpPr>
          <p:nvPr/>
        </p:nvGrpSpPr>
        <p:grpSpPr bwMode="auto">
          <a:xfrm>
            <a:off x="4630738" y="2362200"/>
            <a:ext cx="1524000" cy="1143000"/>
            <a:chOff x="3168" y="2160"/>
            <a:chExt cx="960" cy="720"/>
          </a:xfrm>
        </p:grpSpPr>
        <p:sp>
          <p:nvSpPr>
            <p:cNvPr id="40970" name="AutoShape 10"/>
            <p:cNvSpPr>
              <a:spLocks noChangeArrowheads="1"/>
            </p:cNvSpPr>
            <p:nvPr/>
          </p:nvSpPr>
          <p:spPr bwMode="auto">
            <a:xfrm>
              <a:off x="3408" y="2160"/>
              <a:ext cx="720" cy="72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971" name="Group 11"/>
            <p:cNvGrpSpPr>
              <a:grpSpLocks/>
            </p:cNvGrpSpPr>
            <p:nvPr/>
          </p:nvGrpSpPr>
          <p:grpSpPr bwMode="auto">
            <a:xfrm>
              <a:off x="3168" y="2496"/>
              <a:ext cx="432" cy="192"/>
              <a:chOff x="3072" y="2160"/>
              <a:chExt cx="432" cy="192"/>
            </a:xfrm>
          </p:grpSpPr>
          <p:sp>
            <p:nvSpPr>
              <p:cNvPr id="40972" name="Line 12"/>
              <p:cNvSpPr>
                <a:spLocks noChangeShapeType="1"/>
              </p:cNvSpPr>
              <p:nvPr/>
            </p:nvSpPr>
            <p:spPr bwMode="auto">
              <a:xfrm flipV="1">
                <a:off x="3072" y="2160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3" name="Line 13"/>
              <p:cNvSpPr>
                <a:spLocks noChangeShapeType="1"/>
              </p:cNvSpPr>
              <p:nvPr/>
            </p:nvSpPr>
            <p:spPr bwMode="auto">
              <a:xfrm>
                <a:off x="3168" y="216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0974" name="Group 14"/>
          <p:cNvGrpSpPr>
            <a:grpSpLocks/>
          </p:cNvGrpSpPr>
          <p:nvPr/>
        </p:nvGrpSpPr>
        <p:grpSpPr bwMode="auto">
          <a:xfrm>
            <a:off x="287338" y="1905000"/>
            <a:ext cx="7086600" cy="3276600"/>
            <a:chOff x="432" y="1872"/>
            <a:chExt cx="4464" cy="2064"/>
          </a:xfrm>
        </p:grpSpPr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3168" y="3168"/>
              <a:ext cx="4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…</a:t>
              </a:r>
            </a:p>
          </p:txBody>
        </p:sp>
        <p:sp>
          <p:nvSpPr>
            <p:cNvPr id="40976" name="AutoShape 16"/>
            <p:cNvSpPr>
              <a:spLocks/>
            </p:cNvSpPr>
            <p:nvPr/>
          </p:nvSpPr>
          <p:spPr bwMode="auto">
            <a:xfrm>
              <a:off x="2448" y="2640"/>
              <a:ext cx="288" cy="1296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7" name="AutoShape 17"/>
            <p:cNvSpPr>
              <a:spLocks noChangeArrowheads="1"/>
            </p:cNvSpPr>
            <p:nvPr/>
          </p:nvSpPr>
          <p:spPr bwMode="auto">
            <a:xfrm>
              <a:off x="2640" y="2544"/>
              <a:ext cx="720" cy="72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8" name="AutoShape 18"/>
            <p:cNvSpPr>
              <a:spLocks noChangeArrowheads="1"/>
            </p:cNvSpPr>
            <p:nvPr/>
          </p:nvSpPr>
          <p:spPr bwMode="auto">
            <a:xfrm>
              <a:off x="2784" y="2640"/>
              <a:ext cx="720" cy="72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AutoShape 19"/>
            <p:cNvSpPr>
              <a:spLocks noChangeArrowheads="1"/>
            </p:cNvSpPr>
            <p:nvPr/>
          </p:nvSpPr>
          <p:spPr bwMode="auto">
            <a:xfrm>
              <a:off x="3504" y="3072"/>
              <a:ext cx="720" cy="72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0" name="Text Box 20"/>
            <p:cNvSpPr txBox="1">
              <a:spLocks noChangeArrowheads="1"/>
            </p:cNvSpPr>
            <p:nvPr/>
          </p:nvSpPr>
          <p:spPr bwMode="auto">
            <a:xfrm>
              <a:off x="432" y="2928"/>
              <a:ext cx="2160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/>
                <a:t>Alternative cases </a:t>
              </a:r>
            </a:p>
            <a:p>
              <a:r>
                <a:rPr lang="en-US"/>
                <a:t>(ranked according to their similarity to the current problem)</a:t>
              </a:r>
            </a:p>
          </p:txBody>
        </p:sp>
        <p:grpSp>
          <p:nvGrpSpPr>
            <p:cNvPr id="40981" name="Group 21"/>
            <p:cNvGrpSpPr>
              <a:grpSpLocks/>
            </p:cNvGrpSpPr>
            <p:nvPr/>
          </p:nvGrpSpPr>
          <p:grpSpPr bwMode="auto">
            <a:xfrm>
              <a:off x="3312" y="1872"/>
              <a:ext cx="1584" cy="1498"/>
              <a:chOff x="3216" y="1536"/>
              <a:chExt cx="1584" cy="1498"/>
            </a:xfrm>
          </p:grpSpPr>
          <p:grpSp>
            <p:nvGrpSpPr>
              <p:cNvPr id="40982" name="Group 22"/>
              <p:cNvGrpSpPr>
                <a:grpSpLocks/>
              </p:cNvGrpSpPr>
              <p:nvPr/>
            </p:nvGrpSpPr>
            <p:grpSpPr bwMode="auto">
              <a:xfrm>
                <a:off x="3216" y="1536"/>
                <a:ext cx="1584" cy="1104"/>
                <a:chOff x="3216" y="1536"/>
                <a:chExt cx="1584" cy="1104"/>
              </a:xfrm>
            </p:grpSpPr>
            <p:sp>
              <p:nvSpPr>
                <p:cNvPr id="40983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4464" y="1536"/>
                  <a:ext cx="336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984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3216" y="2640"/>
                  <a:ext cx="12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985" name="Text Box 25"/>
              <p:cNvSpPr txBox="1">
                <a:spLocks noChangeArrowheads="1"/>
              </p:cNvSpPr>
              <p:nvPr/>
            </p:nvSpPr>
            <p:spPr bwMode="auto">
              <a:xfrm>
                <a:off x="4032" y="2592"/>
                <a:ext cx="63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/>
                  <a:t>selects case</a:t>
                </a:r>
              </a:p>
            </p:txBody>
          </p:sp>
        </p:grpSp>
      </p:grpSp>
      <p:grpSp>
        <p:nvGrpSpPr>
          <p:cNvPr id="40986" name="Group 26"/>
          <p:cNvGrpSpPr>
            <a:grpSpLocks/>
          </p:cNvGrpSpPr>
          <p:nvPr/>
        </p:nvGrpSpPr>
        <p:grpSpPr bwMode="auto">
          <a:xfrm>
            <a:off x="228600" y="1398588"/>
            <a:ext cx="7694613" cy="1481137"/>
            <a:chOff x="432" y="1601"/>
            <a:chExt cx="4847" cy="933"/>
          </a:xfrm>
        </p:grpSpPr>
        <p:sp>
          <p:nvSpPr>
            <p:cNvPr id="40987" name="Text Box 27"/>
            <p:cNvSpPr txBox="1">
              <a:spLocks noChangeArrowheads="1"/>
            </p:cNvSpPr>
            <p:nvPr/>
          </p:nvSpPr>
          <p:spPr bwMode="auto">
            <a:xfrm>
              <a:off x="432" y="2016"/>
              <a:ext cx="264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14300" indent="-114300"/>
              <a:r>
                <a:rPr lang="en-US" b="1"/>
                <a:t>We perform interactive situation elicitation</a:t>
              </a:r>
              <a:r>
                <a:rPr lang="en-US" b="1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0988" name="Text Box 28"/>
            <p:cNvSpPr txBox="1">
              <a:spLocks noChangeArrowheads="1"/>
            </p:cNvSpPr>
            <p:nvPr/>
          </p:nvSpPr>
          <p:spPr bwMode="auto">
            <a:xfrm>
              <a:off x="4800" y="1601"/>
              <a:ext cx="4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User</a:t>
              </a:r>
            </a:p>
          </p:txBody>
        </p:sp>
      </p:grp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5699125" y="1793875"/>
            <a:ext cx="119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Input XML Files</a:t>
            </a:r>
            <a:endParaRPr lang="en-US" sz="3600" b="1" dirty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04800" y="6096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The system </a:t>
            </a:r>
            <a:r>
              <a:rPr lang="en-US" dirty="0" smtClean="0"/>
              <a:t>reads </a:t>
            </a:r>
            <a:r>
              <a:rPr lang="en-US" dirty="0"/>
              <a:t>two </a:t>
            </a:r>
            <a:r>
              <a:rPr lang="en-US" dirty="0" smtClean="0"/>
              <a:t>XML files</a:t>
            </a:r>
            <a:r>
              <a:rPr lang="en-US" dirty="0"/>
              <a:t>: </a:t>
            </a:r>
            <a:r>
              <a:rPr lang="en-US" dirty="0" smtClean="0"/>
              <a:t>(1) the </a:t>
            </a:r>
            <a:r>
              <a:rPr lang="en-US" dirty="0"/>
              <a:t>list of cases and </a:t>
            </a:r>
            <a:r>
              <a:rPr lang="en-US" dirty="0" smtClean="0"/>
              <a:t>attribute definitions an (2) A single query case with the </a:t>
            </a:r>
            <a:r>
              <a:rPr lang="en-US" dirty="0"/>
              <a:t>list of known </a:t>
            </a:r>
            <a:r>
              <a:rPr lang="en-US" dirty="0" smtClean="0"/>
              <a:t>facts. Both files will have the extension “xml” (e.g., “casebase.xml”):</a:t>
            </a:r>
            <a:endParaRPr lang="en-US" dirty="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8559" y="1863328"/>
            <a:ext cx="5189241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b="1" dirty="0" smtClean="0"/>
              <a:t>File 1:</a:t>
            </a:r>
            <a:endParaRPr lang="en-US" sz="2200" b="1" dirty="0"/>
          </a:p>
          <a:p>
            <a:r>
              <a:rPr lang="en-US" sz="2200" dirty="0"/>
              <a:t>&lt;</a:t>
            </a:r>
            <a:r>
              <a:rPr lang="en-US" sz="2200" b="1" dirty="0" err="1"/>
              <a:t>caseBase</a:t>
            </a:r>
            <a:r>
              <a:rPr lang="en-US" sz="2200" dirty="0"/>
              <a:t>&gt;</a:t>
            </a:r>
          </a:p>
          <a:p>
            <a:r>
              <a:rPr lang="en-US" sz="2200" dirty="0" smtClean="0"/>
              <a:t>    &lt;</a:t>
            </a:r>
            <a:r>
              <a:rPr lang="en-US" sz="2200" b="1" dirty="0"/>
              <a:t>cases</a:t>
            </a:r>
            <a:r>
              <a:rPr lang="en-US" sz="2200" dirty="0" smtClean="0"/>
              <a:t>&gt;</a:t>
            </a:r>
          </a:p>
          <a:p>
            <a:r>
              <a:rPr lang="en-US" sz="2200" dirty="0" smtClean="0"/>
              <a:t>       &lt;case&gt;…&lt;/case&gt;</a:t>
            </a:r>
          </a:p>
          <a:p>
            <a:r>
              <a:rPr lang="en-US" sz="2200" dirty="0" smtClean="0"/>
              <a:t>           …</a:t>
            </a:r>
          </a:p>
          <a:p>
            <a:r>
              <a:rPr lang="en-US" sz="2200" dirty="0" smtClean="0"/>
              <a:t>       &lt;</a:t>
            </a:r>
            <a:r>
              <a:rPr lang="en-US" sz="2200" dirty="0"/>
              <a:t>case&gt;…&lt;/case&gt;</a:t>
            </a:r>
          </a:p>
          <a:p>
            <a:r>
              <a:rPr lang="en-US" sz="2000" dirty="0" smtClean="0"/>
              <a:t>   &lt;/</a:t>
            </a:r>
            <a:r>
              <a:rPr lang="en-US" sz="2000" b="1" dirty="0"/>
              <a:t>cases</a:t>
            </a:r>
            <a:r>
              <a:rPr lang="en-US" sz="2000" dirty="0"/>
              <a:t>&gt;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/>
              <a:t>&lt;</a:t>
            </a:r>
            <a:r>
              <a:rPr lang="en-US" sz="2000" b="1" dirty="0" err="1"/>
              <a:t>featureDefinitions</a:t>
            </a:r>
            <a:r>
              <a:rPr lang="en-US" sz="2000" dirty="0" smtClean="0"/>
              <a:t>&gt;</a:t>
            </a:r>
          </a:p>
          <a:p>
            <a:r>
              <a:rPr lang="en-US" sz="2000" dirty="0" smtClean="0"/>
              <a:t>        &lt;</a:t>
            </a:r>
            <a:r>
              <a:rPr lang="en-US" sz="2000" dirty="0" err="1"/>
              <a:t>featureDefinition</a:t>
            </a:r>
            <a:r>
              <a:rPr lang="en-US" sz="2000" dirty="0" smtClean="0"/>
              <a:t>&gt; …&lt;/</a:t>
            </a:r>
            <a:r>
              <a:rPr lang="en-US" sz="2000" dirty="0" err="1"/>
              <a:t>featureDefinition</a:t>
            </a:r>
            <a:r>
              <a:rPr lang="en-US" sz="2000" dirty="0"/>
              <a:t>&gt;</a:t>
            </a:r>
          </a:p>
          <a:p>
            <a:r>
              <a:rPr lang="en-US" sz="2000" dirty="0"/>
              <a:t>        &lt;</a:t>
            </a:r>
            <a:r>
              <a:rPr lang="en-US" sz="2000" dirty="0" err="1"/>
              <a:t>featureDefinition</a:t>
            </a:r>
            <a:r>
              <a:rPr lang="en-US" sz="2000" dirty="0"/>
              <a:t>&gt; …&lt;/</a:t>
            </a:r>
            <a:r>
              <a:rPr lang="en-US" sz="2000" dirty="0" err="1"/>
              <a:t>featureDefinition</a:t>
            </a:r>
            <a:r>
              <a:rPr lang="en-US" sz="2000" dirty="0"/>
              <a:t>&gt;</a:t>
            </a:r>
          </a:p>
          <a:p>
            <a:r>
              <a:rPr lang="en-US" sz="2000" dirty="0" smtClean="0"/>
              <a:t>    </a:t>
            </a:r>
            <a:r>
              <a:rPr lang="en-US" sz="2000" dirty="0"/>
              <a:t>&lt;/</a:t>
            </a:r>
            <a:r>
              <a:rPr lang="en-US" sz="2000" b="1" dirty="0" err="1"/>
              <a:t>featureDefinitions</a:t>
            </a:r>
            <a:r>
              <a:rPr lang="en-US" sz="2000" dirty="0"/>
              <a:t>&gt;</a:t>
            </a:r>
          </a:p>
          <a:p>
            <a:r>
              <a:rPr lang="en-US" sz="2000" dirty="0"/>
              <a:t>&lt;/</a:t>
            </a:r>
            <a:r>
              <a:rPr lang="en-US" sz="2000" b="1" dirty="0" err="1"/>
              <a:t>caseBase</a:t>
            </a:r>
            <a:r>
              <a:rPr lang="en-US" sz="2000" dirty="0"/>
              <a:t>&gt; </a:t>
            </a:r>
            <a:endParaRPr lang="en-US" sz="2000" dirty="0" smtClean="0"/>
          </a:p>
          <a:p>
            <a:endParaRPr lang="en-US" sz="2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257800" y="1863328"/>
            <a:ext cx="0" cy="4766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90743" y="1809929"/>
            <a:ext cx="264207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b="1" dirty="0" smtClean="0"/>
              <a:t>File 2:</a:t>
            </a:r>
            <a:endParaRPr lang="en-US" sz="2200" b="1" dirty="0"/>
          </a:p>
          <a:p>
            <a:r>
              <a:rPr lang="en-US" sz="2200" dirty="0"/>
              <a:t>&lt;</a:t>
            </a:r>
            <a:r>
              <a:rPr lang="en-US" sz="2200" b="1" dirty="0" err="1"/>
              <a:t>caseBase</a:t>
            </a:r>
            <a:r>
              <a:rPr lang="en-US" sz="2200" dirty="0"/>
              <a:t>&gt;</a:t>
            </a:r>
          </a:p>
          <a:p>
            <a:r>
              <a:rPr lang="en-US" sz="2200" dirty="0" smtClean="0"/>
              <a:t>    &lt;</a:t>
            </a:r>
            <a:r>
              <a:rPr lang="en-US" sz="2200" b="1" dirty="0"/>
              <a:t>cases</a:t>
            </a:r>
            <a:r>
              <a:rPr lang="en-US" sz="2200" dirty="0" smtClean="0"/>
              <a:t>&gt;</a:t>
            </a:r>
          </a:p>
          <a:p>
            <a:r>
              <a:rPr lang="en-US" sz="2200" dirty="0" smtClean="0"/>
              <a:t>       &lt;case&gt;…&lt;/case&gt;</a:t>
            </a:r>
          </a:p>
          <a:p>
            <a:r>
              <a:rPr lang="en-US" sz="2000" dirty="0" smtClean="0"/>
              <a:t>     &lt;/</a:t>
            </a:r>
            <a:r>
              <a:rPr lang="en-US" sz="2000" b="1" dirty="0"/>
              <a:t>cases</a:t>
            </a:r>
            <a:r>
              <a:rPr lang="en-US" sz="2000" dirty="0" smtClean="0"/>
              <a:t>&gt;</a:t>
            </a:r>
            <a:endParaRPr lang="en-US" sz="2000" dirty="0"/>
          </a:p>
          <a:p>
            <a:r>
              <a:rPr lang="en-US" sz="2000" dirty="0"/>
              <a:t>&lt;/</a:t>
            </a:r>
            <a:r>
              <a:rPr lang="en-US" sz="2000" b="1" dirty="0" err="1"/>
              <a:t>caseBase</a:t>
            </a:r>
            <a:r>
              <a:rPr lang="en-US" sz="2000" dirty="0"/>
              <a:t>&gt; </a:t>
            </a:r>
            <a:endParaRPr lang="en-US" sz="20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Input: Cases</a:t>
            </a:r>
            <a:endParaRPr lang="en-US" sz="3600" b="1" dirty="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43753" y="762000"/>
            <a:ext cx="37989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smtClean="0"/>
              <a:t>    &lt;</a:t>
            </a:r>
            <a:r>
              <a:rPr lang="en-US" sz="1600" b="1" dirty="0"/>
              <a:t>case&gt;</a:t>
            </a:r>
          </a:p>
          <a:p>
            <a:r>
              <a:rPr lang="en-US" sz="1600" b="1" dirty="0"/>
              <a:t>      &lt;name&gt;x1&lt;/name&gt;</a:t>
            </a:r>
          </a:p>
          <a:p>
            <a:r>
              <a:rPr lang="en-US" sz="1600" b="1" dirty="0"/>
              <a:t>      &lt;features&gt;</a:t>
            </a:r>
          </a:p>
          <a:p>
            <a:r>
              <a:rPr lang="en-US" sz="1600" b="1" dirty="0"/>
              <a:t>        &lt;feature&gt;</a:t>
            </a:r>
          </a:p>
          <a:p>
            <a:r>
              <a:rPr lang="en-US" sz="1600" b="1" dirty="0"/>
              <a:t>	  &lt;name&gt;alternative&lt;/name&gt;</a:t>
            </a:r>
          </a:p>
          <a:p>
            <a:r>
              <a:rPr lang="en-US" sz="1600" b="1" dirty="0"/>
              <a:t>	  &lt;value&gt;yes&lt;/value&gt;</a:t>
            </a:r>
          </a:p>
          <a:p>
            <a:r>
              <a:rPr lang="en-US" sz="1600" b="1" dirty="0"/>
              <a:t>	&lt;/feature&gt;</a:t>
            </a:r>
          </a:p>
          <a:p>
            <a:r>
              <a:rPr lang="en-US" sz="1600" b="1" dirty="0"/>
              <a:t>	</a:t>
            </a:r>
            <a:r>
              <a:rPr lang="en-US" sz="1600" b="1" dirty="0" smtClean="0"/>
              <a:t>…</a:t>
            </a:r>
          </a:p>
          <a:p>
            <a:r>
              <a:rPr lang="en-US" sz="1600" b="1" dirty="0"/>
              <a:t>            &lt;feature&gt;</a:t>
            </a:r>
          </a:p>
          <a:p>
            <a:r>
              <a:rPr lang="en-US" sz="1600" b="1" dirty="0"/>
              <a:t>	  &lt;name&gt;</a:t>
            </a:r>
            <a:r>
              <a:rPr lang="en-US" sz="1600" b="1" dirty="0" err="1"/>
              <a:t>waitingTime</a:t>
            </a:r>
            <a:r>
              <a:rPr lang="en-US" sz="1600" b="1" dirty="0"/>
              <a:t>&lt;/name&gt;</a:t>
            </a:r>
          </a:p>
          <a:p>
            <a:r>
              <a:rPr lang="en-US" sz="1600" b="1" dirty="0"/>
              <a:t>	  &lt;value&gt;140&lt;/value&gt;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&lt;/</a:t>
            </a:r>
            <a:r>
              <a:rPr lang="en-US" sz="1600" b="1" dirty="0"/>
              <a:t>feature&gt;</a:t>
            </a:r>
          </a:p>
          <a:p>
            <a:r>
              <a:rPr lang="en-US" sz="1600" b="1" dirty="0"/>
              <a:t>      &lt;/features</a:t>
            </a:r>
            <a:r>
              <a:rPr lang="en-US" sz="1600" b="1" dirty="0" smtClean="0"/>
              <a:t>&gt;   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&lt;output&gt;</a:t>
            </a:r>
          </a:p>
          <a:p>
            <a:r>
              <a:rPr lang="en-US" sz="1600" b="1" dirty="0"/>
              <a:t>          &lt;feature&gt;</a:t>
            </a:r>
          </a:p>
          <a:p>
            <a:r>
              <a:rPr lang="en-US" sz="1600" b="1" dirty="0"/>
              <a:t>	  &lt;</a:t>
            </a:r>
            <a:r>
              <a:rPr lang="en-US" sz="1600" b="1" dirty="0" smtClean="0"/>
              <a:t>name&gt;Wait&lt;/</a:t>
            </a:r>
            <a:r>
              <a:rPr lang="en-US" sz="1600" b="1" dirty="0"/>
              <a:t>name&gt;</a:t>
            </a:r>
          </a:p>
          <a:p>
            <a:r>
              <a:rPr lang="en-US" sz="1600" b="1" dirty="0"/>
              <a:t>	  &lt;</a:t>
            </a:r>
            <a:r>
              <a:rPr lang="en-US" sz="1600" b="1" dirty="0" smtClean="0"/>
              <a:t>value&gt;No&lt;/</a:t>
            </a:r>
            <a:r>
              <a:rPr lang="en-US" sz="1600" b="1" dirty="0"/>
              <a:t>value&gt;</a:t>
            </a:r>
          </a:p>
          <a:p>
            <a:r>
              <a:rPr lang="en-US" sz="1600" b="1" dirty="0"/>
              <a:t>            &lt;/feature&gt;</a:t>
            </a:r>
            <a:endParaRPr lang="en-US" sz="1600" b="1" dirty="0" smtClean="0"/>
          </a:p>
          <a:p>
            <a:r>
              <a:rPr lang="en-US" sz="1600" b="1" dirty="0" smtClean="0"/>
              <a:t>     &lt;/output&gt;</a:t>
            </a:r>
            <a:endParaRPr lang="en-US" sz="1600" b="1" dirty="0"/>
          </a:p>
          <a:p>
            <a:r>
              <a:rPr lang="en-US" sz="1600" b="1" dirty="0"/>
              <a:t>    &lt;/case&gt;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92025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Input: Feature Definitions (Symbolic)</a:t>
            </a:r>
            <a:endParaRPr lang="en-US" sz="3600" b="1" dirty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33400" y="685800"/>
            <a:ext cx="7599773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 &lt;</a:t>
            </a:r>
            <a:r>
              <a:rPr lang="en-US" dirty="0" err="1"/>
              <a:t>featureDefinition</a:t>
            </a:r>
            <a:r>
              <a:rPr lang="en-US" dirty="0"/>
              <a:t>&gt;</a:t>
            </a:r>
          </a:p>
          <a:p>
            <a:r>
              <a:rPr lang="en-US" dirty="0"/>
              <a:t>      </a:t>
            </a:r>
            <a:r>
              <a:rPr lang="en-US" dirty="0" smtClean="0"/>
              <a:t>  &lt;</a:t>
            </a:r>
            <a:r>
              <a:rPr lang="en-US" b="1" dirty="0"/>
              <a:t>name</a:t>
            </a:r>
            <a:r>
              <a:rPr lang="en-US" dirty="0"/>
              <a:t>&gt;alternative&lt;/</a:t>
            </a:r>
            <a:r>
              <a:rPr lang="en-US" b="1" dirty="0"/>
              <a:t>name</a:t>
            </a:r>
            <a:r>
              <a:rPr lang="en-US" dirty="0"/>
              <a:t>&gt;</a:t>
            </a:r>
          </a:p>
          <a:p>
            <a:r>
              <a:rPr lang="en-US" dirty="0"/>
              <a:t>      </a:t>
            </a:r>
            <a:r>
              <a:rPr lang="en-US" dirty="0" smtClean="0"/>
              <a:t>  &lt;</a:t>
            </a:r>
            <a:r>
              <a:rPr lang="en-US" b="1" dirty="0"/>
              <a:t>type</a:t>
            </a:r>
            <a:r>
              <a:rPr lang="en-US" dirty="0"/>
              <a:t>&gt;</a:t>
            </a:r>
            <a:r>
              <a:rPr lang="en-US" b="1" dirty="0"/>
              <a:t>symbolic</a:t>
            </a:r>
            <a:r>
              <a:rPr lang="en-US" dirty="0"/>
              <a:t>&lt;/t</a:t>
            </a:r>
            <a:r>
              <a:rPr lang="en-US" b="1" dirty="0"/>
              <a:t>ype</a:t>
            </a:r>
            <a:r>
              <a:rPr lang="en-US" dirty="0"/>
              <a:t>&gt;</a:t>
            </a:r>
          </a:p>
          <a:p>
            <a:r>
              <a:rPr lang="en-US" dirty="0"/>
              <a:t>      </a:t>
            </a:r>
            <a:r>
              <a:rPr lang="en-US" dirty="0" smtClean="0"/>
              <a:t>  &lt;</a:t>
            </a:r>
            <a:r>
              <a:rPr lang="en-US" b="1" dirty="0"/>
              <a:t>properties</a:t>
            </a:r>
            <a:r>
              <a:rPr lang="en-US" dirty="0"/>
              <a:t>&gt;</a:t>
            </a:r>
          </a:p>
          <a:p>
            <a:r>
              <a:rPr lang="en-US" dirty="0"/>
              <a:t>        </a:t>
            </a:r>
            <a:r>
              <a:rPr lang="en-US" dirty="0" smtClean="0"/>
              <a:t>    &lt;</a:t>
            </a:r>
            <a:r>
              <a:rPr lang="en-US" b="1" dirty="0"/>
              <a:t>property</a:t>
            </a:r>
            <a:r>
              <a:rPr lang="en-US" dirty="0"/>
              <a:t>&gt;</a:t>
            </a:r>
          </a:p>
          <a:p>
            <a:r>
              <a:rPr lang="en-US" dirty="0"/>
              <a:t>          </a:t>
            </a:r>
            <a:r>
              <a:rPr lang="en-US" dirty="0" smtClean="0"/>
              <a:t>    &lt;</a:t>
            </a:r>
            <a:r>
              <a:rPr lang="en-US" b="1" dirty="0" err="1"/>
              <a:t>propertyName</a:t>
            </a:r>
            <a:r>
              <a:rPr lang="en-US" dirty="0"/>
              <a:t>&gt;</a:t>
            </a:r>
            <a:r>
              <a:rPr lang="en-US" dirty="0" err="1"/>
              <a:t>possibleValue</a:t>
            </a:r>
            <a:r>
              <a:rPr lang="en-US" dirty="0"/>
              <a:t>&lt;/</a:t>
            </a:r>
            <a:r>
              <a:rPr lang="en-US" b="1" dirty="0" err="1"/>
              <a:t>propertyName</a:t>
            </a:r>
            <a:r>
              <a:rPr lang="en-US" dirty="0"/>
              <a:t>&gt;</a:t>
            </a:r>
          </a:p>
          <a:p>
            <a:r>
              <a:rPr lang="en-US" dirty="0"/>
              <a:t>          </a:t>
            </a:r>
            <a:r>
              <a:rPr lang="en-US" dirty="0" smtClean="0"/>
              <a:t>    &lt;</a:t>
            </a:r>
            <a:r>
              <a:rPr lang="en-US" b="1" dirty="0" err="1"/>
              <a:t>propertyValue</a:t>
            </a:r>
            <a:r>
              <a:rPr lang="en-US" dirty="0"/>
              <a:t>&gt;yes&lt;/</a:t>
            </a:r>
            <a:r>
              <a:rPr lang="en-US" b="1" dirty="0" err="1"/>
              <a:t>propertyValue</a:t>
            </a:r>
            <a:r>
              <a:rPr lang="en-US" dirty="0"/>
              <a:t>&gt;</a:t>
            </a:r>
          </a:p>
          <a:p>
            <a:r>
              <a:rPr lang="en-US" dirty="0"/>
              <a:t>        </a:t>
            </a:r>
            <a:r>
              <a:rPr lang="en-US" dirty="0" smtClean="0"/>
              <a:t>   &lt;/</a:t>
            </a:r>
            <a:r>
              <a:rPr lang="en-US" b="1" dirty="0"/>
              <a:t>property</a:t>
            </a:r>
            <a:r>
              <a:rPr lang="en-US" dirty="0"/>
              <a:t>&gt;</a:t>
            </a:r>
          </a:p>
          <a:p>
            <a:r>
              <a:rPr lang="en-US" dirty="0"/>
              <a:t>        </a:t>
            </a:r>
            <a:r>
              <a:rPr lang="en-US" dirty="0" smtClean="0"/>
              <a:t>  &lt;</a:t>
            </a:r>
            <a:r>
              <a:rPr lang="en-US" b="1" dirty="0"/>
              <a:t>property</a:t>
            </a:r>
            <a:r>
              <a:rPr lang="en-US" dirty="0"/>
              <a:t>&gt;</a:t>
            </a:r>
          </a:p>
          <a:p>
            <a:r>
              <a:rPr lang="en-US" dirty="0"/>
              <a:t>          </a:t>
            </a:r>
            <a:r>
              <a:rPr lang="en-US" dirty="0" smtClean="0"/>
              <a:t>   &lt;</a:t>
            </a:r>
            <a:r>
              <a:rPr lang="en-US" b="1" dirty="0" err="1"/>
              <a:t>propertyName</a:t>
            </a:r>
            <a:r>
              <a:rPr lang="en-US" dirty="0"/>
              <a:t>&gt;</a:t>
            </a:r>
            <a:r>
              <a:rPr lang="en-US" dirty="0" err="1"/>
              <a:t>possibleValue</a:t>
            </a:r>
            <a:r>
              <a:rPr lang="en-US" dirty="0"/>
              <a:t>&lt;/</a:t>
            </a:r>
            <a:r>
              <a:rPr lang="en-US" b="1" dirty="0" err="1"/>
              <a:t>propertyName</a:t>
            </a:r>
            <a:r>
              <a:rPr lang="en-US" dirty="0"/>
              <a:t>&gt;</a:t>
            </a:r>
          </a:p>
          <a:p>
            <a:r>
              <a:rPr lang="en-US" dirty="0"/>
              <a:t>          </a:t>
            </a:r>
            <a:r>
              <a:rPr lang="en-US" dirty="0" smtClean="0"/>
              <a:t>   &lt;</a:t>
            </a:r>
            <a:r>
              <a:rPr lang="en-US" b="1" dirty="0" err="1"/>
              <a:t>propertyValue</a:t>
            </a:r>
            <a:r>
              <a:rPr lang="en-US" dirty="0"/>
              <a:t>&gt;no&lt;/</a:t>
            </a:r>
            <a:r>
              <a:rPr lang="en-US" b="1" dirty="0" err="1"/>
              <a:t>propertyValue</a:t>
            </a:r>
            <a:r>
              <a:rPr lang="en-US" dirty="0"/>
              <a:t>&gt;</a:t>
            </a:r>
          </a:p>
          <a:p>
            <a:r>
              <a:rPr lang="en-US" dirty="0"/>
              <a:t>        </a:t>
            </a:r>
            <a:r>
              <a:rPr lang="en-US" dirty="0" smtClean="0"/>
              <a:t>  &lt;/</a:t>
            </a:r>
            <a:r>
              <a:rPr lang="en-US" b="1" dirty="0"/>
              <a:t>property</a:t>
            </a:r>
            <a:r>
              <a:rPr lang="en-US" dirty="0"/>
              <a:t>&gt;</a:t>
            </a:r>
          </a:p>
          <a:p>
            <a:r>
              <a:rPr lang="en-US" dirty="0"/>
              <a:t>      </a:t>
            </a:r>
            <a:r>
              <a:rPr lang="en-US" dirty="0" smtClean="0"/>
              <a:t> &lt;/</a:t>
            </a:r>
            <a:r>
              <a:rPr lang="en-US" b="1" dirty="0"/>
              <a:t>properties</a:t>
            </a:r>
            <a:r>
              <a:rPr lang="en-US" dirty="0"/>
              <a:t>&gt;</a:t>
            </a:r>
          </a:p>
          <a:p>
            <a:r>
              <a:rPr lang="en-US" dirty="0"/>
              <a:t>      </a:t>
            </a:r>
            <a:r>
              <a:rPr lang="en-US" dirty="0" smtClean="0"/>
              <a:t> &lt;</a:t>
            </a:r>
            <a:r>
              <a:rPr lang="en-US" b="1" dirty="0"/>
              <a:t>weight</a:t>
            </a:r>
            <a:r>
              <a:rPr lang="en-US" dirty="0"/>
              <a:t>&gt;0.2&lt;/</a:t>
            </a:r>
            <a:r>
              <a:rPr lang="en-US" b="1" dirty="0"/>
              <a:t>weight</a:t>
            </a:r>
            <a:r>
              <a:rPr lang="en-US" dirty="0"/>
              <a:t>&gt;</a:t>
            </a:r>
          </a:p>
          <a:p>
            <a:r>
              <a:rPr lang="en-US" dirty="0" smtClean="0"/>
              <a:t> </a:t>
            </a:r>
            <a:r>
              <a:rPr lang="en-US" dirty="0"/>
              <a:t>&lt;/</a:t>
            </a:r>
            <a:r>
              <a:rPr lang="en-US" dirty="0" err="1"/>
              <a:t>featureDefinition</a:t>
            </a:r>
            <a:r>
              <a:rPr lang="en-US" dirty="0"/>
              <a:t>&gt;</a:t>
            </a:r>
          </a:p>
          <a:p>
            <a:r>
              <a:rPr lang="en-US" dirty="0" smtClean="0"/>
              <a:t>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Input: Feature Definitions (Numeric)</a:t>
            </a:r>
            <a:endParaRPr lang="en-US" sz="3600" b="1" dirty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33400" y="685800"/>
            <a:ext cx="668651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&lt;</a:t>
            </a:r>
            <a:r>
              <a:rPr lang="en-US" b="1" dirty="0" err="1"/>
              <a:t>featureDefinition</a:t>
            </a:r>
            <a:r>
              <a:rPr lang="en-US" dirty="0"/>
              <a:t>&gt;</a:t>
            </a:r>
          </a:p>
          <a:p>
            <a:r>
              <a:rPr lang="en-US" dirty="0"/>
              <a:t>      &lt;</a:t>
            </a:r>
            <a:r>
              <a:rPr lang="en-US" b="1" dirty="0"/>
              <a:t>name</a:t>
            </a:r>
            <a:r>
              <a:rPr lang="en-US" dirty="0"/>
              <a:t>&gt;</a:t>
            </a:r>
            <a:r>
              <a:rPr lang="en-US" dirty="0" err="1"/>
              <a:t>waitingTime</a:t>
            </a:r>
            <a:r>
              <a:rPr lang="en-US" dirty="0"/>
              <a:t>&lt;/</a:t>
            </a:r>
            <a:r>
              <a:rPr lang="en-US" b="1" dirty="0"/>
              <a:t>name</a:t>
            </a:r>
            <a:r>
              <a:rPr lang="en-US" dirty="0"/>
              <a:t>&gt;</a:t>
            </a:r>
          </a:p>
          <a:p>
            <a:r>
              <a:rPr lang="en-US" dirty="0"/>
              <a:t>      &lt;</a:t>
            </a:r>
            <a:r>
              <a:rPr lang="en-US" b="1" dirty="0"/>
              <a:t>type</a:t>
            </a:r>
            <a:r>
              <a:rPr lang="en-US" dirty="0"/>
              <a:t>&gt;</a:t>
            </a:r>
            <a:r>
              <a:rPr lang="en-US" b="1" dirty="0"/>
              <a:t>numeric</a:t>
            </a:r>
            <a:r>
              <a:rPr lang="en-US" dirty="0"/>
              <a:t>&lt;/</a:t>
            </a:r>
            <a:r>
              <a:rPr lang="en-US" b="1" dirty="0"/>
              <a:t>type</a:t>
            </a:r>
            <a:r>
              <a:rPr lang="en-US" dirty="0"/>
              <a:t>&gt;</a:t>
            </a:r>
          </a:p>
          <a:p>
            <a:r>
              <a:rPr lang="en-US" dirty="0"/>
              <a:t>     </a:t>
            </a:r>
            <a:r>
              <a:rPr lang="en-US" dirty="0" smtClean="0"/>
              <a:t> </a:t>
            </a:r>
            <a:r>
              <a:rPr lang="en-US" dirty="0"/>
              <a:t>&lt;</a:t>
            </a:r>
            <a:r>
              <a:rPr lang="en-US" b="1" dirty="0"/>
              <a:t>properties</a:t>
            </a:r>
            <a:r>
              <a:rPr lang="en-US" dirty="0"/>
              <a:t>&gt;</a:t>
            </a:r>
          </a:p>
          <a:p>
            <a:r>
              <a:rPr lang="en-US" dirty="0"/>
              <a:t>     </a:t>
            </a:r>
            <a:r>
              <a:rPr lang="en-US" dirty="0" smtClean="0"/>
              <a:t>       </a:t>
            </a:r>
            <a:r>
              <a:rPr lang="en-US" dirty="0"/>
              <a:t>&lt;</a:t>
            </a:r>
            <a:r>
              <a:rPr lang="en-US" b="1" dirty="0"/>
              <a:t>property</a:t>
            </a:r>
            <a:r>
              <a:rPr lang="en-US" dirty="0"/>
              <a:t>&gt;</a:t>
            </a:r>
          </a:p>
          <a:p>
            <a:r>
              <a:rPr lang="en-US" dirty="0"/>
              <a:t>         </a:t>
            </a:r>
            <a:r>
              <a:rPr lang="en-US" dirty="0" smtClean="0"/>
              <a:t>        </a:t>
            </a:r>
            <a:r>
              <a:rPr lang="en-US" dirty="0"/>
              <a:t>&lt;</a:t>
            </a:r>
            <a:r>
              <a:rPr lang="en-US" b="1" dirty="0" err="1"/>
              <a:t>propertyName</a:t>
            </a:r>
            <a:r>
              <a:rPr lang="en-US" dirty="0"/>
              <a:t>&gt;</a:t>
            </a:r>
            <a:r>
              <a:rPr lang="en-US" b="1" dirty="0"/>
              <a:t>min</a:t>
            </a:r>
            <a:r>
              <a:rPr lang="en-US" dirty="0"/>
              <a:t>&lt;/</a:t>
            </a:r>
            <a:r>
              <a:rPr lang="en-US" b="1" dirty="0" err="1"/>
              <a:t>propertyName</a:t>
            </a:r>
            <a:r>
              <a:rPr lang="en-US" dirty="0"/>
              <a:t>&gt;</a:t>
            </a:r>
          </a:p>
          <a:p>
            <a:r>
              <a:rPr lang="en-US" dirty="0"/>
              <a:t>          </a:t>
            </a:r>
            <a:r>
              <a:rPr lang="en-US" dirty="0" smtClean="0"/>
              <a:t>       &lt;</a:t>
            </a:r>
            <a:r>
              <a:rPr lang="en-US" b="1" dirty="0" err="1"/>
              <a:t>propertyValue</a:t>
            </a:r>
            <a:r>
              <a:rPr lang="en-US" dirty="0"/>
              <a:t>&gt;0&lt;/</a:t>
            </a:r>
            <a:r>
              <a:rPr lang="en-US" b="1" dirty="0" err="1"/>
              <a:t>propertyValue</a:t>
            </a:r>
            <a:r>
              <a:rPr lang="en-US" dirty="0"/>
              <a:t>&gt;</a:t>
            </a:r>
          </a:p>
          <a:p>
            <a:r>
              <a:rPr lang="en-US" dirty="0"/>
              <a:t>        </a:t>
            </a:r>
            <a:r>
              <a:rPr lang="en-US" dirty="0" smtClean="0"/>
              <a:t>     &lt;/</a:t>
            </a:r>
            <a:r>
              <a:rPr lang="en-US" b="1" dirty="0"/>
              <a:t>property</a:t>
            </a:r>
            <a:r>
              <a:rPr lang="en-US" dirty="0"/>
              <a:t>&gt;</a:t>
            </a:r>
          </a:p>
          <a:p>
            <a:r>
              <a:rPr lang="en-US" dirty="0"/>
              <a:t>        </a:t>
            </a:r>
            <a:r>
              <a:rPr lang="en-US" dirty="0" smtClean="0"/>
              <a:t>     &lt;</a:t>
            </a:r>
            <a:r>
              <a:rPr lang="en-US" b="1" dirty="0"/>
              <a:t>property</a:t>
            </a:r>
            <a:r>
              <a:rPr lang="en-US" dirty="0"/>
              <a:t>&gt;</a:t>
            </a:r>
          </a:p>
          <a:p>
            <a:r>
              <a:rPr lang="en-US" dirty="0"/>
              <a:t>          </a:t>
            </a:r>
            <a:r>
              <a:rPr lang="en-US" dirty="0" smtClean="0"/>
              <a:t>       &lt;</a:t>
            </a:r>
            <a:r>
              <a:rPr lang="en-US" b="1" dirty="0" err="1"/>
              <a:t>propertyName</a:t>
            </a:r>
            <a:r>
              <a:rPr lang="en-US" dirty="0"/>
              <a:t>&gt;</a:t>
            </a:r>
            <a:r>
              <a:rPr lang="en-US" b="1" dirty="0"/>
              <a:t>max</a:t>
            </a:r>
            <a:r>
              <a:rPr lang="en-US" dirty="0"/>
              <a:t>&lt;/</a:t>
            </a:r>
            <a:r>
              <a:rPr lang="en-US" b="1" dirty="0" err="1"/>
              <a:t>propertyName</a:t>
            </a:r>
            <a:r>
              <a:rPr lang="en-US" dirty="0"/>
              <a:t>&gt;</a:t>
            </a:r>
          </a:p>
          <a:p>
            <a:r>
              <a:rPr lang="en-US" dirty="0"/>
              <a:t>          </a:t>
            </a:r>
            <a:r>
              <a:rPr lang="en-US" dirty="0" smtClean="0"/>
              <a:t>       &lt;</a:t>
            </a:r>
            <a:r>
              <a:rPr lang="en-US" b="1" dirty="0" err="1"/>
              <a:t>propertyValue</a:t>
            </a:r>
            <a:r>
              <a:rPr lang="en-US" dirty="0"/>
              <a:t>&gt;180&lt;/</a:t>
            </a:r>
            <a:r>
              <a:rPr lang="en-US" b="1" dirty="0" err="1"/>
              <a:t>propertyValue</a:t>
            </a:r>
            <a:r>
              <a:rPr lang="en-US" dirty="0"/>
              <a:t>&gt;</a:t>
            </a:r>
          </a:p>
          <a:p>
            <a:r>
              <a:rPr lang="en-US" dirty="0"/>
              <a:t>        </a:t>
            </a:r>
            <a:r>
              <a:rPr lang="en-US" dirty="0" smtClean="0"/>
              <a:t>    &lt;/</a:t>
            </a:r>
            <a:r>
              <a:rPr lang="en-US" b="1" dirty="0"/>
              <a:t>property</a:t>
            </a:r>
            <a:r>
              <a:rPr lang="en-US" dirty="0"/>
              <a:t>&gt;</a:t>
            </a:r>
          </a:p>
          <a:p>
            <a:r>
              <a:rPr lang="en-US" dirty="0"/>
              <a:t>      &lt;/</a:t>
            </a:r>
            <a:r>
              <a:rPr lang="en-US" b="1" dirty="0"/>
              <a:t>properties</a:t>
            </a:r>
            <a:r>
              <a:rPr lang="en-US" dirty="0"/>
              <a:t>&gt;</a:t>
            </a:r>
          </a:p>
          <a:p>
            <a:r>
              <a:rPr lang="en-US" dirty="0"/>
              <a:t>      &lt;</a:t>
            </a:r>
            <a:r>
              <a:rPr lang="en-US" b="1" dirty="0"/>
              <a:t>weight</a:t>
            </a:r>
            <a:r>
              <a:rPr lang="en-US" dirty="0"/>
              <a:t>&gt;0.3&lt;/</a:t>
            </a:r>
            <a:r>
              <a:rPr lang="en-US" b="1" dirty="0"/>
              <a:t>weight</a:t>
            </a:r>
            <a:r>
              <a:rPr lang="en-US" dirty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&lt;/</a:t>
            </a:r>
            <a:r>
              <a:rPr lang="en-US" dirty="0" err="1"/>
              <a:t>featureDefinition</a:t>
            </a:r>
            <a:r>
              <a:rPr lang="en-US" dirty="0"/>
              <a:t>&gt;</a:t>
            </a:r>
          </a:p>
          <a:p>
            <a:r>
              <a:rPr lang="en-US" dirty="0" smtClean="0"/>
              <a:t>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7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3600" b="1"/>
              <a:t>Input (Cont’d)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219200" y="1295400"/>
            <a:ext cx="50101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Format of the facts (cont’d):     </a:t>
            </a:r>
          </a:p>
          <a:p>
            <a:r>
              <a:rPr lang="en-US"/>
              <a:t>     </a:t>
            </a:r>
          </a:p>
          <a:p>
            <a:r>
              <a:rPr lang="en-US"/>
              <a:t>             </a:t>
            </a:r>
            <a:r>
              <a:rPr lang="en-US" b="1"/>
              <a:t>&lt;fact&gt;</a:t>
            </a:r>
          </a:p>
          <a:p>
            <a:r>
              <a:rPr lang="en-US"/>
              <a:t>                  &lt;attribute&gt;value&lt;/attribute&gt;</a:t>
            </a:r>
          </a:p>
          <a:p>
            <a:r>
              <a:rPr lang="en-US"/>
              <a:t>            </a:t>
            </a:r>
            <a:r>
              <a:rPr lang="en-US" b="1"/>
              <a:t>&lt;/fact&gt;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66800" y="3505200"/>
            <a:ext cx="33893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Format of the facts file:</a:t>
            </a:r>
          </a:p>
          <a:p>
            <a:r>
              <a:rPr lang="en-US"/>
              <a:t>         </a:t>
            </a:r>
            <a:r>
              <a:rPr lang="en-US" b="1"/>
              <a:t>&lt;facts&gt;</a:t>
            </a:r>
          </a:p>
          <a:p>
            <a:r>
              <a:rPr lang="en-US" b="1"/>
              <a:t>             &lt;fact&gt; </a:t>
            </a:r>
            <a:r>
              <a:rPr lang="en-US"/>
              <a:t>…</a:t>
            </a:r>
            <a:r>
              <a:rPr lang="en-US" b="1"/>
              <a:t> &lt;/fact&gt;</a:t>
            </a:r>
          </a:p>
          <a:p>
            <a:r>
              <a:rPr lang="en-US" b="1"/>
              <a:t>             &lt;fact&gt; </a:t>
            </a:r>
            <a:r>
              <a:rPr lang="en-US"/>
              <a:t>…</a:t>
            </a:r>
            <a:r>
              <a:rPr lang="en-US" b="1"/>
              <a:t> &lt;/fact&gt;</a:t>
            </a:r>
          </a:p>
          <a:p>
            <a:r>
              <a:rPr lang="en-US" b="1"/>
              <a:t>             </a:t>
            </a:r>
            <a:r>
              <a:rPr lang="en-US"/>
              <a:t>…</a:t>
            </a:r>
          </a:p>
          <a:p>
            <a:r>
              <a:rPr lang="en-US" b="1"/>
              <a:t>           &lt;/facts&gt;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utoUpdateAnimBg="0"/>
      <p:bldP spid="4403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3600" b="1"/>
              <a:t>Part I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33400" y="1295400"/>
            <a:ext cx="83058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You should have decided the programming language that you want to use for implementing your project</a:t>
            </a:r>
          </a:p>
          <a:p>
            <a:pPr>
              <a:buFontTx/>
              <a:buChar char="•"/>
            </a:pPr>
            <a:r>
              <a:rPr lang="en-US" dirty="0"/>
              <a:t>You should have a data structure for: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Case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Type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List of types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List of cases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Fact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List of facts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You should have a parser working that is capable of parsing the two files (you may make your own parser, or find and use an existing one)</a:t>
            </a:r>
          </a:p>
          <a:p>
            <a:pPr>
              <a:buFontTx/>
              <a:buChar char="•"/>
            </a:pPr>
            <a:r>
              <a:rPr lang="en-US" dirty="0"/>
              <a:t>Output: print in standard output the cases/facts read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1313</Words>
  <Application>Microsoft Office PowerPoint</Application>
  <PresentationFormat>On-screen Show (4:3)</PresentationFormat>
  <Paragraphs>215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Programming Project</vt:lpstr>
      <vt:lpstr>Overview</vt:lpstr>
      <vt:lpstr>Idea</vt:lpstr>
      <vt:lpstr>Input XML Files</vt:lpstr>
      <vt:lpstr>Input: Cases</vt:lpstr>
      <vt:lpstr>Input: Feature Definitions (Symbolic)</vt:lpstr>
      <vt:lpstr>Input: Feature Definitions (Numeric)</vt:lpstr>
      <vt:lpstr>Input (Cont’d)</vt:lpstr>
      <vt:lpstr>Part I</vt:lpstr>
      <vt:lpstr>Part I: Input files</vt:lpstr>
      <vt:lpstr>Part I: capabilities</vt:lpstr>
      <vt:lpstr>Part I: Functionality (I)</vt:lpstr>
      <vt:lpstr>Part I: Functionality (II)</vt:lpstr>
      <vt:lpstr>Aggregated Similarity metric SIM </vt:lpstr>
      <vt:lpstr>Part I: Functionality (III)</vt:lpstr>
      <vt:lpstr>Part II</vt:lpstr>
      <vt:lpstr>The days that the project is due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Representation</dc:title>
  <dc:creator>Valued Gateway Client</dc:creator>
  <cp:lastModifiedBy>hector</cp:lastModifiedBy>
  <cp:revision>600</cp:revision>
  <dcterms:created xsi:type="dcterms:W3CDTF">2002-02-07T04:35:11Z</dcterms:created>
  <dcterms:modified xsi:type="dcterms:W3CDTF">2012-11-08T04:43:47Z</dcterms:modified>
</cp:coreProperties>
</file>