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726" r:id="rId2"/>
  </p:sldMasterIdLst>
  <p:notesMasterIdLst>
    <p:notesMasterId r:id="rId70"/>
  </p:notesMasterIdLst>
  <p:handoutMasterIdLst>
    <p:handoutMasterId r:id="rId71"/>
  </p:handoutMasterIdLst>
  <p:sldIdLst>
    <p:sldId id="597" r:id="rId3"/>
    <p:sldId id="598" r:id="rId4"/>
    <p:sldId id="668" r:id="rId5"/>
    <p:sldId id="700" r:id="rId6"/>
    <p:sldId id="650" r:id="rId7"/>
    <p:sldId id="651" r:id="rId8"/>
    <p:sldId id="652" r:id="rId9"/>
    <p:sldId id="647" r:id="rId10"/>
    <p:sldId id="648" r:id="rId11"/>
    <p:sldId id="649" r:id="rId12"/>
    <p:sldId id="701" r:id="rId13"/>
    <p:sldId id="669" r:id="rId14"/>
    <p:sldId id="614" r:id="rId15"/>
    <p:sldId id="670" r:id="rId16"/>
    <p:sldId id="675" r:id="rId17"/>
    <p:sldId id="676" r:id="rId18"/>
    <p:sldId id="677" r:id="rId19"/>
    <p:sldId id="678" r:id="rId20"/>
    <p:sldId id="679" r:id="rId21"/>
    <p:sldId id="680" r:id="rId22"/>
    <p:sldId id="681" r:id="rId23"/>
    <p:sldId id="682" r:id="rId24"/>
    <p:sldId id="683" r:id="rId25"/>
    <p:sldId id="599" r:id="rId26"/>
    <p:sldId id="600" r:id="rId27"/>
    <p:sldId id="653" r:id="rId28"/>
    <p:sldId id="702" r:id="rId29"/>
    <p:sldId id="703" r:id="rId30"/>
    <p:sldId id="654" r:id="rId31"/>
    <p:sldId id="674" r:id="rId32"/>
    <p:sldId id="655" r:id="rId33"/>
    <p:sldId id="693" r:id="rId34"/>
    <p:sldId id="694" r:id="rId35"/>
    <p:sldId id="695" r:id="rId36"/>
    <p:sldId id="696" r:id="rId37"/>
    <p:sldId id="697" r:id="rId38"/>
    <p:sldId id="656" r:id="rId39"/>
    <p:sldId id="657" r:id="rId40"/>
    <p:sldId id="698" r:id="rId41"/>
    <p:sldId id="658" r:id="rId42"/>
    <p:sldId id="424" r:id="rId43"/>
    <p:sldId id="665" r:id="rId44"/>
    <p:sldId id="666" r:id="rId45"/>
    <p:sldId id="667" r:id="rId46"/>
    <p:sldId id="574" r:id="rId47"/>
    <p:sldId id="628" r:id="rId48"/>
    <p:sldId id="565" r:id="rId49"/>
    <p:sldId id="616" r:id="rId50"/>
    <p:sldId id="617" r:id="rId51"/>
    <p:sldId id="618" r:id="rId52"/>
    <p:sldId id="569" r:id="rId53"/>
    <p:sldId id="567" r:id="rId54"/>
    <p:sldId id="619" r:id="rId55"/>
    <p:sldId id="692" r:id="rId56"/>
    <p:sldId id="672" r:id="rId57"/>
    <p:sldId id="623" r:id="rId58"/>
    <p:sldId id="691" r:id="rId59"/>
    <p:sldId id="712" r:id="rId60"/>
    <p:sldId id="706" r:id="rId61"/>
    <p:sldId id="642" r:id="rId62"/>
    <p:sldId id="707" r:id="rId63"/>
    <p:sldId id="708" r:id="rId64"/>
    <p:sldId id="709" r:id="rId65"/>
    <p:sldId id="710" r:id="rId66"/>
    <p:sldId id="711" r:id="rId67"/>
    <p:sldId id="705" r:id="rId68"/>
    <p:sldId id="713" r:id="rId69"/>
  </p:sldIdLst>
  <p:sldSz cx="9144000" cy="6858000" type="screen4x3"/>
  <p:notesSz cx="9283700" cy="698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77588"/>
    <a:srgbClr val="D28A94"/>
    <a:srgbClr val="124E13"/>
    <a:srgbClr val="FF0000"/>
    <a:srgbClr val="0066FF"/>
    <a:srgbClr val="000099"/>
    <a:srgbClr val="00CC99"/>
    <a:srgbClr val="CC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3" autoAdjust="0"/>
    <p:restoredTop sz="91646" autoAdjust="0"/>
  </p:normalViewPr>
  <p:slideViewPr>
    <p:cSldViewPr>
      <p:cViewPr>
        <p:scale>
          <a:sx n="86" d="100"/>
          <a:sy n="86" d="100"/>
        </p:scale>
        <p:origin x="-144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notesViewPr>
    <p:cSldViewPr>
      <p:cViewPr varScale="1">
        <p:scale>
          <a:sx n="103" d="100"/>
          <a:sy n="103" d="100"/>
        </p:scale>
        <p:origin x="-1740" y="-90"/>
      </p:cViewPr>
      <p:guideLst>
        <p:guide orient="horz" pos="2200"/>
        <p:guide pos="29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7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227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7650"/>
            <a:ext cx="40227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597650"/>
            <a:ext cx="40227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latin typeface="Times New Roman" pitchFamily="18" charset="0"/>
              </a:defRPr>
            </a:lvl1pPr>
          </a:lstStyle>
          <a:p>
            <a:fld id="{4A9D37D5-94E9-4592-AA53-09D60D734E1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5830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7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227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7650"/>
            <a:ext cx="40227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597650"/>
            <a:ext cx="40227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latin typeface="Times New Roman" pitchFamily="18" charset="0"/>
              </a:defRPr>
            </a:lvl1pPr>
          </a:lstStyle>
          <a:p>
            <a:fld id="{01835DC9-0766-4E90-A832-204B4B03B82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17875"/>
            <a:ext cx="6807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94" tIns="46798" rIns="93594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284595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27A4B-E5CC-43D4-9605-4FFC2421C057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24</a:t>
            </a:fld>
            <a:endParaRPr lang="en-US" altLang="zh-CN" dirty="0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1E93-215E-4706-8DBD-7A59C6EC3667}" type="slidenum">
              <a:rPr lang="ro-RO" smtClean="0">
                <a:solidFill>
                  <a:prstClr val="black"/>
                </a:solidFill>
              </a:rPr>
              <a:pPr/>
              <a:t>25</a:t>
            </a:fld>
            <a:endParaRPr lang="ro-R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31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E31D7-6DD7-45D9-A0B4-B5D917CCDF37}" type="slidenum">
              <a:rPr lang="ro-RO" smtClean="0">
                <a:solidFill>
                  <a:prstClr val="black"/>
                </a:solidFill>
              </a:rPr>
              <a:pPr/>
              <a:t>5</a:t>
            </a:fld>
            <a:endParaRPr lang="ro-R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48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49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51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52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53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54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58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61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62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1E93-215E-4706-8DBD-7A59C6EC3667}" type="slidenum">
              <a:rPr lang="ro-RO" smtClean="0">
                <a:solidFill>
                  <a:prstClr val="black"/>
                </a:solidFill>
              </a:rPr>
              <a:pPr/>
              <a:t>65</a:t>
            </a:fld>
            <a:endParaRPr lang="ro-R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66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1E93-215E-4706-8DBD-7A59C6EC3667}" type="slidenum">
              <a:rPr lang="ro-RO" smtClean="0">
                <a:solidFill>
                  <a:prstClr val="black"/>
                </a:solidFill>
              </a:rPr>
              <a:pPr/>
              <a:t>67</a:t>
            </a:fld>
            <a:endParaRPr lang="ro-R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D0269-4167-4056-80E3-A8CFDC0ECB72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5DC9-0766-4E90-A832-204B4B03B82E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DA36A9-4901-48DE-BF1B-E9B0BE13D0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25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5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62506" name="Picture 10" descr="lehigh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2286000" cy="57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FC379-0ABF-4E74-BFDC-258F06029C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7186-AE84-42C4-A047-5EF61A90A9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2B0F12F-D3AF-47E3-B070-823ABD2D8B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FDC2-40DF-45E8-805A-739DC3E796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97B-FBE5-4D2D-8B4B-DDF7F13C24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C5385-F704-4ED1-BF66-7AB36913684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B5883-84F3-41C9-BB55-EC3E64D0DC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188A3-5B7B-40EF-A183-840A0370D7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914E1-3A3A-4E01-B231-F96C638E29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B7FB4-FEA3-4CE7-9EEF-0C988DE4A8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D118D-52DB-47CD-A8D3-2C69BD02DB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A5CCB-7A29-4B36-BE48-05D03979DC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8F5D5-3DAC-47A3-89E1-38C5761826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宋体" pitchFamily="2" charset="-122"/>
              </a:defRPr>
            </a:lvl1pPr>
          </a:lstStyle>
          <a:p>
            <a:r>
              <a:rPr lang="en-US" altLang="zh-CN" smtClean="0"/>
              <a:t>7 June 2000</a:t>
            </a:r>
            <a:endParaRPr lang="en-US" altLang="en-US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/>
              <a:t>NCARAI/IDS Group FY00 Mid-Year Report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4FA7436-C466-4AF2-BC1A-702E47EAB0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1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480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61481" name="Picture 9" descr="lehigh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6284913"/>
            <a:ext cx="2286000" cy="5730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72E97B-FBE5-4D2D-8B4B-DDF7F13C24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11/19/2012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5C5385-F704-4ED1-BF66-7AB3691368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00200"/>
            <a:ext cx="6248400" cy="2667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altLang="zh-CN" sz="3200" dirty="0" smtClean="0">
                <a:ea typeface="宋体" pitchFamily="2" charset="-122"/>
              </a:rPr>
              <a:t/>
            </a:r>
            <a:br>
              <a:rPr lang="en-US" altLang="zh-CN" sz="3200" dirty="0" smtClean="0">
                <a:ea typeface="宋体" pitchFamily="2" charset="-122"/>
              </a:rPr>
            </a:br>
            <a:r>
              <a:rPr lang="en-US" sz="3200" b="1" dirty="0" smtClean="0"/>
              <a:t>Solution Diversity in Planning   and Case-Based Reasoning </a:t>
            </a:r>
            <a:br>
              <a:rPr lang="en-US" sz="3200" b="1" dirty="0" smtClean="0"/>
            </a:br>
            <a:r>
              <a:rPr lang="en-US" altLang="zh-CN" sz="3500" b="1" dirty="0" smtClean="0">
                <a:ea typeface="宋体" pitchFamily="2" charset="-122"/>
              </a:rPr>
              <a:t/>
            </a:r>
            <a:br>
              <a:rPr lang="en-US" altLang="zh-CN" sz="3500" b="1" dirty="0" smtClean="0">
                <a:ea typeface="宋体" pitchFamily="2" charset="-122"/>
              </a:rPr>
            </a:br>
            <a:endParaRPr lang="en-US" altLang="zh-CN" sz="3000" b="1" dirty="0">
              <a:ea typeface="宋体" pitchFamily="2" charset="-122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4419600"/>
            <a:ext cx="79248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zh-CN" sz="2000" dirty="0" smtClean="0"/>
              <a:t> 	</a:t>
            </a:r>
            <a:r>
              <a:rPr lang="de-DE" altLang="zh-CN" sz="1800" dirty="0" smtClean="0"/>
              <a:t>Alexandra Coman</a:t>
            </a:r>
            <a:r>
              <a:rPr lang="en-US" altLang="zh-CN" sz="1800" dirty="0" smtClean="0">
                <a:ea typeface="宋体" pitchFamily="2" charset="-122"/>
              </a:rPr>
              <a:t>   Dr. </a:t>
            </a:r>
            <a:r>
              <a:rPr lang="en-US" altLang="zh-CN" sz="1800" dirty="0" err="1" smtClean="0">
                <a:ea typeface="宋体" pitchFamily="2" charset="-122"/>
              </a:rPr>
              <a:t>H</a:t>
            </a:r>
            <a:r>
              <a:rPr lang="en-US" altLang="zh-CN" sz="1800" dirty="0" err="1" smtClean="0">
                <a:ea typeface="宋体" pitchFamily="2" charset="-122"/>
                <a:cs typeface="Arial" pitchFamily="34" charset="0"/>
              </a:rPr>
              <a:t>é</a:t>
            </a:r>
            <a:r>
              <a:rPr lang="en-US" altLang="zh-CN" sz="1800" dirty="0" err="1" smtClean="0">
                <a:ea typeface="宋体" pitchFamily="2" charset="-122"/>
              </a:rPr>
              <a:t>ctor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dirty="0" err="1">
                <a:ea typeface="宋体" pitchFamily="2" charset="-122"/>
              </a:rPr>
              <a:t>Muñoz</a:t>
            </a:r>
            <a:r>
              <a:rPr lang="en-US" altLang="zh-CN" sz="1800" dirty="0">
                <a:ea typeface="宋体" pitchFamily="2" charset="-122"/>
              </a:rPr>
              <a:t>-Avila </a:t>
            </a:r>
            <a:endParaRPr lang="en-US" altLang="zh-CN" sz="1800" dirty="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 smtClean="0">
              <a:ea typeface="宋体" pitchFamily="2" charset="-122"/>
            </a:endParaRPr>
          </a:p>
          <a:p>
            <a:pPr>
              <a:lnSpc>
                <a:spcPct val="80000"/>
              </a:lnSpc>
              <a:tabLst>
                <a:tab pos="144000" algn="l"/>
              </a:tabLst>
            </a:pPr>
            <a:r>
              <a:rPr lang="en-US" altLang="zh-CN" sz="1800" dirty="0" smtClean="0">
                <a:ea typeface="宋体" pitchFamily="2" charset="-122"/>
              </a:rPr>
              <a:t>		Department </a:t>
            </a:r>
            <a:r>
              <a:rPr lang="en-US" altLang="zh-CN" sz="1800" dirty="0">
                <a:ea typeface="宋体" pitchFamily="2" charset="-122"/>
              </a:rPr>
              <a:t>of Computer Science &amp; </a:t>
            </a:r>
            <a:r>
              <a:rPr lang="en-US" altLang="zh-CN" sz="1800" dirty="0" smtClean="0">
                <a:ea typeface="宋体" pitchFamily="2" charset="-122"/>
              </a:rPr>
              <a:t>Engineering</a:t>
            </a:r>
          </a:p>
          <a:p>
            <a:pPr>
              <a:lnSpc>
                <a:spcPct val="80000"/>
              </a:lnSpc>
              <a:tabLst>
                <a:tab pos="144000" algn="l"/>
              </a:tabLst>
            </a:pPr>
            <a:r>
              <a:rPr lang="en-US" altLang="zh-CN" sz="1800" dirty="0" smtClean="0">
                <a:ea typeface="宋体" pitchFamily="2" charset="-122"/>
              </a:rPr>
              <a:t>		Lehigh </a:t>
            </a:r>
            <a:r>
              <a:rPr lang="en-US" altLang="zh-CN" sz="1800" dirty="0">
                <a:ea typeface="宋体" pitchFamily="2" charset="-122"/>
              </a:rPr>
              <a:t>University     </a:t>
            </a:r>
          </a:p>
        </p:txBody>
      </p:sp>
      <p:pic>
        <p:nvPicPr>
          <p:cNvPr id="357380" name="Picture 4" descr="left_en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38250"/>
            <a:ext cx="1577975" cy="4800600"/>
          </a:xfrm>
          <a:prstGeom prst="rect">
            <a:avLst/>
          </a:prstGeom>
          <a:noFill/>
          <a:ln w="2032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Dangers of Diversity Enhancement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9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97613"/>
            <a:ext cx="6400800" cy="457200"/>
          </a:xfrm>
        </p:spPr>
        <p:txBody>
          <a:bodyPr/>
          <a:lstStyle/>
          <a:p>
            <a:r>
              <a:rPr lang="en-GB" dirty="0"/>
              <a:t>Lorraine </a:t>
            </a:r>
            <a:r>
              <a:rPr lang="en-GB" dirty="0" err="1"/>
              <a:t>McGinty</a:t>
            </a:r>
            <a:r>
              <a:rPr lang="en-IE" dirty="0"/>
              <a:t> and Barry Smyth</a:t>
            </a:r>
          </a:p>
          <a:p>
            <a:r>
              <a:rPr lang="en-IE" dirty="0"/>
              <a:t>Department of Computer Science, University College Dublin</a:t>
            </a:r>
            <a:endParaRPr lang="en-GB" dirty="0"/>
          </a:p>
        </p:txBody>
      </p:sp>
      <p:sp>
        <p:nvSpPr>
          <p:cNvPr id="93" name="Rectangle 3"/>
          <p:cNvSpPr txBox="1">
            <a:spLocks noChangeArrowheads="1"/>
          </p:cNvSpPr>
          <p:nvPr/>
        </p:nvSpPr>
        <p:spPr bwMode="auto">
          <a:xfrm>
            <a:off x="0" y="1219200"/>
            <a:ext cx="518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2500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IE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Leap-Frogging the Target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IE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Problems occur when the target product is rejected as a retrieval candidate on diversity grounds.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IE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Symbol" pitchFamily="1" charset="2"/>
              </a:rPr>
              <a:t></a:t>
            </a:r>
            <a:r>
              <a:rPr kumimoji="0" lang="en-IE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Protracted dialogs.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2500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IE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Diversity is problematic in the region of the target product.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IE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Use similarity for fine-grained search.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2500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IE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Similarity is problematic when far from the target product.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 typeface="Wingdings" pitchFamily="1" charset="2"/>
              <a:buChar char="§"/>
              <a:tabLst/>
              <a:defRPr/>
            </a:pPr>
            <a:r>
              <a:rPr kumimoji="0" lang="en-IE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Use diversity to speed-up the search.</a:t>
            </a: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Oval 4"/>
          <p:cNvSpPr>
            <a:spLocks noChangeArrowheads="1"/>
          </p:cNvSpPr>
          <p:nvPr/>
        </p:nvSpPr>
        <p:spPr bwMode="auto">
          <a:xfrm>
            <a:off x="8050213" y="2709863"/>
            <a:ext cx="365125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Oval 5"/>
          <p:cNvSpPr>
            <a:spLocks noChangeArrowheads="1"/>
          </p:cNvSpPr>
          <p:nvPr/>
        </p:nvSpPr>
        <p:spPr bwMode="auto">
          <a:xfrm>
            <a:off x="6137275" y="2794000"/>
            <a:ext cx="365125" cy="3349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Oval 6"/>
          <p:cNvSpPr>
            <a:spLocks noChangeArrowheads="1"/>
          </p:cNvSpPr>
          <p:nvPr/>
        </p:nvSpPr>
        <p:spPr bwMode="auto">
          <a:xfrm>
            <a:off x="7048500" y="2878138"/>
            <a:ext cx="365125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Oval 7"/>
          <p:cNvSpPr>
            <a:spLocks noChangeArrowheads="1"/>
          </p:cNvSpPr>
          <p:nvPr/>
        </p:nvSpPr>
        <p:spPr bwMode="auto">
          <a:xfrm>
            <a:off x="7413625" y="3630613"/>
            <a:ext cx="363538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Oval 8"/>
          <p:cNvSpPr>
            <a:spLocks noChangeArrowheads="1"/>
          </p:cNvSpPr>
          <p:nvPr/>
        </p:nvSpPr>
        <p:spPr bwMode="auto">
          <a:xfrm>
            <a:off x="7686675" y="4216400"/>
            <a:ext cx="363538" cy="3349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6319838" y="4383088"/>
            <a:ext cx="363537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Oval 10"/>
          <p:cNvSpPr>
            <a:spLocks noChangeArrowheads="1"/>
          </p:cNvSpPr>
          <p:nvPr/>
        </p:nvSpPr>
        <p:spPr bwMode="auto">
          <a:xfrm>
            <a:off x="7321550" y="4718050"/>
            <a:ext cx="365125" cy="3349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Oval 11"/>
          <p:cNvSpPr>
            <a:spLocks noChangeArrowheads="1"/>
          </p:cNvSpPr>
          <p:nvPr/>
        </p:nvSpPr>
        <p:spPr bwMode="auto">
          <a:xfrm>
            <a:off x="7504113" y="2960688"/>
            <a:ext cx="365125" cy="3349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T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</a:endParaRPr>
          </a:p>
        </p:txBody>
      </p:sp>
      <p:sp>
        <p:nvSpPr>
          <p:cNvPr id="102" name="Oval 12"/>
          <p:cNvSpPr>
            <a:spLocks noChangeArrowheads="1"/>
          </p:cNvSpPr>
          <p:nvPr/>
        </p:nvSpPr>
        <p:spPr bwMode="auto">
          <a:xfrm>
            <a:off x="5994400" y="2184400"/>
            <a:ext cx="2692400" cy="2692400"/>
          </a:xfrm>
          <a:prstGeom prst="ellipse">
            <a:avLst/>
          </a:prstGeom>
          <a:solidFill>
            <a:srgbClr val="0000CC">
              <a:alpha val="50000"/>
            </a:srgb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Oval 13"/>
          <p:cNvSpPr>
            <a:spLocks noChangeArrowheads="1"/>
          </p:cNvSpPr>
          <p:nvPr/>
        </p:nvSpPr>
        <p:spPr bwMode="auto">
          <a:xfrm>
            <a:off x="5773738" y="2041525"/>
            <a:ext cx="363537" cy="3333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Oval 14"/>
          <p:cNvSpPr>
            <a:spLocks noChangeArrowheads="1"/>
          </p:cNvSpPr>
          <p:nvPr/>
        </p:nvSpPr>
        <p:spPr bwMode="auto">
          <a:xfrm>
            <a:off x="6502400" y="2124075"/>
            <a:ext cx="363538" cy="3349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val 15"/>
          <p:cNvSpPr>
            <a:spLocks noChangeArrowheads="1"/>
          </p:cNvSpPr>
          <p:nvPr/>
        </p:nvSpPr>
        <p:spPr bwMode="auto">
          <a:xfrm>
            <a:off x="7231063" y="1706563"/>
            <a:ext cx="363537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Oval 16"/>
          <p:cNvSpPr>
            <a:spLocks noChangeArrowheads="1"/>
          </p:cNvSpPr>
          <p:nvPr/>
        </p:nvSpPr>
        <p:spPr bwMode="auto">
          <a:xfrm>
            <a:off x="6592888" y="3630613"/>
            <a:ext cx="365125" cy="334962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C2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7" name="Oval 17"/>
          <p:cNvSpPr>
            <a:spLocks noChangeArrowheads="1"/>
          </p:cNvSpPr>
          <p:nvPr/>
        </p:nvSpPr>
        <p:spPr bwMode="auto">
          <a:xfrm>
            <a:off x="8232775" y="3630613"/>
            <a:ext cx="365125" cy="334962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C3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8" name="Oval 18"/>
          <p:cNvSpPr>
            <a:spLocks noChangeArrowheads="1"/>
          </p:cNvSpPr>
          <p:nvPr/>
        </p:nvSpPr>
        <p:spPr bwMode="auto">
          <a:xfrm>
            <a:off x="5502275" y="3128963"/>
            <a:ext cx="365125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Oval 19"/>
          <p:cNvSpPr>
            <a:spLocks noChangeArrowheads="1"/>
          </p:cNvSpPr>
          <p:nvPr/>
        </p:nvSpPr>
        <p:spPr bwMode="auto">
          <a:xfrm>
            <a:off x="5408613" y="4551363"/>
            <a:ext cx="365125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Oval 20"/>
          <p:cNvSpPr>
            <a:spLocks noChangeArrowheads="1"/>
          </p:cNvSpPr>
          <p:nvPr/>
        </p:nvSpPr>
        <p:spPr bwMode="auto">
          <a:xfrm>
            <a:off x="8247063" y="5076825"/>
            <a:ext cx="363537" cy="3333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Oval 21"/>
          <p:cNvSpPr>
            <a:spLocks noChangeArrowheads="1"/>
          </p:cNvSpPr>
          <p:nvPr/>
        </p:nvSpPr>
        <p:spPr bwMode="auto">
          <a:xfrm>
            <a:off x="6813550" y="3167063"/>
            <a:ext cx="363538" cy="334962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C1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2" name="Rectangle 22"/>
          <p:cNvSpPr>
            <a:spLocks noChangeArrowheads="1"/>
          </p:cNvSpPr>
          <p:nvPr/>
        </p:nvSpPr>
        <p:spPr bwMode="auto">
          <a:xfrm>
            <a:off x="7231063" y="3263900"/>
            <a:ext cx="273050" cy="252413"/>
          </a:xfrm>
          <a:prstGeom prst="rect">
            <a:avLst/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</a:rPr>
              <a:t>Q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</a:endParaRPr>
          </a:p>
        </p:txBody>
      </p:sp>
      <p:sp>
        <p:nvSpPr>
          <p:cNvPr id="113" name="Rectangle 23"/>
          <p:cNvSpPr>
            <a:spLocks noChangeArrowheads="1"/>
          </p:cNvSpPr>
          <p:nvPr/>
        </p:nvSpPr>
        <p:spPr bwMode="auto">
          <a:xfrm>
            <a:off x="5181600" y="1524000"/>
            <a:ext cx="3810000" cy="411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Oval 24"/>
          <p:cNvSpPr>
            <a:spLocks noChangeArrowheads="1"/>
          </p:cNvSpPr>
          <p:nvPr/>
        </p:nvSpPr>
        <p:spPr bwMode="auto">
          <a:xfrm>
            <a:off x="6046788" y="5137150"/>
            <a:ext cx="363537" cy="3349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Oval 25"/>
          <p:cNvSpPr>
            <a:spLocks noChangeArrowheads="1"/>
          </p:cNvSpPr>
          <p:nvPr/>
        </p:nvSpPr>
        <p:spPr bwMode="auto">
          <a:xfrm>
            <a:off x="8610600" y="2408238"/>
            <a:ext cx="363538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Oval 26"/>
          <p:cNvSpPr>
            <a:spLocks noChangeArrowheads="1"/>
          </p:cNvSpPr>
          <p:nvPr/>
        </p:nvSpPr>
        <p:spPr bwMode="auto">
          <a:xfrm>
            <a:off x="5351463" y="1798638"/>
            <a:ext cx="363537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Oval 27"/>
          <p:cNvSpPr>
            <a:spLocks noChangeArrowheads="1"/>
          </p:cNvSpPr>
          <p:nvPr/>
        </p:nvSpPr>
        <p:spPr bwMode="auto">
          <a:xfrm>
            <a:off x="8323263" y="4551363"/>
            <a:ext cx="365125" cy="3349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C2-40DF-45E8-805A-739DC3E7962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11390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cbrwiki.fdi.ucm.es/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www.iiia.csic.es/People/enric/AICom.html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www.cse.lehigh.edu/~munoz/CSE335/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www.aic.nrl.navy.mil/~aha/slides/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http://www.csi.ucd.ie/users/barry-smyth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http://www.csi.ucd.ie/users/lorraine-mcginty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7623175" cy="1752600"/>
          </a:xfrm>
        </p:spPr>
        <p:txBody>
          <a:bodyPr/>
          <a:lstStyle/>
          <a:p>
            <a:r>
              <a:rPr lang="en-US" sz="4000" b="1" dirty="0" smtClean="0"/>
              <a:t>Solution Diversity in Planning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4267200" cy="13716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AI Planning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1475"/>
            <a:ext cx="8686800" cy="483552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Generating proposed courses of action for reaching given goals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In deterministic planning, solutions are </a:t>
            </a:r>
            <a:r>
              <a:rPr lang="en-US" sz="2800" b="1" dirty="0" smtClean="0"/>
              <a:t>plans</a:t>
            </a:r>
            <a:r>
              <a:rPr lang="en-US" sz="2800" dirty="0" smtClean="0"/>
              <a:t>: sequences of actions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We use case-based planning and first-principles heuristic search planning (generative planning)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1490" name="Picture 2" descr="http://www.corbisimages.com/images/Corbis-U1874802-3.jpg?size=67&amp;uid=8cd316f7-3b84-407e-adfe-a35f6095ba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1371600"/>
          </a:xfrm>
          <a:prstGeom prst="rect">
            <a:avLst/>
          </a:prstGeom>
          <a:noFill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4267200" cy="13716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AI Planning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1475"/>
            <a:ext cx="8686800" cy="483552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Generating proposed courses of action for reaching given goals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In deterministic planning, solutions are </a:t>
            </a:r>
            <a:r>
              <a:rPr lang="en-US" sz="2800" b="1" dirty="0" smtClean="0"/>
              <a:t>plans</a:t>
            </a:r>
            <a:r>
              <a:rPr lang="en-US" sz="2800" dirty="0" smtClean="0"/>
              <a:t>: sequences of actions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We use case-based planning and first-principles heuristic search planning (generative planning)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Remember: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planning tasks are </a:t>
            </a:r>
            <a:r>
              <a:rPr lang="en-US" sz="2400" dirty="0" smtClean="0">
                <a:solidFill>
                  <a:srgbClr val="C00000"/>
                </a:solidFill>
              </a:rPr>
              <a:t>synthesis</a:t>
            </a:r>
            <a:r>
              <a:rPr lang="en-US" sz="2400" dirty="0" smtClean="0"/>
              <a:t> tasks!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recommender systems solve </a:t>
            </a:r>
            <a:r>
              <a:rPr lang="en-US" sz="2400" dirty="0" smtClean="0">
                <a:solidFill>
                  <a:srgbClr val="C00000"/>
                </a:solidFill>
              </a:rPr>
              <a:t>analysis</a:t>
            </a:r>
            <a:r>
              <a:rPr lang="en-US" sz="2400" dirty="0" smtClean="0"/>
              <a:t> tasks!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1490" name="Picture 2" descr="http://www.corbisimages.com/images/Corbis-U1874802-3.jpg?size=67&amp;uid=8cd316f7-3b84-407e-adfe-a35f6095ba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1371600"/>
          </a:xfrm>
          <a:prstGeom prst="rect">
            <a:avLst/>
          </a:prstGeom>
          <a:noFill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8686800" cy="17526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4200" b="1" dirty="0" smtClean="0"/>
              <a:t>Short Review of Planning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2819400"/>
            <a:ext cx="9144000" cy="1676400"/>
          </a:xfrm>
          <a:prstGeom prst="rect">
            <a:avLst/>
          </a:prstGeom>
          <a:solidFill>
            <a:srgbClr val="124E1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Deterministic Planning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064125"/>
          </a:xfrm>
        </p:spPr>
        <p:txBody>
          <a:bodyPr/>
          <a:lstStyle/>
          <a:p>
            <a:pPr>
              <a:tabLst>
                <a:tab pos="360000" algn="l"/>
              </a:tabLst>
            </a:pPr>
            <a:r>
              <a:rPr lang="en-US" sz="2000" dirty="0" smtClean="0"/>
              <a:t>Initial State: </a:t>
            </a:r>
            <a:r>
              <a:rPr lang="en-US" sz="1800" dirty="0" smtClean="0"/>
              <a:t>captive(Eleanor), heir(John),    					distrusts(</a:t>
            </a:r>
            <a:r>
              <a:rPr lang="en-US" sz="1800" dirty="0" err="1" smtClean="0"/>
              <a:t>Richard,Eleanor</a:t>
            </a:r>
            <a:r>
              <a:rPr lang="en-US" sz="1800" dirty="0" smtClean="0"/>
              <a:t>), distrusts(</a:t>
            </a:r>
            <a:r>
              <a:rPr lang="en-US" sz="1800" dirty="0" err="1" smtClean="0"/>
              <a:t>Henry,Eleanor</a:t>
            </a:r>
            <a:r>
              <a:rPr lang="en-US" sz="1800" dirty="0" smtClean="0"/>
              <a:t>), discontented(Geoffrey), …</a:t>
            </a:r>
          </a:p>
          <a:p>
            <a:r>
              <a:rPr lang="en-US" sz="2000" dirty="0" smtClean="0"/>
              <a:t>Goal:</a:t>
            </a:r>
            <a:r>
              <a:rPr lang="en-US" sz="2200" dirty="0" smtClean="0"/>
              <a:t> </a:t>
            </a:r>
            <a:r>
              <a:rPr lang="en-US" sz="1800" dirty="0" smtClean="0"/>
              <a:t>free(Eleanor), heir (Richard), trusts(</a:t>
            </a:r>
            <a:r>
              <a:rPr lang="en-US" sz="1800" dirty="0" err="1" smtClean="0"/>
              <a:t>Richard,Eleanor</a:t>
            </a:r>
            <a:r>
              <a:rPr lang="en-US" sz="1800" dirty="0" smtClean="0"/>
              <a:t>), …</a:t>
            </a:r>
            <a:endParaRPr lang="en-US" sz="2200" dirty="0" smtClean="0"/>
          </a:p>
          <a:p>
            <a:r>
              <a:rPr lang="en-US" sz="2000" dirty="0" smtClean="0"/>
              <a:t>Operators: </a:t>
            </a:r>
            <a:r>
              <a:rPr lang="en-US" sz="1800" dirty="0" smtClean="0"/>
              <a:t>flirt(Char1,Char2), plead(C1,C2), plot (…),threaten(…), ...</a:t>
            </a:r>
          </a:p>
          <a:p>
            <a:r>
              <a:rPr lang="en-US" sz="2000" dirty="0" smtClean="0"/>
              <a:t>Actions (with preconditions and effects):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86372" name="Picture 4" descr="http://t1.gstatic.com/images?q=tbn:ANd9GcRkzxU5tsq8uLx9zCp_ICTbWWQHlcOlGl8PD5Ll_MXZzg-Apf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819401"/>
            <a:ext cx="1905000" cy="2057399"/>
          </a:xfrm>
          <a:prstGeom prst="rect">
            <a:avLst/>
          </a:prstGeom>
          <a:noFill/>
        </p:spPr>
      </p:pic>
      <p:pic>
        <p:nvPicPr>
          <p:cNvPr id="186374" name="Picture 6" descr="http://t3.gstatic.com/images?q=tbn:ANd9GcRiObVVyORRyg0r4o1T_JiNWXWoEtWngA-RzFE56aVnA6UocUhQ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819400"/>
            <a:ext cx="1524000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524887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plead</a:t>
            </a:r>
            <a:r>
              <a:rPr lang="en-US" dirty="0" smtClean="0"/>
              <a:t>(</a:t>
            </a:r>
            <a:r>
              <a:rPr lang="en-US" sz="1600" dirty="0" err="1" smtClean="0"/>
              <a:t>Eleanor,Richard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pre: </a:t>
            </a:r>
            <a:r>
              <a:rPr lang="en-US" sz="1600" dirty="0" smtClean="0"/>
              <a:t>together(</a:t>
            </a:r>
            <a:r>
              <a:rPr lang="en-US" sz="1600" dirty="0" err="1" smtClean="0"/>
              <a:t>Eleanor,Richard</a:t>
            </a:r>
            <a:r>
              <a:rPr lang="en-US" sz="1600" dirty="0" smtClean="0"/>
              <a:t>)</a:t>
            </a:r>
          </a:p>
          <a:p>
            <a:r>
              <a:rPr lang="en-US" dirty="0" err="1" smtClean="0"/>
              <a:t>eff</a:t>
            </a:r>
            <a:r>
              <a:rPr lang="en-US" dirty="0" smtClean="0"/>
              <a:t>: </a:t>
            </a:r>
            <a:r>
              <a:rPr lang="en-US" sz="1600" dirty="0" smtClean="0"/>
              <a:t>trusts(</a:t>
            </a:r>
            <a:r>
              <a:rPr lang="en-US" sz="1600" dirty="0" err="1" smtClean="0"/>
              <a:t>Richard,Eleanor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13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2133599" cy="1447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495800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flirt</a:t>
            </a:r>
            <a:r>
              <a:rPr lang="en-US" dirty="0" smtClean="0"/>
              <a:t>(</a:t>
            </a:r>
            <a:r>
              <a:rPr lang="en-US" sz="1600" dirty="0" err="1" smtClean="0"/>
              <a:t>Eleanor,Henry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pre: </a:t>
            </a:r>
            <a:r>
              <a:rPr lang="en-US" sz="1600" dirty="0" smtClean="0"/>
              <a:t>together(Eleanor, Henry)</a:t>
            </a:r>
          </a:p>
          <a:p>
            <a:r>
              <a:rPr lang="en-US" dirty="0" err="1" smtClean="0"/>
              <a:t>eff</a:t>
            </a:r>
            <a:r>
              <a:rPr lang="en-US" dirty="0" smtClean="0"/>
              <a:t>: </a:t>
            </a:r>
            <a:r>
              <a:rPr lang="en-US" sz="1600" dirty="0" smtClean="0"/>
              <a:t>trusts(Henry,     </a:t>
            </a:r>
          </a:p>
          <a:p>
            <a:r>
              <a:rPr lang="en-US" sz="1600" dirty="0" smtClean="0"/>
              <a:t>      Eleanor)</a:t>
            </a:r>
            <a:endParaRPr lang="en-US" sz="1600" dirty="0"/>
          </a:p>
        </p:txBody>
      </p:sp>
      <p:pic>
        <p:nvPicPr>
          <p:cNvPr id="17" name="Picture 8" descr="http://t2.gstatic.com/images?q=tbn:ANd9GcSBgCQGjTz9tHmRRyQBvLalpiFNAw1BkBWNGYwZFul9f4DjjB49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971800"/>
            <a:ext cx="1905000" cy="1219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9800" y="521809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plot</a:t>
            </a:r>
            <a:r>
              <a:rPr lang="en-US" sz="1600" dirty="0" smtClean="0"/>
              <a:t>(</a:t>
            </a:r>
            <a:r>
              <a:rPr lang="en-US" sz="1600" dirty="0" err="1" smtClean="0"/>
              <a:t>Eleanor,Geoffrey</a:t>
            </a:r>
            <a:r>
              <a:rPr lang="en-US" sz="1600" dirty="0" smtClean="0"/>
              <a:t>)</a:t>
            </a:r>
          </a:p>
          <a:p>
            <a:r>
              <a:rPr lang="en-US" dirty="0" smtClean="0"/>
              <a:t>pre: </a:t>
            </a:r>
            <a:r>
              <a:rPr lang="en-US" sz="1600" dirty="0" smtClean="0"/>
              <a:t>together(Eleanor, Geoffrey)</a:t>
            </a:r>
          </a:p>
          <a:p>
            <a:r>
              <a:rPr lang="en-US" dirty="0" err="1" smtClean="0"/>
              <a:t>eff</a:t>
            </a:r>
            <a:r>
              <a:rPr lang="en-US" dirty="0" smtClean="0"/>
              <a:t>: </a:t>
            </a:r>
            <a:r>
              <a:rPr lang="en-US" sz="1600" dirty="0" smtClean="0"/>
              <a:t>heir(Richard), not heir (John)</a:t>
            </a:r>
            <a:endParaRPr lang="en-US" sz="1600" dirty="0"/>
          </a:p>
        </p:txBody>
      </p:sp>
      <p:pic>
        <p:nvPicPr>
          <p:cNvPr id="188420" name="Picture 4" descr="http://t1.gstatic.com/images?q=tbn:ANd9GcRx8R6UE2QDel2mDTaUrHqgTeJb1WHtANEMVTvfMucesezRqc7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66543">
            <a:off x="8035767" y="-43856"/>
            <a:ext cx="1401675" cy="1286866"/>
          </a:xfrm>
          <a:prstGeom prst="rect">
            <a:avLst/>
          </a:prstGeom>
          <a:noFill/>
        </p:spPr>
      </p:pic>
      <p:pic>
        <p:nvPicPr>
          <p:cNvPr id="188418" name="Picture 2" descr="http://t2.gstatic.com/images?q=tbn:ANd9GcS5ivCbp9BV9jB035H31wwa_JVtpMXYelZ6BVxEooi19Gd3XUS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0"/>
            <a:ext cx="990600" cy="1371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 bwMode="auto">
          <a:xfrm>
            <a:off x="4267200" y="4191000"/>
            <a:ext cx="22860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4264729"/>
            <a:ext cx="2819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bluff</a:t>
            </a:r>
            <a:r>
              <a:rPr lang="en-US" dirty="0" smtClean="0"/>
              <a:t>(</a:t>
            </a:r>
            <a:r>
              <a:rPr lang="en-US" sz="1600" dirty="0" err="1" smtClean="0"/>
              <a:t>Eleanor,Henry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pre</a:t>
            </a:r>
            <a:r>
              <a:rPr lang="en-US" sz="1600" dirty="0" err="1" smtClean="0"/>
              <a:t>:trusts</a:t>
            </a:r>
            <a:r>
              <a:rPr lang="en-US" sz="1600" dirty="0" smtClean="0"/>
              <a:t>(</a:t>
            </a:r>
            <a:r>
              <a:rPr lang="en-US" sz="1600" dirty="0" err="1" smtClean="0"/>
              <a:t>Henry,Eleanor</a:t>
            </a:r>
            <a:r>
              <a:rPr lang="en-US" sz="1600" dirty="0" smtClean="0"/>
              <a:t>),    </a:t>
            </a:r>
          </a:p>
          <a:p>
            <a:r>
              <a:rPr lang="en-US" sz="1600" dirty="0" smtClean="0"/>
              <a:t>  together(Eleanor, Henry)</a:t>
            </a:r>
            <a:endParaRPr lang="en-US" sz="1600" i="1" dirty="0" smtClean="0"/>
          </a:p>
          <a:p>
            <a:r>
              <a:rPr lang="en-US" dirty="0" err="1" smtClean="0"/>
              <a:t>eff</a:t>
            </a:r>
            <a:r>
              <a:rPr lang="en-US" dirty="0" smtClean="0"/>
              <a:t>: </a:t>
            </a:r>
            <a:r>
              <a:rPr lang="en-US" sz="1600" dirty="0" smtClean="0"/>
              <a:t>free(Eleanor)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562600" y="0"/>
            <a:ext cx="3581400" cy="21336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229600" cy="1139825"/>
          </a:xfrm>
        </p:spPr>
        <p:txBody>
          <a:bodyPr/>
          <a:lstStyle/>
          <a:p>
            <a:r>
              <a:rPr lang="en-US" altLang="zh-CN" sz="3800" b="1" dirty="0" smtClean="0">
                <a:ea typeface="宋体" pitchFamily="2" charset="-122"/>
              </a:rPr>
              <a:t>Nondeterministic Planni</a:t>
            </a:r>
            <a:r>
              <a:rPr lang="en-US" altLang="zh-CN" sz="3800" b="1" dirty="0" smtClean="0">
                <a:solidFill>
                  <a:schemeClr val="bg1"/>
                </a:solidFill>
                <a:ea typeface="宋体" pitchFamily="2" charset="-122"/>
              </a:rPr>
              <a:t>ng</a:t>
            </a:r>
            <a:endParaRPr lang="en-US" altLang="zh-CN" sz="38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257800" cy="4724400"/>
          </a:xfrm>
        </p:spPr>
        <p:txBody>
          <a:bodyPr/>
          <a:lstStyle/>
          <a:p>
            <a:r>
              <a:rPr lang="en-US" sz="2700" dirty="0" smtClean="0"/>
              <a:t>Eliminates determinism assumption</a:t>
            </a:r>
          </a:p>
          <a:p>
            <a:r>
              <a:rPr lang="en-US" sz="2700" dirty="0" smtClean="0"/>
              <a:t>An </a:t>
            </a:r>
            <a:r>
              <a:rPr lang="en-US" sz="2700" dirty="0" smtClean="0">
                <a:solidFill>
                  <a:srgbClr val="C00000"/>
                </a:solidFill>
              </a:rPr>
              <a:t>action</a:t>
            </a:r>
            <a:r>
              <a:rPr lang="en-US" sz="2700" dirty="0" smtClean="0"/>
              <a:t> may have </a:t>
            </a:r>
            <a:r>
              <a:rPr lang="en-US" sz="2700" dirty="0" smtClean="0">
                <a:solidFill>
                  <a:srgbClr val="C00000"/>
                </a:solidFill>
              </a:rPr>
              <a:t>multiple possible outcomes</a:t>
            </a:r>
          </a:p>
          <a:p>
            <a:r>
              <a:rPr lang="en-US" sz="2700" dirty="0" smtClean="0"/>
              <a:t>Solutions are policies: </a:t>
            </a:r>
          </a:p>
          <a:p>
            <a:pPr lvl="1"/>
            <a:r>
              <a:rPr lang="en-US" sz="2300" dirty="0" smtClean="0"/>
              <a:t>sets of state-action pairs </a:t>
            </a:r>
          </a:p>
          <a:p>
            <a:pPr lvl="1"/>
            <a:r>
              <a:rPr lang="en-US" sz="2300" dirty="0" smtClean="0"/>
              <a:t>indicate which action should be taken in each state assumed possible</a:t>
            </a:r>
          </a:p>
          <a:p>
            <a:pPr lvl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8" name="Picture 4" descr="http://t1.gstatic.com/images?q=tbn:ANd9GcRkzxU5tsq8uLx9zCp_ICTbWWQHlcOlGl8PD5Ll_MXZzg-Apf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"/>
            <a:ext cx="1676400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213360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plot</a:t>
            </a:r>
            <a:r>
              <a:rPr lang="en-US" sz="1600" dirty="0" smtClean="0"/>
              <a:t>(</a:t>
            </a:r>
            <a:r>
              <a:rPr lang="en-US" sz="1600" dirty="0" err="1" smtClean="0"/>
              <a:t>Eleanor,Geoffrey</a:t>
            </a:r>
            <a:r>
              <a:rPr lang="en-US" sz="1600" dirty="0" smtClean="0"/>
              <a:t>)</a:t>
            </a:r>
          </a:p>
          <a:p>
            <a:r>
              <a:rPr lang="en-US" dirty="0" smtClean="0"/>
              <a:t>pre</a:t>
            </a:r>
            <a:r>
              <a:rPr lang="en-US" i="1" dirty="0" smtClean="0"/>
              <a:t>:</a:t>
            </a:r>
            <a:r>
              <a:rPr lang="en-US" dirty="0" smtClean="0"/>
              <a:t> together</a:t>
            </a:r>
            <a:r>
              <a:rPr lang="en-US" sz="1600" dirty="0" smtClean="0"/>
              <a:t>(Eleanor, Geoffrey,)</a:t>
            </a:r>
          </a:p>
          <a:p>
            <a:r>
              <a:rPr lang="en-US" dirty="0" smtClean="0"/>
              <a:t>eff1</a:t>
            </a:r>
            <a:r>
              <a:rPr lang="en-US" i="1" dirty="0" smtClean="0"/>
              <a:t>:</a:t>
            </a:r>
            <a:r>
              <a:rPr lang="en-US" dirty="0" smtClean="0"/>
              <a:t> heir</a:t>
            </a:r>
            <a:r>
              <a:rPr lang="en-US" sz="1600" dirty="0" smtClean="0"/>
              <a:t>(Richard), not heir (…), …</a:t>
            </a:r>
          </a:p>
          <a:p>
            <a:r>
              <a:rPr lang="en-US" dirty="0" smtClean="0"/>
              <a:t>eff2: heir</a:t>
            </a:r>
            <a:r>
              <a:rPr lang="en-US" sz="1600" dirty="0" smtClean="0"/>
              <a:t>(Geoffrey ), not heir (…), …</a:t>
            </a:r>
          </a:p>
          <a:p>
            <a:r>
              <a:rPr lang="en-US" dirty="0" smtClean="0"/>
              <a:t>eff3: heir</a:t>
            </a:r>
            <a:r>
              <a:rPr lang="en-US" sz="1600" dirty="0" smtClean="0"/>
              <a:t>(John), not heir (…), …</a:t>
            </a:r>
          </a:p>
          <a:p>
            <a:r>
              <a:rPr lang="en-US" dirty="0" smtClean="0"/>
              <a:t>eff4: heir</a:t>
            </a:r>
            <a:r>
              <a:rPr lang="en-US" sz="1600" dirty="0" smtClean="0"/>
              <a:t>(None), …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886200"/>
            <a:ext cx="3657600" cy="2687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Policy:</a:t>
            </a:r>
          </a:p>
          <a:p>
            <a:r>
              <a:rPr lang="en-US" dirty="0" smtClean="0"/>
              <a:t>state: heir</a:t>
            </a:r>
            <a:r>
              <a:rPr lang="en-US" sz="1600" dirty="0" smtClean="0"/>
              <a:t>(Richard)</a:t>
            </a:r>
            <a:r>
              <a:rPr lang="en-US" dirty="0" smtClean="0"/>
              <a:t>: </a:t>
            </a:r>
            <a:r>
              <a:rPr lang="en-US" sz="1600" b="1" dirty="0" smtClean="0"/>
              <a:t>done!</a:t>
            </a:r>
          </a:p>
          <a:p>
            <a:r>
              <a:rPr lang="en-US" dirty="0" smtClean="0"/>
              <a:t>state: heir</a:t>
            </a:r>
            <a:r>
              <a:rPr lang="en-US" sz="1600" dirty="0" smtClean="0"/>
              <a:t>(Geoffrey)</a:t>
            </a:r>
            <a:r>
              <a:rPr lang="en-US" dirty="0" smtClean="0"/>
              <a:t>: 	plot(</a:t>
            </a:r>
            <a:r>
              <a:rPr lang="en-US" sz="1600" dirty="0" err="1" smtClean="0"/>
              <a:t>Eleanor,Richard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state: heir</a:t>
            </a:r>
            <a:r>
              <a:rPr lang="en-US" sz="1600" dirty="0" smtClean="0"/>
              <a:t>(John)</a:t>
            </a:r>
            <a:r>
              <a:rPr lang="en-US" dirty="0" smtClean="0"/>
              <a:t>: 	threaten(</a:t>
            </a:r>
            <a:r>
              <a:rPr lang="en-US" sz="1600" dirty="0" err="1" smtClean="0"/>
              <a:t>Eleanor,John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state: heir</a:t>
            </a:r>
            <a:r>
              <a:rPr lang="en-US" sz="1600" dirty="0" smtClean="0"/>
              <a:t>(None)</a:t>
            </a:r>
            <a:r>
              <a:rPr lang="en-US" dirty="0" smtClean="0"/>
              <a:t>: 	threaten(</a:t>
            </a:r>
            <a:r>
              <a:rPr lang="en-US" sz="1600" dirty="0" err="1" smtClean="0"/>
              <a:t>Eleanor,Henry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0" y="1143000"/>
            <a:ext cx="8077200" cy="426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229600" cy="636587"/>
          </a:xfrm>
        </p:spPr>
        <p:txBody>
          <a:bodyPr/>
          <a:lstStyle/>
          <a:p>
            <a:r>
              <a:rPr lang="en-US" sz="5000" dirty="0" smtClean="0">
                <a:solidFill>
                  <a:srgbClr val="FFC000"/>
                </a:solidFill>
              </a:rPr>
              <a:t> </a:t>
            </a:r>
            <a:r>
              <a:rPr lang="en-US" sz="5000" b="1" dirty="0" smtClean="0"/>
              <a:t>First-Principles Planning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12192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Initial State</a:t>
            </a:r>
            <a:endParaRPr lang="en-US" sz="25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419600" y="1981200"/>
            <a:ext cx="1524000" cy="6858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419600" y="2819400"/>
            <a:ext cx="1524000" cy="9906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9" name="Picture 4" descr="http://t1.gstatic.com/images?q=tbn:ANd9GcRkzxU5tsq8uLx9zCp_ICTbWWQHlcOlGl8PD5Ll_MXZzg-Apf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990600" cy="137159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 rot="716640">
            <a:off x="2517677" y="1990292"/>
            <a:ext cx="914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Monotype Corsiva" pitchFamily="66" charset="0"/>
              </a:rPr>
              <a:t>…</a:t>
            </a:r>
            <a:endParaRPr lang="en-US" sz="5000" dirty="0"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5200" y="2492514"/>
            <a:ext cx="2072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GOAL</a:t>
            </a:r>
            <a:endParaRPr lang="en-US" sz="4000" dirty="0"/>
          </a:p>
        </p:txBody>
      </p:sp>
      <p:pic>
        <p:nvPicPr>
          <p:cNvPr id="19" name="Picture 6" descr="http://t3.gstatic.com/images?q=tbn:ANd9GcRiObVVyORRyg0r4o1T_JiNWXWoEtWngA-RzFE56aVnA6UocUhQ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914400" cy="13716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752600" y="3000670"/>
            <a:ext cx="838200" cy="519175"/>
          </a:xfrm>
          <a:prstGeom prst="rect">
            <a:avLst/>
          </a:prstGeom>
          <a:solidFill>
            <a:schemeClr val="bg2">
              <a:lumMod val="20000"/>
              <a:lumOff val="80000"/>
              <a:alpha val="53000"/>
            </a:schemeClr>
          </a:solidFill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empus Sans ITC" pitchFamily="82" charset="0"/>
              </a:rPr>
              <a:t>flirt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267200" y="2376425"/>
            <a:ext cx="1066800" cy="519175"/>
          </a:xfrm>
          <a:prstGeom prst="rect">
            <a:avLst/>
          </a:prstGeom>
          <a:solidFill>
            <a:schemeClr val="bg2">
              <a:lumMod val="20000"/>
              <a:lumOff val="80000"/>
              <a:alpha val="53000"/>
            </a:schemeClr>
          </a:solidFill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800" b="1" dirty="0" smtClean="0">
                <a:latin typeface="Tempus Sans ITC" pitchFamily="82" charset="0"/>
              </a:rPr>
              <a:t>plead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343400" y="3733800"/>
            <a:ext cx="1066800" cy="519175"/>
          </a:xfrm>
          <a:prstGeom prst="rect">
            <a:avLst/>
          </a:prstGeom>
          <a:solidFill>
            <a:schemeClr val="bg2">
              <a:lumMod val="20000"/>
              <a:lumOff val="80000"/>
              <a:alpha val="53000"/>
            </a:schemeClr>
          </a:solidFill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800" b="1" dirty="0" smtClean="0">
                <a:latin typeface="Tempus Sans ITC" pitchFamily="82" charset="0"/>
              </a:rPr>
              <a:t>plot</a:t>
            </a:r>
            <a:endParaRPr lang="en-US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3927664"/>
            <a:ext cx="3048000" cy="2015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h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: estimated goal distance (length of </a:t>
            </a:r>
            <a:r>
              <a:rPr lang="el-GR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π</a:t>
            </a:r>
            <a:r>
              <a:rPr lang="en-US" sz="2000" baseline="-25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, solution plan to a relaxed problem); pick candidate state with lowest 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h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value</a:t>
            </a:r>
          </a:p>
          <a:p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413337"/>
            <a:ext cx="10668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State </a:t>
            </a:r>
            <a:r>
              <a:rPr lang="en-US" sz="2500" i="1" dirty="0" smtClean="0"/>
              <a:t>n</a:t>
            </a:r>
            <a:endParaRPr lang="en-US" sz="2500" i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66800" y="2819400"/>
            <a:ext cx="2286000" cy="15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4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133600"/>
            <a:ext cx="1524000" cy="12954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5943600" y="1516559"/>
            <a:ext cx="152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Candidate State 1</a:t>
            </a:r>
            <a:endParaRPr lang="en-US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5943600" y="3429000"/>
            <a:ext cx="152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Candidate State 2</a:t>
            </a:r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 rot="19662556">
            <a:off x="7481051" y="940313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i="1" dirty="0"/>
          </a:p>
        </p:txBody>
      </p:sp>
      <p:sp>
        <p:nvSpPr>
          <p:cNvPr id="60" name="TextBox 59"/>
          <p:cNvSpPr txBox="1"/>
          <p:nvPr/>
        </p:nvSpPr>
        <p:spPr>
          <a:xfrm rot="2528426">
            <a:off x="7525394" y="3312012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7833472" y="1066800"/>
            <a:ext cx="207252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h(st1)</a:t>
            </a:r>
            <a:endParaRPr lang="en-US" sz="3000" dirty="0"/>
          </a:p>
        </p:txBody>
      </p:sp>
      <p:sp>
        <p:nvSpPr>
          <p:cNvPr id="62" name="TextBox 61"/>
          <p:cNvSpPr txBox="1"/>
          <p:nvPr/>
        </p:nvSpPr>
        <p:spPr>
          <a:xfrm>
            <a:off x="7696200" y="4016514"/>
            <a:ext cx="207252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h(st2)</a:t>
            </a:r>
            <a:endParaRPr lang="en-US" sz="3000" dirty="0"/>
          </a:p>
        </p:txBody>
      </p:sp>
      <p:sp>
        <p:nvSpPr>
          <p:cNvPr id="65" name="TextBox 64"/>
          <p:cNvSpPr txBox="1"/>
          <p:nvPr/>
        </p:nvSpPr>
        <p:spPr>
          <a:xfrm>
            <a:off x="4267200" y="4826913"/>
            <a:ext cx="2590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Applicable Actions</a:t>
            </a:r>
            <a:endParaRPr lang="en-US" sz="2200" dirty="0"/>
          </a:p>
        </p:txBody>
      </p:sp>
      <p:sp>
        <p:nvSpPr>
          <p:cNvPr id="66" name="Down Arrow 65"/>
          <p:cNvSpPr/>
          <p:nvPr/>
        </p:nvSpPr>
        <p:spPr bwMode="auto">
          <a:xfrm rot="10622174">
            <a:off x="4648200" y="4267200"/>
            <a:ext cx="457200" cy="5334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603875"/>
            <a:ext cx="8229600" cy="4530725"/>
          </a:xfrm>
        </p:spPr>
        <p:txBody>
          <a:bodyPr/>
          <a:lstStyle/>
          <a:p>
            <a:r>
              <a:rPr lang="en-US" dirty="0" smtClean="0"/>
              <a:t>FF (Hoffmann and </a:t>
            </a:r>
            <a:r>
              <a:rPr lang="en-US" dirty="0" err="1" smtClean="0"/>
              <a:t>Nebel</a:t>
            </a:r>
            <a:r>
              <a:rPr lang="en-US" dirty="0" smtClean="0"/>
              <a:t>, 2001)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900" b="1" dirty="0" smtClean="0"/>
              <a:t>Case-Based Planning (simplified)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030069"/>
            <a:ext cx="601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New Problem: </a:t>
            </a:r>
            <a:r>
              <a:rPr lang="en-US" sz="2700" dirty="0" smtClean="0"/>
              <a:t>Endear self to Henry</a:t>
            </a:r>
            <a:endParaRPr lang="en-US" sz="2700" dirty="0"/>
          </a:p>
        </p:txBody>
      </p:sp>
      <p:pic>
        <p:nvPicPr>
          <p:cNvPr id="22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1" y="1295400"/>
            <a:ext cx="2133599" cy="1447800"/>
          </a:xfrm>
          <a:prstGeom prst="rect">
            <a:avLst/>
          </a:prstGeom>
          <a:noFill/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530725"/>
          </a:xfrm>
        </p:spPr>
        <p:txBody>
          <a:bodyPr/>
          <a:lstStyle/>
          <a:p>
            <a:r>
              <a:rPr lang="en-US" sz="2800" dirty="0" smtClean="0"/>
              <a:t>Solution Diversity in Case-Based Reasoning</a:t>
            </a:r>
          </a:p>
          <a:p>
            <a:r>
              <a:rPr lang="en-US" sz="2800" dirty="0" smtClean="0"/>
              <a:t>Solution Diversity in Planning</a:t>
            </a:r>
          </a:p>
          <a:p>
            <a:pPr lvl="1"/>
            <a:r>
              <a:rPr lang="en-US" sz="2400" dirty="0" smtClean="0"/>
              <a:t>Quantitative and Qualitative Diversity</a:t>
            </a:r>
          </a:p>
          <a:p>
            <a:pPr lvl="1"/>
            <a:r>
              <a:rPr lang="en-US" sz="2400" dirty="0" smtClean="0"/>
              <a:t>Diverse Case-Based Planning and Diverse Generative Planning</a:t>
            </a:r>
          </a:p>
          <a:p>
            <a:pPr lvl="1"/>
            <a:r>
              <a:rPr lang="en-US" sz="2400" dirty="0" smtClean="0"/>
              <a:t>Character Diversity Application</a:t>
            </a:r>
          </a:p>
          <a:p>
            <a:r>
              <a:rPr lang="en-US" sz="2800" dirty="0" smtClean="0"/>
              <a:t>Current and Future Work</a:t>
            </a:r>
          </a:p>
          <a:p>
            <a:pPr lvl="1"/>
            <a:r>
              <a:rPr lang="en-US" sz="2400" dirty="0" smtClean="0"/>
              <a:t>Solution Diversity in Nondeterministic Planning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900" b="1" dirty="0" smtClean="0"/>
              <a:t>Case-Based Planning (simplified)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133600"/>
            <a:ext cx="35814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Case Base</a:t>
            </a:r>
          </a:p>
          <a:p>
            <a:endParaRPr lang="en-US" sz="500" dirty="0" smtClean="0"/>
          </a:p>
          <a:p>
            <a:r>
              <a:rPr lang="en-US" sz="2100" dirty="0" smtClean="0"/>
              <a:t>Prob. 1: Escape</a:t>
            </a:r>
          </a:p>
          <a:p>
            <a:r>
              <a:rPr lang="en-US" sz="2100" dirty="0" smtClean="0"/>
              <a:t>Prob. 2: Revenge</a:t>
            </a:r>
          </a:p>
          <a:p>
            <a:r>
              <a:rPr lang="en-US" sz="2100" dirty="0" smtClean="0"/>
              <a:t>Prob. 3: Endear self to Richard</a:t>
            </a:r>
          </a:p>
          <a:p>
            <a:r>
              <a:rPr lang="en-US" sz="2100" dirty="0" smtClean="0"/>
              <a:t>…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Problem n: …</a:t>
            </a:r>
          </a:p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030069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New Problem: </a:t>
            </a:r>
            <a:r>
              <a:rPr lang="en-US" sz="2700" dirty="0" smtClean="0"/>
              <a:t>Endear self to Henry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580346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1.RETRIEVE</a:t>
            </a:r>
            <a:endParaRPr lang="en-US" sz="3000" dirty="0"/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2438400" y="2324100"/>
            <a:ext cx="1524000" cy="381000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Picture 6" descr="http://t3.gstatic.com/images?q=tbn:ANd9GcRiObVVyORRyg0r4o1T_JiNWXWoEtWngA-RzFE56aVnA6UocUhQ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1447800" cy="1524000"/>
          </a:xfrm>
          <a:prstGeom prst="rect">
            <a:avLst/>
          </a:prstGeom>
          <a:noFill/>
        </p:spPr>
      </p:pic>
      <p:pic>
        <p:nvPicPr>
          <p:cNvPr id="22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1" y="1295400"/>
            <a:ext cx="2133599" cy="1447800"/>
          </a:xfrm>
          <a:prstGeom prst="rect">
            <a:avLst/>
          </a:prstGeom>
          <a:noFill/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900" b="1" dirty="0" smtClean="0"/>
              <a:t>Case-Based Planning (simplified)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133600"/>
            <a:ext cx="35814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Case Base</a:t>
            </a:r>
          </a:p>
          <a:p>
            <a:endParaRPr lang="en-US" sz="500" dirty="0" smtClean="0"/>
          </a:p>
          <a:p>
            <a:r>
              <a:rPr lang="en-US" sz="2100" dirty="0" smtClean="0"/>
              <a:t>Prob. 1: Escape</a:t>
            </a:r>
          </a:p>
          <a:p>
            <a:r>
              <a:rPr lang="en-US" sz="2100" dirty="0" smtClean="0"/>
              <a:t>Prob. 2: Revenge</a:t>
            </a:r>
          </a:p>
          <a:p>
            <a:r>
              <a:rPr lang="en-US" sz="2100" dirty="0" smtClean="0"/>
              <a:t>Prob. 3: Endear self to Richard</a:t>
            </a:r>
          </a:p>
          <a:p>
            <a:r>
              <a:rPr lang="en-US" sz="2100" dirty="0" smtClean="0"/>
              <a:t>…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Problem n: …</a:t>
            </a:r>
          </a:p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030069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New Problem: </a:t>
            </a:r>
            <a:r>
              <a:rPr lang="en-US" sz="2700" dirty="0" smtClean="0"/>
              <a:t>Endear self to Henry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580346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1.RETRIEVE</a:t>
            </a:r>
            <a:endParaRPr lang="en-US" sz="3000" dirty="0"/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2438400" y="2324100"/>
            <a:ext cx="1524000" cy="381000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Picture 6" descr="http://t3.gstatic.com/images?q=tbn:ANd9GcRiObVVyORRyg0r4o1T_JiNWXWoEtWngA-RzFE56aVnA6UocUhQ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1447800" cy="1524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62400" y="2167622"/>
            <a:ext cx="3200400" cy="278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Prob. 3: Endear self to Richard</a:t>
            </a:r>
          </a:p>
          <a:p>
            <a:r>
              <a:rPr lang="en-US" sz="2300" dirty="0" smtClean="0"/>
              <a:t>Solution Plan:</a:t>
            </a:r>
          </a:p>
          <a:p>
            <a:r>
              <a:rPr lang="en-US" sz="2000" dirty="0" smtClean="0"/>
              <a:t>Be charming</a:t>
            </a:r>
          </a:p>
          <a:p>
            <a:r>
              <a:rPr lang="en-US" sz="2000" dirty="0" smtClean="0"/>
              <a:t>Flatter</a:t>
            </a:r>
          </a:p>
          <a:p>
            <a:r>
              <a:rPr lang="en-US" sz="2000" dirty="0" smtClean="0"/>
              <a:t>Speak of shared memories: childhood  		     music lessons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6002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2. ADAPT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 rot="20318977">
            <a:off x="6366913" y="3458507"/>
            <a:ext cx="2587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rgbClr val="C00000"/>
                </a:solidFill>
              </a:rPr>
              <a:t>meeting at King Louis’ court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21008606">
            <a:off x="5562600" y="3750531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x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22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1" y="1295400"/>
            <a:ext cx="2133599" cy="14478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648200" y="22609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24384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rgbClr val="C00000"/>
                </a:solidFill>
              </a:rPr>
              <a:t>Henry</a:t>
            </a:r>
          </a:p>
          <a:p>
            <a:endParaRPr lang="en-US" dirty="0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900" b="1" dirty="0" smtClean="0"/>
              <a:t>Case-Based Planning (simplified)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133600"/>
            <a:ext cx="35814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Case Base</a:t>
            </a:r>
          </a:p>
          <a:p>
            <a:endParaRPr lang="en-US" sz="500" dirty="0" smtClean="0"/>
          </a:p>
          <a:p>
            <a:r>
              <a:rPr lang="en-US" sz="2100" dirty="0" smtClean="0"/>
              <a:t>Prob. 1: Escape</a:t>
            </a:r>
          </a:p>
          <a:p>
            <a:r>
              <a:rPr lang="en-US" sz="2100" dirty="0" smtClean="0"/>
              <a:t>Prob. 2: Revenge</a:t>
            </a:r>
          </a:p>
          <a:p>
            <a:r>
              <a:rPr lang="en-US" sz="2100" dirty="0" smtClean="0"/>
              <a:t>Prob. 3: Endear self to Richard</a:t>
            </a:r>
          </a:p>
          <a:p>
            <a:r>
              <a:rPr lang="en-US" sz="2100" dirty="0" smtClean="0"/>
              <a:t>…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Problem n: …</a:t>
            </a:r>
          </a:p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030069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New Problem: </a:t>
            </a:r>
            <a:r>
              <a:rPr lang="en-US" sz="2700" dirty="0" smtClean="0"/>
              <a:t>Endear self to Henry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580346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1.RETRIEVE</a:t>
            </a:r>
            <a:endParaRPr lang="en-US" sz="3000" dirty="0"/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2438400" y="2324100"/>
            <a:ext cx="1524000" cy="381000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Picture 6" descr="http://t3.gstatic.com/images?q=tbn:ANd9GcRiObVVyORRyg0r4o1T_JiNWXWoEtWngA-RzFE56aVnA6UocUhQ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1447800" cy="1524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62400" y="2167622"/>
            <a:ext cx="3200400" cy="278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Prob. 3: Endear self to Richard</a:t>
            </a:r>
          </a:p>
          <a:p>
            <a:r>
              <a:rPr lang="en-US" sz="2300" dirty="0" smtClean="0"/>
              <a:t>Solution Plan:</a:t>
            </a:r>
          </a:p>
          <a:p>
            <a:r>
              <a:rPr lang="en-US" sz="2000" dirty="0" smtClean="0"/>
              <a:t>Be charming</a:t>
            </a:r>
          </a:p>
          <a:p>
            <a:r>
              <a:rPr lang="en-US" sz="2000" dirty="0" smtClean="0"/>
              <a:t>Flatter</a:t>
            </a:r>
          </a:p>
          <a:p>
            <a:r>
              <a:rPr lang="en-US" sz="2000" dirty="0" smtClean="0"/>
              <a:t>Speak of shared memories: childhood  		     music lessons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6002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2. ADAPT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 rot="20318977">
            <a:off x="6366913" y="3458507"/>
            <a:ext cx="2587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rgbClr val="C00000"/>
                </a:solidFill>
              </a:rPr>
              <a:t>meeting at King Louis’ court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21008606">
            <a:off x="5562600" y="3750531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x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22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1" y="1295400"/>
            <a:ext cx="2133599" cy="14478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648200" y="22609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24384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rgbClr val="C00000"/>
                </a:solidFill>
              </a:rPr>
              <a:t>Henry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5004137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3. Store new problem/solution plan pair for future use</a:t>
            </a:r>
            <a:endParaRPr lang="en-US" sz="3000" dirty="0"/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8686800" cy="17526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4200" b="1" dirty="0" smtClean="0"/>
              <a:t>Solution Diversity in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372600" cy="4724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sz="2500" dirty="0" smtClean="0"/>
          </a:p>
          <a:p>
            <a:pPr eaLnBrk="1" hangingPunct="1">
              <a:buNone/>
            </a:pPr>
            <a:r>
              <a:rPr lang="en-US" b="1" i="1" dirty="0" smtClean="0"/>
              <a:t>   </a:t>
            </a:r>
            <a:r>
              <a:rPr lang="en-US" b="1" dirty="0" smtClean="0"/>
              <a:t>Diverse planning</a:t>
            </a:r>
            <a:r>
              <a:rPr lang="en-US" dirty="0" smtClean="0"/>
              <a:t> consists of generating solutions (plans or policies) which:</a:t>
            </a:r>
          </a:p>
          <a:p>
            <a:pPr lvl="1"/>
            <a:r>
              <a:rPr lang="en-US" dirty="0" smtClean="0"/>
              <a:t>solve the same planning problem</a:t>
            </a:r>
          </a:p>
          <a:p>
            <a:pPr lvl="1"/>
            <a:r>
              <a:rPr lang="en-US" dirty="0" smtClean="0"/>
              <a:t>are different from one another (ideally, </a:t>
            </a:r>
            <a:r>
              <a:rPr lang="en-US" b="1" dirty="0" smtClean="0"/>
              <a:t>meaningfully</a:t>
            </a:r>
            <a:r>
              <a:rPr lang="en-US" dirty="0" smtClean="0"/>
              <a:t> </a:t>
            </a:r>
            <a:r>
              <a:rPr lang="en-US" b="1" dirty="0" smtClean="0"/>
              <a:t>different</a:t>
            </a:r>
            <a:r>
              <a:rPr lang="en-US" dirty="0" smtClean="0"/>
              <a:t>)</a:t>
            </a:r>
          </a:p>
          <a:p>
            <a:pPr lvl="1">
              <a:spcBef>
                <a:spcPts val="2000"/>
              </a:spcBef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1566863"/>
            <a:ext cx="20859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4263" y="1454150"/>
            <a:ext cx="14811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Diversity</a:t>
            </a:r>
            <a:endParaRPr lang="en-US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1752600"/>
            <a:ext cx="669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0" y="1371600"/>
            <a:ext cx="13525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0350" y="1355726"/>
            <a:ext cx="365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 bwMode="auto">
          <a:xfrm>
            <a:off x="5694363" y="1746251"/>
            <a:ext cx="290512" cy="115887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flipH="1">
            <a:off x="5410200" y="1819276"/>
            <a:ext cx="493714" cy="204787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236663"/>
            <a:ext cx="619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 bwMode="auto">
          <a:xfrm flipV="1">
            <a:off x="1066800" y="1905000"/>
            <a:ext cx="450850" cy="179388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1725613"/>
            <a:ext cx="6699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4963" y="1792288"/>
            <a:ext cx="7096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Arrow Connector 45"/>
          <p:cNvCxnSpPr/>
          <p:nvPr/>
        </p:nvCxnSpPr>
        <p:spPr bwMode="auto">
          <a:xfrm rot="16200000" flipH="1">
            <a:off x="5525294" y="1894682"/>
            <a:ext cx="338138" cy="450850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V="1">
            <a:off x="5856288" y="2114551"/>
            <a:ext cx="385762" cy="168275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5880894" y="1818482"/>
            <a:ext cx="463550" cy="128588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6938" y="881063"/>
            <a:ext cx="8699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4425" y="1300163"/>
            <a:ext cx="4270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Arrow Connector 50"/>
          <p:cNvCxnSpPr/>
          <p:nvPr/>
        </p:nvCxnSpPr>
        <p:spPr bwMode="auto">
          <a:xfrm flipV="1">
            <a:off x="7223125" y="1597025"/>
            <a:ext cx="346075" cy="223838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>
            <a:off x="7762875" y="1597025"/>
            <a:ext cx="385763" cy="212725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5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7463" y="1600200"/>
            <a:ext cx="1047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Straight Arrow Connector 53"/>
          <p:cNvCxnSpPr/>
          <p:nvPr/>
        </p:nvCxnSpPr>
        <p:spPr bwMode="auto">
          <a:xfrm flipV="1">
            <a:off x="3332163" y="1905000"/>
            <a:ext cx="450850" cy="179388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5029200"/>
            <a:ext cx="7772400" cy="182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o-RO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9902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838825"/>
            <a:ext cx="76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013358"/>
            <a:ext cx="8892480" cy="78644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Diverse World, diverse needs, tastes, problems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and solutions:  </a:t>
            </a:r>
            <a:r>
              <a:rPr lang="en-US" sz="3200" b="1" dirty="0" smtClean="0">
                <a:solidFill>
                  <a:schemeClr val="bg1"/>
                </a:solidFill>
                <a:latin typeface="Bradley Hand ITC" pitchFamily="66" charset="0"/>
              </a:rPr>
              <a:t>diverse plans</a:t>
            </a:r>
            <a:endParaRPr lang="ro-RO" sz="32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19200" y="1143000"/>
            <a:ext cx="6934200" cy="3124200"/>
          </a:xfrm>
          <a:prstGeom prst="rect">
            <a:avLst/>
          </a:prstGeom>
          <a:solidFill>
            <a:schemeClr val="bg1"/>
          </a:solidFill>
        </p:spPr>
        <p:txBody>
          <a:bodyPr vert="horz" lIns="54864" tIns="91440" rtlCol="0">
            <a:noAutofit/>
          </a:bodyPr>
          <a:lstStyle/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Pct val="80000"/>
              <a:buFont typeface="Wingdings 2"/>
              <a:buChar char="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Alternatives sampling a larger area of the vast          solution space</a:t>
            </a:r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Pct val="80000"/>
              <a:buFont typeface="Wingdings 2"/>
              <a:buChar char="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May cover varied circumstances, preferences,        needs not encoded in the planning problem</a:t>
            </a:r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Pct val="80000"/>
              <a:buFont typeface="Wingdings 2"/>
              <a:buChar char=""/>
            </a:pPr>
            <a:r>
              <a:rPr lang="en-US" sz="2200" dirty="0" err="1" smtClean="0">
                <a:solidFill>
                  <a:srgbClr val="000000"/>
                </a:solidFill>
                <a:cs typeface="Arial" pitchFamily="34" charset="0"/>
              </a:rPr>
              <a:t>Trade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-offs, diverse tactical approaches</a:t>
            </a:r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Pct val="80000"/>
              <a:buFont typeface="Wingdings 2"/>
              <a:buChar char="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Application domains: route &amp; travel planning,       intrusion detection, computer games, …</a:t>
            </a:r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Pct val="80000"/>
              <a:buFont typeface="Wingdings 2"/>
              <a:buChar char=""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Balanced with similarity (e.g. </a:t>
            </a:r>
            <a:r>
              <a:rPr lang="en-US" sz="2200" b="1" dirty="0" smtClean="0">
                <a:solidFill>
                  <a:srgbClr val="000000"/>
                </a:solidFill>
                <a:cs typeface="Arial" pitchFamily="34" charset="0"/>
              </a:rPr>
              <a:t>dance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 plans with diverse </a:t>
            </a:r>
            <a:r>
              <a:rPr lang="en-US" sz="2200" b="1" dirty="0" smtClean="0">
                <a:solidFill>
                  <a:srgbClr val="000000"/>
                </a:solidFill>
                <a:cs typeface="Arial" pitchFamily="34" charset="0"/>
              </a:rPr>
              <a:t>choreographies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1686-6B7C-4B10-B663-0531D38F94E4}" type="slidenum">
              <a:rPr lang="ro-RO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ro-RO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2" name="Picture 8" descr="http://www.aboutromania.com/RomanatiFolkD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" cy="1422000"/>
          </a:xfrm>
          <a:prstGeom prst="rect">
            <a:avLst/>
          </a:prstGeom>
          <a:noFill/>
        </p:spPr>
      </p:pic>
      <p:pic>
        <p:nvPicPr>
          <p:cNvPr id="17" name="Picture 4" descr="http://t1.gstatic.com/images?q=tbn:ANd9GcS1nZ_TgfK94kImeqPbi5fgrDh3oTRy2X0AkU04G6dsod_fPVFqjQ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04000"/>
            <a:ext cx="914400" cy="1295400"/>
          </a:xfrm>
          <a:prstGeom prst="rect">
            <a:avLst/>
          </a:prstGeom>
          <a:noFill/>
        </p:spPr>
      </p:pic>
      <p:pic>
        <p:nvPicPr>
          <p:cNvPr id="19" name="Picture 14" descr="http://t0.gstatic.com/images?q=tbn:ANd9GcTkhlLpZGiB_dBsRK374x-0X_xAg1RFa01ippbMIJGAGtujgsR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0"/>
            <a:ext cx="914400" cy="13716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81600"/>
            <a:ext cx="91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http://t3.gstatic.com/images?q=tbn:ANd9GcQDSbjbiR7nYcKrYMM2M4dcZoA56tyHlx6kEdyyXGVaFE7aRB-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6019800"/>
            <a:ext cx="1371600" cy="838200"/>
          </a:xfrm>
          <a:prstGeom prst="rect">
            <a:avLst/>
          </a:prstGeom>
          <a:noFill/>
        </p:spPr>
      </p:pic>
      <p:pic>
        <p:nvPicPr>
          <p:cNvPr id="35" name="Picture 34" descr="korean dance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0" y="6019800"/>
            <a:ext cx="1371600" cy="838200"/>
          </a:xfrm>
          <a:prstGeom prst="rect">
            <a:avLst/>
          </a:prstGeom>
        </p:spPr>
      </p:pic>
      <p:pic>
        <p:nvPicPr>
          <p:cNvPr id="22" name="Picture 21" descr="salome-1923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6019800"/>
            <a:ext cx="1371600" cy="838200"/>
          </a:xfrm>
          <a:prstGeom prst="rect">
            <a:avLst/>
          </a:prstGeom>
        </p:spPr>
      </p:pic>
      <p:pic>
        <p:nvPicPr>
          <p:cNvPr id="36" name="Picture 35" descr="nijinsk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5562600"/>
            <a:ext cx="1371600" cy="1295400"/>
          </a:xfrm>
          <a:prstGeom prst="rect">
            <a:avLst/>
          </a:prstGeom>
        </p:spPr>
      </p:pic>
      <p:sp>
        <p:nvSpPr>
          <p:cNvPr id="299014" name="AutoShape 6" descr="data:image/jpeg;base64,/9j/4AAQSkZJRgABAQAAAQABAAD/2wCEAAkGBhAQERUUEhIUFRIUEhQZFRIPFBcQGhIUFBMWFRcbFxUYGyYeFxwkGRcUHy8hJCcrLC0vFR8xNTAqOSYrLCkBCQoKBQUFDQUFDSkYEhgpKSkpKSkpKSkpKSkpKSkpKSkpKSkpKSkpKSkpKSkpKSkpKSkpKSkpKSkpKSkpKSkpKf/AABEIAIgAiAMBIgACEQEDEQH/xAAcAAEAAgMBAQEAAAAAAAAAAAAABwgBBAYDAgX/xAA7EAACAgEBBQUFBgQGAwAAAAABAgADEQQFBxIhMQYTQVGBCCIyYXEjQlKRkqEUQ7HBFVNicoLwJCVk/8QAFAEBAAAAAAAAAAAAAAAAAAAAAP/EABQRAQAAAAAAAAAAAAAAAAAAAAD/2gAMAwEAAhEDEQA/AJxiIgIiICJ5X6pEBZ2CqOrOQoHqeU16ds6d8cF1TZ6cNiNn6YPOBuxMBozAGRz2s33aHQvZSq2X31kqUUd2ocMQQzt0xjwB6yRXEqR297IavZ2qcXhitllhqvYhu/Xizkn8WCM58TAkrY3tFcVwGq0qpSxwXpdnKA+JVh7w+mPoZNlVgKggjBGcjpg+XylJZZPcNtGy3ZmHLE1Xuilyze5wqVClvAZ4cDlygSVMEzBPKRbvQ3wjQMdPpOGzVD43b3loz4Y+8/jjoPHygdn2w7a6TZlJsvccRB7upfjtYeCjy82PIftOB1W9rbKhbBsVxU6hkJ723KnoSUTly8wJ+Zuy7BajaNw2ltQtYCQaUv596QeTMvhWPBRyPXp1nACBHG73eFrNp24tSihcvitq7g7qnJjXYW4XKswDAgEZ6GJIvdDIOOY6Hyz1iBr27WpSxa2trW1hla2dVZh0yqE5Iz5CbQaQHvq3c6s6l9bSr3VWBeNUHG1JVQvwjmUwORHTnnqJ+Pu83yajZ7LVqme7SdOZ4rKf9hJ5qPwn0xAstMTnNh7wNna0DudVUWP8t27p/wBD4P5TowYHAbX3R6KzvrmS3V3sbGrTV6h1rVnYsFHD8KAn64E5nZfs91M7Pq7QqtkjT6LiC158BbaSzAfT1kyzOIEH7X3U7b0fPZ20LrKx0qa56XA8sE8Dft9JyN3bztHs6wDUW6hSD8GrrDK//IjmPoZZ3E+balYYYAg9QwyD6GBEnZ/2htI6gaymylwObUjvkbHkMhl+nP6z57R7z+zu06e51QvKcYZSKirIwyMqynI5HE6ftFud2VrMnue4sP8AM0uKvzTBQ/lIT3lbsm2OamF3e1Ws4UlOBkKgHDYJByD1HkYHKaa+mvUq4BelLw3C+CXqWwHDDxyo5y0m294mzNBQtjX1lSoNdenK2M4PMcKKeQxjrgSp2Z66SjjsRM443Vc+XEcf3gSt2o33azXkafZ1L094eEMPtLrCegTh5J6ZPzE6Dd/uORMX7S+0uJ4hp88SKeubT/MbPhnh8+Lw7HsJu00mylzWO81DDD32AZPmFH3F+XU+OZ2AEDCIAMDpPqIgIiIGCJx3a7dXs/abiy5GS0dbNORWzjrh/dIb6nnOyiBCO3vZzXDNo9ScgDhq1Shskdc2qeWf9vrI01X+LbGt7tn1GlfwCOwVx5rg8DiW5mhtfYen1dZr1FSW1n7tihhnzHkfmOcCu+yd/W1qcCw1Xgf5qcDH/khHP6iSN2a396DU2Cu9G0xI5WWsGrzjmCw5p8iRPravs/bLtH2Ruob/AEP3i/pcH+srxr9G1NtlTY4q7HRsfiRipx6iBcvT7TocApbW3F04HVuL6YPP0m0DKRiddsbextfSjhTVM64wF1AF4H0Lcx+cC12ZF/tCaQNs1H4gDXqkwD97jR1x++fSR/Z7Qe1TXwivTK3DjvQj8WfxAF+EH0x8pxW2+12u1qqup1NlqqchbDyDEEZAAHPBIz84H5E2dlaZrL6kQZZ7a1UDxZnAH7zWko7huyR1GrOrdfstN8BP3r2Hu/pXLfIlfOBYsTMwJmAiIgIiICIiAiIgYMqbvS2b3G1tWoBCtabFzzyLQLCfoSzS2Rkdb2t2v+J1C2hV/jK8BSSEFtZ6qzfLqD6eMCtET01Onat2R1KujFWVhgqynBBHgZ5wEREDBlpdzOi7rY+m/wBYd+gHx2Nj68gOcq0Zb3d/pu72Zo1/+Wk/qQN/eB0MREBERAREQEREBERATDTMQIA3/djkotTW15H8Q5S5Tz+0C5Vh9VUgjzUeciGW23idkV2nobKOlg9+liccNqg8OfkclT8mlUdfs+3T2vVahSytiro3VSP++sDXiIgYMuhsLS91pqK/wUVL+mtV/tKa6WrjdV/Eyj82A/vLrIMDHlA+oiICIiAiIgIiICIiAiIgYInJ9tN3Gi2opNqcNwUhL0yGTlyyBycA+BnWzGIFTe2+7jWbKcd6O8pbHDqKweAk59055q3LofTM5WWR9oAf+q+Ij/yauQx73xcj/X0lbgIH3RcUZWHVWBH1ByP6S6ml1K2IroQVdQysOhVhkEehEp7sLsrrNdx/wtD3d3w8fd493izw5yR1w35Sxm6LZm0dLoe51ycHA32Klw7LWRzVschhugz0Pygd5ERAREQEREBERAREQEREBERA4/etsBtbsu+tfjRe9T5tV72PVQwkBbo7wu19MCAVsL1srcwy2VuuCDyI6CWsYSsXbnYDbD2xXbWv2PfLfTjl7osBev0OV+jL5wLJ6HZlFC8NNVda/hqRawfRQJtCeOi1SW1rZWeJHVWVh4qwBB/Iie8BERAREQEREBERAREQEREBERAwZBPtH6m02aWvu8VBbGFuPisYhSmfDCqp+fF8pO85feVs+m7ZmrFqBwmnsdQfu2IhKMD4EH9swOS9n/tK2o0Vmmc5OlZeEn/Kt4io9GRx9CJKsr77ONjfxeqUD3DplJPkwtHCPUM/5SwQgIiICIiAiIgIiICIiAiIgIiICaW2NGbqLahjNlVie9zHvoVGflziIHJbqt3jbIptWx0e651LNWCFCoCEALczzZz0HxTuhEQEREBERAREQP/Z"/>
          <p:cNvSpPr>
            <a:spLocks noChangeAspect="1" noChangeArrowheads="1"/>
          </p:cNvSpPr>
          <p:nvPr/>
        </p:nvSpPr>
        <p:spPr bwMode="auto">
          <a:xfrm>
            <a:off x="155575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 rot="2494916">
            <a:off x="7330719" y="4413085"/>
            <a:ext cx="723902" cy="34289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99362" name="Picture 2" descr="http://t1.gstatic.com/images?q=tbn:ANd9GcSKTcYnrinm9Iegnrhy-lSwlZqLXRBKBHyqJ3fQD0kGtiZf0Y0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" y="2667000"/>
            <a:ext cx="914399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5562600" cy="1600200"/>
          </a:xfrm>
        </p:spPr>
        <p:txBody>
          <a:bodyPr>
            <a:normAutofit/>
          </a:bodyPr>
          <a:lstStyle/>
          <a:p>
            <a:r>
              <a:rPr lang="en-US" sz="4700" b="1" dirty="0" smtClean="0"/>
              <a:t>Diversity Motivation</a:t>
            </a:r>
            <a:endParaRPr lang="ro-RO" sz="4700" b="1" dirty="0"/>
          </a:p>
        </p:txBody>
      </p:sp>
      <p:pic>
        <p:nvPicPr>
          <p:cNvPr id="416773" name="Picture 5" descr="http://t0.gstatic.com/images?q=tbn:ANd9GcQcmgRaFQdT7d_u82-gTZIgMBwLMnmwHpkLSh4BU-Gafqso7MxXfQ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562601"/>
            <a:ext cx="1295400" cy="12954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914400" y="1447800"/>
            <a:ext cx="304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4400" y="0"/>
            <a:ext cx="77724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6296" y="-533400"/>
            <a:ext cx="1907704" cy="5909310"/>
          </a:xfrm>
          <a:prstGeom prst="rect">
            <a:avLst/>
          </a:prstGeom>
          <a:noFill/>
          <a:scene3d>
            <a:camera prst="orthographicFront">
              <a:rot lat="1800000" lon="20399993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rgbClr val="FF0000"/>
                </a:solidFill>
                <a:latin typeface="Corbel"/>
              </a:rPr>
              <a:t>assortment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FFFF00"/>
                </a:solidFill>
                <a:latin typeface="Corbel"/>
              </a:rPr>
              <a:t>difference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92D050"/>
                </a:solidFill>
                <a:latin typeface="Corbel"/>
              </a:rPr>
              <a:t>dissimilarity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00B0F0"/>
                </a:solidFill>
                <a:latin typeface="Corbel"/>
              </a:rPr>
              <a:t>distinction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                                                                            </a:t>
            </a:r>
            <a:r>
              <a:rPr lang="ro-RO" dirty="0" smtClean="0">
                <a:solidFill>
                  <a:srgbClr val="FFFF00"/>
                </a:solidFill>
                <a:latin typeface="Corbel"/>
              </a:rPr>
              <a:t>distinctiveness</a:t>
            </a:r>
            <a:endParaRPr lang="en-US" dirty="0" smtClean="0">
              <a:solidFill>
                <a:srgbClr val="FFFF00"/>
              </a:solidFill>
              <a:latin typeface="Corbe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6699"/>
              </a:solidFill>
              <a:latin typeface="Corbe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6699"/>
                </a:solidFill>
                <a:latin typeface="Corbel"/>
              </a:rPr>
              <a:t>d</a:t>
            </a:r>
            <a:r>
              <a:rPr lang="ro-RO" dirty="0" smtClean="0">
                <a:solidFill>
                  <a:srgbClr val="FF6699"/>
                </a:solidFill>
                <a:latin typeface="Corbel"/>
              </a:rPr>
              <a:t>ivergence</a:t>
            </a:r>
            <a:endParaRPr lang="en-US" dirty="0" smtClean="0">
              <a:solidFill>
                <a:srgbClr val="FF6699"/>
              </a:solidFill>
              <a:latin typeface="Corbe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srgbClr val="FF6699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D4D4D6">
                    <a:lumMod val="50000"/>
                  </a:srgbClr>
                </a:solidFill>
                <a:latin typeface="Corbel"/>
              </a:rPr>
              <a:t>diverseness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Corbel"/>
              </a:rPr>
              <a:t>diversification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                                                                 </a:t>
            </a:r>
            <a:r>
              <a:rPr lang="ro-RO" dirty="0" smtClean="0">
                <a:solidFill>
                  <a:srgbClr val="92D050"/>
                </a:solidFill>
                <a:latin typeface="Corbel"/>
              </a:rPr>
              <a:t>heterogeneity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FF0000"/>
                </a:solidFill>
                <a:latin typeface="Corbel"/>
              </a:rPr>
              <a:t>medley</a:t>
            </a:r>
            <a:endParaRPr lang="en-US" dirty="0" smtClean="0">
              <a:solidFill>
                <a:prstClr val="black"/>
              </a:solidFill>
              <a:latin typeface="Corbe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5A6378">
                    <a:lumMod val="75000"/>
                  </a:srgbClr>
                </a:solidFill>
                <a:latin typeface="Corbel"/>
              </a:rPr>
              <a:t>multeity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FFC000"/>
                </a:solidFill>
                <a:latin typeface="Corbel"/>
              </a:rPr>
              <a:t>multifariousness                                                       </a:t>
            </a:r>
            <a:r>
              <a:rPr lang="ro-RO" dirty="0" smtClean="0">
                <a:solidFill>
                  <a:srgbClr val="0070C0"/>
                </a:solidFill>
                <a:latin typeface="Corbel"/>
              </a:rPr>
              <a:t>multiformity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FF7C80"/>
                </a:solidFill>
                <a:latin typeface="Corbel"/>
              </a:rPr>
              <a:t>multiplicity range </a:t>
            </a:r>
            <a:r>
              <a:rPr lang="ro-RO" dirty="0" smtClean="0">
                <a:solidFill>
                  <a:srgbClr val="FFFF00"/>
                </a:solidFill>
                <a:latin typeface="Corbel"/>
              </a:rPr>
              <a:t>unlikeness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00B050"/>
                </a:solidFill>
                <a:latin typeface="Corbel"/>
              </a:rPr>
              <a:t>variance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                                                                           </a:t>
            </a:r>
            <a:r>
              <a:rPr lang="ro-RO" dirty="0" smtClean="0">
                <a:solidFill>
                  <a:srgbClr val="CC00CC"/>
                </a:solidFill>
                <a:latin typeface="Corbel"/>
              </a:rPr>
              <a:t>variegation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FF9900"/>
                </a:solidFill>
                <a:latin typeface="Corbel"/>
              </a:rPr>
              <a:t>variety</a:t>
            </a:r>
            <a:r>
              <a:rPr lang="ro-RO" dirty="0" smtClean="0">
                <a:solidFill>
                  <a:prstClr val="black"/>
                </a:solidFill>
                <a:latin typeface="Corbel"/>
              </a:rPr>
              <a:t> </a:t>
            </a:r>
            <a:r>
              <a:rPr lang="ro-RO" dirty="0" smtClean="0">
                <a:solidFill>
                  <a:srgbClr val="D4D4D6">
                    <a:lumMod val="50000"/>
                  </a:srgbClr>
                </a:solidFill>
                <a:latin typeface="Corbel"/>
              </a:rPr>
              <a:t>variousness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o-RO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 bwMode="auto">
          <a:xfrm>
            <a:off x="609600" y="6324600"/>
            <a:ext cx="914400" cy="3762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8686800" cy="17526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4200" b="1" dirty="0" smtClean="0"/>
              <a:t>Quantitative and Qualitative        </a:t>
            </a:r>
            <a:br>
              <a:rPr lang="en-US" sz="4200" b="1" dirty="0" smtClean="0"/>
            </a:br>
            <a:r>
              <a:rPr lang="en-US" sz="4200" b="1" dirty="0" smtClean="0"/>
              <a:t>Plan 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Measuring Plan-Set Diversity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9530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∏</a:t>
            </a:r>
            <a:r>
              <a:rPr lang="en-US" dirty="0" smtClean="0"/>
              <a:t>: a non-empty set of plans;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cs typeface="Times New Roman" pitchFamily="18" charset="0"/>
              </a:rPr>
              <a:t>a plan</a:t>
            </a:r>
          </a:p>
          <a:p>
            <a:pPr eaLnBrk="1" hangingPunct="1"/>
            <a:r>
              <a:rPr lang="en-US" dirty="0" smtClean="0"/>
              <a:t>Smyth and </a:t>
            </a:r>
            <a:r>
              <a:rPr lang="en-US" dirty="0" err="1" smtClean="0"/>
              <a:t>McClave</a:t>
            </a:r>
            <a:r>
              <a:rPr lang="en-US" dirty="0" smtClean="0"/>
              <a:t> (2001) in CBR diversity, Myers and Lee (1999) in Planning (as “dispersion”)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1524000"/>
          <a:ext cx="5105400" cy="221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67" r:id="rId5" imgW="1307880" imgH="672840" progId="">
                  <p:embed/>
                </p:oleObj>
              </mc:Choice>
              <mc:Fallback>
                <p:oleObj r:id="rId5" imgW="1307880" imgH="672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5105400" cy="2214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Plan Distance</a:t>
            </a:r>
            <a:endParaRPr lang="en-US" altLang="zh-CN" b="1" dirty="0">
              <a:ea typeface="宋体" pitchFamily="2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1524000"/>
          <a:ext cx="5105400" cy="221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92" r:id="rId5" imgW="1307880" imgH="672840" progId="">
                  <p:embed/>
                </p:oleObj>
              </mc:Choice>
              <mc:Fallback>
                <p:oleObj r:id="rId5" imgW="1307880" imgH="672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5105400" cy="2214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5029200" y="1524000"/>
            <a:ext cx="1828800" cy="762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1219200"/>
            <a:ext cx="121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!!!</a:t>
            </a:r>
            <a:endParaRPr lang="ro-RO" sz="6000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7772400" cy="495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∏</a:t>
            </a: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non-empty set of plans; </a:t>
            </a:r>
            <a:r>
              <a:rPr kumimoji="0" lang="el-GR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π</a:t>
            </a: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 plan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Smyth and McClave (2001) in CBR diversity, Myers and Lee (1999) in Planning (as “dispersion”)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1828800" y="1524000"/>
          <a:ext cx="51054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93" r:id="rId7" imgW="1307880" imgH="672840" progId="">
                  <p:embed/>
                </p:oleObj>
              </mc:Choice>
              <mc:Fallback>
                <p:oleObj r:id="rId7" imgW="1307880" imgH="672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5105400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 bwMode="auto">
          <a:xfrm>
            <a:off x="5029200" y="1524000"/>
            <a:ext cx="1828800" cy="762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219200"/>
            <a:ext cx="121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!!!</a:t>
            </a:r>
            <a:endParaRPr lang="ro-RO" sz="6000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>
                <a:ea typeface="宋体" pitchFamily="2" charset="-122"/>
              </a:rPr>
              <a:t>Plan Distance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724400"/>
          </a:xfrm>
        </p:spPr>
        <p:txBody>
          <a:bodyPr/>
          <a:lstStyle/>
          <a:p>
            <a:pPr>
              <a:buNone/>
            </a:pPr>
            <a:r>
              <a:rPr lang="en-US" sz="6000" b="1" dirty="0" smtClean="0">
                <a:latin typeface="Tempus Sans ITC" pitchFamily="82" charset="0"/>
              </a:rPr>
              <a:t>  </a:t>
            </a:r>
            <a:r>
              <a:rPr lang="en-US" sz="6000" dirty="0" smtClean="0"/>
              <a:t>D(         </a:t>
            </a:r>
            <a:r>
              <a:rPr lang="en-US" sz="6000" b="1" dirty="0" smtClean="0"/>
              <a:t>,                </a:t>
            </a:r>
            <a:r>
              <a:rPr lang="en-US" sz="6000" dirty="0" smtClean="0"/>
              <a:t>)=?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1828800" y="1443608"/>
            <a:ext cx="648072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2362200"/>
            <a:ext cx="648072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Oval 8"/>
          <p:cNvSpPr/>
          <p:nvPr/>
        </p:nvSpPr>
        <p:spPr>
          <a:xfrm>
            <a:off x="3085728" y="1443608"/>
            <a:ext cx="648072" cy="648072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Oval 9"/>
          <p:cNvSpPr/>
          <p:nvPr/>
        </p:nvSpPr>
        <p:spPr>
          <a:xfrm>
            <a:off x="3886200" y="2451720"/>
            <a:ext cx="648072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Oval 10"/>
          <p:cNvSpPr/>
          <p:nvPr/>
        </p:nvSpPr>
        <p:spPr>
          <a:xfrm>
            <a:off x="4966320" y="2451720"/>
            <a:ext cx="648072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Oval 11"/>
          <p:cNvSpPr/>
          <p:nvPr/>
        </p:nvSpPr>
        <p:spPr>
          <a:xfrm>
            <a:off x="5254352" y="1371600"/>
            <a:ext cx="648072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Oval 12"/>
          <p:cNvSpPr/>
          <p:nvPr/>
        </p:nvSpPr>
        <p:spPr>
          <a:xfrm>
            <a:off x="5974432" y="2523728"/>
            <a:ext cx="648072" cy="6480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Oval 13"/>
          <p:cNvSpPr/>
          <p:nvPr/>
        </p:nvSpPr>
        <p:spPr>
          <a:xfrm>
            <a:off x="6478488" y="1371600"/>
            <a:ext cx="64807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5" name="Straight Arrow Connector 14"/>
          <p:cNvCxnSpPr>
            <a:stCxn id="7" idx="4"/>
            <a:endCxn id="8" idx="1"/>
          </p:cNvCxnSpPr>
          <p:nvPr/>
        </p:nvCxnSpPr>
        <p:spPr>
          <a:xfrm rot="16200000" flipH="1">
            <a:off x="2198458" y="2046058"/>
            <a:ext cx="365428" cy="45667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7"/>
          </p:cNvCxnSpPr>
          <p:nvPr/>
        </p:nvCxnSpPr>
        <p:spPr>
          <a:xfrm rot="5400000" flipH="1" flipV="1">
            <a:off x="3031760" y="2110172"/>
            <a:ext cx="382940" cy="3109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>
            <a:off x="4534272" y="2775756"/>
            <a:ext cx="432048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12" idx="3"/>
          </p:cNvCxnSpPr>
          <p:nvPr/>
        </p:nvCxnSpPr>
        <p:spPr>
          <a:xfrm rot="5400000" flipH="1" flipV="1">
            <a:off x="5056330" y="2158790"/>
            <a:ext cx="526956" cy="5890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5"/>
          </p:cNvCxnSpPr>
          <p:nvPr/>
        </p:nvCxnSpPr>
        <p:spPr>
          <a:xfrm rot="16200000" flipH="1">
            <a:off x="5600620" y="2131660"/>
            <a:ext cx="666036" cy="25224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7"/>
            <a:endCxn id="14" idx="4"/>
          </p:cNvCxnSpPr>
          <p:nvPr/>
        </p:nvCxnSpPr>
        <p:spPr>
          <a:xfrm rot="5400000" flipH="1" flipV="1">
            <a:off x="6365578" y="2181690"/>
            <a:ext cx="598964" cy="27492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5025" y="1752600"/>
            <a:ext cx="7851775" cy="1752600"/>
          </a:xfrm>
        </p:spPr>
        <p:txBody>
          <a:bodyPr/>
          <a:lstStyle/>
          <a:p>
            <a:r>
              <a:rPr lang="en-US" sz="4000" b="1" dirty="0" smtClean="0"/>
              <a:t>Diversity in Case-Based Reasoning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>
                <a:ea typeface="宋体" pitchFamily="2" charset="-122"/>
              </a:rPr>
              <a:t>Plan Distance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724400"/>
          </a:xfrm>
        </p:spPr>
        <p:txBody>
          <a:bodyPr/>
          <a:lstStyle/>
          <a:p>
            <a:pPr>
              <a:buNone/>
            </a:pPr>
            <a:r>
              <a:rPr lang="en-US" sz="6000" b="1" dirty="0" smtClean="0">
                <a:latin typeface="Tempus Sans ITC" pitchFamily="82" charset="0"/>
              </a:rPr>
              <a:t>  </a:t>
            </a:r>
            <a:r>
              <a:rPr lang="en-US" sz="6000" dirty="0" smtClean="0"/>
              <a:t>D(         </a:t>
            </a:r>
            <a:r>
              <a:rPr lang="en-US" sz="6000" b="1" dirty="0" smtClean="0"/>
              <a:t>,                </a:t>
            </a:r>
            <a:r>
              <a:rPr lang="en-US" sz="6000" dirty="0" smtClean="0"/>
              <a:t>)=?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500" b="1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D: plan distance metric</a:t>
            </a:r>
          </a:p>
          <a:p>
            <a:pPr lvl="1"/>
            <a:r>
              <a:rPr lang="en-US" dirty="0" smtClean="0"/>
              <a:t>A measure of the dissimilarity between two plans</a:t>
            </a:r>
          </a:p>
          <a:p>
            <a:pPr lvl="1"/>
            <a:r>
              <a:rPr lang="en-US" dirty="0" smtClean="0"/>
              <a:t>Non-trivial: plans are complex structures</a:t>
            </a:r>
          </a:p>
          <a:p>
            <a:pPr lvl="1"/>
            <a:r>
              <a:rPr lang="en-US" b="1" dirty="0" smtClean="0">
                <a:cs typeface="Times New Roman" pitchFamily="18" charset="0"/>
              </a:rPr>
              <a:t>Quantitative </a:t>
            </a:r>
            <a:r>
              <a:rPr lang="en-US" dirty="0" smtClean="0"/>
              <a:t>or </a:t>
            </a:r>
            <a:r>
              <a:rPr lang="en-US" b="1" dirty="0" smtClean="0">
                <a:cs typeface="Times New Roman" pitchFamily="18" charset="0"/>
              </a:rPr>
              <a:t>Qualitative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1828800" y="1443608"/>
            <a:ext cx="648072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2362200"/>
            <a:ext cx="648072" cy="6480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Oval 8"/>
          <p:cNvSpPr/>
          <p:nvPr/>
        </p:nvSpPr>
        <p:spPr>
          <a:xfrm>
            <a:off x="3085728" y="1443608"/>
            <a:ext cx="648072" cy="648072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Oval 9"/>
          <p:cNvSpPr/>
          <p:nvPr/>
        </p:nvSpPr>
        <p:spPr>
          <a:xfrm>
            <a:off x="3886200" y="2451720"/>
            <a:ext cx="648072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Oval 10"/>
          <p:cNvSpPr/>
          <p:nvPr/>
        </p:nvSpPr>
        <p:spPr>
          <a:xfrm>
            <a:off x="4966320" y="2451720"/>
            <a:ext cx="648072" cy="6480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Oval 11"/>
          <p:cNvSpPr/>
          <p:nvPr/>
        </p:nvSpPr>
        <p:spPr>
          <a:xfrm>
            <a:off x="5254352" y="1371600"/>
            <a:ext cx="648072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Oval 12"/>
          <p:cNvSpPr/>
          <p:nvPr/>
        </p:nvSpPr>
        <p:spPr>
          <a:xfrm>
            <a:off x="5974432" y="2523728"/>
            <a:ext cx="648072" cy="6480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Oval 13"/>
          <p:cNvSpPr/>
          <p:nvPr/>
        </p:nvSpPr>
        <p:spPr>
          <a:xfrm>
            <a:off x="6478488" y="1371600"/>
            <a:ext cx="64807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5" name="Straight Arrow Connector 14"/>
          <p:cNvCxnSpPr>
            <a:stCxn id="7" idx="4"/>
            <a:endCxn id="8" idx="1"/>
          </p:cNvCxnSpPr>
          <p:nvPr/>
        </p:nvCxnSpPr>
        <p:spPr>
          <a:xfrm rot="16200000" flipH="1">
            <a:off x="2198458" y="2046058"/>
            <a:ext cx="365428" cy="45667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7"/>
          </p:cNvCxnSpPr>
          <p:nvPr/>
        </p:nvCxnSpPr>
        <p:spPr>
          <a:xfrm rot="5400000" flipH="1" flipV="1">
            <a:off x="3031760" y="2110172"/>
            <a:ext cx="382940" cy="31093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>
          <a:xfrm>
            <a:off x="4534272" y="2775756"/>
            <a:ext cx="432048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12" idx="3"/>
          </p:cNvCxnSpPr>
          <p:nvPr/>
        </p:nvCxnSpPr>
        <p:spPr>
          <a:xfrm rot="5400000" flipH="1" flipV="1">
            <a:off x="5056330" y="2158790"/>
            <a:ext cx="526956" cy="5890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5"/>
          </p:cNvCxnSpPr>
          <p:nvPr/>
        </p:nvCxnSpPr>
        <p:spPr>
          <a:xfrm rot="16200000" flipH="1">
            <a:off x="5600620" y="2131660"/>
            <a:ext cx="666036" cy="25224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7"/>
            <a:endCxn id="14" idx="4"/>
          </p:cNvCxnSpPr>
          <p:nvPr/>
        </p:nvCxnSpPr>
        <p:spPr>
          <a:xfrm rot="5400000" flipH="1" flipV="1">
            <a:off x="6365578" y="2181690"/>
            <a:ext cx="598964" cy="27492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6477000" cy="1524000"/>
          </a:xfrm>
          <a:prstGeom prst="rect">
            <a:avLst/>
          </a:prstGeom>
          <a:solidFill>
            <a:srgbClr val="FF006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Any </a:t>
            </a:r>
            <a:r>
              <a:rPr lang="en-US" sz="2800" b="1" dirty="0" smtClean="0"/>
              <a:t>distinct </a:t>
            </a:r>
            <a:r>
              <a:rPr lang="en-US" sz="2800" dirty="0" smtClean="0"/>
              <a:t>plan elements (e.g. actions) are considered maximally </a:t>
            </a:r>
            <a:r>
              <a:rPr lang="en-US" sz="2800" b="1" dirty="0" smtClean="0"/>
              <a:t>distant </a:t>
            </a:r>
            <a:r>
              <a:rPr lang="en-US" sz="2800" dirty="0" smtClean="0"/>
              <a:t>from one another</a:t>
            </a:r>
          </a:p>
          <a:p>
            <a:pPr eaLnBrk="1" hangingPunct="1">
              <a:buNone/>
            </a:pPr>
            <a:r>
              <a:rPr lang="en-US" sz="2200" dirty="0" smtClean="0">
                <a:solidFill>
                  <a:srgbClr val="FF0066"/>
                </a:solidFill>
              </a:rPr>
              <a:t>    </a:t>
            </a:r>
            <a:r>
              <a:rPr lang="en-US" sz="2000" dirty="0" smtClean="0"/>
              <a:t>Dist(Add </a:t>
            </a:r>
            <a:r>
              <a:rPr lang="en-US" sz="2000" i="1" dirty="0" smtClean="0"/>
              <a:t>Sugar</a:t>
            </a:r>
            <a:r>
              <a:rPr lang="en-US" sz="2000" dirty="0" smtClean="0"/>
              <a:t>, Add </a:t>
            </a:r>
            <a:r>
              <a:rPr lang="en-US" sz="2000" i="1" dirty="0" smtClean="0"/>
              <a:t>Vinegar</a:t>
            </a:r>
            <a:r>
              <a:rPr lang="en-US" sz="2000" dirty="0" smtClean="0"/>
              <a:t>) = Dist(Add </a:t>
            </a:r>
            <a:r>
              <a:rPr lang="en-US" sz="2000" i="1" dirty="0" err="1" smtClean="0"/>
              <a:t>Lemon_Juice</a:t>
            </a:r>
            <a:r>
              <a:rPr lang="en-US" sz="2000" dirty="0" smtClean="0"/>
              <a:t>, Add </a:t>
            </a:r>
            <a:r>
              <a:rPr lang="en-US" sz="2000" i="1" dirty="0" smtClean="0"/>
              <a:t>Vinegar</a:t>
            </a:r>
            <a:r>
              <a:rPr lang="en-US" sz="2000" dirty="0" smtClean="0"/>
              <a:t>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No domain-specific degrees of distance</a:t>
            </a:r>
          </a:p>
          <a:p>
            <a:pPr eaLnBrk="1" hangingPunct="1"/>
            <a:r>
              <a:rPr lang="en-US" sz="2800" dirty="0" smtClean="0"/>
              <a:t>e.g.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Quant</a:t>
            </a:r>
            <a:r>
              <a:rPr lang="en-US" sz="2800" dirty="0" smtClean="0"/>
              <a:t> = (# actions in Plan1 not in Plan2) +               (# actions in Plan2 not in Plan1)   </a:t>
            </a:r>
            <a:r>
              <a:rPr lang="en-US" sz="2500" dirty="0" smtClean="0"/>
              <a:t>(Fox et al., 2006) </a:t>
            </a:r>
            <a:endParaRPr lang="en-US" sz="2500" b="1" dirty="0" smtClean="0"/>
          </a:p>
          <a:p>
            <a:pPr eaLnBrk="1" hangingPunct="1">
              <a:buNone/>
            </a:pPr>
            <a:r>
              <a:rPr lang="en-US" sz="2500" b="1" dirty="0" smtClean="0"/>
              <a:t>     </a:t>
            </a:r>
          </a:p>
          <a:p>
            <a:pPr eaLnBrk="1" hangingPunct="1">
              <a:buNone/>
            </a:pPr>
            <a:r>
              <a:rPr lang="en-US" sz="2500" b="1" dirty="0" smtClean="0"/>
              <a:t> </a:t>
            </a:r>
            <a:r>
              <a:rPr lang="en-US" sz="2500" dirty="0" err="1" smtClean="0"/>
              <a:t>Srivastava</a:t>
            </a:r>
            <a:r>
              <a:rPr lang="en-US" sz="2500" dirty="0" smtClean="0"/>
              <a:t> et al. (2007), Nguyen et  al. (2012)</a:t>
            </a:r>
            <a:endParaRPr lang="en-US" sz="2500" b="1" dirty="0" smtClean="0"/>
          </a:p>
        </p:txBody>
      </p:sp>
      <p:pic>
        <p:nvPicPr>
          <p:cNvPr id="355330" name="Picture 2" descr="http://t2.gstatic.com/images?q=tbn:ANd9GcSRkiwyKx4OxiQnSbEPSQiffyEMCFw-w1GykPIcySL_KmSqdP3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1524000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1000" y="4302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Quantitative Plan Distance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Quantitative Distance: Limitations</a:t>
            </a:r>
            <a:endParaRPr lang="ro-RO" b="1" dirty="0"/>
          </a:p>
        </p:txBody>
      </p:sp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1105272" y="2342964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4630688" y="2229036"/>
            <a:ext cx="1008112" cy="56296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6"/>
            <a:endCxn id="10" idx="2"/>
          </p:cNvCxnSpPr>
          <p:nvPr/>
        </p:nvCxnSpPr>
        <p:spPr>
          <a:xfrm>
            <a:off x="6286872" y="2229036"/>
            <a:ext cx="1714128" cy="418728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38"/>
          <p:cNvSpPr txBox="1">
            <a:spLocks/>
          </p:cNvSpPr>
          <p:nvPr/>
        </p:nvSpPr>
        <p:spPr bwMode="auto">
          <a:xfrm>
            <a:off x="5652120" y="1143000"/>
            <a:ext cx="45365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Very similar plans?</a:t>
            </a:r>
            <a:endParaRPr kumimoji="0" lang="ro-RO" sz="30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ea typeface="+mn-ea"/>
              <a:cs typeface="+mn-cs"/>
            </a:endParaRPr>
          </a:p>
        </p:txBody>
      </p:sp>
      <p:grpSp>
        <p:nvGrpSpPr>
          <p:cNvPr id="3" name="Group 104"/>
          <p:cNvGrpSpPr/>
          <p:nvPr/>
        </p:nvGrpSpPr>
        <p:grpSpPr>
          <a:xfrm>
            <a:off x="457200" y="1905000"/>
            <a:ext cx="8191872" cy="1066800"/>
            <a:chOff x="457200" y="1828800"/>
            <a:chExt cx="8191872" cy="1066800"/>
          </a:xfrm>
        </p:grpSpPr>
        <p:sp>
          <p:nvSpPr>
            <p:cNvPr id="36" name="TextBox 35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Unit1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5" name="Group 103"/>
            <p:cNvGrpSpPr/>
            <p:nvPr/>
          </p:nvGrpSpPr>
          <p:grpSpPr>
            <a:xfrm>
              <a:off x="457200" y="1828800"/>
              <a:ext cx="8191872" cy="1066800"/>
              <a:chOff x="457200" y="2019672"/>
              <a:chExt cx="8191872" cy="10668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638800" y="20196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58" name="Straight Arrow Connector 57"/>
              <p:cNvCxnSpPr>
                <a:stCxn id="8" idx="6"/>
                <a:endCxn id="9" idx="2"/>
              </p:cNvCxnSpPr>
              <p:nvPr/>
            </p:nvCxnSpPr>
            <p:spPr>
              <a:xfrm flipV="1">
                <a:off x="3772272" y="2343708"/>
                <a:ext cx="18665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9" idx="6"/>
                <a:endCxn id="10" idx="2"/>
              </p:cNvCxnSpPr>
              <p:nvPr/>
            </p:nvCxnSpPr>
            <p:spPr>
              <a:xfrm>
                <a:off x="6286872" y="2343708"/>
                <a:ext cx="17141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228600" y="6059269"/>
            <a:ext cx="205740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Battle of Issus, 333 BC</a:t>
            </a:r>
            <a:endParaRPr lang="ro-RO" b="1" i="1" dirty="0"/>
          </a:p>
        </p:txBody>
      </p:sp>
      <p:grpSp>
        <p:nvGrpSpPr>
          <p:cNvPr id="6" name="Group 105"/>
          <p:cNvGrpSpPr/>
          <p:nvPr/>
        </p:nvGrpSpPr>
        <p:grpSpPr>
          <a:xfrm>
            <a:off x="304800" y="2819400"/>
            <a:ext cx="8191872" cy="1181472"/>
            <a:chOff x="457200" y="1828800"/>
            <a:chExt cx="8191872" cy="1181472"/>
          </a:xfrm>
        </p:grpSpPr>
        <p:sp>
          <p:nvSpPr>
            <p:cNvPr id="107" name="TextBox 106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Unit2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7" name="Group 103"/>
            <p:cNvGrpSpPr/>
            <p:nvPr/>
          </p:nvGrpSpPr>
          <p:grpSpPr>
            <a:xfrm>
              <a:off x="457200" y="1866528"/>
              <a:ext cx="8191872" cy="1143744"/>
              <a:chOff x="457200" y="2057400"/>
              <a:chExt cx="8191872" cy="1143744"/>
            </a:xfrm>
          </p:grpSpPr>
          <p:sp>
            <p:nvSpPr>
              <p:cNvPr id="109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57800" y="25530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14" name="Straight Arrow Connector 113"/>
              <p:cNvCxnSpPr>
                <a:stCxn id="110" idx="6"/>
                <a:endCxn id="111" idx="2"/>
              </p:cNvCxnSpPr>
              <p:nvPr/>
            </p:nvCxnSpPr>
            <p:spPr>
              <a:xfrm>
                <a:off x="3772272" y="2762436"/>
                <a:ext cx="14855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111" idx="6"/>
                <a:endCxn id="112" idx="2"/>
              </p:cNvCxnSpPr>
              <p:nvPr/>
            </p:nvCxnSpPr>
            <p:spPr>
              <a:xfrm flipV="1">
                <a:off x="5905872" y="2762436"/>
                <a:ext cx="20951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11" name="Group 116"/>
          <p:cNvGrpSpPr/>
          <p:nvPr/>
        </p:nvGrpSpPr>
        <p:grpSpPr>
          <a:xfrm>
            <a:off x="723528" y="3886200"/>
            <a:ext cx="8191872" cy="1219200"/>
            <a:chOff x="457200" y="1676400"/>
            <a:chExt cx="8191872" cy="1219200"/>
          </a:xfrm>
        </p:grpSpPr>
        <p:sp>
          <p:nvSpPr>
            <p:cNvPr id="118" name="TextBox 117"/>
            <p:cNvSpPr txBox="1"/>
            <p:nvPr/>
          </p:nvSpPr>
          <p:spPr>
            <a:xfrm>
              <a:off x="3543672" y="16764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Unit3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3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20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25" name="Straight Arrow Connector 124"/>
              <p:cNvCxnSpPr>
                <a:stCxn id="121" idx="6"/>
                <a:endCxn id="122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22" idx="6"/>
                <a:endCxn id="123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143000" y="2287741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14" name="Group 127"/>
          <p:cNvGrpSpPr/>
          <p:nvPr/>
        </p:nvGrpSpPr>
        <p:grpSpPr>
          <a:xfrm>
            <a:off x="76200" y="4990728"/>
            <a:ext cx="8191872" cy="1029072"/>
            <a:chOff x="457200" y="1866528"/>
            <a:chExt cx="8191872" cy="1029072"/>
          </a:xfrm>
        </p:grpSpPr>
        <p:sp>
          <p:nvSpPr>
            <p:cNvPr id="129" name="TextBox 128"/>
            <p:cNvSpPr txBox="1"/>
            <p:nvPr/>
          </p:nvSpPr>
          <p:spPr>
            <a:xfrm>
              <a:off x="3821832" y="19050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Unit4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5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31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136" name="Straight Arrow Connector 135"/>
              <p:cNvCxnSpPr>
                <a:stCxn id="132" idx="6"/>
                <a:endCxn id="133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33" idx="6"/>
                <a:endCxn id="134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cxnSp>
        <p:nvCxnSpPr>
          <p:cNvPr id="152" name="Straight Arrow Connector 151"/>
          <p:cNvCxnSpPr/>
          <p:nvPr/>
        </p:nvCxnSpPr>
        <p:spPr>
          <a:xfrm>
            <a:off x="724272" y="5486400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914400" y="3429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1371600" y="4572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Quantitative Distance: Limitations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Unit?</a:t>
            </a:r>
            <a:endParaRPr lang="ro-RO" b="1" i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1105272" y="2342964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4630688" y="2229036"/>
            <a:ext cx="1008112" cy="56296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6"/>
            <a:endCxn id="10" idx="2"/>
          </p:cNvCxnSpPr>
          <p:nvPr/>
        </p:nvCxnSpPr>
        <p:spPr>
          <a:xfrm>
            <a:off x="6286872" y="2229036"/>
            <a:ext cx="1714128" cy="418728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4"/>
          <p:cNvGrpSpPr/>
          <p:nvPr/>
        </p:nvGrpSpPr>
        <p:grpSpPr>
          <a:xfrm>
            <a:off x="457200" y="1905000"/>
            <a:ext cx="8191872" cy="1066800"/>
            <a:chOff x="457200" y="1828800"/>
            <a:chExt cx="8191872" cy="1066800"/>
          </a:xfrm>
        </p:grpSpPr>
        <p:sp>
          <p:nvSpPr>
            <p:cNvPr id="36" name="TextBox 35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Unit1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5" name="Group 103"/>
            <p:cNvGrpSpPr/>
            <p:nvPr/>
          </p:nvGrpSpPr>
          <p:grpSpPr>
            <a:xfrm>
              <a:off x="457200" y="1828800"/>
              <a:ext cx="8191872" cy="1066800"/>
              <a:chOff x="457200" y="2019672"/>
              <a:chExt cx="8191872" cy="10668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638800" y="20196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58" name="Straight Arrow Connector 57"/>
              <p:cNvCxnSpPr>
                <a:stCxn id="8" idx="6"/>
                <a:endCxn id="9" idx="2"/>
              </p:cNvCxnSpPr>
              <p:nvPr/>
            </p:nvCxnSpPr>
            <p:spPr>
              <a:xfrm flipV="1">
                <a:off x="3772272" y="2343708"/>
                <a:ext cx="18665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9" idx="6"/>
                <a:endCxn id="10" idx="2"/>
              </p:cNvCxnSpPr>
              <p:nvPr/>
            </p:nvCxnSpPr>
            <p:spPr>
              <a:xfrm>
                <a:off x="6286872" y="2343708"/>
                <a:ext cx="17141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228600" y="6059269"/>
            <a:ext cx="205740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Battle of Issus, 333 BC</a:t>
            </a:r>
            <a:endParaRPr lang="ro-RO" b="1" i="1" dirty="0"/>
          </a:p>
        </p:txBody>
      </p:sp>
      <p:grpSp>
        <p:nvGrpSpPr>
          <p:cNvPr id="6" name="Group 105"/>
          <p:cNvGrpSpPr/>
          <p:nvPr/>
        </p:nvGrpSpPr>
        <p:grpSpPr>
          <a:xfrm>
            <a:off x="304800" y="2819400"/>
            <a:ext cx="8191872" cy="1181472"/>
            <a:chOff x="457200" y="1828800"/>
            <a:chExt cx="8191872" cy="1181472"/>
          </a:xfrm>
        </p:grpSpPr>
        <p:sp>
          <p:nvSpPr>
            <p:cNvPr id="107" name="TextBox 106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Unit2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7" name="Group 103"/>
            <p:cNvGrpSpPr/>
            <p:nvPr/>
          </p:nvGrpSpPr>
          <p:grpSpPr>
            <a:xfrm>
              <a:off x="457200" y="1866528"/>
              <a:ext cx="8191872" cy="1143744"/>
              <a:chOff x="457200" y="2057400"/>
              <a:chExt cx="8191872" cy="1143744"/>
            </a:xfrm>
          </p:grpSpPr>
          <p:sp>
            <p:nvSpPr>
              <p:cNvPr id="109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57800" y="25530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14" name="Straight Arrow Connector 113"/>
              <p:cNvCxnSpPr>
                <a:stCxn id="110" idx="6"/>
                <a:endCxn id="111" idx="2"/>
              </p:cNvCxnSpPr>
              <p:nvPr/>
            </p:nvCxnSpPr>
            <p:spPr>
              <a:xfrm>
                <a:off x="3772272" y="2762436"/>
                <a:ext cx="14855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111" idx="6"/>
                <a:endCxn id="112" idx="2"/>
              </p:cNvCxnSpPr>
              <p:nvPr/>
            </p:nvCxnSpPr>
            <p:spPr>
              <a:xfrm flipV="1">
                <a:off x="5905872" y="2762436"/>
                <a:ext cx="20951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11" name="Group 116"/>
          <p:cNvGrpSpPr/>
          <p:nvPr/>
        </p:nvGrpSpPr>
        <p:grpSpPr>
          <a:xfrm>
            <a:off x="723528" y="3886200"/>
            <a:ext cx="8191872" cy="1219200"/>
            <a:chOff x="457200" y="1676400"/>
            <a:chExt cx="8191872" cy="1219200"/>
          </a:xfrm>
        </p:grpSpPr>
        <p:sp>
          <p:nvSpPr>
            <p:cNvPr id="118" name="TextBox 117"/>
            <p:cNvSpPr txBox="1"/>
            <p:nvPr/>
          </p:nvSpPr>
          <p:spPr>
            <a:xfrm>
              <a:off x="3543672" y="16764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Unit3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3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20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25" name="Straight Arrow Connector 124"/>
              <p:cNvCxnSpPr>
                <a:stCxn id="121" idx="6"/>
                <a:endCxn id="122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22" idx="6"/>
                <a:endCxn id="123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143000" y="2287741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288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27"/>
          <p:cNvGrpSpPr/>
          <p:nvPr/>
        </p:nvGrpSpPr>
        <p:grpSpPr>
          <a:xfrm>
            <a:off x="76200" y="4990728"/>
            <a:ext cx="8191872" cy="1029072"/>
            <a:chOff x="457200" y="1866528"/>
            <a:chExt cx="8191872" cy="1029072"/>
          </a:xfrm>
        </p:grpSpPr>
        <p:sp>
          <p:nvSpPr>
            <p:cNvPr id="129" name="TextBox 128"/>
            <p:cNvSpPr txBox="1"/>
            <p:nvPr/>
          </p:nvSpPr>
          <p:spPr>
            <a:xfrm>
              <a:off x="3821832" y="19050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Unit4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5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31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136" name="Straight Arrow Connector 135"/>
              <p:cNvCxnSpPr>
                <a:stCxn id="132" idx="6"/>
                <a:endCxn id="133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33" idx="6"/>
                <a:endCxn id="134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cxnSp>
        <p:nvCxnSpPr>
          <p:cNvPr id="152" name="Straight Arrow Connector 151"/>
          <p:cNvCxnSpPr/>
          <p:nvPr/>
        </p:nvCxnSpPr>
        <p:spPr>
          <a:xfrm>
            <a:off x="724272" y="5486400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914400" y="3429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1371600" y="4572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583832" y="1840468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Unit1</a:t>
            </a:r>
            <a:endParaRPr lang="ro-RO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1105272" y="2342964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4630688" y="2229036"/>
            <a:ext cx="1008112" cy="56296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6"/>
            <a:endCxn id="10" idx="2"/>
          </p:cNvCxnSpPr>
          <p:nvPr/>
        </p:nvCxnSpPr>
        <p:spPr>
          <a:xfrm>
            <a:off x="6286872" y="2229036"/>
            <a:ext cx="1714128" cy="418728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4"/>
          <p:cNvGrpSpPr/>
          <p:nvPr/>
        </p:nvGrpSpPr>
        <p:grpSpPr>
          <a:xfrm>
            <a:off x="457200" y="1905000"/>
            <a:ext cx="8191872" cy="1066800"/>
            <a:chOff x="457200" y="1828800"/>
            <a:chExt cx="8191872" cy="1066800"/>
          </a:xfrm>
        </p:grpSpPr>
        <p:sp>
          <p:nvSpPr>
            <p:cNvPr id="36" name="TextBox 35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Unit1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 103"/>
            <p:cNvGrpSpPr/>
            <p:nvPr/>
          </p:nvGrpSpPr>
          <p:grpSpPr>
            <a:xfrm>
              <a:off x="457200" y="1828800"/>
              <a:ext cx="8191872" cy="1066800"/>
              <a:chOff x="457200" y="2019672"/>
              <a:chExt cx="8191872" cy="10668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638800" y="20196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58" name="Straight Arrow Connector 57"/>
              <p:cNvCxnSpPr>
                <a:stCxn id="8" idx="6"/>
                <a:endCxn id="9" idx="2"/>
              </p:cNvCxnSpPr>
              <p:nvPr/>
            </p:nvCxnSpPr>
            <p:spPr>
              <a:xfrm flipV="1">
                <a:off x="3772272" y="2343708"/>
                <a:ext cx="18665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9" idx="6"/>
                <a:endCxn id="10" idx="2"/>
              </p:cNvCxnSpPr>
              <p:nvPr/>
            </p:nvCxnSpPr>
            <p:spPr>
              <a:xfrm>
                <a:off x="6286872" y="2343708"/>
                <a:ext cx="17141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228600" y="6059269"/>
            <a:ext cx="205740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Battle of Issus, 333 BC</a:t>
            </a:r>
            <a:endParaRPr lang="ro-RO" b="1" i="1" dirty="0"/>
          </a:p>
        </p:txBody>
      </p:sp>
      <p:grpSp>
        <p:nvGrpSpPr>
          <p:cNvPr id="5" name="Group 105"/>
          <p:cNvGrpSpPr/>
          <p:nvPr/>
        </p:nvGrpSpPr>
        <p:grpSpPr>
          <a:xfrm>
            <a:off x="304800" y="2819400"/>
            <a:ext cx="8191872" cy="1181472"/>
            <a:chOff x="457200" y="1828800"/>
            <a:chExt cx="8191872" cy="1181472"/>
          </a:xfrm>
        </p:grpSpPr>
        <p:sp>
          <p:nvSpPr>
            <p:cNvPr id="107" name="TextBox 106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Unit2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6" name="Group 103"/>
            <p:cNvGrpSpPr/>
            <p:nvPr/>
          </p:nvGrpSpPr>
          <p:grpSpPr>
            <a:xfrm>
              <a:off x="457200" y="1866528"/>
              <a:ext cx="8191872" cy="1143744"/>
              <a:chOff x="457200" y="2057400"/>
              <a:chExt cx="8191872" cy="1143744"/>
            </a:xfrm>
          </p:grpSpPr>
          <p:sp>
            <p:nvSpPr>
              <p:cNvPr id="109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57800" y="25530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14" name="Straight Arrow Connector 113"/>
              <p:cNvCxnSpPr>
                <a:stCxn id="110" idx="6"/>
                <a:endCxn id="111" idx="2"/>
              </p:cNvCxnSpPr>
              <p:nvPr/>
            </p:nvCxnSpPr>
            <p:spPr>
              <a:xfrm>
                <a:off x="3772272" y="2762436"/>
                <a:ext cx="14855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111" idx="6"/>
                <a:endCxn id="112" idx="2"/>
              </p:cNvCxnSpPr>
              <p:nvPr/>
            </p:nvCxnSpPr>
            <p:spPr>
              <a:xfrm flipV="1">
                <a:off x="5905872" y="2762436"/>
                <a:ext cx="20951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7" name="Group 116"/>
          <p:cNvGrpSpPr/>
          <p:nvPr/>
        </p:nvGrpSpPr>
        <p:grpSpPr>
          <a:xfrm>
            <a:off x="723528" y="3886200"/>
            <a:ext cx="8191872" cy="1219200"/>
            <a:chOff x="457200" y="1676400"/>
            <a:chExt cx="8191872" cy="1219200"/>
          </a:xfrm>
        </p:grpSpPr>
        <p:sp>
          <p:nvSpPr>
            <p:cNvPr id="118" name="TextBox 117"/>
            <p:cNvSpPr txBox="1"/>
            <p:nvPr/>
          </p:nvSpPr>
          <p:spPr>
            <a:xfrm>
              <a:off x="3543672" y="16764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Unit3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1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20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25" name="Straight Arrow Connector 124"/>
              <p:cNvCxnSpPr>
                <a:stCxn id="121" idx="6"/>
                <a:endCxn id="122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22" idx="6"/>
                <a:endCxn id="123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143000" y="2287741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13" name="Group 127"/>
          <p:cNvGrpSpPr/>
          <p:nvPr/>
        </p:nvGrpSpPr>
        <p:grpSpPr>
          <a:xfrm>
            <a:off x="76200" y="4990728"/>
            <a:ext cx="8191872" cy="1029072"/>
            <a:chOff x="457200" y="1866528"/>
            <a:chExt cx="8191872" cy="1029072"/>
          </a:xfrm>
        </p:grpSpPr>
        <p:sp>
          <p:nvSpPr>
            <p:cNvPr id="129" name="TextBox 128"/>
            <p:cNvSpPr txBox="1"/>
            <p:nvPr/>
          </p:nvSpPr>
          <p:spPr>
            <a:xfrm>
              <a:off x="3821832" y="19050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Unit4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4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31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136" name="Straight Arrow Connector 135"/>
              <p:cNvCxnSpPr>
                <a:stCxn id="132" idx="6"/>
                <a:endCxn id="133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33" idx="6"/>
                <a:endCxn id="134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cxnSp>
        <p:nvCxnSpPr>
          <p:cNvPr id="152" name="Straight Arrow Connector 151"/>
          <p:cNvCxnSpPr/>
          <p:nvPr/>
        </p:nvCxnSpPr>
        <p:spPr>
          <a:xfrm>
            <a:off x="724272" y="5486400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914400" y="3429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1371600" y="4572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152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4583832" y="1840468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Unit1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9600" y="2895600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Unit2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Quantitative Distance: Limitations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Unit?</a:t>
            </a:r>
            <a:endParaRPr lang="ro-RO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1105272" y="2342964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4630688" y="2229036"/>
            <a:ext cx="1008112" cy="56296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6"/>
            <a:endCxn id="10" idx="2"/>
          </p:cNvCxnSpPr>
          <p:nvPr/>
        </p:nvCxnSpPr>
        <p:spPr>
          <a:xfrm>
            <a:off x="6286872" y="2229036"/>
            <a:ext cx="1714128" cy="418728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4"/>
          <p:cNvGrpSpPr/>
          <p:nvPr/>
        </p:nvGrpSpPr>
        <p:grpSpPr>
          <a:xfrm>
            <a:off x="457200" y="1905000"/>
            <a:ext cx="8191872" cy="1066800"/>
            <a:chOff x="457200" y="1828800"/>
            <a:chExt cx="8191872" cy="1066800"/>
          </a:xfrm>
        </p:grpSpPr>
        <p:sp>
          <p:nvSpPr>
            <p:cNvPr id="36" name="TextBox 35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Unit1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 103"/>
            <p:cNvGrpSpPr/>
            <p:nvPr/>
          </p:nvGrpSpPr>
          <p:grpSpPr>
            <a:xfrm>
              <a:off x="457200" y="1828800"/>
              <a:ext cx="8191872" cy="1066800"/>
              <a:chOff x="457200" y="2019672"/>
              <a:chExt cx="8191872" cy="10668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638800" y="20196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58" name="Straight Arrow Connector 57"/>
              <p:cNvCxnSpPr>
                <a:stCxn id="8" idx="6"/>
                <a:endCxn id="9" idx="2"/>
              </p:cNvCxnSpPr>
              <p:nvPr/>
            </p:nvCxnSpPr>
            <p:spPr>
              <a:xfrm flipV="1">
                <a:off x="3772272" y="2343708"/>
                <a:ext cx="18665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9" idx="6"/>
                <a:endCxn id="10" idx="2"/>
              </p:cNvCxnSpPr>
              <p:nvPr/>
            </p:nvCxnSpPr>
            <p:spPr>
              <a:xfrm>
                <a:off x="6286872" y="2343708"/>
                <a:ext cx="17141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228600" y="6059269"/>
            <a:ext cx="205740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Battle of Issus, 333 BC</a:t>
            </a:r>
            <a:endParaRPr lang="ro-RO" b="1" i="1" dirty="0"/>
          </a:p>
        </p:txBody>
      </p:sp>
      <p:grpSp>
        <p:nvGrpSpPr>
          <p:cNvPr id="5" name="Group 105"/>
          <p:cNvGrpSpPr/>
          <p:nvPr/>
        </p:nvGrpSpPr>
        <p:grpSpPr>
          <a:xfrm>
            <a:off x="304800" y="2819400"/>
            <a:ext cx="8191872" cy="1181472"/>
            <a:chOff x="457200" y="1828800"/>
            <a:chExt cx="8191872" cy="1181472"/>
          </a:xfrm>
        </p:grpSpPr>
        <p:sp>
          <p:nvSpPr>
            <p:cNvPr id="107" name="TextBox 106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Unit2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6" name="Group 103"/>
            <p:cNvGrpSpPr/>
            <p:nvPr/>
          </p:nvGrpSpPr>
          <p:grpSpPr>
            <a:xfrm>
              <a:off x="457200" y="1866528"/>
              <a:ext cx="8191872" cy="1143744"/>
              <a:chOff x="457200" y="2057400"/>
              <a:chExt cx="8191872" cy="1143744"/>
            </a:xfrm>
          </p:grpSpPr>
          <p:sp>
            <p:nvSpPr>
              <p:cNvPr id="109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57800" y="25530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14" name="Straight Arrow Connector 113"/>
              <p:cNvCxnSpPr>
                <a:stCxn id="110" idx="6"/>
                <a:endCxn id="111" idx="2"/>
              </p:cNvCxnSpPr>
              <p:nvPr/>
            </p:nvCxnSpPr>
            <p:spPr>
              <a:xfrm>
                <a:off x="3772272" y="2762436"/>
                <a:ext cx="14855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111" idx="6"/>
                <a:endCxn id="112" idx="2"/>
              </p:cNvCxnSpPr>
              <p:nvPr/>
            </p:nvCxnSpPr>
            <p:spPr>
              <a:xfrm flipV="1">
                <a:off x="5905872" y="2762436"/>
                <a:ext cx="20951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7" name="Group 116"/>
          <p:cNvGrpSpPr/>
          <p:nvPr/>
        </p:nvGrpSpPr>
        <p:grpSpPr>
          <a:xfrm>
            <a:off x="723528" y="3886200"/>
            <a:ext cx="8191872" cy="1219200"/>
            <a:chOff x="457200" y="1676400"/>
            <a:chExt cx="8191872" cy="1219200"/>
          </a:xfrm>
        </p:grpSpPr>
        <p:sp>
          <p:nvSpPr>
            <p:cNvPr id="118" name="TextBox 117"/>
            <p:cNvSpPr txBox="1"/>
            <p:nvPr/>
          </p:nvSpPr>
          <p:spPr>
            <a:xfrm>
              <a:off x="3543672" y="16764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Unit3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1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20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25" name="Straight Arrow Connector 124"/>
              <p:cNvCxnSpPr>
                <a:stCxn id="121" idx="6"/>
                <a:endCxn id="122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22" idx="6"/>
                <a:endCxn id="123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143000" y="2287741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13" name="Group 127"/>
          <p:cNvGrpSpPr/>
          <p:nvPr/>
        </p:nvGrpSpPr>
        <p:grpSpPr>
          <a:xfrm>
            <a:off x="76200" y="4990728"/>
            <a:ext cx="8191872" cy="1029072"/>
            <a:chOff x="457200" y="1866528"/>
            <a:chExt cx="8191872" cy="1029072"/>
          </a:xfrm>
        </p:grpSpPr>
        <p:sp>
          <p:nvSpPr>
            <p:cNvPr id="129" name="TextBox 128"/>
            <p:cNvSpPr txBox="1"/>
            <p:nvPr/>
          </p:nvSpPr>
          <p:spPr>
            <a:xfrm>
              <a:off x="3821832" y="19050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Unit4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4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31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136" name="Straight Arrow Connector 135"/>
              <p:cNvCxnSpPr>
                <a:stCxn id="132" idx="6"/>
                <a:endCxn id="133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33" idx="6"/>
                <a:endCxn id="134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cxnSp>
        <p:nvCxnSpPr>
          <p:cNvPr id="152" name="Straight Arrow Connector 151"/>
          <p:cNvCxnSpPr/>
          <p:nvPr/>
        </p:nvCxnSpPr>
        <p:spPr>
          <a:xfrm>
            <a:off x="724272" y="5486400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914400" y="3429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1371600" y="4572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152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14800"/>
            <a:ext cx="1290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4583832" y="1840468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Unit1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19600" y="2895600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Unit2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3432" y="4126468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Unit3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Quantitative Distance: Limitations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Unit?</a:t>
            </a:r>
            <a:endParaRPr lang="ro-RO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1105272" y="2342964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4630688" y="2229036"/>
            <a:ext cx="1008112" cy="56296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6"/>
            <a:endCxn id="10" idx="2"/>
          </p:cNvCxnSpPr>
          <p:nvPr/>
        </p:nvCxnSpPr>
        <p:spPr>
          <a:xfrm>
            <a:off x="6286872" y="2229036"/>
            <a:ext cx="1714128" cy="418728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4"/>
          <p:cNvGrpSpPr/>
          <p:nvPr/>
        </p:nvGrpSpPr>
        <p:grpSpPr>
          <a:xfrm>
            <a:off x="457200" y="1905000"/>
            <a:ext cx="8191872" cy="1066800"/>
            <a:chOff x="457200" y="1828800"/>
            <a:chExt cx="8191872" cy="1066800"/>
          </a:xfrm>
        </p:grpSpPr>
        <p:sp>
          <p:nvSpPr>
            <p:cNvPr id="36" name="TextBox 35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Unit1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 103"/>
            <p:cNvGrpSpPr/>
            <p:nvPr/>
          </p:nvGrpSpPr>
          <p:grpSpPr>
            <a:xfrm>
              <a:off x="457200" y="1828800"/>
              <a:ext cx="8191872" cy="1066800"/>
              <a:chOff x="457200" y="2019672"/>
              <a:chExt cx="8191872" cy="10668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638800" y="20196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58" name="Straight Arrow Connector 57"/>
              <p:cNvCxnSpPr>
                <a:stCxn id="8" idx="6"/>
                <a:endCxn id="9" idx="2"/>
              </p:cNvCxnSpPr>
              <p:nvPr/>
            </p:nvCxnSpPr>
            <p:spPr>
              <a:xfrm flipV="1">
                <a:off x="3772272" y="2343708"/>
                <a:ext cx="18665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9" idx="6"/>
                <a:endCxn id="10" idx="2"/>
              </p:cNvCxnSpPr>
              <p:nvPr/>
            </p:nvCxnSpPr>
            <p:spPr>
              <a:xfrm>
                <a:off x="6286872" y="2343708"/>
                <a:ext cx="17141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228600" y="6059269"/>
            <a:ext cx="205740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Battle of Issus, 333 BC</a:t>
            </a:r>
            <a:endParaRPr lang="ro-RO" b="1" i="1" dirty="0"/>
          </a:p>
        </p:txBody>
      </p:sp>
      <p:grpSp>
        <p:nvGrpSpPr>
          <p:cNvPr id="5" name="Group 105"/>
          <p:cNvGrpSpPr/>
          <p:nvPr/>
        </p:nvGrpSpPr>
        <p:grpSpPr>
          <a:xfrm>
            <a:off x="304800" y="2819400"/>
            <a:ext cx="8191872" cy="1181472"/>
            <a:chOff x="457200" y="1828800"/>
            <a:chExt cx="8191872" cy="1181472"/>
          </a:xfrm>
        </p:grpSpPr>
        <p:sp>
          <p:nvSpPr>
            <p:cNvPr id="107" name="TextBox 106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Unit2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6" name="Group 103"/>
            <p:cNvGrpSpPr/>
            <p:nvPr/>
          </p:nvGrpSpPr>
          <p:grpSpPr>
            <a:xfrm>
              <a:off x="457200" y="1866528"/>
              <a:ext cx="8191872" cy="1143744"/>
              <a:chOff x="457200" y="2057400"/>
              <a:chExt cx="8191872" cy="1143744"/>
            </a:xfrm>
          </p:grpSpPr>
          <p:sp>
            <p:nvSpPr>
              <p:cNvPr id="109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57800" y="25530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14" name="Straight Arrow Connector 113"/>
              <p:cNvCxnSpPr>
                <a:stCxn id="110" idx="6"/>
                <a:endCxn id="111" idx="2"/>
              </p:cNvCxnSpPr>
              <p:nvPr/>
            </p:nvCxnSpPr>
            <p:spPr>
              <a:xfrm>
                <a:off x="3772272" y="2762436"/>
                <a:ext cx="14855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111" idx="6"/>
                <a:endCxn id="112" idx="2"/>
              </p:cNvCxnSpPr>
              <p:nvPr/>
            </p:nvCxnSpPr>
            <p:spPr>
              <a:xfrm flipV="1">
                <a:off x="5905872" y="2762436"/>
                <a:ext cx="20951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7" name="Group 116"/>
          <p:cNvGrpSpPr/>
          <p:nvPr/>
        </p:nvGrpSpPr>
        <p:grpSpPr>
          <a:xfrm>
            <a:off x="723528" y="3886200"/>
            <a:ext cx="8191872" cy="1219200"/>
            <a:chOff x="457200" y="1676400"/>
            <a:chExt cx="8191872" cy="1219200"/>
          </a:xfrm>
        </p:grpSpPr>
        <p:sp>
          <p:nvSpPr>
            <p:cNvPr id="118" name="TextBox 117"/>
            <p:cNvSpPr txBox="1"/>
            <p:nvPr/>
          </p:nvSpPr>
          <p:spPr>
            <a:xfrm>
              <a:off x="3543672" y="16764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Unit3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1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20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25" name="Straight Arrow Connector 124"/>
              <p:cNvCxnSpPr>
                <a:stCxn id="121" idx="6"/>
                <a:endCxn id="122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22" idx="6"/>
                <a:endCxn id="123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143000" y="2287741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13" name="Group 127"/>
          <p:cNvGrpSpPr/>
          <p:nvPr/>
        </p:nvGrpSpPr>
        <p:grpSpPr>
          <a:xfrm>
            <a:off x="76200" y="4990728"/>
            <a:ext cx="8191872" cy="1029072"/>
            <a:chOff x="457200" y="1866528"/>
            <a:chExt cx="8191872" cy="1029072"/>
          </a:xfrm>
        </p:grpSpPr>
        <p:sp>
          <p:nvSpPr>
            <p:cNvPr id="129" name="TextBox 128"/>
            <p:cNvSpPr txBox="1"/>
            <p:nvPr/>
          </p:nvSpPr>
          <p:spPr>
            <a:xfrm>
              <a:off x="3821832" y="19050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Unit4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4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31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136" name="Straight Arrow Connector 135"/>
              <p:cNvCxnSpPr>
                <a:stCxn id="132" idx="6"/>
                <a:endCxn id="133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33" idx="6"/>
                <a:endCxn id="134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cxnSp>
        <p:nvCxnSpPr>
          <p:cNvPr id="152" name="Straight Arrow Connector 151"/>
          <p:cNvCxnSpPr/>
          <p:nvPr/>
        </p:nvCxnSpPr>
        <p:spPr>
          <a:xfrm>
            <a:off x="724272" y="5486400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914400" y="3429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1371600" y="4572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152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14800"/>
            <a:ext cx="1290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1" y="5029201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4583832" y="1840468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Unit1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19600" y="2895600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Unit2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93432" y="4126468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Unit3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52800" y="5029200"/>
            <a:ext cx="1295400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Unit4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Quantitative Distance: Limitations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Unit?</a:t>
            </a:r>
            <a:endParaRPr lang="ro-RO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143125" cy="2143125"/>
          </a:xfrm>
          <a:prstGeom prst="rect">
            <a:avLst/>
          </a:prstGeom>
          <a:noFill/>
        </p:spPr>
      </p:pic>
      <p:pic>
        <p:nvPicPr>
          <p:cNvPr id="18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2143125" cy="2143125"/>
          </a:xfrm>
          <a:prstGeom prst="rect">
            <a:avLst/>
          </a:prstGeom>
          <a:noFill/>
        </p:spPr>
      </p:pic>
      <p:pic>
        <p:nvPicPr>
          <p:cNvPr id="17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971800"/>
            <a:ext cx="2143125" cy="2143125"/>
          </a:xfrm>
          <a:prstGeom prst="rect">
            <a:avLst/>
          </a:prstGeom>
          <a:noFill/>
        </p:spPr>
      </p:pic>
      <p:pic>
        <p:nvPicPr>
          <p:cNvPr id="16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2962275"/>
            <a:ext cx="2143125" cy="2143125"/>
          </a:xfrm>
          <a:prstGeom prst="rect">
            <a:avLst/>
          </a:prstGeom>
          <a:noFill/>
        </p:spPr>
      </p:pic>
      <p:pic>
        <p:nvPicPr>
          <p:cNvPr id="15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1219200"/>
            <a:ext cx="2143125" cy="2143125"/>
          </a:xfrm>
          <a:prstGeom prst="rect">
            <a:avLst/>
          </a:prstGeom>
          <a:noFill/>
        </p:spPr>
      </p:pic>
      <p:pic>
        <p:nvPicPr>
          <p:cNvPr id="13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19200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219200"/>
            <a:ext cx="2143125" cy="2143125"/>
          </a:xfrm>
          <a:prstGeom prst="rect">
            <a:avLst/>
          </a:prstGeom>
          <a:noFill/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ln>
                  <a:solidFill>
                    <a:schemeClr val="tx1"/>
                  </a:solidFill>
                </a:ln>
                <a:ea typeface="宋体" pitchFamily="2" charset="-122"/>
              </a:rPr>
              <a:t>Quantitatively Diverse Plans</a:t>
            </a:r>
            <a:endParaRPr lang="en-US" altLang="zh-CN" dirty="0">
              <a:ln>
                <a:solidFill>
                  <a:schemeClr val="tx1"/>
                </a:solidFill>
              </a:ln>
              <a:ea typeface="宋体" pitchFamily="2" charset="-122"/>
            </a:endParaRPr>
          </a:p>
        </p:txBody>
      </p:sp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7010400" cy="298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105400"/>
            <a:ext cx="9885759" cy="11201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62305" tIns="43717" rIns="87435" bIns="43717"/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Initial State: (Seductive Heroine), Goal: </a:t>
            </a:r>
            <a:r>
              <a:rPr lang="en-US" sz="4000" dirty="0" smtClean="0">
                <a:solidFill>
                  <a:schemeClr val="tx1"/>
                </a:solidFill>
                <a:latin typeface="Blackadder ITC" pitchFamily="82" charset="0"/>
                <a:ea typeface="Cambria Math" pitchFamily="18" charset="0"/>
              </a:rPr>
              <a:t>Happy End</a:t>
            </a:r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  <a:endParaRPr lang="en-US" sz="40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61722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39624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It is based on domain-specific degrees of distance between plan elements </a:t>
            </a:r>
          </a:p>
          <a:p>
            <a:pPr>
              <a:buNone/>
            </a:pPr>
            <a:r>
              <a:rPr lang="en-US" sz="2000" dirty="0" smtClean="0"/>
              <a:t>     Dist(Add </a:t>
            </a:r>
            <a:r>
              <a:rPr lang="en-US" sz="2000" i="1" dirty="0" smtClean="0"/>
              <a:t>Sugar</a:t>
            </a:r>
            <a:r>
              <a:rPr lang="en-US" sz="2000" dirty="0" smtClean="0"/>
              <a:t>, Add </a:t>
            </a:r>
            <a:r>
              <a:rPr lang="en-US" sz="2000" i="1" dirty="0" smtClean="0"/>
              <a:t>Vinegar</a:t>
            </a:r>
            <a:r>
              <a:rPr lang="en-US" sz="2000" dirty="0" smtClean="0"/>
              <a:t>) &gt; Dist(Add </a:t>
            </a:r>
            <a:r>
              <a:rPr lang="en-US" sz="2000" i="1" dirty="0" err="1" smtClean="0"/>
              <a:t>Lemon_Juice</a:t>
            </a:r>
            <a:r>
              <a:rPr lang="en-US" sz="2000" dirty="0" smtClean="0"/>
              <a:t>, Add </a:t>
            </a:r>
            <a:r>
              <a:rPr lang="en-US" sz="2000" i="1" dirty="0" smtClean="0"/>
              <a:t>Vinegar</a:t>
            </a:r>
            <a:r>
              <a:rPr lang="en-US" sz="20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Can reflect differences that are truly meaningful to users</a:t>
            </a:r>
          </a:p>
          <a:p>
            <a:pPr>
              <a:spcBef>
                <a:spcPts val="1800"/>
              </a:spcBef>
            </a:pPr>
            <a:r>
              <a:rPr lang="en-US" sz="2200" dirty="0" smtClean="0"/>
              <a:t>Myers and Lee (1999) require domain </a:t>
            </a:r>
            <a:r>
              <a:rPr lang="en-US" sz="2200" dirty="0" err="1" smtClean="0"/>
              <a:t>metatheory</a:t>
            </a:r>
            <a:r>
              <a:rPr lang="en-US" sz="2200" dirty="0" smtClean="0"/>
              <a:t>.                  We only require qualitative distance metrics                    specifying what should differ between plans.</a:t>
            </a:r>
          </a:p>
          <a:p>
            <a:pPr>
              <a:spcBef>
                <a:spcPts val="1800"/>
              </a:spcBef>
            </a:pPr>
            <a:endParaRPr lang="en-US" sz="2800" dirty="0" smtClean="0"/>
          </a:p>
          <a:p>
            <a:pPr lvl="1">
              <a:buNone/>
            </a:pPr>
            <a:endParaRPr lang="en-US" sz="1500" dirty="0" smtClean="0">
              <a:latin typeface="Lucida Handwriting" pitchFamily="66" charset="0"/>
            </a:endParaRPr>
          </a:p>
          <a:p>
            <a:pPr eaLnBrk="1" hangingPunct="1">
              <a:buNone/>
            </a:pPr>
            <a:endParaRPr lang="en-US" sz="1000" dirty="0" smtClean="0">
              <a:latin typeface="Lucida Handwriting" pitchFamily="66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229600" cy="1139825"/>
          </a:xfrm>
        </p:spPr>
        <p:txBody>
          <a:bodyPr/>
          <a:lstStyle/>
          <a:p>
            <a:r>
              <a:rPr lang="en-US" altLang="zh-CN" sz="4000" b="1" dirty="0" smtClean="0">
                <a:ea typeface="宋体" pitchFamily="2" charset="-122"/>
              </a:rPr>
              <a:t>Qualitative Plan Distance</a:t>
            </a:r>
            <a:endParaRPr lang="en-US" altLang="zh-CN" sz="4000" b="1" dirty="0">
              <a:ea typeface="宋体" pitchFamily="2" charset="-122"/>
            </a:endParaRPr>
          </a:p>
        </p:txBody>
      </p:sp>
      <p:pic>
        <p:nvPicPr>
          <p:cNvPr id="351236" name="Picture 4" descr="http://t2.gstatic.com/images?q=tbn:ANd9GcQPbyorGcrKuhON6vD2iqo6xVJDDSVG5UOT83vvX4tJ6mAfQBlu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800" cy="1524000"/>
          </a:xfrm>
          <a:prstGeom prst="rect">
            <a:avLst/>
          </a:prstGeom>
          <a:noFill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8006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1105272" y="2342964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4630688" y="2229036"/>
            <a:ext cx="1008112" cy="56296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6"/>
            <a:endCxn id="10" idx="2"/>
          </p:cNvCxnSpPr>
          <p:nvPr/>
        </p:nvCxnSpPr>
        <p:spPr>
          <a:xfrm>
            <a:off x="6286872" y="2229036"/>
            <a:ext cx="1714128" cy="418728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4"/>
          <p:cNvGrpSpPr/>
          <p:nvPr/>
        </p:nvGrpSpPr>
        <p:grpSpPr>
          <a:xfrm>
            <a:off x="457200" y="1905000"/>
            <a:ext cx="8191872" cy="1066800"/>
            <a:chOff x="457200" y="1828800"/>
            <a:chExt cx="8191872" cy="1066800"/>
          </a:xfrm>
        </p:grpSpPr>
        <p:sp>
          <p:nvSpPr>
            <p:cNvPr id="36" name="TextBox 35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Unit1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 103"/>
            <p:cNvGrpSpPr/>
            <p:nvPr/>
          </p:nvGrpSpPr>
          <p:grpSpPr>
            <a:xfrm>
              <a:off x="457200" y="1828800"/>
              <a:ext cx="8191872" cy="1066800"/>
              <a:chOff x="457200" y="2019672"/>
              <a:chExt cx="8191872" cy="10668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638800" y="20196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58" name="Straight Arrow Connector 57"/>
              <p:cNvCxnSpPr>
                <a:stCxn id="8" idx="6"/>
                <a:endCxn id="9" idx="2"/>
              </p:cNvCxnSpPr>
              <p:nvPr/>
            </p:nvCxnSpPr>
            <p:spPr>
              <a:xfrm flipV="1">
                <a:off x="3772272" y="2343708"/>
                <a:ext cx="18665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9" idx="6"/>
                <a:endCxn id="10" idx="2"/>
              </p:cNvCxnSpPr>
              <p:nvPr/>
            </p:nvCxnSpPr>
            <p:spPr>
              <a:xfrm>
                <a:off x="6286872" y="2343708"/>
                <a:ext cx="1714128" cy="4187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228600" y="6059269"/>
            <a:ext cx="205740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Battle of Issus, 333 BC</a:t>
            </a:r>
            <a:endParaRPr lang="ro-RO" b="1" i="1" dirty="0"/>
          </a:p>
        </p:txBody>
      </p:sp>
      <p:grpSp>
        <p:nvGrpSpPr>
          <p:cNvPr id="5" name="Group 105"/>
          <p:cNvGrpSpPr/>
          <p:nvPr/>
        </p:nvGrpSpPr>
        <p:grpSpPr>
          <a:xfrm>
            <a:off x="304800" y="2819400"/>
            <a:ext cx="8191872" cy="1181472"/>
            <a:chOff x="457200" y="1828800"/>
            <a:chExt cx="8191872" cy="1181472"/>
          </a:xfrm>
        </p:grpSpPr>
        <p:sp>
          <p:nvSpPr>
            <p:cNvPr id="107" name="TextBox 106"/>
            <p:cNvSpPr txBox="1"/>
            <p:nvPr/>
          </p:nvSpPr>
          <p:spPr>
            <a:xfrm>
              <a:off x="3733800" y="18288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Unit2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6" name="Group 103"/>
            <p:cNvGrpSpPr/>
            <p:nvPr/>
          </p:nvGrpSpPr>
          <p:grpSpPr>
            <a:xfrm>
              <a:off x="457200" y="1866528"/>
              <a:ext cx="8191872" cy="1143744"/>
              <a:chOff x="457200" y="2057400"/>
              <a:chExt cx="8191872" cy="1143744"/>
            </a:xfrm>
          </p:grpSpPr>
          <p:sp>
            <p:nvSpPr>
              <p:cNvPr id="109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57800" y="2553072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14" name="Straight Arrow Connector 113"/>
              <p:cNvCxnSpPr>
                <a:stCxn id="110" idx="6"/>
                <a:endCxn id="111" idx="2"/>
              </p:cNvCxnSpPr>
              <p:nvPr/>
            </p:nvCxnSpPr>
            <p:spPr>
              <a:xfrm>
                <a:off x="3772272" y="2762436"/>
                <a:ext cx="14855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stCxn id="111" idx="6"/>
                <a:endCxn id="112" idx="2"/>
              </p:cNvCxnSpPr>
              <p:nvPr/>
            </p:nvCxnSpPr>
            <p:spPr>
              <a:xfrm flipV="1">
                <a:off x="5905872" y="2762436"/>
                <a:ext cx="2095128" cy="1146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7" name="Group 116"/>
          <p:cNvGrpSpPr/>
          <p:nvPr/>
        </p:nvGrpSpPr>
        <p:grpSpPr>
          <a:xfrm>
            <a:off x="723528" y="3886200"/>
            <a:ext cx="8191872" cy="1219200"/>
            <a:chOff x="457200" y="1676400"/>
            <a:chExt cx="8191872" cy="1219200"/>
          </a:xfrm>
        </p:grpSpPr>
        <p:sp>
          <p:nvSpPr>
            <p:cNvPr id="118" name="TextBox 117"/>
            <p:cNvSpPr txBox="1"/>
            <p:nvPr/>
          </p:nvSpPr>
          <p:spPr>
            <a:xfrm>
              <a:off x="3543672" y="16764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Unit3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1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20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cxnSp>
            <p:nvCxnSpPr>
              <p:cNvPr id="125" name="Straight Arrow Connector 124"/>
              <p:cNvCxnSpPr>
                <a:stCxn id="121" idx="6"/>
                <a:endCxn id="122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22" idx="6"/>
                <a:endCxn id="123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143000" y="2287741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</p:grpSp>
      </p:grpSp>
      <p:grpSp>
        <p:nvGrpSpPr>
          <p:cNvPr id="13" name="Group 127"/>
          <p:cNvGrpSpPr/>
          <p:nvPr/>
        </p:nvGrpSpPr>
        <p:grpSpPr>
          <a:xfrm>
            <a:off x="76200" y="4990728"/>
            <a:ext cx="8191872" cy="1029072"/>
            <a:chOff x="457200" y="1866528"/>
            <a:chExt cx="8191872" cy="1029072"/>
          </a:xfrm>
        </p:grpSpPr>
        <p:sp>
          <p:nvSpPr>
            <p:cNvPr id="129" name="TextBox 128"/>
            <p:cNvSpPr txBox="1"/>
            <p:nvPr/>
          </p:nvSpPr>
          <p:spPr>
            <a:xfrm>
              <a:off x="3821832" y="1905000"/>
              <a:ext cx="1512168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Attack with </a:t>
              </a:r>
              <a:r>
                <a:rPr lang="en-US" b="1" i="1" dirty="0" smtClean="0">
                  <a:solidFill>
                    <a:srgbClr val="C00000"/>
                  </a:solidFill>
                </a:rPr>
                <a:t>Unit4</a:t>
              </a:r>
              <a:endParaRPr lang="ro-RO" b="1" i="1" dirty="0">
                <a:solidFill>
                  <a:srgbClr val="C00000"/>
                </a:solidFill>
              </a:endParaRPr>
            </a:p>
          </p:txBody>
        </p:sp>
        <p:grpSp>
          <p:nvGrpSpPr>
            <p:cNvPr id="14" name="Group 103"/>
            <p:cNvGrpSpPr/>
            <p:nvPr/>
          </p:nvGrpSpPr>
          <p:grpSpPr>
            <a:xfrm>
              <a:off x="457200" y="1866528"/>
              <a:ext cx="8191872" cy="1029072"/>
              <a:chOff x="457200" y="2057400"/>
              <a:chExt cx="8191872" cy="1029072"/>
            </a:xfrm>
          </p:grpSpPr>
          <p:sp>
            <p:nvSpPr>
              <p:cNvPr id="131" name="Oval 3"/>
              <p:cNvSpPr/>
              <p:nvPr/>
            </p:nvSpPr>
            <p:spPr>
              <a:xfrm>
                <a:off x="457200" y="21336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1242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638800" y="22098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8001000" y="2438400"/>
                <a:ext cx="648072" cy="648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143000" y="2132856"/>
                <a:ext cx="18169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Approach </a:t>
                </a:r>
                <a:r>
                  <a:rPr lang="en-US" b="1" dirty="0" err="1" smtClean="0"/>
                  <a:t>Pinarus</a:t>
                </a:r>
                <a:r>
                  <a:rPr lang="en-US" b="1" dirty="0" smtClean="0"/>
                  <a:t> River</a:t>
                </a:r>
                <a:endParaRPr lang="ro-RO" b="1" dirty="0"/>
              </a:p>
            </p:txBody>
          </p:sp>
          <p:cxnSp>
            <p:nvCxnSpPr>
              <p:cNvPr id="136" name="Straight Arrow Connector 135"/>
              <p:cNvCxnSpPr>
                <a:stCxn id="132" idx="6"/>
                <a:endCxn id="133" idx="2"/>
              </p:cNvCxnSpPr>
              <p:nvPr/>
            </p:nvCxnSpPr>
            <p:spPr>
              <a:xfrm flipV="1">
                <a:off x="3772272" y="2533836"/>
                <a:ext cx="18665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33" idx="6"/>
                <a:endCxn id="134" idx="2"/>
              </p:cNvCxnSpPr>
              <p:nvPr/>
            </p:nvCxnSpPr>
            <p:spPr>
              <a:xfrm>
                <a:off x="6286872" y="2533836"/>
                <a:ext cx="1714128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6488832" y="2057400"/>
                <a:ext cx="1512168" cy="646331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Attack with Unit5</a:t>
                </a:r>
                <a:endParaRPr lang="ro-RO" b="1" dirty="0"/>
              </a:p>
            </p:txBody>
          </p:sp>
        </p:grpSp>
      </p:grpSp>
      <p:cxnSp>
        <p:nvCxnSpPr>
          <p:cNvPr id="152" name="Straight Arrow Connector 151"/>
          <p:cNvCxnSpPr/>
          <p:nvPr/>
        </p:nvCxnSpPr>
        <p:spPr>
          <a:xfrm>
            <a:off x="724272" y="5486400"/>
            <a:ext cx="20189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914400" y="3429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1371600" y="4572000"/>
            <a:ext cx="2057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152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14800"/>
            <a:ext cx="1290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1" y="5029201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Box 61"/>
          <p:cNvSpPr txBox="1"/>
          <p:nvPr/>
        </p:nvSpPr>
        <p:spPr>
          <a:xfrm>
            <a:off x="4583832" y="1840468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Unit1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19600" y="2895600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Unit2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93432" y="4126468"/>
            <a:ext cx="8263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Unit3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52800" y="5029200"/>
            <a:ext cx="1295400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Unit4</a:t>
            </a:r>
            <a:endParaRPr lang="ro-RO" b="1" i="1" dirty="0">
              <a:solidFill>
                <a:srgbClr val="C00000"/>
              </a:solidFill>
            </a:endParaRPr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/>
          </a:bodyPr>
          <a:lstStyle/>
          <a:p>
            <a:r>
              <a:rPr lang="en-US" b="1" dirty="0" smtClean="0"/>
              <a:t>Qualitative Distance</a:t>
            </a:r>
            <a:endParaRPr lang="ro-RO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04800"/>
            <a:ext cx="8686800" cy="1628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Inspiration: Recommender Systems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297664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Problem: </a:t>
            </a:r>
            <a:r>
              <a:rPr lang="en-US" dirty="0" smtClean="0"/>
              <a:t>user’s need</a:t>
            </a:r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i="1" dirty="0" smtClean="0"/>
              <a:t>Solution: </a:t>
            </a:r>
            <a:r>
              <a:rPr lang="en-US" dirty="0" smtClean="0"/>
              <a:t>match between user’s need and an available product/service </a:t>
            </a:r>
            <a:endParaRPr lang="ro-R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1505744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949" y="3639344"/>
            <a:ext cx="17335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40971" y="1429544"/>
            <a:ext cx="936104" cy="93610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0" name="Curved Connector 9"/>
          <p:cNvCxnSpPr>
            <a:stCxn id="8" idx="2"/>
            <a:endCxn id="21507" idx="1"/>
          </p:cNvCxnSpPr>
          <p:nvPr/>
        </p:nvCxnSpPr>
        <p:spPr>
          <a:xfrm rot="10800000" flipV="1">
            <a:off x="5911949" y="1897596"/>
            <a:ext cx="229022" cy="2893876"/>
          </a:xfrm>
          <a:prstGeom prst="curvedConnector3">
            <a:avLst>
              <a:gd name="adj1" fmla="val 29487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n 20"/>
          <p:cNvSpPr/>
          <p:nvPr/>
        </p:nvSpPr>
        <p:spPr>
          <a:xfrm>
            <a:off x="1475656" y="2438400"/>
            <a:ext cx="1800200" cy="129614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34290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143125" cy="2143125"/>
          </a:xfrm>
          <a:prstGeom prst="rect">
            <a:avLst/>
          </a:prstGeom>
          <a:noFill/>
        </p:spPr>
      </p:pic>
      <p:pic>
        <p:nvPicPr>
          <p:cNvPr id="22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2143125" cy="2143125"/>
          </a:xfrm>
          <a:prstGeom prst="rect">
            <a:avLst/>
          </a:prstGeom>
          <a:noFill/>
        </p:spPr>
      </p:pic>
      <p:pic>
        <p:nvPicPr>
          <p:cNvPr id="23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971800"/>
            <a:ext cx="2143125" cy="2143125"/>
          </a:xfrm>
          <a:prstGeom prst="rect">
            <a:avLst/>
          </a:prstGeom>
          <a:noFill/>
        </p:spPr>
      </p:pic>
      <p:pic>
        <p:nvPicPr>
          <p:cNvPr id="24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2962275"/>
            <a:ext cx="2143125" cy="2143125"/>
          </a:xfrm>
          <a:prstGeom prst="rect">
            <a:avLst/>
          </a:prstGeom>
          <a:noFill/>
        </p:spPr>
      </p:pic>
      <p:pic>
        <p:nvPicPr>
          <p:cNvPr id="25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19200"/>
            <a:ext cx="2143125" cy="2143125"/>
          </a:xfrm>
          <a:prstGeom prst="rect">
            <a:avLst/>
          </a:prstGeom>
          <a:noFill/>
        </p:spPr>
      </p:pic>
      <p:pic>
        <p:nvPicPr>
          <p:cNvPr id="26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2143125" cy="2143125"/>
          </a:xfrm>
          <a:prstGeom prst="rect">
            <a:avLst/>
          </a:prstGeom>
          <a:noFill/>
        </p:spPr>
      </p:pic>
      <p:pic>
        <p:nvPicPr>
          <p:cNvPr id="27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19200"/>
            <a:ext cx="2143125" cy="2143125"/>
          </a:xfrm>
          <a:prstGeom prst="rect">
            <a:avLst/>
          </a:prstGeom>
          <a:noFill/>
        </p:spPr>
      </p:pic>
      <p:pic>
        <p:nvPicPr>
          <p:cNvPr id="28" name="Picture 2" descr="http://t2.gstatic.com/images?q=tbn:ANd9GcQSOfyY4aRnVRZRzK0w3__UgYaLi3kZm27VMDO-cAmDucEQrC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219200"/>
            <a:ext cx="2143125" cy="2143125"/>
          </a:xfrm>
          <a:prstGeom prst="rect">
            <a:avLst/>
          </a:prstGeom>
          <a:noFill/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ln>
                  <a:solidFill>
                    <a:schemeClr val="tx1"/>
                  </a:solidFill>
                </a:ln>
                <a:ea typeface="宋体" pitchFamily="2" charset="-122"/>
              </a:rPr>
              <a:t>Qualitatively Diverse Plans</a:t>
            </a:r>
            <a:endParaRPr lang="en-US" altLang="zh-CN" dirty="0">
              <a:ln>
                <a:solidFill>
                  <a:schemeClr val="tx1"/>
                </a:solidFill>
              </a:ln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724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478" y="1600199"/>
            <a:ext cx="7073410" cy="298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9885759" cy="11201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62305" tIns="43717" rIns="87435" bIns="43717"/>
          <a:lstStyle/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Initial State: (Seductive Heroine), Goal: </a:t>
            </a:r>
            <a:r>
              <a:rPr lang="en-US" sz="4000" dirty="0" smtClean="0">
                <a:solidFill>
                  <a:schemeClr val="tx1"/>
                </a:solidFill>
                <a:latin typeface="Blackadder ITC" pitchFamily="82" charset="0"/>
                <a:ea typeface="Cambria Math" pitchFamily="18" charset="0"/>
              </a:rPr>
              <a:t>Happy End</a:t>
            </a:r>
            <a:r>
              <a:rPr lang="en-US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 </a:t>
            </a:r>
            <a:endParaRPr lang="en-US" sz="40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smtClean="0"/>
              <a:t>Diverse Planning Systems</a:t>
            </a:r>
            <a:endParaRPr lang="en-US" sz="3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8" name="Picture 4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43024"/>
            <a:ext cx="2466975" cy="1857376"/>
          </a:xfrm>
          <a:prstGeom prst="rect">
            <a:avLst/>
          </a:prstGeom>
          <a:noFill/>
        </p:spPr>
      </p:pic>
      <p:pic>
        <p:nvPicPr>
          <p:cNvPr id="385030" name="Picture 6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43024"/>
            <a:ext cx="2466975" cy="1857376"/>
          </a:xfrm>
          <a:prstGeom prst="rect">
            <a:avLst/>
          </a:prstGeom>
          <a:noFill/>
        </p:spPr>
      </p:pic>
      <p:pic>
        <p:nvPicPr>
          <p:cNvPr id="16" name="Picture 4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5" y="3019424"/>
            <a:ext cx="2466975" cy="1857376"/>
          </a:xfrm>
          <a:prstGeom prst="rect">
            <a:avLst/>
          </a:prstGeom>
          <a:noFill/>
        </p:spPr>
      </p:pic>
      <p:pic>
        <p:nvPicPr>
          <p:cNvPr id="17" name="Picture 6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3019424"/>
            <a:ext cx="2466975" cy="1857376"/>
          </a:xfrm>
          <a:prstGeom prst="rect">
            <a:avLst/>
          </a:prstGeom>
          <a:noFill/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Diverse Planning Systems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7244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DivCBP</a:t>
            </a:r>
            <a:r>
              <a:rPr lang="en-US" i="1" dirty="0" smtClean="0"/>
              <a:t> </a:t>
            </a:r>
            <a:r>
              <a:rPr lang="en-US" dirty="0" smtClean="0"/>
              <a:t>(ICCBR 2011): diverse case-based planner</a:t>
            </a: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3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5600"/>
            <a:ext cx="2466975" cy="1857376"/>
          </a:xfrm>
          <a:prstGeom prst="rect">
            <a:avLst/>
          </a:prstGeom>
          <a:noFill/>
        </p:spPr>
      </p:pic>
      <p:pic>
        <p:nvPicPr>
          <p:cNvPr id="24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6705600"/>
            <a:ext cx="2466975" cy="1857376"/>
          </a:xfrm>
          <a:prstGeom prst="rect">
            <a:avLst/>
          </a:prstGeom>
          <a:noFill/>
        </p:spPr>
      </p:pic>
      <p:pic>
        <p:nvPicPr>
          <p:cNvPr id="25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677024"/>
            <a:ext cx="2466975" cy="1857376"/>
          </a:xfrm>
          <a:prstGeom prst="rect">
            <a:avLst/>
          </a:prstGeom>
          <a:noFill/>
        </p:spPr>
      </p:pic>
      <p:pic>
        <p:nvPicPr>
          <p:cNvPr id="26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677024"/>
            <a:ext cx="2466975" cy="1857376"/>
          </a:xfrm>
          <a:prstGeom prst="rect">
            <a:avLst/>
          </a:prstGeom>
          <a:noFill/>
        </p:spPr>
      </p:pic>
      <p:pic>
        <p:nvPicPr>
          <p:cNvPr id="19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2466975" cy="1857376"/>
          </a:xfrm>
          <a:prstGeom prst="rect">
            <a:avLst/>
          </a:prstGeom>
          <a:noFill/>
        </p:spPr>
      </p:pic>
      <p:pic>
        <p:nvPicPr>
          <p:cNvPr id="20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486400"/>
            <a:ext cx="2466975" cy="1857376"/>
          </a:xfrm>
          <a:prstGeom prst="rect">
            <a:avLst/>
          </a:prstGeom>
          <a:noFill/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609600" y="6248400"/>
            <a:ext cx="685800" cy="4524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1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486400"/>
            <a:ext cx="2466975" cy="1857376"/>
          </a:xfrm>
          <a:prstGeom prst="rect">
            <a:avLst/>
          </a:prstGeom>
          <a:noFill/>
        </p:spPr>
      </p:pic>
      <p:pic>
        <p:nvPicPr>
          <p:cNvPr id="22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486400"/>
            <a:ext cx="2466975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8" name="Picture 4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43024"/>
            <a:ext cx="2466975" cy="1857376"/>
          </a:xfrm>
          <a:prstGeom prst="rect">
            <a:avLst/>
          </a:prstGeom>
          <a:noFill/>
        </p:spPr>
      </p:pic>
      <p:pic>
        <p:nvPicPr>
          <p:cNvPr id="385030" name="Picture 6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43024"/>
            <a:ext cx="2466975" cy="1857376"/>
          </a:xfrm>
          <a:prstGeom prst="rect">
            <a:avLst/>
          </a:prstGeom>
          <a:noFill/>
        </p:spPr>
      </p:pic>
      <p:pic>
        <p:nvPicPr>
          <p:cNvPr id="16" name="Picture 4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5" y="3019424"/>
            <a:ext cx="2466975" cy="1857376"/>
          </a:xfrm>
          <a:prstGeom prst="rect">
            <a:avLst/>
          </a:prstGeom>
          <a:noFill/>
        </p:spPr>
      </p:pic>
      <p:pic>
        <p:nvPicPr>
          <p:cNvPr id="17" name="Picture 6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3019424"/>
            <a:ext cx="2466975" cy="1857376"/>
          </a:xfrm>
          <a:prstGeom prst="rect">
            <a:avLst/>
          </a:prstGeom>
          <a:noFill/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Diverse Planning Systems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7244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DivCBP</a:t>
            </a:r>
            <a:r>
              <a:rPr lang="en-US" i="1" dirty="0" smtClean="0"/>
              <a:t> </a:t>
            </a:r>
            <a:r>
              <a:rPr lang="en-US" dirty="0" smtClean="0"/>
              <a:t>(ICCBR 2011): diverse case-based planner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err="1" smtClean="0"/>
              <a:t>DivFF</a:t>
            </a:r>
            <a:r>
              <a:rPr lang="en-US" dirty="0" smtClean="0"/>
              <a:t> (AAAI 2011): diverse heuristic planner based on FF (Hoffman &amp; </a:t>
            </a:r>
            <a:r>
              <a:rPr lang="en-US" dirty="0" err="1" smtClean="0"/>
              <a:t>Nebel</a:t>
            </a:r>
            <a:r>
              <a:rPr lang="en-US" dirty="0" smtClean="0"/>
              <a:t>,  2001)</a:t>
            </a: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3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5600"/>
            <a:ext cx="2466975" cy="1857376"/>
          </a:xfrm>
          <a:prstGeom prst="rect">
            <a:avLst/>
          </a:prstGeom>
          <a:noFill/>
        </p:spPr>
      </p:pic>
      <p:pic>
        <p:nvPicPr>
          <p:cNvPr id="24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6705600"/>
            <a:ext cx="2466975" cy="1857376"/>
          </a:xfrm>
          <a:prstGeom prst="rect">
            <a:avLst/>
          </a:prstGeom>
          <a:noFill/>
        </p:spPr>
      </p:pic>
      <p:pic>
        <p:nvPicPr>
          <p:cNvPr id="25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677024"/>
            <a:ext cx="2466975" cy="1857376"/>
          </a:xfrm>
          <a:prstGeom prst="rect">
            <a:avLst/>
          </a:prstGeom>
          <a:noFill/>
        </p:spPr>
      </p:pic>
      <p:pic>
        <p:nvPicPr>
          <p:cNvPr id="26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677024"/>
            <a:ext cx="2466975" cy="1857376"/>
          </a:xfrm>
          <a:prstGeom prst="rect">
            <a:avLst/>
          </a:prstGeom>
          <a:noFill/>
        </p:spPr>
      </p:pic>
      <p:pic>
        <p:nvPicPr>
          <p:cNvPr id="19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2466975" cy="1857376"/>
          </a:xfrm>
          <a:prstGeom prst="rect">
            <a:avLst/>
          </a:prstGeom>
          <a:noFill/>
        </p:spPr>
      </p:pic>
      <p:pic>
        <p:nvPicPr>
          <p:cNvPr id="20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486400"/>
            <a:ext cx="2466975" cy="1857376"/>
          </a:xfrm>
          <a:prstGeom prst="rect">
            <a:avLst/>
          </a:prstGeom>
          <a:noFill/>
        </p:spPr>
      </p:pic>
      <p:pic>
        <p:nvPicPr>
          <p:cNvPr id="21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486400"/>
            <a:ext cx="2466975" cy="1857376"/>
          </a:xfrm>
          <a:prstGeom prst="rect">
            <a:avLst/>
          </a:prstGeom>
          <a:noFill/>
        </p:spPr>
      </p:pic>
      <p:pic>
        <p:nvPicPr>
          <p:cNvPr id="22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486400"/>
            <a:ext cx="2466975" cy="1857376"/>
          </a:xfrm>
          <a:prstGeom prst="rect">
            <a:avLst/>
          </a:prstGeom>
          <a:noFill/>
        </p:spPr>
      </p:pic>
      <p:sp>
        <p:nvSpPr>
          <p:cNvPr id="29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609600" y="6248400"/>
            <a:ext cx="685800" cy="4524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8" name="Picture 4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43024"/>
            <a:ext cx="2466975" cy="1857376"/>
          </a:xfrm>
          <a:prstGeom prst="rect">
            <a:avLst/>
          </a:prstGeom>
          <a:noFill/>
        </p:spPr>
      </p:pic>
      <p:pic>
        <p:nvPicPr>
          <p:cNvPr id="385030" name="Picture 6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43024"/>
            <a:ext cx="2466975" cy="1857376"/>
          </a:xfrm>
          <a:prstGeom prst="rect">
            <a:avLst/>
          </a:prstGeom>
          <a:noFill/>
        </p:spPr>
      </p:pic>
      <p:pic>
        <p:nvPicPr>
          <p:cNvPr id="16" name="Picture 4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5" y="3019424"/>
            <a:ext cx="2466975" cy="1857376"/>
          </a:xfrm>
          <a:prstGeom prst="rect">
            <a:avLst/>
          </a:prstGeom>
          <a:noFill/>
        </p:spPr>
      </p:pic>
      <p:pic>
        <p:nvPicPr>
          <p:cNvPr id="17" name="Picture 6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3019424"/>
            <a:ext cx="2466975" cy="1857376"/>
          </a:xfrm>
          <a:prstGeom prst="rect">
            <a:avLst/>
          </a:prstGeom>
          <a:noFill/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Diverse Planning Systems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991600" cy="47244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DivCBP</a:t>
            </a:r>
            <a:r>
              <a:rPr lang="en-US" i="1" dirty="0" smtClean="0"/>
              <a:t> </a:t>
            </a:r>
            <a:r>
              <a:rPr lang="en-US" dirty="0" smtClean="0"/>
              <a:t>(ICCBR 2011): diverse case-based planner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err="1" smtClean="0"/>
              <a:t>DivFF</a:t>
            </a:r>
            <a:r>
              <a:rPr lang="en-US" dirty="0" smtClean="0"/>
              <a:t> (AAAI 2011): diverse heuristic planner based on FF (Hoffman &amp; </a:t>
            </a:r>
            <a:r>
              <a:rPr lang="en-US" dirty="0" err="1" smtClean="0"/>
              <a:t>Nebel</a:t>
            </a:r>
            <a:r>
              <a:rPr lang="en-US" dirty="0" smtClean="0"/>
              <a:t>,  2001)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err="1" smtClean="0"/>
              <a:t>DivNDP</a:t>
            </a:r>
            <a:r>
              <a:rPr lang="en-US" dirty="0" smtClean="0"/>
              <a:t> (current work): diverse nondeterministic planner based on NDP (</a:t>
            </a:r>
            <a:r>
              <a:rPr lang="en-US" dirty="0" err="1" smtClean="0"/>
              <a:t>Kuter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2008)</a:t>
            </a:r>
          </a:p>
          <a:p>
            <a:pPr eaLnBrk="1" hangingPunct="1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3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5600"/>
            <a:ext cx="2466975" cy="1857376"/>
          </a:xfrm>
          <a:prstGeom prst="rect">
            <a:avLst/>
          </a:prstGeom>
          <a:noFill/>
        </p:spPr>
      </p:pic>
      <p:pic>
        <p:nvPicPr>
          <p:cNvPr id="24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6705600"/>
            <a:ext cx="2466975" cy="1857376"/>
          </a:xfrm>
          <a:prstGeom prst="rect">
            <a:avLst/>
          </a:prstGeom>
          <a:noFill/>
        </p:spPr>
      </p:pic>
      <p:pic>
        <p:nvPicPr>
          <p:cNvPr id="25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677024"/>
            <a:ext cx="2466975" cy="1857376"/>
          </a:xfrm>
          <a:prstGeom prst="rect">
            <a:avLst/>
          </a:prstGeom>
          <a:noFill/>
        </p:spPr>
      </p:pic>
      <p:pic>
        <p:nvPicPr>
          <p:cNvPr id="26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677024"/>
            <a:ext cx="2466975" cy="1857376"/>
          </a:xfrm>
          <a:prstGeom prst="rect">
            <a:avLst/>
          </a:prstGeom>
          <a:noFill/>
        </p:spPr>
      </p:pic>
      <p:pic>
        <p:nvPicPr>
          <p:cNvPr id="19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2466975" cy="1857376"/>
          </a:xfrm>
          <a:prstGeom prst="rect">
            <a:avLst/>
          </a:prstGeom>
          <a:noFill/>
        </p:spPr>
      </p:pic>
      <p:pic>
        <p:nvPicPr>
          <p:cNvPr id="20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486400"/>
            <a:ext cx="2466975" cy="1857376"/>
          </a:xfrm>
          <a:prstGeom prst="rect">
            <a:avLst/>
          </a:prstGeom>
          <a:noFill/>
        </p:spPr>
      </p:pic>
      <p:pic>
        <p:nvPicPr>
          <p:cNvPr id="21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486400"/>
            <a:ext cx="2466975" cy="1857376"/>
          </a:xfrm>
          <a:prstGeom prst="rect">
            <a:avLst/>
          </a:prstGeom>
          <a:noFill/>
        </p:spPr>
      </p:pic>
      <p:pic>
        <p:nvPicPr>
          <p:cNvPr id="22" name="Picture 2" descr="http://t0.gstatic.com/images?q=tbn:ANd9GcRD8xXrY-OpwCqyu1cyL8fdIfiEfU9_94o1vyohy-EYAafwzQ2k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486400"/>
            <a:ext cx="2466975" cy="1857376"/>
          </a:xfrm>
          <a:prstGeom prst="rect">
            <a:avLst/>
          </a:prstGeom>
          <a:noFill/>
        </p:spPr>
      </p:pic>
      <p:sp>
        <p:nvSpPr>
          <p:cNvPr id="29" name="Slide Number Placeholder 4"/>
          <p:cNvSpPr txBox="1">
            <a:spLocks/>
          </p:cNvSpPr>
          <p:nvPr/>
        </p:nvSpPr>
        <p:spPr bwMode="auto">
          <a:xfrm>
            <a:off x="609600" y="6248400"/>
            <a:ext cx="685800" cy="4524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 b="1" dirty="0" smtClean="0">
                <a:ea typeface="宋体" pitchFamily="2" charset="-122"/>
              </a:rPr>
              <a:t>Diverse Planning: General Framework</a:t>
            </a:r>
            <a:endParaRPr lang="en-US" altLang="zh-CN" sz="3800" b="1" dirty="0"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77724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We are trying to generate </a:t>
            </a:r>
            <a:r>
              <a:rPr lang="en-US" sz="2600" b="1" dirty="0" smtClean="0"/>
              <a:t>k</a:t>
            </a:r>
            <a:r>
              <a:rPr lang="en-US" sz="2600" dirty="0" smtClean="0"/>
              <a:t> plans which solve the </a:t>
            </a:r>
            <a:r>
              <a:rPr lang="en-US" sz="2600" b="1" dirty="0" err="1" smtClean="0"/>
              <a:t>Prob</a:t>
            </a:r>
            <a:r>
              <a:rPr lang="en-US" sz="2600" dirty="0" smtClean="0"/>
              <a:t> planning problem using </a:t>
            </a:r>
            <a:r>
              <a:rPr lang="en-US" sz="2600" b="1" dirty="0" err="1" smtClean="0"/>
              <a:t>DivPL</a:t>
            </a:r>
            <a:r>
              <a:rPr lang="en-US" sz="2600" dirty="0" smtClean="0"/>
              <a:t>, a </a:t>
            </a:r>
            <a:r>
              <a:rPr lang="en-US" sz="2800" dirty="0" smtClean="0"/>
              <a:t>diversity-aware</a:t>
            </a:r>
            <a:r>
              <a:rPr lang="en-US" sz="2600" dirty="0" smtClean="0"/>
              <a:t> variant of the </a:t>
            </a:r>
            <a:r>
              <a:rPr lang="ro-RO" sz="2600" b="1" dirty="0" smtClean="0"/>
              <a:t>PL</a:t>
            </a:r>
            <a:r>
              <a:rPr lang="ro-RO" sz="2600" dirty="0" smtClean="0"/>
              <a:t> planning system</a:t>
            </a:r>
            <a:r>
              <a:rPr lang="en-US" sz="2600" dirty="0" smtClean="0"/>
              <a:t>.</a:t>
            </a:r>
            <a:r>
              <a:rPr lang="ro-RO" sz="2600" dirty="0" smtClean="0"/>
              <a:t> </a:t>
            </a:r>
            <a:endParaRPr lang="en-US" sz="2600" dirty="0" smtClean="0"/>
          </a:p>
          <a:p>
            <a:pPr>
              <a:spcBef>
                <a:spcPts val="600"/>
              </a:spcBef>
            </a:pPr>
            <a:endParaRPr lang="en-US" sz="2600" dirty="0" smtClean="0"/>
          </a:p>
          <a:p>
            <a:pPr>
              <a:spcBef>
                <a:spcPts val="600"/>
              </a:spcBef>
            </a:pP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600" dirty="0" smtClean="0"/>
              <a:t> – set of plans </a:t>
            </a:r>
            <a:r>
              <a:rPr lang="en-US" sz="2600" dirty="0" smtClean="0"/>
              <a:t>, </a:t>
            </a: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600" dirty="0" smtClean="0"/>
              <a:t> – plan  </a:t>
            </a:r>
            <a:endParaRPr lang="en-US" sz="2600" dirty="0" smtClean="0"/>
          </a:p>
          <a:p>
            <a:pPr>
              <a:spcBef>
                <a:spcPts val="600"/>
              </a:spcBef>
            </a:pP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600" b="1" baseline="-25000" dirty="0" smtClean="0"/>
              <a:t>C</a:t>
            </a:r>
            <a:r>
              <a:rPr lang="ro-RO" sz="2600" dirty="0" smtClean="0"/>
              <a:t> – candidate </a:t>
            </a:r>
            <a:r>
              <a:rPr lang="en-US" sz="2600" dirty="0" smtClean="0"/>
              <a:t>(partial) </a:t>
            </a:r>
            <a:r>
              <a:rPr lang="ro-RO" sz="2600" dirty="0" smtClean="0"/>
              <a:t>solution plan</a:t>
            </a:r>
            <a:endParaRPr lang="en-US" sz="2600" dirty="0" smtClean="0"/>
          </a:p>
          <a:p>
            <a:pPr>
              <a:spcBef>
                <a:spcPts val="600"/>
              </a:spcBef>
            </a:pPr>
            <a:r>
              <a:rPr lang="ro-RO" sz="2600" b="1" dirty="0" smtClean="0"/>
              <a:t>S</a:t>
            </a:r>
            <a:r>
              <a:rPr lang="en-US" sz="2600" b="1" dirty="0" err="1" smtClean="0"/>
              <a:t>OL_a</a:t>
            </a:r>
            <a:r>
              <a:rPr lang="ro-RO" sz="2600" b="1" dirty="0" smtClean="0"/>
              <a:t>dequacyPL</a:t>
            </a:r>
            <a:r>
              <a:rPr lang="ro-RO" sz="2600" dirty="0" smtClean="0"/>
              <a:t> – </a:t>
            </a:r>
            <a:r>
              <a:rPr lang="en-US" sz="2600" dirty="0" smtClean="0"/>
              <a:t>candidate </a:t>
            </a:r>
            <a:r>
              <a:rPr lang="ro-RO" sz="2600" dirty="0" smtClean="0"/>
              <a:t>solution </a:t>
            </a:r>
            <a:r>
              <a:rPr lang="en-US" sz="2600" dirty="0" smtClean="0"/>
              <a:t>evaluation</a:t>
            </a:r>
            <a:r>
              <a:rPr lang="ro-RO" sz="2600" dirty="0" smtClean="0"/>
              <a:t> criterion specific to PL</a:t>
            </a:r>
            <a:endParaRPr lang="en-US" sz="2600" dirty="0" smtClean="0"/>
          </a:p>
          <a:p>
            <a:pPr>
              <a:spcBef>
                <a:spcPts val="600"/>
              </a:spcBef>
            </a:pPr>
            <a:r>
              <a:rPr lang="ro-RO" sz="2600" b="1" dirty="0" smtClean="0"/>
              <a:t>generatePlan(Crit(π</a:t>
            </a:r>
            <a:r>
              <a:rPr lang="ro-RO" sz="2600" b="1" baseline="-25000" dirty="0" smtClean="0"/>
              <a:t>C</a:t>
            </a:r>
            <a:r>
              <a:rPr lang="ro-RO" sz="2600" b="1" dirty="0" smtClean="0"/>
              <a:t>), Prob) </a:t>
            </a:r>
            <a:r>
              <a:rPr lang="ro-RO" sz="2600" dirty="0" smtClean="0"/>
              <a:t>– generates a plan for problem Prob using criterion Crit(π</a:t>
            </a:r>
            <a:r>
              <a:rPr lang="ro-RO" sz="2600" baseline="-25000" dirty="0" smtClean="0"/>
              <a:t>C</a:t>
            </a:r>
            <a:r>
              <a:rPr lang="ro-RO" sz="2600" dirty="0" smtClean="0"/>
              <a:t>) to assess candidate solution plan π</a:t>
            </a:r>
            <a:r>
              <a:rPr lang="ro-RO" sz="2600" baseline="-25000" dirty="0" smtClean="0"/>
              <a:t>C</a:t>
            </a:r>
            <a:endParaRPr lang="en-US" sz="2600" dirty="0" smtClean="0"/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429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 b="1" dirty="0" err="1" smtClean="0">
                <a:ea typeface="宋体" pitchFamily="2" charset="-122"/>
              </a:rPr>
              <a:t>DivPL</a:t>
            </a:r>
            <a:endParaRPr lang="en-US" altLang="zh-CN" sz="3800" b="1" dirty="0"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058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ro-RO" sz="2800" dirty="0" smtClean="0"/>
              <a:t>1.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800" dirty="0" smtClean="0"/>
              <a:t> ← {} </a:t>
            </a: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ro-RO" sz="2800" dirty="0" smtClean="0"/>
              <a:t>2.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800" dirty="0" smtClean="0"/>
              <a:t> ← generatePlan(S</a:t>
            </a:r>
            <a:r>
              <a:rPr lang="en-US" sz="2800" dirty="0" err="1" smtClean="0"/>
              <a:t>OL_a</a:t>
            </a:r>
            <a:r>
              <a:rPr lang="ro-RO" sz="2800" dirty="0" smtClean="0"/>
              <a:t>dequacyPL(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800" baseline="-25000" dirty="0" smtClean="0"/>
              <a:t>C</a:t>
            </a:r>
            <a:r>
              <a:rPr lang="ro-RO" sz="2800" dirty="0" smtClean="0"/>
              <a:t>), Prob)</a:t>
            </a: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ro-RO" sz="2800" dirty="0" smtClean="0"/>
              <a:t>3. Add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800" dirty="0" smtClean="0"/>
              <a:t> to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o-RO" sz="2800" dirty="0" smtClean="0"/>
              <a:t>4.</a:t>
            </a:r>
            <a:r>
              <a:rPr lang="ro-RO" sz="2800" b="1" dirty="0" smtClean="0"/>
              <a:t> </a:t>
            </a:r>
            <a:r>
              <a:rPr lang="ro-RO" sz="2800" dirty="0" smtClean="0"/>
              <a:t>Repeat</a:t>
            </a: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ro-RO" sz="2800" dirty="0" smtClean="0"/>
              <a:t>5.    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800" dirty="0" smtClean="0"/>
              <a:t> ← </a:t>
            </a:r>
            <a:r>
              <a:rPr lang="ro-RO" sz="2800" b="1" dirty="0" smtClean="0"/>
              <a:t>generatePlan(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o-RO" sz="2800" b="1" dirty="0" smtClean="0"/>
              <a:t>S</a:t>
            </a:r>
            <a:r>
              <a:rPr lang="en-US" sz="2800" b="1" dirty="0" err="1" smtClean="0"/>
              <a:t>OL_a</a:t>
            </a:r>
            <a:r>
              <a:rPr lang="ro-RO" sz="2800" b="1" dirty="0" smtClean="0"/>
              <a:t>dequacyPL(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800" b="1" baseline="-25000" dirty="0" smtClean="0"/>
              <a:t>C</a:t>
            </a:r>
            <a:r>
              <a:rPr lang="ro-RO" sz="2800" b="1" dirty="0" smtClean="0"/>
              <a:t>)+</a:t>
            </a:r>
            <a:r>
              <a:rPr lang="en-US" sz="2800" b="1" dirty="0" smtClean="0"/>
              <a:t>  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              </a:t>
            </a:r>
            <a:r>
              <a:rPr lang="ro-RO" sz="2800" b="1" dirty="0" smtClean="0"/>
              <a:t>(1-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o-RO" sz="2800" b="1" dirty="0" smtClean="0"/>
              <a:t>)RelDiv(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800" b="1" baseline="-25000" dirty="0" smtClean="0"/>
              <a:t>C</a:t>
            </a:r>
            <a:r>
              <a:rPr lang="ro-RO" sz="2800" b="1" dirty="0" smtClean="0"/>
              <a:t>, </a:t>
            </a:r>
            <a:r>
              <a:rPr lang="en-US" sz="2800" b="1" dirty="0" smtClean="0">
                <a:sym typeface="Symbol"/>
              </a:rPr>
              <a:t></a:t>
            </a:r>
            <a:r>
              <a:rPr lang="ro-RO" sz="2800" b="1" dirty="0" smtClean="0"/>
              <a:t>))</a:t>
            </a:r>
            <a:endParaRPr lang="en-US" sz="2800" b="1" dirty="0" smtClean="0"/>
          </a:p>
          <a:p>
            <a:pPr>
              <a:spcBef>
                <a:spcPts val="600"/>
              </a:spcBef>
            </a:pPr>
            <a:r>
              <a:rPr lang="ro-RO" sz="2800" dirty="0" smtClean="0"/>
              <a:t>6.     Add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800" dirty="0" smtClean="0"/>
              <a:t> to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o-RO" sz="2800" dirty="0" smtClean="0"/>
              <a:t>7.</a:t>
            </a:r>
            <a:r>
              <a:rPr lang="ro-RO" sz="2800" b="1" dirty="0" smtClean="0"/>
              <a:t> </a:t>
            </a:r>
            <a:r>
              <a:rPr lang="ro-RO" sz="2800" dirty="0" smtClean="0"/>
              <a:t>Until |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o-RO" sz="2800" dirty="0" smtClean="0"/>
              <a:t>| </a:t>
            </a:r>
            <a:r>
              <a:rPr lang="ro-RO" sz="2800" b="1" dirty="0" smtClean="0"/>
              <a:t>= </a:t>
            </a:r>
            <a:r>
              <a:rPr lang="ro-RO" sz="2800" dirty="0" smtClean="0"/>
              <a:t>k plans have been generated</a:t>
            </a: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ro-RO" sz="2800" dirty="0" smtClean="0"/>
              <a:t>8. Return</a:t>
            </a:r>
            <a:r>
              <a:rPr lang="ro-RO" sz="2800" b="1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Π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429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838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variant of algorithm by Smyth and </a:t>
            </a:r>
            <a:r>
              <a:rPr lang="en-US" sz="2000" dirty="0" err="1" smtClean="0"/>
              <a:t>McClave</a:t>
            </a:r>
            <a:r>
              <a:rPr lang="en-US" sz="2000" dirty="0" smtClean="0"/>
              <a:t> (2001)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Relative Plan Diversity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43000" y="1676400"/>
            <a:ext cx="66294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non-empty set of plans;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 plan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 smtClean="0"/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1447800" y="1828800"/>
          <a:ext cx="4953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3" name="Equation" r:id="rId5" imgW="1498320" imgH="507960" progId="">
                  <p:embed/>
                </p:oleObj>
              </mc:Choice>
              <mc:Fallback>
                <p:oleObj name="Equation" r:id="rId5" imgW="1498320" imgH="507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49530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900" b="1" dirty="0" smtClean="0"/>
              <a:t>Case-Based Planning (simplified)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133600"/>
            <a:ext cx="35814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Case Base</a:t>
            </a:r>
          </a:p>
          <a:p>
            <a:endParaRPr lang="en-US" sz="500" dirty="0" smtClean="0"/>
          </a:p>
          <a:p>
            <a:r>
              <a:rPr lang="en-US" sz="2100" dirty="0" smtClean="0"/>
              <a:t>Prob. 1: Escape</a:t>
            </a:r>
          </a:p>
          <a:p>
            <a:r>
              <a:rPr lang="en-US" sz="2100" dirty="0" smtClean="0"/>
              <a:t>Prob. 2: Revenge</a:t>
            </a:r>
          </a:p>
          <a:p>
            <a:r>
              <a:rPr lang="en-US" sz="2100" dirty="0" smtClean="0"/>
              <a:t>Prob. 3: Endear self to Richard</a:t>
            </a:r>
          </a:p>
          <a:p>
            <a:r>
              <a:rPr lang="en-US" sz="2100" dirty="0" smtClean="0"/>
              <a:t>…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Problem n: …</a:t>
            </a:r>
          </a:p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030069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New Problem: </a:t>
            </a:r>
            <a:r>
              <a:rPr lang="en-US" sz="2700" dirty="0" smtClean="0"/>
              <a:t>Endear self to Henry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580346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1.RETRIEVE</a:t>
            </a:r>
            <a:endParaRPr lang="en-US" sz="3000" dirty="0"/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2438400" y="2324100"/>
            <a:ext cx="1524000" cy="381000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Picture 6" descr="http://t3.gstatic.com/images?q=tbn:ANd9GcRiObVVyORRyg0r4o1T_JiNWXWoEtWngA-RzFE56aVnA6UocUhQ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1447800" cy="1524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62400" y="2167622"/>
            <a:ext cx="3200400" cy="278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Prob. 3: Endear self to Richard</a:t>
            </a:r>
          </a:p>
          <a:p>
            <a:r>
              <a:rPr lang="en-US" sz="2300" dirty="0" smtClean="0"/>
              <a:t>Solution Plan:</a:t>
            </a:r>
          </a:p>
          <a:p>
            <a:r>
              <a:rPr lang="en-US" sz="2000" dirty="0" smtClean="0"/>
              <a:t>Be charming</a:t>
            </a:r>
          </a:p>
          <a:p>
            <a:r>
              <a:rPr lang="en-US" sz="2000" dirty="0" smtClean="0"/>
              <a:t>Flatter</a:t>
            </a:r>
          </a:p>
          <a:p>
            <a:r>
              <a:rPr lang="en-US" sz="2000" dirty="0" smtClean="0"/>
              <a:t>Speak of shared memories: childhood  		     music lessons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6002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2. ADAPT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 rot="20318977">
            <a:off x="6366913" y="3458507"/>
            <a:ext cx="2587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rgbClr val="C00000"/>
                </a:solidFill>
              </a:rPr>
              <a:t>meeting at King Louis’ court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21008606">
            <a:off x="5562600" y="3750531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x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22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1" y="1295400"/>
            <a:ext cx="2133599" cy="14478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648200" y="22609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24384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rgbClr val="C00000"/>
                </a:solidFill>
              </a:rPr>
              <a:t>Henry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5004137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3. Store new problem/solution plan pair for future use</a:t>
            </a:r>
            <a:endParaRPr lang="en-US" sz="3000" dirty="0"/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900" b="1" dirty="0" smtClean="0"/>
              <a:t>DivCBP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133600"/>
            <a:ext cx="35814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Case Base</a:t>
            </a:r>
          </a:p>
          <a:p>
            <a:endParaRPr lang="en-US" sz="500" dirty="0" smtClean="0"/>
          </a:p>
          <a:p>
            <a:r>
              <a:rPr lang="en-US" sz="2100" dirty="0" smtClean="0"/>
              <a:t>Prob. 1: Escape</a:t>
            </a:r>
          </a:p>
          <a:p>
            <a:r>
              <a:rPr lang="en-US" sz="2100" dirty="0" smtClean="0"/>
              <a:t>Prob. 2: Revenge</a:t>
            </a:r>
          </a:p>
          <a:p>
            <a:r>
              <a:rPr lang="en-US" sz="2100" dirty="0" smtClean="0"/>
              <a:t>Prob. 3: Endear self to Richard</a:t>
            </a:r>
          </a:p>
          <a:p>
            <a:r>
              <a:rPr lang="en-US" sz="2100" dirty="0" smtClean="0"/>
              <a:t>…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Problem n: …</a:t>
            </a:r>
          </a:p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030069"/>
            <a:ext cx="594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</a:rPr>
              <a:t>New Problem: </a:t>
            </a:r>
            <a:r>
              <a:rPr lang="en-US" sz="2700" dirty="0" smtClean="0"/>
              <a:t>Endear self to Henry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580346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1.RETRIEVE</a:t>
            </a:r>
            <a:endParaRPr lang="en-US" sz="3000" dirty="0"/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2438400" y="2324100"/>
            <a:ext cx="1524000" cy="381000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Picture 6" descr="http://t3.gstatic.com/images?q=tbn:ANd9GcRiObVVyORRyg0r4o1T_JiNWXWoEtWngA-RzFE56aVnA6UocUhQ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1447800" cy="1524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62400" y="2167622"/>
            <a:ext cx="3200400" cy="278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Prob. 3: Endear self to Richard</a:t>
            </a:r>
          </a:p>
          <a:p>
            <a:r>
              <a:rPr lang="en-US" sz="2300" dirty="0" smtClean="0"/>
              <a:t>Solution Plan:</a:t>
            </a:r>
          </a:p>
          <a:p>
            <a:r>
              <a:rPr lang="en-US" sz="2000" dirty="0" smtClean="0"/>
              <a:t>Be charming</a:t>
            </a:r>
          </a:p>
          <a:p>
            <a:r>
              <a:rPr lang="en-US" sz="2000" dirty="0" smtClean="0"/>
              <a:t>Flatter</a:t>
            </a:r>
          </a:p>
          <a:p>
            <a:r>
              <a:rPr lang="en-US" sz="2000" dirty="0" smtClean="0"/>
              <a:t>Speak of shared memories: childhood  		     music lessons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6002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2. ADAPT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 rot="20318977">
            <a:off x="6366913" y="3458507"/>
            <a:ext cx="2587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rgbClr val="C00000"/>
                </a:solidFill>
              </a:rPr>
              <a:t>meeting at King Louis’ court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21008606">
            <a:off x="5562600" y="3750531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x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22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1" y="1295400"/>
            <a:ext cx="2133599" cy="14478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648200" y="22609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6400" y="24384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rgbClr val="C00000"/>
                </a:solidFill>
              </a:rPr>
              <a:t>Henry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5004137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3. Store new problem/solution plan pair for future use</a:t>
            </a:r>
            <a:endParaRPr lang="en-US" sz="3000" dirty="0"/>
          </a:p>
        </p:txBody>
      </p:sp>
      <p:sp>
        <p:nvSpPr>
          <p:cNvPr id="25" name="Oval 24"/>
          <p:cNvSpPr/>
          <p:nvPr/>
        </p:nvSpPr>
        <p:spPr bwMode="auto">
          <a:xfrm>
            <a:off x="838200" y="1447800"/>
            <a:ext cx="2286000" cy="838200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2971800" y="685800"/>
            <a:ext cx="2133600" cy="990599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029200" y="49649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DIVERSITY HERE!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Recommender Systems:               Similarity-Based Retrieval</a:t>
            </a:r>
            <a:endParaRPr lang="ro-R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66088"/>
            <a:ext cx="8229600" cy="432511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Query: green, triangular</a:t>
            </a:r>
          </a:p>
          <a:p>
            <a:pPr>
              <a:buNone/>
            </a:pPr>
            <a:endParaRPr lang="en-US" sz="3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Query: early twentieth-century novel by British author</a:t>
            </a:r>
          </a:p>
          <a:p>
            <a:pPr>
              <a:buNone/>
            </a:pPr>
            <a:r>
              <a:rPr lang="en-US" b="1" dirty="0" smtClean="0"/>
              <a:t>                      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1138214" y="2014534"/>
            <a:ext cx="2201468" cy="500066"/>
            <a:chOff x="1214414" y="2636912"/>
            <a:chExt cx="2201468" cy="500066"/>
          </a:xfrm>
        </p:grpSpPr>
        <p:sp>
          <p:nvSpPr>
            <p:cNvPr id="4" name="Isosceles Triangle 3"/>
            <p:cNvSpPr/>
            <p:nvPr/>
          </p:nvSpPr>
          <p:spPr>
            <a:xfrm>
              <a:off x="1214414" y="2636912"/>
              <a:ext cx="642942" cy="500066"/>
            </a:xfrm>
            <a:prstGeom prst="triangle">
              <a:avLst/>
            </a:prstGeom>
            <a:solidFill>
              <a:srgbClr val="1EB21E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o-RO" dirty="0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986552" y="2636912"/>
              <a:ext cx="857256" cy="500066"/>
            </a:xfrm>
            <a:prstGeom prst="triangle">
              <a:avLst/>
            </a:prstGeom>
            <a:solidFill>
              <a:srgbClr val="1EB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o-RO" dirty="0">
                <a:solidFill>
                  <a:prstClr val="white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915816" y="2779788"/>
              <a:ext cx="500066" cy="357190"/>
            </a:xfrm>
            <a:prstGeom prst="triangle">
              <a:avLst/>
            </a:prstGeom>
            <a:solidFill>
              <a:srgbClr val="1EB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o-RO" dirty="0">
                <a:solidFill>
                  <a:prstClr val="white"/>
                </a:solidFill>
              </a:endParaRPr>
            </a:p>
          </p:txBody>
        </p:sp>
      </p:grpSp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06000"/>
            <a:ext cx="1522800" cy="20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906000"/>
            <a:ext cx="1524000" cy="20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906000"/>
            <a:ext cx="1522800" cy="20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1208" y="3904481"/>
            <a:ext cx="1522800" cy="203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467600" y="3810000"/>
            <a:ext cx="2133600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Author: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3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Evelyn Waugh</a:t>
            </a:r>
            <a:r>
              <a:rPr kumimoji="0" lang="en-US" sz="13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000" b="1" dirty="0" smtClean="0">
                <a:ea typeface="宋体" pitchFamily="2" charset="-122"/>
              </a:rPr>
              <a:t>DivCBP</a:t>
            </a:r>
            <a:endParaRPr lang="en-US" altLang="zh-CN" sz="5000" b="1" dirty="0"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77724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429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781800" cy="150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3387804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PROBLEM SIMILARITY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4170402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SOLUTION PLAN DIVERSITY</a:t>
            </a:r>
            <a:endParaRPr lang="en-US" sz="3000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464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548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2819400" y="2611398"/>
            <a:ext cx="762000" cy="81760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096000" y="2535198"/>
            <a:ext cx="228600" cy="173200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0" y="1143000"/>
            <a:ext cx="8077200" cy="426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12192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Initial State</a:t>
            </a:r>
            <a:endParaRPr lang="en-US" sz="25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419600" y="1981200"/>
            <a:ext cx="1524000" cy="6858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419600" y="2819400"/>
            <a:ext cx="1524000" cy="9906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9" name="Picture 4" descr="http://t1.gstatic.com/images?q=tbn:ANd9GcRkzxU5tsq8uLx9zCp_ICTbWWQHlcOlGl8PD5Ll_MXZzg-Apf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990600" cy="137159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 rot="716640">
            <a:off x="2517677" y="1990292"/>
            <a:ext cx="914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Monotype Corsiva" pitchFamily="66" charset="0"/>
              </a:rPr>
              <a:t>…</a:t>
            </a:r>
            <a:endParaRPr lang="en-US" sz="5000" dirty="0"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5200" y="2492514"/>
            <a:ext cx="2072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GOAL</a:t>
            </a:r>
            <a:endParaRPr lang="en-US" sz="4000" dirty="0"/>
          </a:p>
        </p:txBody>
      </p:sp>
      <p:pic>
        <p:nvPicPr>
          <p:cNvPr id="19" name="Picture 6" descr="http://t3.gstatic.com/images?q=tbn:ANd9GcRiObVVyORRyg0r4o1T_JiNWXWoEtWngA-RzFE56aVnA6UocUhQ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914400" cy="13716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752600" y="3000670"/>
            <a:ext cx="838200" cy="519175"/>
          </a:xfrm>
          <a:prstGeom prst="rect">
            <a:avLst/>
          </a:prstGeom>
          <a:solidFill>
            <a:schemeClr val="bg2">
              <a:lumMod val="20000"/>
              <a:lumOff val="80000"/>
              <a:alpha val="53000"/>
            </a:schemeClr>
          </a:solidFill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empus Sans ITC" pitchFamily="82" charset="0"/>
              </a:rPr>
              <a:t>flirt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267200" y="2376425"/>
            <a:ext cx="1066800" cy="519175"/>
          </a:xfrm>
          <a:prstGeom prst="rect">
            <a:avLst/>
          </a:prstGeom>
          <a:solidFill>
            <a:schemeClr val="bg2">
              <a:lumMod val="20000"/>
              <a:lumOff val="80000"/>
              <a:alpha val="53000"/>
            </a:schemeClr>
          </a:solidFill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800" b="1" dirty="0" smtClean="0">
                <a:latin typeface="Tempus Sans ITC" pitchFamily="82" charset="0"/>
              </a:rPr>
              <a:t>plead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343400" y="3733800"/>
            <a:ext cx="1066800" cy="519175"/>
          </a:xfrm>
          <a:prstGeom prst="rect">
            <a:avLst/>
          </a:prstGeom>
          <a:solidFill>
            <a:schemeClr val="bg2">
              <a:lumMod val="20000"/>
              <a:lumOff val="80000"/>
              <a:alpha val="53000"/>
            </a:schemeClr>
          </a:solidFill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800" b="1" dirty="0" smtClean="0">
                <a:latin typeface="Tempus Sans ITC" pitchFamily="82" charset="0"/>
              </a:rPr>
              <a:t>plot</a:t>
            </a:r>
            <a:endParaRPr lang="en-US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3927664"/>
            <a:ext cx="3048000" cy="2015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h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: estimated goal distance (length of </a:t>
            </a:r>
            <a:r>
              <a:rPr lang="el-GR" sz="2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π</a:t>
            </a:r>
            <a:r>
              <a:rPr lang="en-US" sz="2000" baseline="-250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, solution plan to a relaxed problem); pick candidate state with lowest </a:t>
            </a: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h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value</a:t>
            </a:r>
          </a:p>
          <a:p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413337"/>
            <a:ext cx="10668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State </a:t>
            </a:r>
            <a:r>
              <a:rPr lang="en-US" sz="2500" i="1" dirty="0" smtClean="0"/>
              <a:t>n</a:t>
            </a:r>
            <a:endParaRPr lang="en-US" sz="2500" i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66800" y="2819400"/>
            <a:ext cx="2286000" cy="15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4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133600"/>
            <a:ext cx="1524000" cy="12954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5943600" y="1516559"/>
            <a:ext cx="152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Candidate State 1</a:t>
            </a:r>
            <a:endParaRPr lang="en-US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5943600" y="3429000"/>
            <a:ext cx="152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Candidate State 2</a:t>
            </a:r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 rot="19662556">
            <a:off x="7481051" y="940313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i="1" dirty="0"/>
          </a:p>
        </p:txBody>
      </p:sp>
      <p:sp>
        <p:nvSpPr>
          <p:cNvPr id="60" name="TextBox 59"/>
          <p:cNvSpPr txBox="1"/>
          <p:nvPr/>
        </p:nvSpPr>
        <p:spPr>
          <a:xfrm rot="2528426">
            <a:off x="7525394" y="3312012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7833472" y="1066800"/>
            <a:ext cx="207252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h(st1)</a:t>
            </a:r>
            <a:endParaRPr lang="en-US" sz="3000" dirty="0"/>
          </a:p>
        </p:txBody>
      </p:sp>
      <p:sp>
        <p:nvSpPr>
          <p:cNvPr id="62" name="TextBox 61"/>
          <p:cNvSpPr txBox="1"/>
          <p:nvPr/>
        </p:nvSpPr>
        <p:spPr>
          <a:xfrm>
            <a:off x="7696200" y="4016514"/>
            <a:ext cx="207252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h(st2)</a:t>
            </a:r>
            <a:endParaRPr lang="en-US" sz="3000" dirty="0"/>
          </a:p>
        </p:txBody>
      </p:sp>
      <p:sp>
        <p:nvSpPr>
          <p:cNvPr id="65" name="TextBox 64"/>
          <p:cNvSpPr txBox="1"/>
          <p:nvPr/>
        </p:nvSpPr>
        <p:spPr>
          <a:xfrm>
            <a:off x="4267200" y="4826913"/>
            <a:ext cx="2590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Applicable Actions</a:t>
            </a:r>
            <a:endParaRPr lang="en-US" sz="2200" dirty="0"/>
          </a:p>
        </p:txBody>
      </p:sp>
      <p:sp>
        <p:nvSpPr>
          <p:cNvPr id="66" name="Down Arrow 65"/>
          <p:cNvSpPr/>
          <p:nvPr/>
        </p:nvSpPr>
        <p:spPr bwMode="auto">
          <a:xfrm rot="10622174">
            <a:off x="4648200" y="4267200"/>
            <a:ext cx="457200" cy="5334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381000" y="27781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First-Principles Planning </a:t>
            </a: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603875"/>
            <a:ext cx="8229600" cy="4530725"/>
          </a:xfrm>
        </p:spPr>
        <p:txBody>
          <a:bodyPr/>
          <a:lstStyle/>
          <a:p>
            <a:r>
              <a:rPr lang="en-US" dirty="0" smtClean="0"/>
              <a:t>FF (Hoffmann and </a:t>
            </a:r>
            <a:r>
              <a:rPr lang="en-US" dirty="0" err="1" smtClean="0"/>
              <a:t>Nebel</a:t>
            </a:r>
            <a:r>
              <a:rPr lang="en-US" dirty="0" smtClean="0"/>
              <a:t>, 2001)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0" y="1143000"/>
            <a:ext cx="8077200" cy="426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229600" cy="636587"/>
          </a:xfrm>
        </p:spPr>
        <p:txBody>
          <a:bodyPr/>
          <a:lstStyle/>
          <a:p>
            <a:r>
              <a:rPr lang="en-US" sz="5000" b="1" dirty="0" err="1" smtClean="0"/>
              <a:t>DivFF</a:t>
            </a:r>
            <a:r>
              <a:rPr lang="en-US" sz="50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12192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Initial State</a:t>
            </a:r>
            <a:endParaRPr lang="en-US" sz="25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419600" y="1981200"/>
            <a:ext cx="1524000" cy="6858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419600" y="2819400"/>
            <a:ext cx="1524000" cy="9906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9" name="Picture 4" descr="http://t1.gstatic.com/images?q=tbn:ANd9GcRkzxU5tsq8uLx9zCp_ICTbWWQHlcOlGl8PD5Ll_MXZzg-Apf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990600" cy="137159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 rot="716640">
            <a:off x="2517677" y="1990292"/>
            <a:ext cx="914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Monotype Corsiva" pitchFamily="66" charset="0"/>
              </a:rPr>
              <a:t>…</a:t>
            </a:r>
            <a:endParaRPr lang="en-US" sz="5000" dirty="0">
              <a:latin typeface="Monotype Corsiva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5200" y="2492514"/>
            <a:ext cx="2072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GOAL</a:t>
            </a:r>
            <a:endParaRPr lang="en-US" sz="4000" dirty="0"/>
          </a:p>
        </p:txBody>
      </p:sp>
      <p:pic>
        <p:nvPicPr>
          <p:cNvPr id="19" name="Picture 6" descr="http://t3.gstatic.com/images?q=tbn:ANd9GcRiObVVyORRyg0r4o1T_JiNWXWoEtWngA-RzFE56aVnA6UocUhQ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914400" cy="13716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752600" y="3000670"/>
            <a:ext cx="838200" cy="519175"/>
          </a:xfrm>
          <a:prstGeom prst="rect">
            <a:avLst/>
          </a:prstGeom>
          <a:solidFill>
            <a:schemeClr val="bg2">
              <a:lumMod val="20000"/>
              <a:lumOff val="80000"/>
              <a:alpha val="53000"/>
            </a:schemeClr>
          </a:solidFill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empus Sans ITC" pitchFamily="82" charset="0"/>
              </a:rPr>
              <a:t>flirt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267200" y="2376425"/>
            <a:ext cx="1066800" cy="519175"/>
          </a:xfrm>
          <a:prstGeom prst="rect">
            <a:avLst/>
          </a:prstGeom>
          <a:solidFill>
            <a:schemeClr val="bg2">
              <a:lumMod val="20000"/>
              <a:lumOff val="80000"/>
              <a:alpha val="53000"/>
            </a:schemeClr>
          </a:solidFill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800" b="1" dirty="0" smtClean="0">
                <a:latin typeface="Tempus Sans ITC" pitchFamily="82" charset="0"/>
              </a:rPr>
              <a:t>plead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343400" y="3733800"/>
            <a:ext cx="1066800" cy="519175"/>
          </a:xfrm>
          <a:prstGeom prst="rect">
            <a:avLst/>
          </a:prstGeom>
          <a:solidFill>
            <a:schemeClr val="bg2">
              <a:lumMod val="20000"/>
              <a:lumOff val="80000"/>
              <a:alpha val="53000"/>
            </a:schemeClr>
          </a:solidFill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800" b="1" dirty="0" smtClean="0">
                <a:latin typeface="Tempus Sans ITC" pitchFamily="82" charset="0"/>
              </a:rPr>
              <a:t>plot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413337"/>
            <a:ext cx="10668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State </a:t>
            </a:r>
            <a:r>
              <a:rPr lang="en-US" sz="2500" i="1" dirty="0" smtClean="0"/>
              <a:t>n</a:t>
            </a:r>
            <a:endParaRPr lang="en-US" sz="2500" i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66800" y="2819400"/>
            <a:ext cx="2286000" cy="15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4" name="Picture 6" descr="http://t1.gstatic.com/images?q=tbn:ANd9GcRGqQF82XWUjwD_4OqMvDwr0gti7Idp7p9LC71UGL-l6Zms5w0a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133600"/>
            <a:ext cx="1524000" cy="12954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5943600" y="1516559"/>
            <a:ext cx="152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Candidate State 1</a:t>
            </a:r>
            <a:endParaRPr lang="en-US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5943600" y="3429000"/>
            <a:ext cx="152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Candidate State 2</a:t>
            </a:r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 rot="19662556">
            <a:off x="7481051" y="940313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i="1" dirty="0"/>
          </a:p>
        </p:txBody>
      </p:sp>
      <p:sp>
        <p:nvSpPr>
          <p:cNvPr id="60" name="TextBox 59"/>
          <p:cNvSpPr txBox="1"/>
          <p:nvPr/>
        </p:nvSpPr>
        <p:spPr>
          <a:xfrm rot="2528426">
            <a:off x="7525394" y="3312012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4267200" y="4826913"/>
            <a:ext cx="2590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Applicable Actions</a:t>
            </a:r>
            <a:endParaRPr lang="en-US" sz="2200" dirty="0"/>
          </a:p>
        </p:txBody>
      </p:sp>
      <p:sp>
        <p:nvSpPr>
          <p:cNvPr id="66" name="Down Arrow 65"/>
          <p:cNvSpPr/>
          <p:nvPr/>
        </p:nvSpPr>
        <p:spPr bwMode="auto">
          <a:xfrm rot="10622174">
            <a:off x="4648200" y="4267200"/>
            <a:ext cx="457200" cy="5334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8800" y="0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DIVERSITY HERE!</a:t>
            </a:r>
            <a:endParaRPr lang="en-US" sz="3500" b="1" dirty="0">
              <a:solidFill>
                <a:srgbClr val="C0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7086600" y="838200"/>
            <a:ext cx="914400" cy="28072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C00000"/>
            </a:solidFill>
            <a:prstDash val="sysDot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6781800" y="1066800"/>
            <a:ext cx="914400" cy="30480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C00000"/>
            </a:solidFill>
            <a:prstDash val="sysDot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833472" y="1066800"/>
            <a:ext cx="207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h(st1)</a:t>
            </a:r>
            <a:endParaRPr lang="en-US" sz="3000" dirty="0"/>
          </a:p>
        </p:txBody>
      </p:sp>
      <p:sp>
        <p:nvSpPr>
          <p:cNvPr id="62" name="TextBox 61"/>
          <p:cNvSpPr txBox="1"/>
          <p:nvPr/>
        </p:nvSpPr>
        <p:spPr>
          <a:xfrm>
            <a:off x="7772400" y="4016514"/>
            <a:ext cx="207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h(st2</a:t>
            </a:r>
            <a:r>
              <a:rPr lang="en-US" sz="3000" b="1" dirty="0" smtClean="0"/>
              <a:t>)</a:t>
            </a:r>
            <a:endParaRPr lang="en-US" sz="3000" b="1" dirty="0"/>
          </a:p>
        </p:txBody>
      </p:sp>
      <p:sp>
        <p:nvSpPr>
          <p:cNvPr id="67" name="Oval 66"/>
          <p:cNvSpPr/>
          <p:nvPr/>
        </p:nvSpPr>
        <p:spPr bwMode="auto">
          <a:xfrm>
            <a:off x="7772400" y="990600"/>
            <a:ext cx="1371600" cy="838200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7696200" y="3886200"/>
            <a:ext cx="1371600" cy="838200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927664"/>
            <a:ext cx="3048000" cy="20467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h</a:t>
            </a:r>
            <a:r>
              <a:rPr lang="en-US" sz="2000" dirty="0" smtClean="0">
                <a:solidFill>
                  <a:srgbClr val="C00000"/>
                </a:solidFill>
              </a:rPr>
              <a:t>: estimated goal distance (length of </a:t>
            </a:r>
            <a:r>
              <a:rPr lang="el-GR" sz="2200" b="1" dirty="0" smtClean="0">
                <a:solidFill>
                  <a:srgbClr val="C00000"/>
                </a:solidFill>
                <a:cs typeface="Times New Roman" pitchFamily="18" charset="0"/>
              </a:rPr>
              <a:t>π</a:t>
            </a:r>
            <a:r>
              <a:rPr lang="en-US" sz="2200" b="1" baseline="-25000" dirty="0" smtClean="0">
                <a:solidFill>
                  <a:srgbClr val="C00000"/>
                </a:solidFill>
                <a:cs typeface="Times New Roman" pitchFamily="18" charset="0"/>
              </a:rPr>
              <a:t>h</a:t>
            </a:r>
            <a:r>
              <a:rPr lang="en-US" sz="2000" dirty="0" smtClean="0">
                <a:solidFill>
                  <a:srgbClr val="C00000"/>
                </a:solidFill>
              </a:rPr>
              <a:t>, solution plan to a relaxed problem); pick candidate state with lowest </a:t>
            </a:r>
            <a:r>
              <a:rPr lang="en-US" sz="2000" i="1" dirty="0" smtClean="0">
                <a:solidFill>
                  <a:srgbClr val="C00000"/>
                </a:solidFill>
              </a:rPr>
              <a:t>h </a:t>
            </a:r>
            <a:r>
              <a:rPr lang="en-US" sz="2000" dirty="0" smtClean="0">
                <a:solidFill>
                  <a:srgbClr val="C00000"/>
                </a:solidFill>
              </a:rPr>
              <a:t>value</a:t>
            </a:r>
          </a:p>
          <a:p>
            <a:endParaRPr lang="en-US" sz="2500" dirty="0"/>
          </a:p>
        </p:txBody>
      </p:sp>
      <p:sp>
        <p:nvSpPr>
          <p:cNvPr id="76" name="Oval 75"/>
          <p:cNvSpPr/>
          <p:nvPr/>
        </p:nvSpPr>
        <p:spPr bwMode="auto">
          <a:xfrm>
            <a:off x="2133600" y="4267200"/>
            <a:ext cx="457200" cy="381000"/>
          </a:xfrm>
          <a:prstGeom prst="ellipse">
            <a:avLst/>
          </a:prstGeom>
          <a:noFill/>
          <a:ln w="539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603875"/>
            <a:ext cx="8229600" cy="4530725"/>
          </a:xfrm>
        </p:spPr>
        <p:txBody>
          <a:bodyPr/>
          <a:lstStyle/>
          <a:p>
            <a:r>
              <a:rPr lang="en-US" dirty="0" smtClean="0"/>
              <a:t>FF (Hoffmann and </a:t>
            </a:r>
            <a:r>
              <a:rPr lang="en-US" dirty="0" err="1" smtClean="0"/>
              <a:t>Nebel</a:t>
            </a:r>
            <a:r>
              <a:rPr lang="en-US" dirty="0" smtClean="0"/>
              <a:t>, 2001)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000" b="1" dirty="0" err="1" smtClean="0">
                <a:ea typeface="宋体" pitchFamily="2" charset="-122"/>
              </a:rPr>
              <a:t>DivFF</a:t>
            </a:r>
            <a:endParaRPr lang="en-US" altLang="zh-CN" sz="5000" b="1" dirty="0">
              <a:ea typeface="宋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77724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noProof="0" dirty="0" smtClean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429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713202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FF HEURISTIC: GOAL DISTANCE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1271081"/>
            <a:ext cx="1066800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000" b="1" dirty="0" smtClean="0">
                <a:cs typeface="Times New Roman" pitchFamily="18" charset="0"/>
              </a:rPr>
              <a:t>π</a:t>
            </a:r>
            <a:r>
              <a:rPr lang="en-US" sz="3000" b="1" baseline="-25000" dirty="0" smtClean="0">
                <a:cs typeface="Times New Roman" pitchFamily="18" charset="0"/>
              </a:rPr>
              <a:t>h</a:t>
            </a:r>
            <a:endParaRPr lang="en-US" sz="3000" dirty="0" smtClean="0"/>
          </a:p>
          <a:p>
            <a:endParaRPr lang="en-US" sz="2500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6781800" cy="150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09800"/>
            <a:ext cx="548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6934200" y="1676400"/>
            <a:ext cx="152400" cy="893802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6705600" y="2514600"/>
            <a:ext cx="381000" cy="381000"/>
          </a:xfrm>
          <a:prstGeom prst="ellipse">
            <a:avLst/>
          </a:prstGeom>
          <a:noFill/>
          <a:ln w="539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4038600" y="2895600"/>
            <a:ext cx="838200" cy="914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err="1" smtClean="0"/>
              <a:t>DivCBP</a:t>
            </a:r>
            <a:r>
              <a:rPr lang="en-US" sz="3600" b="1" dirty="0" smtClean="0"/>
              <a:t> vs. </a:t>
            </a:r>
            <a:r>
              <a:rPr lang="en-US" sz="3600" b="1" dirty="0" err="1" smtClean="0"/>
              <a:t>DivFF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2286000" cy="12192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DivFF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34290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2" descr="http://t1.gstatic.com/images?q=tbn:ANd9GcTqjO5XzefjWJTlpk5TR3CKQdaBu6SKkeE310ya6bZav1OcEIzM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"/>
            <a:ext cx="1981200" cy="1219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5105400" y="5638800"/>
            <a:ext cx="4038600" cy="10668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181600" y="5794375"/>
            <a:ext cx="5410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DivCBP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t1.gstatic.com/images?q=tbn:ANd9GcRdcpSkTSWsG1QVOqK8KMiefgRWP3sLLOQs5U5RUYqzliMGWa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800600"/>
            <a:ext cx="1752600" cy="2057400"/>
          </a:xfrm>
          <a:prstGeom prst="rect">
            <a:avLst/>
          </a:prstGeom>
          <a:noFill/>
        </p:spPr>
      </p:pic>
      <p:grpSp>
        <p:nvGrpSpPr>
          <p:cNvPr id="3" name="Group 22"/>
          <p:cNvGrpSpPr/>
          <p:nvPr/>
        </p:nvGrpSpPr>
        <p:grpSpPr>
          <a:xfrm>
            <a:off x="152400" y="1143000"/>
            <a:ext cx="4495800" cy="4530725"/>
            <a:chOff x="0" y="1143000"/>
            <a:chExt cx="4495800" cy="4530725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3733800"/>
              <a:ext cx="381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accent1"/>
                  </a:solidFill>
                </a:rPr>
                <a:t>-</a:t>
              </a:r>
              <a:endParaRPr lang="en-US" sz="30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00" y="2971800"/>
              <a:ext cx="381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accent1"/>
                  </a:solidFill>
                </a:rPr>
                <a:t>-</a:t>
              </a:r>
              <a:endParaRPr lang="en-US" sz="30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04800" y="1143000"/>
              <a:ext cx="4191000" cy="453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tabLst/>
                <a:defRPr/>
              </a:pPr>
              <a:endPara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dirty="0" smtClean="0"/>
                <a:t>Does not require a case base.</a:t>
              </a:r>
              <a:endParaRPr lang="en-US" sz="1000" dirty="0" smtClean="0"/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dirty="0" smtClean="0"/>
                <a:t>Can potentially produce maximally diverse plan sets at any time.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dirty="0" smtClean="0"/>
                <a:t>However: in practice, this rarely happens.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dirty="0" smtClean="0"/>
                <a:t>Planning time increases steeply with the size of the initial state, due to several bottlenecks: preprocessing phase, generating candidate plans &amp; goal distance.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endParaRPr lang="en-US" sz="2200" dirty="0" smtClean="0"/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endParaRPr lang="en-US" sz="2400" dirty="0" smtClean="0"/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endParaRPr lang="en-US" sz="2400" dirty="0" smtClean="0"/>
            </a:p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endParaRPr lang="en-US" sz="2400" dirty="0" smtClean="0">
                <a:solidFill>
                  <a:srgbClr val="FF0000"/>
                </a:solidFill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tabLst/>
                <a:defRPr/>
              </a:pPr>
              <a:endPara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1524000"/>
              <a:ext cx="381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accent1"/>
                  </a:solidFill>
                </a:rPr>
                <a:t>+</a:t>
              </a:r>
              <a:endParaRPr lang="en-US" sz="30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1905000"/>
              <a:ext cx="381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accent1"/>
                  </a:solidFill>
                </a:rPr>
                <a:t>+</a:t>
              </a:r>
              <a:endParaRPr lang="en-US" sz="3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572000" y="284202"/>
            <a:ext cx="4419600" cy="4592598"/>
            <a:chOff x="4419600" y="284202"/>
            <a:chExt cx="4419600" cy="4592598"/>
          </a:xfrm>
        </p:grpSpPr>
        <p:sp>
          <p:nvSpPr>
            <p:cNvPr id="21" name="TextBox 20"/>
            <p:cNvSpPr txBox="1"/>
            <p:nvPr/>
          </p:nvSpPr>
          <p:spPr>
            <a:xfrm>
              <a:off x="4495800" y="4170402"/>
              <a:ext cx="381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C00000"/>
                  </a:solidFill>
                </a:rPr>
                <a:t>-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5800" y="2743200"/>
              <a:ext cx="381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C00000"/>
                  </a:solidFill>
                </a:rPr>
                <a:t>-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4724400" y="346075"/>
              <a:ext cx="4114800" cy="453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dirty="0" smtClean="0"/>
                <a:t>On case bases of large enough size, </a:t>
              </a:r>
              <a:r>
                <a:rPr lang="en-US" sz="2200" dirty="0" err="1" smtClean="0"/>
                <a:t>DivCBP</a:t>
              </a:r>
              <a:r>
                <a:rPr lang="en-US" sz="2200" dirty="0" smtClean="0"/>
                <a:t> consistently outperforms </a:t>
              </a:r>
              <a:r>
                <a:rPr lang="en-US" sz="2200" dirty="0" err="1" smtClean="0"/>
                <a:t>DivFF</a:t>
              </a:r>
              <a:r>
                <a:rPr lang="en-US" sz="2200" dirty="0" smtClean="0"/>
                <a:t> in terms of plan set diversity.</a:t>
              </a:r>
            </a:p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dirty="0" smtClean="0"/>
                <a:t>All tested versions of DivCBP are faster than </a:t>
              </a:r>
              <a:r>
                <a:rPr lang="en-US" sz="2200" dirty="0" err="1" smtClean="0"/>
                <a:t>DivFF</a:t>
              </a:r>
              <a:r>
                <a:rPr lang="en-US" sz="2200" dirty="0" smtClean="0"/>
                <a:t> on all problems.</a:t>
              </a:r>
              <a:endParaRPr lang="en-US" sz="2200" dirty="0" smtClean="0">
                <a:solidFill>
                  <a:srgbClr val="FF0000"/>
                </a:solidFill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200" dirty="0" err="1" smtClean="0"/>
                <a:t>DivCBP</a:t>
              </a:r>
              <a:r>
                <a:rPr lang="en-US" sz="2200" dirty="0" smtClean="0"/>
                <a:t> planning time increases with the size of the case base, but at a slow rate.</a:t>
              </a:r>
            </a:p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dirty="0" smtClean="0"/>
                <a:t>Requires sufficiently diverse case base.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tabLst/>
                <a:defRPr/>
              </a:pPr>
              <a:endPara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9600" y="284202"/>
              <a:ext cx="381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C00000"/>
                  </a:solidFill>
                </a:rPr>
                <a:t>+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9600" y="1676400"/>
              <a:ext cx="3810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C00000"/>
                  </a:solidFill>
                </a:rPr>
                <a:t>+</a:t>
              </a:r>
              <a:endParaRPr lang="en-US" sz="3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 bwMode="auto">
          <a:xfrm rot="313388">
            <a:off x="2229657" y="1367116"/>
            <a:ext cx="5122269" cy="4352368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ight Triangle 7"/>
          <p:cNvSpPr/>
          <p:nvPr/>
        </p:nvSpPr>
        <p:spPr bwMode="auto">
          <a:xfrm rot="11046869">
            <a:off x="2358172" y="1325758"/>
            <a:ext cx="5257801" cy="4549177"/>
          </a:xfrm>
          <a:prstGeom prst="rt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http://t1.gstatic.com/images?q=tbn:ANd9GcRdcpSkTSWsG1QVOqK8KMiefgRWP3sLLOQs5U5RUYqzliMGWa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1524001"/>
            <a:ext cx="1857375" cy="3886200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TqjO5XzefjWJTlpk5TR3CKQdaBu6SKkeE310ya6bZav1OcEIzM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26670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DivFF</a:t>
            </a:r>
            <a:r>
              <a:rPr lang="en-US" b="1" dirty="0" smtClean="0"/>
              <a:t> + DivCBP</a:t>
            </a:r>
            <a:endParaRPr lang="ro-RO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57200" y="1869000"/>
            <a:ext cx="533400" cy="3236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0075"/>
            <a:ext cx="7086600" cy="3235325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dirty="0" smtClean="0"/>
              <a:t>We suggest using </a:t>
            </a:r>
            <a:r>
              <a:rPr lang="en-US" sz="2800" dirty="0" err="1" smtClean="0"/>
              <a:t>DivFF</a:t>
            </a:r>
            <a:r>
              <a:rPr lang="en-US" sz="2800" dirty="0" smtClean="0"/>
              <a:t> and DivCBP in a complementary manner:</a:t>
            </a:r>
          </a:p>
          <a:p>
            <a:pPr>
              <a:spcBef>
                <a:spcPts val="1200"/>
              </a:spcBef>
            </a:pPr>
            <a:r>
              <a:rPr lang="en-US" sz="2600" dirty="0" err="1" smtClean="0"/>
              <a:t>DivFF</a:t>
            </a:r>
            <a:r>
              <a:rPr lang="en-US" sz="2600" dirty="0" smtClean="0"/>
              <a:t> to populate the case base until it is large enough</a:t>
            </a:r>
          </a:p>
          <a:p>
            <a:r>
              <a:rPr lang="en-US" sz="2600" dirty="0" smtClean="0"/>
              <a:t>DivCBP afterwards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09675"/>
            <a:ext cx="2143125" cy="2143125"/>
          </a:xfrm>
          <a:prstGeom prst="rect">
            <a:avLst/>
          </a:prstGeom>
          <a:noFill/>
        </p:spPr>
      </p:pic>
      <p:pic>
        <p:nvPicPr>
          <p:cNvPr id="8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19200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192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219200"/>
            <a:ext cx="2143125" cy="2143125"/>
          </a:xfrm>
          <a:prstGeom prst="rect">
            <a:avLst/>
          </a:prstGeom>
          <a:noFill/>
        </p:spPr>
      </p:pic>
      <p:pic>
        <p:nvPicPr>
          <p:cNvPr id="12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2143125" cy="2143125"/>
          </a:xfrm>
          <a:prstGeom prst="rect">
            <a:avLst/>
          </a:prstGeom>
          <a:noFill/>
        </p:spPr>
      </p:pic>
      <p:pic>
        <p:nvPicPr>
          <p:cNvPr id="13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2143125" cy="2143125"/>
          </a:xfrm>
          <a:prstGeom prst="rect">
            <a:avLst/>
          </a:prstGeom>
          <a:noFill/>
        </p:spPr>
      </p:pic>
      <p:pic>
        <p:nvPicPr>
          <p:cNvPr id="14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352800"/>
            <a:ext cx="2143125" cy="2143125"/>
          </a:xfrm>
          <a:prstGeom prst="rect">
            <a:avLst/>
          </a:prstGeom>
          <a:noFill/>
        </p:spPr>
      </p:pic>
      <p:pic>
        <p:nvPicPr>
          <p:cNvPr id="15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75" y="3352800"/>
            <a:ext cx="2143125" cy="2143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Related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1800"/>
              </a:spcBef>
              <a:buNone/>
            </a:pPr>
            <a:r>
              <a:rPr lang="en-US" sz="2700" dirty="0" smtClean="0"/>
              <a:t>Advantages of planning using episodic knowledge over planning from scratch in terms of</a:t>
            </a:r>
            <a:r>
              <a:rPr lang="en-US" sz="2700" b="1" dirty="0" smtClean="0"/>
              <a:t>:</a:t>
            </a:r>
          </a:p>
          <a:p>
            <a:pPr>
              <a:spcBef>
                <a:spcPts val="1800"/>
              </a:spcBef>
              <a:buClr>
                <a:srgbClr val="C00000"/>
              </a:buClr>
            </a:pPr>
            <a:r>
              <a:rPr lang="en-US" sz="2700" b="1" dirty="0" smtClean="0"/>
              <a:t>planning efficiency</a:t>
            </a:r>
            <a:r>
              <a:rPr lang="en-US" sz="2700" dirty="0" smtClean="0"/>
              <a:t>:</a:t>
            </a:r>
            <a:r>
              <a:rPr lang="en-US" sz="2700" b="1" dirty="0" smtClean="0"/>
              <a:t> </a:t>
            </a:r>
            <a:r>
              <a:rPr lang="en-US" sz="2700" dirty="0" err="1" smtClean="0"/>
              <a:t>Veloso</a:t>
            </a:r>
            <a:r>
              <a:rPr lang="en-US" sz="2700" dirty="0" smtClean="0"/>
              <a:t> (</a:t>
            </a:r>
            <a:r>
              <a:rPr lang="en-US" sz="2800" dirty="0" smtClean="0"/>
              <a:t>1994</a:t>
            </a:r>
            <a:r>
              <a:rPr lang="en-US" sz="2700" dirty="0" smtClean="0"/>
              <a:t>), </a:t>
            </a:r>
            <a:r>
              <a:rPr lang="en-US" sz="2700" dirty="0" err="1" smtClean="0"/>
              <a:t>Ihrig</a:t>
            </a:r>
            <a:r>
              <a:rPr lang="en-US" sz="2700" dirty="0" smtClean="0"/>
              <a:t> and </a:t>
            </a:r>
            <a:r>
              <a:rPr lang="en-US" sz="2700" dirty="0" err="1" smtClean="0"/>
              <a:t>Kambhampati</a:t>
            </a:r>
            <a:r>
              <a:rPr lang="en-US" sz="2700" dirty="0" smtClean="0"/>
              <a:t> (</a:t>
            </a:r>
            <a:r>
              <a:rPr lang="en-US" sz="2800" dirty="0" smtClean="0"/>
              <a:t>1997</a:t>
            </a:r>
            <a:r>
              <a:rPr lang="en-US" sz="2700" dirty="0" smtClean="0"/>
              <a:t>), </a:t>
            </a:r>
            <a:r>
              <a:rPr lang="en-US" sz="2700" dirty="0" err="1" smtClean="0"/>
              <a:t>Gerevini</a:t>
            </a:r>
            <a:r>
              <a:rPr lang="en-US" sz="2700" dirty="0" smtClean="0"/>
              <a:t> and </a:t>
            </a:r>
            <a:r>
              <a:rPr lang="en-US" sz="2700" dirty="0" err="1" smtClean="0"/>
              <a:t>Serina</a:t>
            </a:r>
            <a:r>
              <a:rPr lang="en-US" sz="2700" dirty="0" smtClean="0"/>
              <a:t> </a:t>
            </a:r>
            <a:r>
              <a:rPr lang="en-US" sz="2700" smtClean="0"/>
              <a:t>(2000, </a:t>
            </a:r>
            <a:r>
              <a:rPr lang="en-US" sz="2700" dirty="0" smtClean="0"/>
              <a:t>2010), van </a:t>
            </a:r>
            <a:r>
              <a:rPr lang="en-US" sz="2700" dirty="0" err="1" smtClean="0"/>
              <a:t>der</a:t>
            </a:r>
            <a:r>
              <a:rPr lang="en-US" sz="2700" dirty="0" smtClean="0"/>
              <a:t> </a:t>
            </a:r>
            <a:r>
              <a:rPr lang="en-US" sz="2700" dirty="0" err="1" smtClean="0"/>
              <a:t>Krogt</a:t>
            </a:r>
            <a:r>
              <a:rPr lang="en-US" sz="2700" dirty="0" smtClean="0"/>
              <a:t> and de </a:t>
            </a:r>
            <a:r>
              <a:rPr lang="en-US" sz="2700" dirty="0" err="1" smtClean="0"/>
              <a:t>Weerdt</a:t>
            </a:r>
            <a:r>
              <a:rPr lang="en-US" sz="2700" dirty="0" smtClean="0"/>
              <a:t> (2005); Au, </a:t>
            </a:r>
            <a:r>
              <a:rPr lang="en-US" sz="2700" dirty="0" err="1" smtClean="0"/>
              <a:t>Muñoz</a:t>
            </a:r>
            <a:r>
              <a:rPr lang="en-US" sz="2700" dirty="0" smtClean="0"/>
              <a:t>-Avila, and </a:t>
            </a:r>
            <a:r>
              <a:rPr lang="en-US" sz="2700" dirty="0" err="1" smtClean="0"/>
              <a:t>Nau</a:t>
            </a:r>
            <a:r>
              <a:rPr lang="en-US" sz="2700" dirty="0" smtClean="0"/>
              <a:t> (2002), </a:t>
            </a:r>
            <a:r>
              <a:rPr lang="en-US" sz="2700" dirty="0" err="1" smtClean="0"/>
              <a:t>Kuchibatla</a:t>
            </a:r>
            <a:r>
              <a:rPr lang="en-US" sz="2700" dirty="0" smtClean="0"/>
              <a:t> and </a:t>
            </a:r>
            <a:r>
              <a:rPr lang="en-US" sz="2700" dirty="0" err="1" smtClean="0"/>
              <a:t>Muñoz</a:t>
            </a:r>
            <a:r>
              <a:rPr lang="en-US" sz="2700" dirty="0" smtClean="0"/>
              <a:t>-Avila (2006)</a:t>
            </a:r>
          </a:p>
          <a:p>
            <a:pPr>
              <a:spcBef>
                <a:spcPts val="1800"/>
              </a:spcBef>
              <a:buClr>
                <a:srgbClr val="C00000"/>
              </a:buClr>
            </a:pPr>
            <a:r>
              <a:rPr lang="en-US" sz="2700" b="1" dirty="0" smtClean="0"/>
              <a:t>plan stability</a:t>
            </a:r>
            <a:r>
              <a:rPr lang="en-US" sz="2700" dirty="0" smtClean="0"/>
              <a:t>: Fox et al. (2006)</a:t>
            </a:r>
          </a:p>
          <a:p>
            <a:pPr>
              <a:buNone/>
            </a:pPr>
            <a:endParaRPr lang="en-US" sz="27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34290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7"/>
            <a:ext cx="2143125" cy="2143125"/>
          </a:xfrm>
          <a:prstGeom prst="rect">
            <a:avLst/>
          </a:prstGeom>
          <a:noFill/>
        </p:spPr>
      </p:pic>
      <p:pic>
        <p:nvPicPr>
          <p:cNvPr id="17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786437"/>
            <a:ext cx="2143125" cy="2143125"/>
          </a:xfrm>
          <a:prstGeom prst="rect">
            <a:avLst/>
          </a:prstGeom>
          <a:noFill/>
        </p:spPr>
      </p:pic>
      <p:pic>
        <p:nvPicPr>
          <p:cNvPr id="18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786437"/>
            <a:ext cx="2143125" cy="2143125"/>
          </a:xfrm>
          <a:prstGeom prst="rect">
            <a:avLst/>
          </a:prstGeom>
          <a:noFill/>
        </p:spPr>
      </p:pic>
      <p:pic>
        <p:nvPicPr>
          <p:cNvPr id="19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786437"/>
            <a:ext cx="2143125" cy="2143125"/>
          </a:xfrm>
          <a:prstGeom prst="rect">
            <a:avLst/>
          </a:prstGeom>
          <a:noFill/>
        </p:spPr>
      </p:pic>
      <p:pic>
        <p:nvPicPr>
          <p:cNvPr id="20" name="Picture 2" descr="http://t0.gstatic.com/images?q=tbn:ANd9GcRZ4wQx4hQ69bD9Wd1n557Wh9FpMtIlIB_U6DtnsQqcfdF4Ly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75" y="5486400"/>
            <a:ext cx="2143125" cy="2143125"/>
          </a:xfrm>
          <a:prstGeom prst="rect">
            <a:avLst/>
          </a:prstGeom>
          <a:noFill/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609600" y="6324600"/>
            <a:ext cx="914400" cy="37623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Current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Plan-Based Character Diversity</a:t>
            </a:r>
            <a:endParaRPr lang="ro-RO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352800" cy="4530725"/>
          </a:xfrm>
        </p:spPr>
        <p:txBody>
          <a:bodyPr/>
          <a:lstStyle/>
          <a:p>
            <a:r>
              <a:rPr lang="en-US" sz="2300" dirty="0" smtClean="0"/>
              <a:t>Illustrative application (</a:t>
            </a:r>
            <a:r>
              <a:rPr lang="en-US" sz="2300" dirty="0" err="1" smtClean="0"/>
              <a:t>StoryCase</a:t>
            </a:r>
            <a:r>
              <a:rPr lang="en-US" sz="2300" dirty="0" smtClean="0"/>
              <a:t>, AIIDE 2012), demonstrated in </a:t>
            </a:r>
            <a:r>
              <a:rPr lang="en-US" sz="2300" dirty="0" err="1" smtClean="0"/>
              <a:t>Wargus</a:t>
            </a:r>
            <a:endParaRPr lang="en-US" sz="2300" dirty="0" smtClean="0"/>
          </a:p>
          <a:p>
            <a:r>
              <a:rPr lang="en-US" sz="2300" dirty="0" smtClean="0"/>
              <a:t>Personality traits reflected in actions</a:t>
            </a:r>
          </a:p>
          <a:p>
            <a:r>
              <a:rPr lang="en-US" sz="2300" dirty="0" smtClean="0"/>
              <a:t>Qualitative metrics encoding personality trait indicators </a:t>
            </a:r>
          </a:p>
          <a:p>
            <a:r>
              <a:rPr lang="en-US" sz="2300" dirty="0" smtClean="0"/>
              <a:t>Policies can reflect character personality very well! </a:t>
            </a:r>
          </a:p>
          <a:p>
            <a:endParaRPr lang="en-US" sz="23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940152" y="3544416"/>
            <a:ext cx="1872208" cy="7200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3112368"/>
            <a:ext cx="138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ATTACK!</a:t>
            </a:r>
            <a:endParaRPr lang="ro-RO" sz="20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88024" y="1960240"/>
            <a:ext cx="360040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36096" y="1960240"/>
            <a:ext cx="360040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8024" y="2390700"/>
            <a:ext cx="360040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08104" y="2390700"/>
            <a:ext cx="360040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88024" y="3110780"/>
            <a:ext cx="360040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08104" y="3182788"/>
            <a:ext cx="360040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&quot;No&quot; Symbol 25"/>
          <p:cNvSpPr/>
          <p:nvPr/>
        </p:nvSpPr>
        <p:spPr>
          <a:xfrm>
            <a:off x="5796136" y="1816224"/>
            <a:ext cx="288032" cy="288032"/>
          </a:xfrm>
          <a:prstGeom prst="noSmoking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5868144" y="2248272"/>
            <a:ext cx="288032" cy="288032"/>
          </a:xfrm>
          <a:prstGeom prst="noSmoking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8" name="&quot;No&quot; Symbol 27"/>
          <p:cNvSpPr/>
          <p:nvPr/>
        </p:nvSpPr>
        <p:spPr>
          <a:xfrm>
            <a:off x="5868144" y="3040360"/>
            <a:ext cx="288032" cy="288032"/>
          </a:xfrm>
          <a:prstGeom prst="noSmoking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6296" y="1672208"/>
            <a:ext cx="1374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PLAN 2</a:t>
            </a:r>
            <a:endParaRPr lang="ro-RO" sz="2500" b="1" dirty="0">
              <a:solidFill>
                <a:schemeClr val="bg1"/>
              </a:solidFill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90600"/>
            <a:ext cx="510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1"/>
            <a:ext cx="54864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4343400" y="4572000"/>
            <a:ext cx="1905000" cy="1627171"/>
          </a:xfrm>
          <a:prstGeom prst="rect">
            <a:avLst/>
          </a:prstGeom>
          <a:noFill/>
          <a:ln>
            <a:noFill/>
          </a:ln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Eleanor of Aquitaine</a:t>
            </a:r>
            <a:r>
              <a:rPr lang="en-US" sz="2000" dirty="0" smtClean="0">
                <a:solidFill>
                  <a:schemeClr val="tx1"/>
                </a:solidFill>
                <a:latin typeface="Tempus Sans ITC" pitchFamily="82" charset="0"/>
              </a:rPr>
              <a:t>: seductive,        </a:t>
            </a:r>
            <a:r>
              <a:rPr lang="en-US" sz="2000" b="1" dirty="0" smtClean="0">
                <a:solidFill>
                  <a:srgbClr val="124E13"/>
                </a:solidFill>
                <a:latin typeface="Tempus Sans ITC" pitchFamily="82" charset="0"/>
              </a:rPr>
              <a:t>ambitious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empus Sans ITC" pitchFamily="82" charset="0"/>
              </a:rPr>
              <a:t>&amp; </a:t>
            </a:r>
            <a:r>
              <a:rPr lang="en-US" sz="2000" b="1" dirty="0" smtClean="0">
                <a:solidFill>
                  <a:srgbClr val="124E13"/>
                </a:solidFill>
                <a:latin typeface="Tempus Sans ITC" pitchFamily="82" charset="0"/>
              </a:rPr>
              <a:t>crafty</a:t>
            </a:r>
            <a:endParaRPr lang="en-US" sz="2000" dirty="0">
              <a:solidFill>
                <a:srgbClr val="124E13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67600" y="4572000"/>
            <a:ext cx="1295400" cy="1627171"/>
          </a:xfrm>
          <a:prstGeom prst="rect">
            <a:avLst/>
          </a:prstGeom>
          <a:noFill/>
          <a:ln>
            <a:noFill/>
          </a:ln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Sugar Kane</a:t>
            </a:r>
            <a:r>
              <a:rPr lang="en-US" sz="2000" dirty="0" smtClean="0">
                <a:solidFill>
                  <a:schemeClr val="tx1"/>
                </a:solidFill>
                <a:latin typeface="Tempus Sans ITC" pitchFamily="82" charset="0"/>
              </a:rPr>
              <a:t>: seductive,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sensitive </a:t>
            </a:r>
            <a:r>
              <a:rPr lang="en-US" sz="2000" dirty="0" smtClean="0">
                <a:solidFill>
                  <a:schemeClr val="tx1"/>
                </a:solidFill>
                <a:latin typeface="Tempus Sans ITC" pitchFamily="82" charset="0"/>
              </a:rPr>
              <a:t>&amp; 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caring</a:t>
            </a:r>
            <a:endParaRPr lang="en-US" sz="2000" dirty="0"/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5943600" y="4572000"/>
            <a:ext cx="1828800" cy="1627171"/>
          </a:xfrm>
          <a:prstGeom prst="rect">
            <a:avLst/>
          </a:prstGeom>
          <a:noFill/>
          <a:ln>
            <a:noFill/>
          </a:ln>
        </p:spPr>
        <p:txBody>
          <a:bodyPr wrap="square" lIns="87435" tIns="43717" rIns="87435" bIns="43717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Miranda Priestly:</a:t>
            </a:r>
            <a:r>
              <a:rPr lang="en-US" sz="2000" dirty="0" smtClean="0">
                <a:solidFill>
                  <a:schemeClr val="tx1"/>
                </a:solidFill>
                <a:latin typeface="Tempus Sans ITC" pitchFamily="82" charset="0"/>
              </a:rPr>
              <a:t> seductive, </a:t>
            </a:r>
          </a:p>
          <a:p>
            <a:r>
              <a:rPr lang="en-US" sz="2000" b="1" dirty="0" smtClean="0">
                <a:solidFill>
                  <a:srgbClr val="124E13"/>
                </a:solidFill>
                <a:latin typeface="Tempus Sans ITC" pitchFamily="82" charset="0"/>
              </a:rPr>
              <a:t>ambitious</a:t>
            </a:r>
            <a:r>
              <a:rPr lang="en-US" sz="2000" b="1" dirty="0" smtClean="0">
                <a:solidFill>
                  <a:srgbClr val="C00000"/>
                </a:solidFill>
                <a:latin typeface="Tempus Sans ITC" pitchFamily="8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empus Sans ITC" pitchFamily="82" charset="0"/>
              </a:rPr>
              <a:t>&amp; </a:t>
            </a:r>
            <a:r>
              <a:rPr lang="en-US" sz="2000" b="1" dirty="0" smtClean="0">
                <a:solidFill>
                  <a:srgbClr val="124E13"/>
                </a:solidFill>
                <a:latin typeface="Tempus Sans ITC" pitchFamily="82" charset="0"/>
              </a:rPr>
              <a:t>crafty</a:t>
            </a:r>
            <a:endParaRPr lang="en-US" sz="2000" dirty="0">
              <a:solidFill>
                <a:srgbClr val="124E13"/>
              </a:solidFill>
            </a:endParaRP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 rot="10800000">
            <a:off x="5105400" y="990600"/>
            <a:ext cx="4038600" cy="35814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Query: green,    triangular</a:t>
            </a:r>
          </a:p>
          <a:p>
            <a:endParaRPr lang="en-US" sz="3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0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00"/>
              </a:spcBef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Query: early twentieth-century novel by      British author</a:t>
            </a:r>
          </a:p>
          <a:p>
            <a:endParaRPr lang="en-US" b="1" i="1" dirty="0" smtClean="0"/>
          </a:p>
          <a:p>
            <a:endParaRPr lang="en-US" i="1" dirty="0" smtClean="0"/>
          </a:p>
        </p:txBody>
      </p:sp>
      <p:sp>
        <p:nvSpPr>
          <p:cNvPr id="8" name="Isosceles Triangle 7"/>
          <p:cNvSpPr/>
          <p:nvPr/>
        </p:nvSpPr>
        <p:spPr>
          <a:xfrm rot="898621">
            <a:off x="1746392" y="1826857"/>
            <a:ext cx="1857388" cy="785818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50800" dist="50800" dir="5400000" algn="ctr" rotWithShape="0">
              <a:srgbClr val="1EB21E"/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o-RO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21015089">
            <a:off x="3354556" y="1015333"/>
            <a:ext cx="428628" cy="1857388"/>
          </a:xfrm>
          <a:prstGeom prst="triangl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o-RO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1033458" y="1981200"/>
            <a:ext cx="642942" cy="500066"/>
          </a:xfrm>
          <a:prstGeom prst="triangle">
            <a:avLst/>
          </a:prstGeom>
          <a:solidFill>
            <a:srgbClr val="1EB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o-RO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82201"/>
            <a:ext cx="1524000" cy="20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982201"/>
            <a:ext cx="1522800" cy="20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82201"/>
            <a:ext cx="1524000" cy="20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715000" y="1143000"/>
            <a:ext cx="3962400" cy="437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Smyth and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McClave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(2001),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kern="0" baseline="0" dirty="0" smtClean="0">
                <a:latin typeface="+mn-lt"/>
              </a:rPr>
              <a:t>    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Shimazu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(2001),</a:t>
            </a:r>
          </a:p>
          <a:p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McSherry</a:t>
            </a:r>
            <a:r>
              <a:rPr lang="en-US" kern="0" dirty="0" smtClean="0">
                <a:latin typeface="+mn-lt"/>
              </a:rPr>
              <a:t> (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2002</a:t>
            </a:r>
            <a:r>
              <a:rPr lang="en-US" kern="0" dirty="0" smtClean="0">
                <a:latin typeface="+mn-lt"/>
              </a:rPr>
              <a:t>),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</a:p>
          <a:p>
            <a:r>
              <a:rPr lang="en-US" kern="0" dirty="0" smtClean="0">
                <a:latin typeface="+mn-lt"/>
              </a:rPr>
              <a:t>              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McGinty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kern="0" dirty="0" smtClean="0">
                <a:latin typeface="+mn-lt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Smyth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kern="0" dirty="0" smtClean="0">
                <a:latin typeface="+mn-lt"/>
              </a:rPr>
              <a:t>                         (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2003</a:t>
            </a:r>
            <a:r>
              <a:rPr lang="en-US" kern="0" dirty="0" smtClean="0">
                <a:latin typeface="+mn-lt"/>
              </a:rPr>
              <a:t>),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latin typeface="+mn-lt"/>
              </a:rPr>
              <a:t>   </a:t>
            </a:r>
          </a:p>
          <a:p>
            <a:r>
              <a:rPr lang="en-US" dirty="0" smtClean="0">
                <a:latin typeface="+mn-lt"/>
              </a:rPr>
              <a:t>                       Bridge and Kelly            </a:t>
            </a:r>
          </a:p>
          <a:p>
            <a:r>
              <a:rPr lang="en-US" dirty="0" smtClean="0">
                <a:latin typeface="+mn-lt"/>
              </a:rPr>
              <a:t>                                         (2006),</a:t>
            </a:r>
          </a:p>
          <a:p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endParaRPr kumimoji="0" lang="ro-RO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7408" y="3980682"/>
            <a:ext cx="1522800" cy="203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467544" y="228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Diversity-Conscious</a:t>
            </a:r>
            <a:r>
              <a:rPr kumimoji="0" lang="en-US" sz="4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Retrieval</a:t>
            </a:r>
            <a:endParaRPr kumimoji="0" lang="ro-RO" sz="4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ight Triangle 14"/>
          <p:cNvSpPr/>
          <p:nvPr/>
        </p:nvSpPr>
        <p:spPr bwMode="auto">
          <a:xfrm rot="10800000">
            <a:off x="7924800" y="3505200"/>
            <a:ext cx="1219200" cy="1066800"/>
          </a:xfrm>
          <a:prstGeom prst="rt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467600" y="3904488"/>
            <a:ext cx="2133600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Authors: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3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Evelyn Waugh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1300" kern="0" baseline="0" dirty="0" smtClean="0">
                <a:solidFill>
                  <a:srgbClr val="C00000"/>
                </a:solidFill>
                <a:latin typeface="+mn-lt"/>
              </a:rPr>
              <a:t>E.M. Forster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3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Virginia Woolf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1300" kern="0" baseline="0" dirty="0" smtClean="0">
                <a:solidFill>
                  <a:srgbClr val="C00000"/>
                </a:solidFill>
                <a:latin typeface="+mn-lt"/>
              </a:rPr>
              <a:t>Robert Graves</a:t>
            </a:r>
            <a:r>
              <a:rPr kumimoji="0" lang="en-US" sz="13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1143000"/>
            <a:ext cx="4648200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435" tIns="43717" rIns="87435" bIns="43717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115399">
            <a:off x="-1019566" y="2972177"/>
            <a:ext cx="4223840" cy="1882595"/>
          </a:xfrm>
          <a:prstGeom prst="rect">
            <a:avLst/>
          </a:prstGeom>
          <a:solidFill>
            <a:srgbClr val="C00000"/>
          </a:solidFill>
        </p:spPr>
        <p:txBody>
          <a:bodyPr vert="vert270"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Policy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solidFill>
                  <a:prstClr val="white"/>
                </a:solidFill>
                <a:latin typeface="French Script MT" pitchFamily="66" charset="0"/>
                <a:ea typeface="Arial Unicode MS" pitchFamily="34" charset="-128"/>
                <a:cs typeface="Arial Unicode MS" pitchFamily="34" charset="-128"/>
              </a:rPr>
              <a:t>“♪ </a:t>
            </a:r>
            <a:r>
              <a:rPr lang="en-US" sz="3800" b="1" dirty="0" smtClean="0">
                <a:solidFill>
                  <a:prstClr val="white"/>
                </a:solidFill>
                <a:latin typeface="French Script MT" pitchFamily="66" charset="0"/>
              </a:rPr>
              <a:t>Si </a:t>
            </a:r>
            <a:r>
              <a:rPr lang="en-US" sz="3800" b="1" dirty="0" err="1" smtClean="0">
                <a:solidFill>
                  <a:prstClr val="white"/>
                </a:solidFill>
                <a:latin typeface="French Script MT" pitchFamily="66" charset="0"/>
              </a:rPr>
              <a:t>tu</a:t>
            </a:r>
            <a:r>
              <a:rPr lang="en-US" sz="3800" b="1" dirty="0" smtClean="0">
                <a:solidFill>
                  <a:prstClr val="white"/>
                </a:solidFill>
                <a:latin typeface="French Script MT" pitchFamily="66" charset="0"/>
              </a:rPr>
              <a:t> ne </a:t>
            </a:r>
            <a:r>
              <a:rPr lang="en-US" sz="3800" b="1" dirty="0" err="1" smtClean="0">
                <a:solidFill>
                  <a:prstClr val="white"/>
                </a:solidFill>
                <a:latin typeface="French Script MT" pitchFamily="66" charset="0"/>
              </a:rPr>
              <a:t>m’aimes</a:t>
            </a:r>
            <a:r>
              <a:rPr lang="en-US" sz="3800" b="1" dirty="0" smtClean="0">
                <a:solidFill>
                  <a:prstClr val="white"/>
                </a:solidFill>
                <a:latin typeface="French Script MT" pitchFamily="66" charset="0"/>
              </a:rPr>
              <a:t> pas, je </a:t>
            </a:r>
            <a:r>
              <a:rPr lang="en-US" sz="3800" b="1" dirty="0" err="1" smtClean="0">
                <a:solidFill>
                  <a:prstClr val="white"/>
                </a:solidFill>
                <a:latin typeface="French Script MT" pitchFamily="66" charset="0"/>
              </a:rPr>
              <a:t>t’aime</a:t>
            </a:r>
            <a:endParaRPr lang="en-US" sz="3800" b="1" dirty="0">
              <a:solidFill>
                <a:prstClr val="white"/>
              </a:solidFill>
              <a:latin typeface="French Script MT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solidFill>
                  <a:prstClr val="white"/>
                </a:solidFill>
                <a:latin typeface="French Script MT" pitchFamily="66" charset="0"/>
              </a:rPr>
              <a:t>…</a:t>
            </a:r>
            <a:r>
              <a:rPr lang="en-US" sz="2500" b="1" dirty="0" smtClean="0">
                <a:solidFill>
                  <a:prstClr val="white"/>
                </a:solidFill>
                <a:latin typeface="French Script MT" pitchFamily="66" charset="0"/>
                <a:ea typeface="Arial Unicode MS" pitchFamily="34" charset="-128"/>
                <a:cs typeface="Arial Unicode MS" pitchFamily="34" charset="-128"/>
              </a:rPr>
              <a:t> ♪</a:t>
            </a:r>
            <a:r>
              <a:rPr lang="en-US" sz="2500" b="1" dirty="0" smtClean="0">
                <a:solidFill>
                  <a:prstClr val="white"/>
                </a:solidFill>
                <a:latin typeface="French Script MT" pitchFamily="66" charset="0"/>
                <a:ea typeface="Arial Unicode MS" pitchFamily="34" charset="-128"/>
              </a:rPr>
              <a:t>”</a:t>
            </a:r>
            <a:endParaRPr lang="en-US" sz="2500" b="1" dirty="0" smtClean="0">
              <a:solidFill>
                <a:prstClr val="white"/>
              </a:solidFill>
              <a:latin typeface="French Script MT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900" b="1" dirty="0" smtClean="0">
              <a:solidFill>
                <a:prstClr val="black"/>
              </a:solidFill>
              <a:latin typeface="Harrington" pitchFamily="8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900" b="1" dirty="0">
              <a:solidFill>
                <a:prstClr val="black"/>
              </a:solidFill>
              <a:latin typeface="Harrington" pitchFamily="8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prstClr val="white"/>
                </a:solidFill>
                <a:latin typeface="Harrington" pitchFamily="82" charset="0"/>
              </a:rPr>
              <a:t>ADIEU!!!</a:t>
            </a:r>
          </a:p>
        </p:txBody>
      </p:sp>
      <p:pic>
        <p:nvPicPr>
          <p:cNvPr id="8" name="Picture 7" descr="carme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009888"/>
            <a:ext cx="2667000" cy="2100263"/>
          </a:xfrm>
          <a:prstGeom prst="rect">
            <a:avLst/>
          </a:prstGeom>
        </p:spPr>
      </p:pic>
      <p:pic>
        <p:nvPicPr>
          <p:cNvPr id="9" name="Picture 8" descr="car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960245"/>
            <a:ext cx="2667000" cy="2049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1066800"/>
            <a:ext cx="3300413" cy="673063"/>
          </a:xfrm>
          <a:prstGeom prst="rect">
            <a:avLst/>
          </a:prstGeom>
          <a:noFill/>
        </p:spPr>
        <p:txBody>
          <a:bodyPr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state: (not </a:t>
            </a:r>
            <a:r>
              <a:rPr lang="en-US" sz="3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loved</a:t>
            </a:r>
            <a:r>
              <a:rPr lang="en-US" sz="3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                        </a:t>
            </a:r>
            <a:endParaRPr lang="en-US" sz="3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3360420"/>
            <a:ext cx="1500188" cy="965451"/>
          </a:xfrm>
          <a:prstGeom prst="rect">
            <a:avLst/>
          </a:prstGeom>
          <a:noFill/>
        </p:spPr>
        <p:txBody>
          <a:bodyPr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 smtClean="0">
                <a:solidFill>
                  <a:prstClr val="white"/>
                </a:solidFill>
                <a:latin typeface="Bradley Hand ITC" pitchFamily="66" charset="0"/>
              </a:rPr>
              <a:t>love</a:t>
            </a:r>
            <a:endParaRPr lang="en-US" sz="5700" b="1" dirty="0">
              <a:solidFill>
                <a:prstClr val="white"/>
              </a:solidFill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270046"/>
            <a:ext cx="2325291" cy="965451"/>
          </a:xfrm>
          <a:prstGeom prst="rect">
            <a:avLst/>
          </a:prstGeom>
          <a:noFill/>
        </p:spPr>
        <p:txBody>
          <a:bodyPr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 smtClean="0">
                <a:solidFill>
                  <a:prstClr val="white"/>
                </a:solidFill>
                <a:latin typeface="Bradley Hand ITC" pitchFamily="66" charset="0"/>
              </a:rPr>
              <a:t>Reject</a:t>
            </a:r>
            <a:endParaRPr lang="en-US" sz="5700" b="1" dirty="0">
              <a:solidFill>
                <a:prstClr val="white"/>
              </a:solidFill>
              <a:latin typeface="Bradley Hand ITC" pitchFamily="66" charset="0"/>
            </a:endParaRPr>
          </a:p>
        </p:txBody>
      </p:sp>
      <p:pic>
        <p:nvPicPr>
          <p:cNvPr id="13" name="Picture 12" descr="tristan and isol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060507"/>
            <a:ext cx="2438400" cy="2030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1200" y="3999283"/>
            <a:ext cx="1500188" cy="965451"/>
          </a:xfrm>
          <a:prstGeom prst="rect">
            <a:avLst/>
          </a:prstGeom>
          <a:noFill/>
        </p:spPr>
        <p:txBody>
          <a:bodyPr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 smtClean="0">
                <a:solidFill>
                  <a:prstClr val="white"/>
                </a:solidFill>
                <a:latin typeface="Bradley Hand ITC" pitchFamily="66" charset="0"/>
              </a:rPr>
              <a:t>love</a:t>
            </a:r>
            <a:endParaRPr lang="en-US" sz="5700" b="1" dirty="0">
              <a:solidFill>
                <a:prstClr val="white"/>
              </a:solidFill>
              <a:latin typeface="Bradley Hand ITC" pitchFamily="66" charset="0"/>
            </a:endParaRPr>
          </a:p>
        </p:txBody>
      </p:sp>
      <p:pic>
        <p:nvPicPr>
          <p:cNvPr id="15" name="Picture 14" descr="isolde attac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960245"/>
            <a:ext cx="2438400" cy="21002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81600" y="1960245"/>
            <a:ext cx="2325291" cy="965451"/>
          </a:xfrm>
          <a:prstGeom prst="rect">
            <a:avLst/>
          </a:prstGeom>
          <a:noFill/>
        </p:spPr>
        <p:txBody>
          <a:bodyPr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700" b="1" dirty="0" smtClean="0">
                <a:solidFill>
                  <a:prstClr val="white"/>
                </a:solidFill>
                <a:latin typeface="Bradley Hand ITC" pitchFamily="66" charset="0"/>
              </a:rPr>
              <a:t>Reject</a:t>
            </a:r>
            <a:endParaRPr lang="en-US" sz="5700" b="1" dirty="0">
              <a:solidFill>
                <a:prstClr val="white"/>
              </a:solidFill>
              <a:latin typeface="Bradley Hand ITC" pitchFamily="66" charset="0"/>
            </a:endParaRPr>
          </a:p>
        </p:txBody>
      </p:sp>
      <p:pic>
        <p:nvPicPr>
          <p:cNvPr id="17" name="Picture 16" descr="isolde klimt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1960245"/>
            <a:ext cx="815432" cy="808023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 bwMode="auto">
          <a:xfrm>
            <a:off x="2895600" y="1676400"/>
            <a:ext cx="450056" cy="490061"/>
          </a:xfrm>
          <a:prstGeom prst="downArrow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435" tIns="43717" rIns="87435" bIns="43717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19" name="Bent-Up Arrow 18"/>
          <p:cNvSpPr/>
          <p:nvPr/>
        </p:nvSpPr>
        <p:spPr bwMode="auto">
          <a:xfrm>
            <a:off x="3896916" y="6160770"/>
            <a:ext cx="675084" cy="490061"/>
          </a:xfrm>
          <a:prstGeom prst="bentUpArrow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435" tIns="43717" rIns="87435" bIns="43717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5791200" y="1540192"/>
            <a:ext cx="450056" cy="420053"/>
          </a:xfrm>
          <a:prstGeom prst="downArrow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435" tIns="43717" rIns="87435" bIns="43717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5845166">
            <a:off x="6871910" y="2751657"/>
            <a:ext cx="2561846" cy="1637406"/>
          </a:xfrm>
          <a:prstGeom prst="rect">
            <a:avLst/>
          </a:prstGeom>
          <a:noFill/>
        </p:spPr>
        <p:txBody>
          <a:bodyPr vert="vert270"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300" b="1" dirty="0" smtClean="0">
                <a:solidFill>
                  <a:srgbClr val="C00000"/>
                </a:solidFill>
                <a:latin typeface="Harrington" pitchFamily="82" charset="0"/>
              </a:rPr>
              <a:t>                         </a:t>
            </a:r>
            <a:r>
              <a:rPr lang="en-US" sz="3600" b="1" dirty="0" smtClean="0">
                <a:solidFill>
                  <a:srgbClr val="C00000"/>
                </a:solidFill>
                <a:latin typeface="Calibri"/>
              </a:rPr>
              <a:t>Policy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French Script MT" pitchFamily="66" charset="0"/>
              </a:rPr>
              <a:t>Proud and Steadfast</a:t>
            </a:r>
            <a:endParaRPr lang="en-US" sz="3800" b="1" dirty="0">
              <a:solidFill>
                <a:srgbClr val="C00000"/>
              </a:solidFill>
              <a:latin typeface="French Script MT" pitchFamily="66" charset="0"/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297380" flipH="1">
            <a:off x="7073191" y="5591508"/>
            <a:ext cx="656955" cy="910114"/>
          </a:xfrm>
          <a:prstGeom prst="curvedLeftArrow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435" tIns="43717" rIns="87435" bIns="43717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Times New Roman" pitchFamily="16" charset="0"/>
              <a:cs typeface="Lucida Sans Unicode" charset="0"/>
            </a:endParaRPr>
          </a:p>
        </p:txBody>
      </p:sp>
      <p:pic>
        <p:nvPicPr>
          <p:cNvPr id="23" name="Picture 52" descr="http://t3.gstatic.com/images?q=tbn:ANd9GcR8tPDUz4aW-_w5ghFV7Y8ezahGU8vFJ2JFyxH2Ym97Vxiq6pqZy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81300">
            <a:off x="485292" y="875324"/>
            <a:ext cx="1001816" cy="99119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524000" y="6108737"/>
            <a:ext cx="3300413" cy="673063"/>
          </a:xfrm>
          <a:prstGeom prst="rect">
            <a:avLst/>
          </a:prstGeom>
          <a:noFill/>
        </p:spPr>
        <p:txBody>
          <a:bodyPr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state: (</a:t>
            </a:r>
            <a:r>
              <a:rPr lang="en-US" sz="3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loved</a:t>
            </a:r>
            <a:r>
              <a:rPr lang="en-US" sz="3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solidFill>
                  <a:prstClr val="black"/>
                </a:solidFill>
                <a:latin typeface="Calibri"/>
              </a:rPr>
              <a:t>                        </a:t>
            </a:r>
            <a:endParaRPr lang="en-US" sz="3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0" y="-76200"/>
            <a:ext cx="84582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zh-CN" sz="6000" dirty="0" smtClean="0">
                <a:ln>
                  <a:solidFill>
                    <a:prstClr val="black"/>
                  </a:solidFill>
                </a:ln>
                <a:solidFill>
                  <a:srgbClr val="124E13"/>
                </a:solidFill>
                <a:latin typeface="French Script MT" pitchFamily="66" charset="0"/>
              </a:rPr>
              <a:t>Carmen</a:t>
            </a:r>
            <a:r>
              <a:rPr lang="en-US" altLang="zh-CN" sz="5400" dirty="0" smtClean="0">
                <a:ln>
                  <a:solidFill>
                    <a:prstClr val="black"/>
                  </a:solidFill>
                </a:ln>
                <a:solidFill>
                  <a:srgbClr val="124E13"/>
                </a:solidFill>
              </a:rPr>
              <a:t> </a:t>
            </a:r>
            <a:r>
              <a:rPr lang="en-US" altLang="zh-CN" sz="3800" dirty="0" smtClean="0">
                <a:ln>
                  <a:solidFill>
                    <a:prstClr val="black"/>
                  </a:solidFill>
                </a:ln>
                <a:solidFill>
                  <a:srgbClr val="124E13"/>
                </a:solidFill>
              </a:rPr>
              <a:t>and </a:t>
            </a:r>
            <a:r>
              <a:rPr lang="en-US" altLang="zh-CN" sz="6000" dirty="0" err="1" smtClean="0">
                <a:ln>
                  <a:solidFill>
                    <a:prstClr val="black"/>
                  </a:solidFill>
                </a:ln>
                <a:solidFill>
                  <a:srgbClr val="124E13"/>
                </a:solidFill>
                <a:latin typeface="French Script MT" pitchFamily="66" charset="0"/>
              </a:rPr>
              <a:t>Isolde</a:t>
            </a:r>
            <a:r>
              <a:rPr lang="en-US" altLang="zh-CN" sz="6000" dirty="0" smtClean="0">
                <a:ln>
                  <a:solidFill>
                    <a:prstClr val="black"/>
                  </a:solidFill>
                </a:ln>
                <a:solidFill>
                  <a:srgbClr val="124E13"/>
                </a:solidFill>
                <a:latin typeface="French Script MT" pitchFamily="66" charset="0"/>
              </a:rPr>
              <a:t>:</a:t>
            </a:r>
            <a:r>
              <a:rPr lang="en-US" altLang="zh-CN" sz="3800" dirty="0" smtClean="0">
                <a:ln>
                  <a:solidFill>
                    <a:prstClr val="black"/>
                  </a:solidFill>
                </a:ln>
                <a:solidFill>
                  <a:srgbClr val="124E13"/>
                </a:solidFill>
              </a:rPr>
              <a:t> </a:t>
            </a:r>
            <a:r>
              <a:rPr lang="en-US" altLang="zh-CN" sz="3800" dirty="0" smtClean="0">
                <a:solidFill>
                  <a:srgbClr val="124E13"/>
                </a:solidFill>
                <a:cs typeface="Arial" pitchFamily="34" charset="0"/>
              </a:rPr>
              <a:t>Diverse Policies</a:t>
            </a:r>
            <a:endParaRPr lang="en-US" altLang="zh-CN" sz="3800" dirty="0">
              <a:solidFill>
                <a:srgbClr val="124E13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00587" y="838200"/>
            <a:ext cx="3300413" cy="673063"/>
          </a:xfrm>
          <a:prstGeom prst="rect">
            <a:avLst/>
          </a:prstGeom>
          <a:noFill/>
        </p:spPr>
        <p:txBody>
          <a:bodyPr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state: (not 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loved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                        </a:t>
            </a:r>
            <a:endParaRPr lang="en-US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5943600"/>
            <a:ext cx="3300413" cy="673063"/>
          </a:xfrm>
          <a:prstGeom prst="rect">
            <a:avLst/>
          </a:prstGeom>
          <a:noFill/>
        </p:spPr>
        <p:txBody>
          <a:bodyPr wrap="square" lIns="87435" tIns="43717" rIns="87435" bIns="43717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state: (</a:t>
            </a:r>
            <a:r>
              <a:rPr lang="en-US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loved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dirty="0" smtClean="0">
                <a:solidFill>
                  <a:prstClr val="black"/>
                </a:solidFill>
                <a:latin typeface="Calibri"/>
              </a:rPr>
              <a:t>                        </a:t>
            </a:r>
            <a:endParaRPr lang="en-US" sz="3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>
          <a:xfrm>
            <a:off x="7543800" y="624363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fld id="{C6D9FDC2-40DF-45E8-805A-739DC3E79626}" type="slidenum">
              <a:rPr lang="en-US" altLang="en-US" sz="2500" b="1" smtClean="0">
                <a:solidFill>
                  <a:prstClr val="black"/>
                </a:solidFill>
                <a:latin typeface="Garamond" pitchFamily="18" charset="0"/>
              </a:rPr>
              <a:pPr algn="ctr">
                <a:defRPr/>
              </a:pPr>
              <a:t>60</a:t>
            </a:fld>
            <a:endParaRPr lang="en-US" altLang="en-US" sz="2500" b="1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Experimental Evaluation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229600" cy="1139825"/>
          </a:xfrm>
        </p:spPr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Evaluation Domain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181600" cy="4724400"/>
          </a:xfrm>
        </p:spPr>
        <p:txBody>
          <a:bodyPr/>
          <a:lstStyle/>
          <a:p>
            <a:pPr>
              <a:buNone/>
            </a:pPr>
            <a:endParaRPr lang="en-US" sz="1000" i="1" dirty="0" smtClean="0">
              <a:solidFill>
                <a:srgbClr val="C00000"/>
              </a:solidFill>
              <a:latin typeface="Lucida Handwriting" pitchFamily="66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i="1" dirty="0" smtClean="0">
                <a:solidFill>
                  <a:srgbClr val="C00000"/>
                </a:solidFill>
                <a:latin typeface="Lucida Handwriting" pitchFamily="66" charset="0"/>
              </a:rPr>
              <a:t>Wargus</a:t>
            </a:r>
            <a:r>
              <a:rPr lang="en-US" dirty="0" smtClean="0">
                <a:solidFill>
                  <a:srgbClr val="C00000"/>
                </a:solidFill>
              </a:rPr>
              <a:t>  domain </a:t>
            </a:r>
          </a:p>
          <a:p>
            <a:pPr lvl="1">
              <a:spcBef>
                <a:spcPts val="1200"/>
              </a:spcBef>
            </a:pPr>
            <a:r>
              <a:rPr lang="en-US" sz="2700" dirty="0" smtClean="0"/>
              <a:t>Based on </a:t>
            </a:r>
            <a:r>
              <a:rPr lang="en-US" sz="2700" i="1" dirty="0" smtClean="0"/>
              <a:t>Wargus</a:t>
            </a:r>
            <a:r>
              <a:rPr lang="en-US" sz="2700" dirty="0" smtClean="0"/>
              <a:t> RTS </a:t>
            </a:r>
          </a:p>
          <a:p>
            <a:pPr lvl="1">
              <a:spcBef>
                <a:spcPts val="1000"/>
              </a:spcBef>
              <a:buNone/>
            </a:pPr>
            <a:endParaRPr lang="en-US" sz="100" dirty="0" smtClean="0"/>
          </a:p>
          <a:p>
            <a:pPr lvl="2">
              <a:spcBef>
                <a:spcPts val="1000"/>
              </a:spcBef>
            </a:pPr>
            <a:r>
              <a:rPr lang="en-US" sz="2300" dirty="0" smtClean="0"/>
              <a:t>real-time, nondeterministic, partially-observable, adversarial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41148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Generated plans are run in the game, in order to assess their actual diversity</a:t>
            </a:r>
            <a:r>
              <a:rPr kumimoji="0" lang="en-US" sz="2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err="1" smtClean="0">
                <a:ea typeface="宋体" pitchFamily="2" charset="-122"/>
              </a:rPr>
              <a:t>D</a:t>
            </a:r>
            <a:r>
              <a:rPr lang="en-US" altLang="zh-CN" b="1" i="1" baseline="-25000" dirty="0" err="1" smtClean="0">
                <a:ea typeface="宋体" pitchFamily="2" charset="-122"/>
              </a:rPr>
              <a:t>Wargu</a:t>
            </a:r>
            <a:r>
              <a:rPr lang="en-US" altLang="zh-CN" b="1" baseline="-25000" dirty="0" err="1" smtClean="0">
                <a:ea typeface="宋体" pitchFamily="2" charset="-122"/>
              </a:rPr>
              <a:t>s</a:t>
            </a:r>
            <a:r>
              <a:rPr lang="en-US" altLang="zh-CN" b="1" baseline="-25000" dirty="0" smtClean="0">
                <a:ea typeface="宋体" pitchFamily="2" charset="-122"/>
              </a:rPr>
              <a:t> </a:t>
            </a:r>
            <a:r>
              <a:rPr lang="en-US" altLang="zh-CN" b="1" dirty="0" smtClean="0">
                <a:ea typeface="宋体" pitchFamily="2" charset="-122"/>
              </a:rPr>
              <a:t>Qualitative Distance Metric</a:t>
            </a:r>
            <a:endParaRPr lang="ro-RO" b="1" baseline="-25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1" y="2793504"/>
            <a:ext cx="2057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21496"/>
            <a:ext cx="1828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21496"/>
            <a:ext cx="152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6670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184275"/>
            <a:ext cx="8991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Distance based on type of units used for attacking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kern="0" dirty="0" smtClean="0">
                <a:latin typeface="+mn-lt"/>
              </a:rPr>
              <a:t>Differences between units: abilities, strength, attack range,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soldier</a:t>
            </a: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659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archer</a:t>
            </a: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peasant</a:t>
            </a: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4583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mage</a:t>
            </a: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altLang="zh-CN" b="1" dirty="0" smtClean="0">
                <a:ea typeface="宋体" pitchFamily="2" charset="-122"/>
              </a:rPr>
              <a:t> Wargus Qualitative Distance Metric</a:t>
            </a:r>
            <a:endParaRPr lang="ro-RO" b="1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553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19200" y="4648200"/>
            <a:ext cx="4191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b="1" kern="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π, π’ : plans</a:t>
            </a:r>
            <a:endParaRPr lang="en-US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 Summary (</a:t>
            </a:r>
            <a:r>
              <a:rPr lang="en-US" b="1" dirty="0" err="1" smtClean="0"/>
              <a:t>DivCBP</a:t>
            </a:r>
            <a:r>
              <a:rPr lang="en-US" b="1" dirty="0" smtClean="0"/>
              <a:t>, </a:t>
            </a:r>
            <a:r>
              <a:rPr lang="en-US" b="1" dirty="0" err="1" smtClean="0"/>
              <a:t>DivFF</a:t>
            </a:r>
            <a:r>
              <a:rPr lang="en-US" b="1" dirty="0" smtClean="0"/>
              <a:t>)</a:t>
            </a:r>
            <a:endParaRPr lang="ro-RO" b="1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04800" y="1066800"/>
            <a:ext cx="8458200" cy="1524000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600" dirty="0" smtClean="0">
                <a:cs typeface="Arial" pitchFamily="34" charset="0"/>
              </a:rPr>
              <a:t>Quantitative vs. Qualitative distance metrics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600" noProof="0" dirty="0" smtClean="0">
                <a:cs typeface="Arial" pitchFamily="34" charset="0"/>
              </a:rPr>
              <a:t>Generated plans run in the game, variation of </a:t>
            </a:r>
            <a:r>
              <a:rPr lang="en-US" sz="2600" b="1" noProof="0" dirty="0" smtClean="0">
                <a:cs typeface="Arial" pitchFamily="34" charset="0"/>
              </a:rPr>
              <a:t>score</a:t>
            </a:r>
            <a:r>
              <a:rPr lang="en-US" sz="2600" noProof="0" dirty="0" smtClean="0">
                <a:cs typeface="Arial" pitchFamily="34" charset="0"/>
              </a:rPr>
              <a:t> and </a:t>
            </a:r>
            <a:r>
              <a:rPr lang="en-US" sz="2600" b="1" noProof="0" dirty="0" smtClean="0">
                <a:cs typeface="Arial" pitchFamily="34" charset="0"/>
              </a:rPr>
              <a:t>time</a:t>
            </a:r>
            <a:r>
              <a:rPr lang="en-US" sz="2600" noProof="0" dirty="0" smtClean="0">
                <a:cs typeface="Arial" pitchFamily="34" charset="0"/>
              </a:rPr>
              <a:t> observed</a:t>
            </a:r>
            <a:endParaRPr kumimoji="0" lang="en-US" sz="26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438912" lvl="0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 smtClean="0">
                <a:cs typeface="Arial" pitchFamily="34" charset="0"/>
              </a:rPr>
              <a:t>Qualitative</a:t>
            </a:r>
            <a:r>
              <a:rPr lang="en-US" sz="2600" baseline="-25000" dirty="0" smtClean="0">
                <a:cs typeface="Arial" pitchFamily="34" charset="0"/>
              </a:rPr>
              <a:t> </a:t>
            </a:r>
            <a:r>
              <a:rPr lang="en-US" sz="2600" dirty="0" smtClean="0">
                <a:cs typeface="Arial" pitchFamily="34" charset="0"/>
              </a:rPr>
              <a:t>results more diverse than Quantitative results on the majority of problems</a:t>
            </a:r>
            <a:endParaRPr lang="en-US" sz="2600" b="1" dirty="0" smtClean="0">
              <a:cs typeface="Arial" pitchFamily="34" charset="0"/>
            </a:endParaRPr>
          </a:p>
          <a:p>
            <a:pPr marL="438912" lvl="0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 smtClean="0"/>
              <a:t>Quantitatively diverse                                                             plans are inflated with                                                 irrelevant actions:</a:t>
            </a:r>
          </a:p>
          <a:p>
            <a:pPr marL="438912" lvl="0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6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434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>
                <a:ea typeface="宋体" pitchFamily="2" charset="-122"/>
              </a:rPr>
              <a:t>Summary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562600"/>
          </a:xfrm>
          <a:solidFill>
            <a:schemeClr val="bg1">
              <a:alpha val="92000"/>
            </a:schemeClr>
          </a:solidFill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COMPLETED WORK</a:t>
            </a:r>
          </a:p>
          <a:p>
            <a:pPr eaLnBrk="1" hangingPunct="1"/>
            <a:r>
              <a:rPr lang="en-US" sz="2000" dirty="0" smtClean="0"/>
              <a:t>Diverse plan generation methods capable of producing both quantitatively and qualitatively diverse plans</a:t>
            </a:r>
          </a:p>
          <a:p>
            <a:pPr lvl="1"/>
            <a:r>
              <a:rPr lang="en-US" sz="1800" dirty="0" smtClean="0"/>
              <a:t>case-based planning</a:t>
            </a:r>
          </a:p>
          <a:p>
            <a:pPr lvl="1"/>
            <a:r>
              <a:rPr lang="en-US" sz="1800" dirty="0" smtClean="0"/>
              <a:t>heuristic search planning</a:t>
            </a:r>
          </a:p>
          <a:p>
            <a:r>
              <a:rPr lang="en-US" sz="2000" dirty="0" smtClean="0"/>
              <a:t>Application: character diversity</a:t>
            </a:r>
          </a:p>
          <a:p>
            <a:r>
              <a:rPr lang="en-US" sz="2000" dirty="0" smtClean="0"/>
              <a:t>Main contributions:</a:t>
            </a:r>
          </a:p>
          <a:p>
            <a:pPr lvl="1"/>
            <a:r>
              <a:rPr lang="en-US" sz="1800" dirty="0" smtClean="0"/>
              <a:t>generating </a:t>
            </a:r>
            <a:r>
              <a:rPr lang="en-US" sz="1800" b="1" dirty="0" smtClean="0"/>
              <a:t>qualitatively diverse plans </a:t>
            </a:r>
            <a:r>
              <a:rPr lang="en-US" sz="1800" dirty="0" smtClean="0"/>
              <a:t>solely through the use of a qualitative distance metric, without requiring a complex domain model</a:t>
            </a:r>
          </a:p>
          <a:p>
            <a:pPr lvl="1"/>
            <a:r>
              <a:rPr lang="en-US" sz="1800" dirty="0" smtClean="0"/>
              <a:t>evaluating diversity of plans by running them in their intended environment, instead of only analyzing the plans themselves</a:t>
            </a:r>
          </a:p>
          <a:p>
            <a:pPr lvl="1"/>
            <a:r>
              <a:rPr lang="en-US" sz="1800" dirty="0" smtClean="0"/>
              <a:t>comparison between</a:t>
            </a:r>
            <a:r>
              <a:rPr lang="en-US" sz="1800" b="1" dirty="0" smtClean="0"/>
              <a:t> diverse </a:t>
            </a:r>
            <a:r>
              <a:rPr lang="en-US" sz="1800" dirty="0" smtClean="0"/>
              <a:t>case-based planner and diverse heuristic planner in terms of </a:t>
            </a:r>
            <a:r>
              <a:rPr lang="en-US" sz="1800" b="1" dirty="0" smtClean="0"/>
              <a:t>solution diversity</a:t>
            </a:r>
            <a:endParaRPr lang="en-US" sz="2000" dirty="0" smtClean="0"/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CURRENT WORK: Diversity in Nondeterministic Planning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4290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References</a:t>
            </a:r>
            <a:endParaRPr lang="ro-RO" sz="4000" b="1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28600" y="990600"/>
            <a:ext cx="8686800" cy="1524000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1400" dirty="0" smtClean="0"/>
              <a:t>Smyth B., and </a:t>
            </a:r>
            <a:r>
              <a:rPr lang="en-US" sz="1400" dirty="0" err="1" smtClean="0"/>
              <a:t>McClave</a:t>
            </a:r>
            <a:r>
              <a:rPr lang="en-US" sz="1400" dirty="0" smtClean="0"/>
              <a:t>, P. 2001. Similarity vs. Diversity. In Proc. of ICCBR 2001, 347–361. Springer. </a:t>
            </a:r>
            <a:endParaRPr lang="en-US" sz="1400" kern="0" dirty="0" smtClean="0"/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1400" dirty="0" err="1" smtClean="0"/>
              <a:t>Shimazu</a:t>
            </a:r>
            <a:r>
              <a:rPr lang="en-US" sz="1400" dirty="0" smtClean="0"/>
              <a:t>, H. 2001. </a:t>
            </a:r>
            <a:r>
              <a:rPr lang="en-US" sz="1400" dirty="0" err="1" smtClean="0"/>
              <a:t>ExpertClerk</a:t>
            </a:r>
            <a:r>
              <a:rPr lang="en-US" sz="1400" dirty="0" smtClean="0"/>
              <a:t> : Navigating Shoppers’ Buying Process with the Combination of Asking and Proposing. In Proc. of IJCAI 2001, 1443–1448. Morgan Kaufmann.</a:t>
            </a:r>
            <a:endParaRPr lang="en-US" sz="1400" kern="0" dirty="0" smtClean="0"/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1400" dirty="0" err="1" smtClean="0"/>
              <a:t>McSherry</a:t>
            </a:r>
            <a:r>
              <a:rPr lang="en-US" sz="1400" dirty="0" smtClean="0"/>
              <a:t>, D. 2002. Diversity-Conscious Retrieval. In Proc. of ECCBR 2002, 219–233. Springer.</a:t>
            </a:r>
            <a:endParaRPr lang="en-US" sz="1400" kern="0" dirty="0" smtClean="0"/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1400" dirty="0" err="1" smtClean="0"/>
              <a:t>McGinty</a:t>
            </a:r>
            <a:r>
              <a:rPr lang="en-US" sz="1400" dirty="0" smtClean="0"/>
              <a:t>, L., and Smyth, B. 2003. On the Role of Diversity in Conversational Recommender Systems. In Proc. of ICCBR 2003, 276–290. Springer.  </a:t>
            </a:r>
          </a:p>
          <a:p>
            <a:pPr marL="438912" lvl="0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1400" dirty="0" smtClean="0"/>
              <a:t>Bridge, D. and Kelly, J.P. 2006. Ways of Computing Diverse Collaborative Recommendations. In Proc. of AH 2008</a:t>
            </a:r>
            <a:r>
              <a:rPr lang="en-US" sz="1400" i="1" dirty="0" smtClean="0"/>
              <a:t>. </a:t>
            </a:r>
            <a:r>
              <a:rPr lang="en-US" sz="1400" dirty="0" smtClean="0"/>
              <a:t>Springer. </a:t>
            </a:r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1400" dirty="0" err="1" smtClean="0"/>
              <a:t>Srivastava</a:t>
            </a:r>
            <a:r>
              <a:rPr lang="en-US" sz="1400" dirty="0" smtClean="0"/>
              <a:t>, B.; </a:t>
            </a:r>
            <a:r>
              <a:rPr lang="en-US" sz="1400" dirty="0" err="1" smtClean="0"/>
              <a:t>Kambhampati</a:t>
            </a:r>
            <a:r>
              <a:rPr lang="en-US" sz="1400" dirty="0" smtClean="0"/>
              <a:t>, S; Nguyen, T.; Do, M.; </a:t>
            </a:r>
            <a:r>
              <a:rPr lang="en-US" sz="1400" dirty="0" err="1" smtClean="0"/>
              <a:t>Gerevini</a:t>
            </a:r>
            <a:r>
              <a:rPr lang="en-US" sz="1400" dirty="0" smtClean="0"/>
              <a:t>, A.; and </a:t>
            </a:r>
            <a:r>
              <a:rPr lang="en-US" sz="1400" dirty="0" err="1" smtClean="0"/>
              <a:t>Serina</a:t>
            </a:r>
            <a:r>
              <a:rPr lang="en-US" sz="1400" dirty="0" smtClean="0"/>
              <a:t>, I. 2007. Domain Independent Approaches for Finding Diverse Plans. In Proc. of IJCAI 2007, 2016-2022. AAAI Press/IJCAI.</a:t>
            </a:r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1400" dirty="0" smtClean="0"/>
              <a:t>Nguyen, T.; Do, M.; </a:t>
            </a:r>
            <a:r>
              <a:rPr lang="en-US" sz="1400" dirty="0" err="1" smtClean="0"/>
              <a:t>Gerevini</a:t>
            </a:r>
            <a:r>
              <a:rPr lang="en-US" sz="1400" dirty="0" smtClean="0"/>
              <a:t>, A.; </a:t>
            </a:r>
            <a:r>
              <a:rPr lang="en-US" sz="1400" dirty="0" err="1" smtClean="0"/>
              <a:t>Serina</a:t>
            </a:r>
            <a:r>
              <a:rPr lang="en-US" sz="1400" dirty="0" smtClean="0"/>
              <a:t>, I.; </a:t>
            </a:r>
            <a:r>
              <a:rPr lang="en-US" sz="1400" dirty="0" err="1" smtClean="0"/>
              <a:t>Srivastava</a:t>
            </a:r>
            <a:r>
              <a:rPr lang="en-US" sz="1400" dirty="0" smtClean="0"/>
              <a:t>, B.; and </a:t>
            </a:r>
            <a:r>
              <a:rPr lang="en-US" sz="1400" dirty="0" err="1" smtClean="0"/>
              <a:t>Kambhampati</a:t>
            </a:r>
            <a:r>
              <a:rPr lang="en-US" sz="1400" dirty="0" smtClean="0"/>
              <a:t>, S. 2011. Generating Diverse Plans to Handle Unknown and Partially Known User Preferences. Artificial Intelligence 190:1-31.</a:t>
            </a:r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1400" dirty="0" smtClean="0"/>
              <a:t>Myers, K. L., and Lee, T. J. 1999. Generating Qualitatively Different Plans through </a:t>
            </a:r>
            <a:r>
              <a:rPr lang="en-US" sz="1400" dirty="0" err="1" smtClean="0"/>
              <a:t>Metatheoretic</a:t>
            </a:r>
            <a:r>
              <a:rPr lang="en-US" sz="1400" dirty="0" smtClean="0"/>
              <a:t> Biases. In Proc. of AAAI 1999, 570–576. AAAI Press.</a:t>
            </a:r>
          </a:p>
          <a:p>
            <a:pPr marL="438912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1400" dirty="0" smtClean="0"/>
              <a:t>Hoffmann, J., and </a:t>
            </a:r>
            <a:r>
              <a:rPr lang="en-US" sz="1400" dirty="0" err="1" smtClean="0"/>
              <a:t>Nebel</a:t>
            </a:r>
            <a:r>
              <a:rPr lang="en-US" sz="1400" dirty="0" smtClean="0"/>
              <a:t>, B. 2001. The FF Planning System: Fast Plan Generation Through Heuristic Search. Journal of Artificial Intelligence Research, 14:253-302.</a:t>
            </a:r>
          </a:p>
          <a:p>
            <a:pPr marL="438912" lvl="0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ro-RO" sz="1400" dirty="0" smtClean="0"/>
              <a:t>Kuter, U.; Nau, D. S.; Reisner, E.; and Goldman, R. P. 2008. Using classical planners to solve nondeterministic planning problems. In Proc</a:t>
            </a:r>
            <a:r>
              <a:rPr lang="en-US" sz="1400" dirty="0" smtClean="0"/>
              <a:t>. of</a:t>
            </a:r>
            <a:r>
              <a:rPr lang="ro-RO" sz="1400" dirty="0" smtClean="0"/>
              <a:t> ICAPS-08.</a:t>
            </a:r>
            <a:endParaRPr lang="en-US" sz="1400" dirty="0" smtClean="0"/>
          </a:p>
          <a:p>
            <a:pPr marL="438912" lvl="0" indent="-32004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6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Necessary?</a:t>
            </a:r>
            <a:endParaRPr lang="ro-RO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4038600"/>
            <a:ext cx="8640960" cy="14401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Large, difficult-to-navigate search spaces, complex products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C00000"/>
                </a:solidFill>
              </a:rPr>
              <a:t>Planning search spaces are like that!</a:t>
            </a:r>
          </a:p>
          <a:p>
            <a:pPr>
              <a:buNone/>
            </a:pPr>
            <a:endParaRPr lang="ro-RO" dirty="0" smtClean="0"/>
          </a:p>
          <a:p>
            <a:endParaRPr lang="en-US" dirty="0" smtClean="0"/>
          </a:p>
          <a:p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1"/>
            <a:ext cx="2546622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" y="1628799"/>
            <a:ext cx="1672208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556791"/>
            <a:ext cx="1368152" cy="180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6516216" y="1484783"/>
            <a:ext cx="1512168" cy="187220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o-RO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004048" y="1844823"/>
            <a:ext cx="1512168" cy="432048"/>
          </a:xfrm>
          <a:prstGeom prst="straightConnector1">
            <a:avLst/>
          </a:prstGeom>
          <a:ln w="317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5642">
            <a:off x="5114983" y="969687"/>
            <a:ext cx="719138" cy="53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6550">
            <a:off x="2116894" y="1345190"/>
            <a:ext cx="4873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-2286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9FDC2-40DF-45E8-805A-739DC3E79626}" type="slidenum"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Traditional Retrieval Approach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1295400"/>
            <a:ext cx="472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75000"/>
              </a:spcBef>
              <a:spcAft>
                <a:spcPct val="25000"/>
              </a:spcAft>
              <a:buFont typeface="Wingdings" pitchFamily="1" charset="2"/>
              <a:buChar char="§"/>
            </a:pPr>
            <a:r>
              <a:rPr lang="en-GB" sz="2400" dirty="0"/>
              <a:t>Similarity-</a:t>
            </a:r>
            <a:r>
              <a:rPr lang="en-IE" sz="2400" dirty="0"/>
              <a:t>B</a:t>
            </a:r>
            <a:r>
              <a:rPr lang="en-GB" sz="2400" dirty="0" err="1"/>
              <a:t>ased</a:t>
            </a:r>
            <a:r>
              <a:rPr lang="en-GB" sz="2400" dirty="0"/>
              <a:t> </a:t>
            </a:r>
            <a:r>
              <a:rPr lang="en-IE" sz="2400" dirty="0"/>
              <a:t>R</a:t>
            </a:r>
            <a:r>
              <a:rPr lang="en-GB" sz="2400" dirty="0" err="1"/>
              <a:t>etriev</a:t>
            </a:r>
            <a:r>
              <a:rPr lang="en-IE" sz="2400" dirty="0"/>
              <a:t>a</a:t>
            </a:r>
            <a:r>
              <a:rPr lang="en-GB" sz="2400" dirty="0"/>
              <a:t>l</a:t>
            </a:r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r>
              <a:rPr lang="en-GB" sz="2000" b="0" dirty="0"/>
              <a:t>Select the </a:t>
            </a:r>
            <a:r>
              <a:rPr lang="en-GB" sz="2000" b="0" i="1" dirty="0"/>
              <a:t>k</a:t>
            </a:r>
            <a:r>
              <a:rPr lang="en-GB" sz="2000" b="0" dirty="0"/>
              <a:t> most similar items to the current query</a:t>
            </a:r>
            <a:r>
              <a:rPr lang="en-IE" sz="2000" b="0" dirty="0"/>
              <a:t>.		</a:t>
            </a:r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endParaRPr lang="en-IE" sz="2000" b="0" dirty="0"/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endParaRPr lang="en-IE" sz="2000" b="0" dirty="0"/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endParaRPr lang="en-IE" sz="1800" b="0" dirty="0"/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endParaRPr lang="en-IE" sz="1000" b="0" dirty="0"/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r>
              <a:rPr lang="en-IE" sz="2400" dirty="0"/>
              <a:t>Problem</a:t>
            </a:r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r>
              <a:rPr lang="en-IE" sz="2000" b="0" dirty="0"/>
              <a:t>Vague queries.</a:t>
            </a:r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r>
              <a:rPr lang="en-IE" sz="2000" b="0" dirty="0"/>
              <a:t>Limited coverage of search space in every cycle of the dialogue.</a:t>
            </a:r>
            <a:endParaRPr lang="en-IE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4800600" y="1371600"/>
            <a:ext cx="4267200" cy="4343400"/>
            <a:chOff x="4800600" y="1676400"/>
            <a:chExt cx="4267200" cy="4343400"/>
          </a:xfrm>
        </p:grpSpPr>
        <p:sp>
          <p:nvSpPr>
            <p:cNvPr id="6" name="Oval 30"/>
            <p:cNvSpPr>
              <a:spLocks noChangeArrowheads="1"/>
            </p:cNvSpPr>
            <p:nvPr/>
          </p:nvSpPr>
          <p:spPr bwMode="auto">
            <a:xfrm>
              <a:off x="6470650" y="4051300"/>
              <a:ext cx="371475" cy="3413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6"/>
            <p:cNvSpPr>
              <a:spLocks noChangeArrowheads="1"/>
            </p:cNvSpPr>
            <p:nvPr/>
          </p:nvSpPr>
          <p:spPr bwMode="auto">
            <a:xfrm>
              <a:off x="6527800" y="3098800"/>
              <a:ext cx="1473200" cy="1473200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5635625" y="2433638"/>
              <a:ext cx="371475" cy="3413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6376988" y="2519363"/>
              <a:ext cx="371475" cy="339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6007100" y="3200400"/>
              <a:ext cx="369888" cy="3413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5"/>
            <p:cNvSpPr>
              <a:spLocks noChangeArrowheads="1"/>
            </p:cNvSpPr>
            <p:nvPr/>
          </p:nvSpPr>
          <p:spPr bwMode="auto">
            <a:xfrm>
              <a:off x="6934200" y="3286125"/>
              <a:ext cx="371475" cy="33972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IE">
                  <a:solidFill>
                    <a:schemeClr val="bg1"/>
                  </a:solidFill>
                </a:rPr>
                <a:t>C2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Oval 26"/>
            <p:cNvSpPr>
              <a:spLocks noChangeArrowheads="1"/>
            </p:cNvSpPr>
            <p:nvPr/>
          </p:nvSpPr>
          <p:spPr bwMode="auto">
            <a:xfrm>
              <a:off x="7119938" y="2093913"/>
              <a:ext cx="371475" cy="339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7954963" y="3114675"/>
              <a:ext cx="371475" cy="3413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7583488" y="4648200"/>
              <a:ext cx="371475" cy="3413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1"/>
            <p:cNvSpPr>
              <a:spLocks noChangeArrowheads="1"/>
            </p:cNvSpPr>
            <p:nvPr/>
          </p:nvSpPr>
          <p:spPr bwMode="auto">
            <a:xfrm>
              <a:off x="5541963" y="4222750"/>
              <a:ext cx="371475" cy="339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2"/>
            <p:cNvSpPr>
              <a:spLocks noChangeArrowheads="1"/>
            </p:cNvSpPr>
            <p:nvPr/>
          </p:nvSpPr>
          <p:spPr bwMode="auto">
            <a:xfrm>
              <a:off x="6192838" y="4818063"/>
              <a:ext cx="369887" cy="3413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>
              <a:off x="8140700" y="4051300"/>
              <a:ext cx="369888" cy="3413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4"/>
            <p:cNvSpPr>
              <a:spLocks noChangeArrowheads="1"/>
            </p:cNvSpPr>
            <p:nvPr/>
          </p:nvSpPr>
          <p:spPr bwMode="auto">
            <a:xfrm>
              <a:off x="5078413" y="3541713"/>
              <a:ext cx="371475" cy="339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5"/>
            <p:cNvSpPr>
              <a:spLocks noChangeArrowheads="1"/>
            </p:cNvSpPr>
            <p:nvPr/>
          </p:nvSpPr>
          <p:spPr bwMode="auto">
            <a:xfrm>
              <a:off x="5264150" y="4989513"/>
              <a:ext cx="371475" cy="339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7212013" y="5159375"/>
              <a:ext cx="371475" cy="339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8047038" y="5329238"/>
              <a:ext cx="371475" cy="3413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8"/>
            <p:cNvSpPr>
              <a:spLocks noChangeArrowheads="1"/>
            </p:cNvSpPr>
            <p:nvPr/>
          </p:nvSpPr>
          <p:spPr bwMode="auto">
            <a:xfrm>
              <a:off x="6656388" y="3541713"/>
              <a:ext cx="369887" cy="33972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IE">
                  <a:solidFill>
                    <a:schemeClr val="bg1"/>
                  </a:solidFill>
                </a:rPr>
                <a:t>C1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Oval 39"/>
            <p:cNvSpPr>
              <a:spLocks noChangeArrowheads="1"/>
            </p:cNvSpPr>
            <p:nvPr/>
          </p:nvSpPr>
          <p:spPr bwMode="auto">
            <a:xfrm>
              <a:off x="7397750" y="3370263"/>
              <a:ext cx="371475" cy="34131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IE">
                  <a:solidFill>
                    <a:schemeClr val="bg1"/>
                  </a:solidFill>
                </a:rPr>
                <a:t>C3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7119938" y="3679825"/>
              <a:ext cx="277812" cy="2555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IE">
                  <a:solidFill>
                    <a:srgbClr val="FFFFCC"/>
                  </a:solidFill>
                </a:rPr>
                <a:t>Q</a:t>
              </a:r>
              <a:endParaRPr lang="en-GB">
                <a:solidFill>
                  <a:srgbClr val="FFFFCC"/>
                </a:solidFill>
              </a:endParaRP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4800600" y="1676400"/>
              <a:ext cx="4267200" cy="4343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2"/>
            <p:cNvSpPr>
              <a:spLocks noChangeArrowheads="1"/>
            </p:cNvSpPr>
            <p:nvPr/>
          </p:nvSpPr>
          <p:spPr bwMode="auto">
            <a:xfrm>
              <a:off x="5913438" y="5584825"/>
              <a:ext cx="371475" cy="3413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3"/>
            <p:cNvSpPr>
              <a:spLocks noChangeArrowheads="1"/>
            </p:cNvSpPr>
            <p:nvPr/>
          </p:nvSpPr>
          <p:spPr bwMode="auto">
            <a:xfrm>
              <a:off x="8326438" y="2349500"/>
              <a:ext cx="369887" cy="339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4986338" y="2008188"/>
              <a:ext cx="371475" cy="3413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5"/>
            <p:cNvSpPr>
              <a:spLocks noChangeArrowheads="1"/>
            </p:cNvSpPr>
            <p:nvPr/>
          </p:nvSpPr>
          <p:spPr bwMode="auto">
            <a:xfrm>
              <a:off x="8232775" y="4989513"/>
              <a:ext cx="371475" cy="339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425575" y="2667000"/>
            <a:ext cx="2308225" cy="1235075"/>
            <a:chOff x="802" y="1488"/>
            <a:chExt cx="1454" cy="778"/>
          </a:xfrm>
        </p:grpSpPr>
        <p:sp>
          <p:nvSpPr>
            <p:cNvPr id="32" name="Oval 47"/>
            <p:cNvSpPr>
              <a:spLocks noChangeArrowheads="1"/>
            </p:cNvSpPr>
            <p:nvPr/>
          </p:nvSpPr>
          <p:spPr bwMode="auto">
            <a:xfrm>
              <a:off x="802" y="2026"/>
              <a:ext cx="192" cy="19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820" y="1536"/>
              <a:ext cx="144" cy="14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9"/>
            <p:cNvSpPr>
              <a:spLocks noChangeArrowheads="1"/>
            </p:cNvSpPr>
            <p:nvPr/>
          </p:nvSpPr>
          <p:spPr bwMode="auto">
            <a:xfrm>
              <a:off x="802" y="1756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994" y="1488"/>
              <a:ext cx="6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Query </a:t>
              </a:r>
            </a:p>
          </p:txBody>
        </p:sp>
        <p:sp>
          <p:nvSpPr>
            <p:cNvPr id="36" name="Text Box 51"/>
            <p:cNvSpPr txBox="1">
              <a:spLocks noChangeArrowheads="1"/>
            </p:cNvSpPr>
            <p:nvPr/>
          </p:nvSpPr>
          <p:spPr bwMode="auto">
            <a:xfrm>
              <a:off x="994" y="1728"/>
              <a:ext cx="12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/>
                <a:t>Available case </a:t>
              </a:r>
            </a:p>
          </p:txBody>
        </p:sp>
        <p:sp>
          <p:nvSpPr>
            <p:cNvPr id="37" name="Text Box 52"/>
            <p:cNvSpPr txBox="1">
              <a:spLocks noChangeArrowheads="1"/>
            </p:cNvSpPr>
            <p:nvPr/>
          </p:nvSpPr>
          <p:spPr bwMode="auto">
            <a:xfrm>
              <a:off x="994" y="2016"/>
              <a:ext cx="10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Similar case </a:t>
              </a:r>
            </a:p>
          </p:txBody>
        </p:sp>
      </p:grpSp>
      <p:sp>
        <p:nvSpPr>
          <p:cNvPr id="39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97613"/>
            <a:ext cx="6400800" cy="457200"/>
          </a:xfrm>
        </p:spPr>
        <p:txBody>
          <a:bodyPr/>
          <a:lstStyle/>
          <a:p>
            <a:r>
              <a:rPr lang="en-GB" dirty="0"/>
              <a:t>Lorraine </a:t>
            </a:r>
            <a:r>
              <a:rPr lang="en-GB" dirty="0" err="1"/>
              <a:t>McGinty</a:t>
            </a:r>
            <a:r>
              <a:rPr lang="en-IE" dirty="0"/>
              <a:t> and Barry Smyth</a:t>
            </a:r>
          </a:p>
          <a:p>
            <a:r>
              <a:rPr lang="en-IE" dirty="0"/>
              <a:t>Department of Computer Science, University College Dublin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Diversity Enhancement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9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97613"/>
            <a:ext cx="6400800" cy="457200"/>
          </a:xfrm>
        </p:spPr>
        <p:txBody>
          <a:bodyPr/>
          <a:lstStyle/>
          <a:p>
            <a:r>
              <a:rPr lang="en-GB" dirty="0"/>
              <a:t>Lorraine </a:t>
            </a:r>
            <a:r>
              <a:rPr lang="en-GB" dirty="0" err="1"/>
              <a:t>McGinty</a:t>
            </a:r>
            <a:r>
              <a:rPr lang="en-IE" dirty="0"/>
              <a:t> and Barry Smyth</a:t>
            </a:r>
          </a:p>
          <a:p>
            <a:r>
              <a:rPr lang="en-IE" dirty="0"/>
              <a:t>Department of Computer Science, University College Dublin</a:t>
            </a:r>
            <a:endParaRPr lang="en-GB" dirty="0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0" y="12954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75000"/>
              </a:spcBef>
              <a:spcAft>
                <a:spcPct val="25000"/>
              </a:spcAft>
              <a:buFont typeface="Wingdings" pitchFamily="1" charset="2"/>
              <a:buChar char="§"/>
            </a:pPr>
            <a:r>
              <a:rPr lang="en-IE" sz="2400" dirty="0"/>
              <a:t>Diversity</a:t>
            </a:r>
            <a:r>
              <a:rPr lang="en-GB" sz="2400" dirty="0"/>
              <a:t>-</a:t>
            </a:r>
            <a:r>
              <a:rPr lang="en-IE" sz="2400" dirty="0"/>
              <a:t>Enhanced</a:t>
            </a:r>
            <a:r>
              <a:rPr lang="en-GB" sz="2400" dirty="0"/>
              <a:t> </a:t>
            </a:r>
            <a:r>
              <a:rPr lang="en-IE" sz="2400" dirty="0"/>
              <a:t>R</a:t>
            </a:r>
            <a:r>
              <a:rPr lang="en-GB" sz="2400" dirty="0" err="1"/>
              <a:t>etr</a:t>
            </a:r>
            <a:r>
              <a:rPr lang="en-IE" sz="2400" dirty="0" err="1"/>
              <a:t>ie</a:t>
            </a:r>
            <a:r>
              <a:rPr lang="en-GB" sz="2400" dirty="0" err="1"/>
              <a:t>val</a:t>
            </a:r>
            <a:endParaRPr lang="en-GB" sz="2400" dirty="0"/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r>
              <a:rPr lang="en-GB" sz="2000" b="0" dirty="0"/>
              <a:t>Select </a:t>
            </a:r>
            <a:r>
              <a:rPr lang="en-GB" sz="2000" b="0" i="1" dirty="0"/>
              <a:t>k</a:t>
            </a:r>
            <a:r>
              <a:rPr lang="en-GB" sz="2000" b="0" dirty="0"/>
              <a:t> items </a:t>
            </a:r>
            <a:r>
              <a:rPr lang="en-IE" sz="2000" b="0" dirty="0"/>
              <a:t>such that they are </a:t>
            </a:r>
            <a:r>
              <a:rPr lang="en-IE" sz="2000" dirty="0" smtClean="0"/>
              <a:t>all</a:t>
            </a:r>
            <a:r>
              <a:rPr lang="en-IE" sz="2000" b="0" dirty="0" smtClean="0"/>
              <a:t> </a:t>
            </a:r>
            <a:r>
              <a:rPr lang="en-IE" sz="2000" b="0" dirty="0"/>
              <a:t>similar to the current query but different from each other. </a:t>
            </a:r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endParaRPr lang="en-IE" sz="2000" b="0" dirty="0"/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endParaRPr lang="en-IE" sz="2000" b="0" dirty="0"/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endParaRPr lang="en-IE" sz="2000" b="0" dirty="0"/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r>
              <a:rPr lang="en-IE" sz="2000" b="0" dirty="0"/>
              <a:t>Providing a wider choice allows for broader coverage of the product space.</a:t>
            </a:r>
          </a:p>
          <a:p>
            <a:pPr marL="742950" lvl="1" indent="-285750" algn="l">
              <a:spcBef>
                <a:spcPct val="20000"/>
              </a:spcBef>
              <a:spcAft>
                <a:spcPct val="25000"/>
              </a:spcAft>
              <a:buFont typeface="Wingdings" pitchFamily="1" charset="2"/>
              <a:buChar char="§"/>
            </a:pPr>
            <a:r>
              <a:rPr lang="en-IE" sz="2000" b="0" dirty="0"/>
              <a:t>Allows many less relevant items to be eliminated.</a:t>
            </a:r>
            <a:endParaRPr lang="en-IE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724400" y="1371600"/>
            <a:ext cx="4191000" cy="4267200"/>
            <a:chOff x="4800600" y="1524000"/>
            <a:chExt cx="4191000" cy="4267200"/>
          </a:xfrm>
        </p:grpSpPr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7897813" y="2862263"/>
              <a:ext cx="365125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5984875" y="2946400"/>
              <a:ext cx="365125" cy="3349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6896100" y="3030538"/>
              <a:ext cx="365125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7261225" y="3783013"/>
              <a:ext cx="363538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7534275" y="4368800"/>
              <a:ext cx="363538" cy="3349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6167438" y="4535488"/>
              <a:ext cx="363537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9"/>
            <p:cNvSpPr>
              <a:spLocks noChangeArrowheads="1"/>
            </p:cNvSpPr>
            <p:nvPr/>
          </p:nvSpPr>
          <p:spPr bwMode="auto">
            <a:xfrm>
              <a:off x="7169150" y="4870450"/>
              <a:ext cx="365125" cy="3349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7351713" y="3113088"/>
              <a:ext cx="365125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auto">
            <a:xfrm>
              <a:off x="5842000" y="2336800"/>
              <a:ext cx="2692400" cy="2692400"/>
            </a:xfrm>
            <a:prstGeom prst="ellipse">
              <a:avLst/>
            </a:prstGeom>
            <a:solidFill>
              <a:srgbClr val="0000CC">
                <a:alpha val="50000"/>
              </a:srgb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5621338" y="2193925"/>
              <a:ext cx="363537" cy="3333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6350000" y="2276475"/>
              <a:ext cx="363538" cy="3349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7078663" y="1858963"/>
              <a:ext cx="363537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3"/>
            <p:cNvSpPr>
              <a:spLocks noChangeArrowheads="1"/>
            </p:cNvSpPr>
            <p:nvPr/>
          </p:nvSpPr>
          <p:spPr bwMode="auto">
            <a:xfrm>
              <a:off x="6440488" y="3783013"/>
              <a:ext cx="365125" cy="3349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IE">
                  <a:solidFill>
                    <a:schemeClr val="bg1"/>
                  </a:solidFill>
                </a:rPr>
                <a:t>C2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3" name="Oval 16"/>
            <p:cNvSpPr>
              <a:spLocks noChangeArrowheads="1"/>
            </p:cNvSpPr>
            <p:nvPr/>
          </p:nvSpPr>
          <p:spPr bwMode="auto">
            <a:xfrm>
              <a:off x="8080375" y="3783013"/>
              <a:ext cx="365125" cy="3349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IE">
                  <a:solidFill>
                    <a:schemeClr val="bg1"/>
                  </a:solidFill>
                </a:rPr>
                <a:t>C3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4" name="Oval 17"/>
            <p:cNvSpPr>
              <a:spLocks noChangeArrowheads="1"/>
            </p:cNvSpPr>
            <p:nvPr/>
          </p:nvSpPr>
          <p:spPr bwMode="auto">
            <a:xfrm>
              <a:off x="5073650" y="3281363"/>
              <a:ext cx="365125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5256213" y="4703763"/>
              <a:ext cx="365125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8094663" y="5229225"/>
              <a:ext cx="363537" cy="3333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1"/>
            <p:cNvSpPr>
              <a:spLocks noChangeArrowheads="1"/>
            </p:cNvSpPr>
            <p:nvPr/>
          </p:nvSpPr>
          <p:spPr bwMode="auto">
            <a:xfrm>
              <a:off x="6661150" y="3319463"/>
              <a:ext cx="363538" cy="33496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IE">
                  <a:solidFill>
                    <a:schemeClr val="bg1"/>
                  </a:solidFill>
                </a:rPr>
                <a:t>C1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7078663" y="3416300"/>
              <a:ext cx="273050" cy="25241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IE">
                  <a:solidFill>
                    <a:srgbClr val="FFFFCC"/>
                  </a:solidFill>
                </a:rPr>
                <a:t>Q</a:t>
              </a:r>
              <a:endParaRPr lang="en-GB">
                <a:solidFill>
                  <a:srgbClr val="FFFFCC"/>
                </a:solidFill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4800600" y="1524000"/>
              <a:ext cx="4191000" cy="426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5894388" y="5289550"/>
              <a:ext cx="363537" cy="3349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8262938" y="2109788"/>
              <a:ext cx="363537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4983163" y="1774825"/>
              <a:ext cx="363537" cy="3349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8"/>
            <p:cNvSpPr>
              <a:spLocks noChangeArrowheads="1"/>
            </p:cNvSpPr>
            <p:nvPr/>
          </p:nvSpPr>
          <p:spPr bwMode="auto">
            <a:xfrm>
              <a:off x="8170863" y="4703763"/>
              <a:ext cx="365125" cy="3349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447800" y="2879725"/>
            <a:ext cx="2362200" cy="1235075"/>
            <a:chOff x="912" y="1680"/>
            <a:chExt cx="1488" cy="778"/>
          </a:xfrm>
        </p:grpSpPr>
        <p:sp>
          <p:nvSpPr>
            <p:cNvPr id="65" name="Oval 30"/>
            <p:cNvSpPr>
              <a:spLocks noChangeArrowheads="1"/>
            </p:cNvSpPr>
            <p:nvPr/>
          </p:nvSpPr>
          <p:spPr bwMode="auto">
            <a:xfrm>
              <a:off x="912" y="2218"/>
              <a:ext cx="192" cy="19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930" y="1728"/>
              <a:ext cx="144" cy="144"/>
            </a:xfrm>
            <a:prstGeom prst="rect">
              <a:avLst/>
            </a:prstGeom>
            <a:solidFill>
              <a:srgbClr val="6EA3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2"/>
            <p:cNvSpPr>
              <a:spLocks noChangeArrowheads="1"/>
            </p:cNvSpPr>
            <p:nvPr/>
          </p:nvSpPr>
          <p:spPr bwMode="auto">
            <a:xfrm>
              <a:off x="912" y="1948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33"/>
            <p:cNvSpPr txBox="1">
              <a:spLocks noChangeArrowheads="1"/>
            </p:cNvSpPr>
            <p:nvPr/>
          </p:nvSpPr>
          <p:spPr bwMode="auto">
            <a:xfrm>
              <a:off x="1104" y="1680"/>
              <a:ext cx="6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Query </a:t>
              </a:r>
            </a:p>
          </p:txBody>
        </p:sp>
        <p:sp>
          <p:nvSpPr>
            <p:cNvPr id="69" name="Text Box 34"/>
            <p:cNvSpPr txBox="1">
              <a:spLocks noChangeArrowheads="1"/>
            </p:cNvSpPr>
            <p:nvPr/>
          </p:nvSpPr>
          <p:spPr bwMode="auto">
            <a:xfrm>
              <a:off x="1104" y="1920"/>
              <a:ext cx="12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Available case </a:t>
              </a:r>
            </a:p>
          </p:txBody>
        </p:sp>
        <p:sp>
          <p:nvSpPr>
            <p:cNvPr id="70" name="Text Box 35"/>
            <p:cNvSpPr txBox="1">
              <a:spLocks noChangeArrowheads="1"/>
            </p:cNvSpPr>
            <p:nvPr/>
          </p:nvSpPr>
          <p:spPr bwMode="auto">
            <a:xfrm>
              <a:off x="1111" y="2208"/>
              <a:ext cx="12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IE" sz="2000"/>
                <a:t>Retrieved</a:t>
              </a:r>
              <a:r>
                <a:rPr lang="en-GB" sz="2000"/>
                <a:t> case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Custom 1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7F7F7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solidFill>
          <a:schemeClr val="accent1"/>
        </a:solidFill>
        <a:ln w="44450" cap="flat" cmpd="sng" algn="ctr">
          <a:solidFill>
            <a:schemeClr val="tx1"/>
          </a:solidFill>
          <a:prstDash val="dashDot"/>
          <a:round/>
          <a:headEnd type="none" w="sm" len="sm"/>
          <a:tailEnd type="none" w="sm" len="sm"/>
        </a:ln>
        <a:effectLst/>
      </a:spPr>
      <a:bodyPr/>
      <a:lstStyle/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9529</TotalTime>
  <Pages>42</Pages>
  <Words>3072</Words>
  <Application>Microsoft Office PowerPoint</Application>
  <PresentationFormat>On-screen Show (4:3)</PresentationFormat>
  <Paragraphs>763</Paragraphs>
  <Slides>67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Edge</vt:lpstr>
      <vt:lpstr>Office Theme</vt:lpstr>
      <vt:lpstr>Equation</vt:lpstr>
      <vt:lpstr> Solution Diversity in Planning   and Case-Based Reasoning   </vt:lpstr>
      <vt:lpstr>Outline</vt:lpstr>
      <vt:lpstr>Diversity in Case-Based Reasoning</vt:lpstr>
      <vt:lpstr> Inspiration: Recommender Systems</vt:lpstr>
      <vt:lpstr>Recommender Systems:               Similarity-Based Retrieval</vt:lpstr>
      <vt:lpstr>PowerPoint Presentation</vt:lpstr>
      <vt:lpstr>When Necessary?</vt:lpstr>
      <vt:lpstr>Traditional Retrieval Approach </vt:lpstr>
      <vt:lpstr>Diversity Enhancement  </vt:lpstr>
      <vt:lpstr>Dangers of Diversity Enhancement  </vt:lpstr>
      <vt:lpstr>Sources</vt:lpstr>
      <vt:lpstr>Solution Diversity in Planning</vt:lpstr>
      <vt:lpstr>AI Planning</vt:lpstr>
      <vt:lpstr>AI Planning</vt:lpstr>
      <vt:lpstr> Short Review of Planning Topics</vt:lpstr>
      <vt:lpstr>Deterministic Planning</vt:lpstr>
      <vt:lpstr>Nondeterministic Planning</vt:lpstr>
      <vt:lpstr> First-Principles Planning  </vt:lpstr>
      <vt:lpstr>Case-Based Planning (simplified) </vt:lpstr>
      <vt:lpstr>Case-Based Planning (simplified) </vt:lpstr>
      <vt:lpstr>Case-Based Planning (simplified) </vt:lpstr>
      <vt:lpstr>Case-Based Planning (simplified) </vt:lpstr>
      <vt:lpstr> Solution Diversity in Planning</vt:lpstr>
      <vt:lpstr>Solution Diversity</vt:lpstr>
      <vt:lpstr>Diversity Motivation</vt:lpstr>
      <vt:lpstr> Quantitative and Qualitative         Plan Diversity</vt:lpstr>
      <vt:lpstr>Measuring Plan-Set Diversity</vt:lpstr>
      <vt:lpstr>Plan Distance</vt:lpstr>
      <vt:lpstr>Plan Distance</vt:lpstr>
      <vt:lpstr>Plan Distance</vt:lpstr>
      <vt:lpstr>PowerPoint Presentation</vt:lpstr>
      <vt:lpstr>Quantitative Distance: Limitations</vt:lpstr>
      <vt:lpstr>Quantitative Distance: Limitations Unit?</vt:lpstr>
      <vt:lpstr>Quantitative Distance: Limitations Unit?</vt:lpstr>
      <vt:lpstr>Quantitative Distance: Limitations Unit?</vt:lpstr>
      <vt:lpstr>Quantitative Distance: Limitations Unit?</vt:lpstr>
      <vt:lpstr>Quantitatively Diverse Plans</vt:lpstr>
      <vt:lpstr>Qualitative Plan Distance</vt:lpstr>
      <vt:lpstr>Qualitative Distance</vt:lpstr>
      <vt:lpstr>Qualitatively Diverse Plans</vt:lpstr>
      <vt:lpstr> Diverse Planning Systems</vt:lpstr>
      <vt:lpstr>Diverse Planning Systems</vt:lpstr>
      <vt:lpstr>Diverse Planning Systems</vt:lpstr>
      <vt:lpstr>Diverse Planning Systems</vt:lpstr>
      <vt:lpstr>Diverse Planning: General Framework</vt:lpstr>
      <vt:lpstr>DivPL</vt:lpstr>
      <vt:lpstr>Relative Plan Diversity</vt:lpstr>
      <vt:lpstr>Case-Based Planning (simplified) </vt:lpstr>
      <vt:lpstr>DivCBP  </vt:lpstr>
      <vt:lpstr>DivCBP</vt:lpstr>
      <vt:lpstr>PowerPoint Presentation</vt:lpstr>
      <vt:lpstr>DivFF  </vt:lpstr>
      <vt:lpstr>DivFF</vt:lpstr>
      <vt:lpstr> DivCBP vs. DivFF</vt:lpstr>
      <vt:lpstr>DivFF</vt:lpstr>
      <vt:lpstr>DivFF + DivCBP</vt:lpstr>
      <vt:lpstr>Related Studies</vt:lpstr>
      <vt:lpstr> Current and Future Work</vt:lpstr>
      <vt:lpstr>Plan-Based Character Diversity</vt:lpstr>
      <vt:lpstr>PowerPoint Presentation</vt:lpstr>
      <vt:lpstr> Experimental Evaluation Domain</vt:lpstr>
      <vt:lpstr>Evaluation Domain</vt:lpstr>
      <vt:lpstr>DWargus Qualitative Distance Metric</vt:lpstr>
      <vt:lpstr> Wargus Qualitative Distance Metric</vt:lpstr>
      <vt:lpstr>Results Summary (DivCBP, DivFF)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ONR 6.2 Project Annual Review Presentation</dc:title>
  <dc:creator>David W. Aha</dc:creator>
  <cp:lastModifiedBy>hector</cp:lastModifiedBy>
  <cp:revision>3217</cp:revision>
  <cp:lastPrinted>1999-03-24T22:18:00Z</cp:lastPrinted>
  <dcterms:created xsi:type="dcterms:W3CDTF">1997-05-19T12:37:34Z</dcterms:created>
  <dcterms:modified xsi:type="dcterms:W3CDTF">2012-11-19T19:56:05Z</dcterms:modified>
</cp:coreProperties>
</file>