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7"/>
  </p:notesMasterIdLst>
  <p:sldIdLst>
    <p:sldId id="256" r:id="rId2"/>
    <p:sldId id="257" r:id="rId3"/>
    <p:sldId id="259" r:id="rId4"/>
    <p:sldId id="258" r:id="rId5"/>
    <p:sldId id="261" r:id="rId6"/>
    <p:sldId id="275" r:id="rId7"/>
    <p:sldId id="265" r:id="rId8"/>
    <p:sldId id="276" r:id="rId9"/>
    <p:sldId id="267" r:id="rId10"/>
    <p:sldId id="266" r:id="rId11"/>
    <p:sldId id="264" r:id="rId12"/>
    <p:sldId id="285" r:id="rId13"/>
    <p:sldId id="286" r:id="rId14"/>
    <p:sldId id="287" r:id="rId15"/>
    <p:sldId id="288" r:id="rId16"/>
    <p:sldId id="290" r:id="rId17"/>
    <p:sldId id="289" r:id="rId18"/>
    <p:sldId id="291" r:id="rId19"/>
    <p:sldId id="298" r:id="rId20"/>
    <p:sldId id="293" r:id="rId21"/>
    <p:sldId id="299" r:id="rId22"/>
    <p:sldId id="301" r:id="rId23"/>
    <p:sldId id="294" r:id="rId24"/>
    <p:sldId id="300" r:id="rId25"/>
    <p:sldId id="297" r:id="rId26"/>
    <p:sldId id="296" r:id="rId27"/>
    <p:sldId id="277" r:id="rId28"/>
    <p:sldId id="278" r:id="rId29"/>
    <p:sldId id="279" r:id="rId30"/>
    <p:sldId id="280" r:id="rId31"/>
    <p:sldId id="281" r:id="rId32"/>
    <p:sldId id="282" r:id="rId33"/>
    <p:sldId id="283" r:id="rId34"/>
    <p:sldId id="271" r:id="rId35"/>
    <p:sldId id="2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p:scale>
          <a:sx n="89" d="100"/>
          <a:sy n="89" d="100"/>
        </p:scale>
        <p:origin x="-1434" y="-12"/>
      </p:cViewPr>
      <p:guideLst>
        <p:guide orient="horz" pos="2160"/>
        <p:guide pos="2880"/>
      </p:guideLst>
    </p:cSldViewPr>
  </p:slideViewPr>
  <p:outlineViewPr>
    <p:cViewPr>
      <p:scale>
        <a:sx n="33" d="100"/>
        <a:sy n="33" d="100"/>
      </p:scale>
      <p:origin x="48" y="78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783D4-CF03-4372-9812-C5518DE3582A}" type="datetimeFigureOut">
              <a:rPr lang="en-US" smtClean="0"/>
              <a:t>11/17/2012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58C47-211A-47F9-8F97-78A2958391D3}" type="slidenum">
              <a:rPr lang="en-US" smtClean="0"/>
              <a:t>‹#›</a:t>
            </a:fld>
            <a:endParaRPr lang="en-US"/>
          </a:p>
        </p:txBody>
      </p:sp>
    </p:spTree>
    <p:extLst>
      <p:ext uri="{BB962C8B-B14F-4D97-AF65-F5344CB8AC3E}">
        <p14:creationId xmlns:p14="http://schemas.microsoft.com/office/powerpoint/2010/main" val="235524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ogle.com/imgres?um=1&amp;hl=en&amp;tbo=d&amp;rlz=1C1CHFX_enUS431US431&amp;biw=1517&amp;bih=714&amp;tbm=isch&amp;tbnid=yx1dOlEo5vEg_M:&amp;imgrefurl=http://vector.us/browse/122791/red_cross_nurse_cartoon_health_medicine_stethoscope_metalmarious&amp;docid=J16RacHMsbDHSM&amp;imgurl=http://vector.us/files/images/1/2/122791/red_cross_nurse_cartoon_health_medicine_stethoscope_metalmarious.jpg&amp;w=415&amp;h=425&amp;ei=UTCbUP29O6f-0gHs2IDYBg&amp;zoom=1&amp;iact=hc&amp;vpx=216&amp;vpy=174&amp;dur=1170&amp;hovh=226&amp;hovw=222&amp;tx=130&amp;ty=148&amp;sig=110643283648837826729&amp;page=1&amp;tbnh=144&amp;tbnw=141&amp;start=0&amp;ndsp=41&amp;ved=1t:429,r:2,s:0,i:9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Image:</a:t>
            </a:r>
            <a:r>
              <a:rPr lang="en-US" dirty="0" err="1" smtClean="0">
                <a:hlinkClick r:id="rId3"/>
              </a:rPr>
              <a:t>http</a:t>
            </a:r>
            <a:r>
              <a:rPr lang="en-US" dirty="0" smtClean="0">
                <a:hlinkClick r:id="rId3"/>
              </a:rPr>
              <a:t>://www.google.com/imgres?um=1&amp;hl=en&amp;tbo=d&amp;rlz=1C1CHFX_enUS431US431&amp;biw=1517&amp;bih=714&amp;tbm=isch&amp;tbnid=yx1dOlEo5vEg_M:&amp;imgrefurl=http://vector.us/browse/122791/red_cross_nurse_cartoon_health_medicine_stethoscope_metalmarious&amp;docid=J16RacHMsbDHSM&amp;imgurl=http://vector.us/files/images/1/2/122791/red_cross_nurse_cartoon_health_medicine_stethoscope_metalmarious.jpg&amp;w=415&amp;h=425&amp;ei=UTCbUP29O6f-0gHs2IDYBg&amp;zoom=1&amp;iact=hc&amp;vpx=216&amp;vpy=174&amp;dur=1170&amp;hovh=226&amp;hovw=222&amp;tx=130&amp;ty=148&amp;sig=110643283648837826729&amp;page=1&amp;tbnh=144&amp;tbnw=141&amp;start=0&amp;ndsp=41&amp;ved=1t:429,r:2,s:0,i:92</a:t>
            </a:r>
            <a:endParaRPr lang="en-US" dirty="0"/>
          </a:p>
        </p:txBody>
      </p:sp>
      <p:sp>
        <p:nvSpPr>
          <p:cNvPr id="4" name="Slide Number Placeholder 3"/>
          <p:cNvSpPr>
            <a:spLocks noGrp="1"/>
          </p:cNvSpPr>
          <p:nvPr>
            <p:ph type="sldNum" sz="quarter" idx="10"/>
          </p:nvPr>
        </p:nvSpPr>
        <p:spPr/>
        <p:txBody>
          <a:bodyPr/>
          <a:lstStyle/>
          <a:p>
            <a:fld id="{05258C47-211A-47F9-8F97-78A2958391D3}" type="slidenum">
              <a:rPr lang="en-US" smtClean="0"/>
              <a:t>1</a:t>
            </a:fld>
            <a:endParaRPr lang="en-US"/>
          </a:p>
        </p:txBody>
      </p:sp>
    </p:spTree>
    <p:extLst>
      <p:ext uri="{BB962C8B-B14F-4D97-AF65-F5344CB8AC3E}">
        <p14:creationId xmlns:p14="http://schemas.microsoft.com/office/powerpoint/2010/main" val="87654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used to make decisions</a:t>
            </a:r>
          </a:p>
          <a:p>
            <a:r>
              <a:rPr lang="en-US" dirty="0" smtClean="0"/>
              <a:t>Epidemiology is the study (or the science of the study) of the patterns, causes, and effects of health and disease conditions in defined populations. It is the cornerstone of public health, and informs policy decisions and evidence-based medicine by identifying risk factors for disease and targets for preventive medicine. Epidemiologists help with study design, collection and statistical analysis of data, and interpretation and dissemination of results (including peer review and occasional systematic review). Epidemiology has helped develop methodology used in clinical research, public health studies and, to a lesser extent, basic research in the biological sciences..</a:t>
            </a:r>
            <a:r>
              <a:rPr lang="en-US" baseline="0" dirty="0" smtClean="0"/>
              <a:t> [wiki]</a:t>
            </a:r>
          </a:p>
          <a:p>
            <a:endParaRPr lang="en-US" baseline="0" dirty="0" smtClean="0"/>
          </a:p>
          <a:p>
            <a:r>
              <a:rPr lang="en-US" baseline="0" dirty="0" smtClean="0"/>
              <a:t>African people are predisposed to sickle cells because of </a:t>
            </a:r>
            <a:r>
              <a:rPr lang="en-US" baseline="0" dirty="0" err="1" smtClean="0"/>
              <a:t>maleria</a:t>
            </a:r>
            <a:endParaRPr lang="en-US" dirty="0"/>
          </a:p>
        </p:txBody>
      </p:sp>
      <p:sp>
        <p:nvSpPr>
          <p:cNvPr id="4" name="Slide Number Placeholder 3"/>
          <p:cNvSpPr>
            <a:spLocks noGrp="1"/>
          </p:cNvSpPr>
          <p:nvPr>
            <p:ph type="sldNum" sz="quarter" idx="10"/>
          </p:nvPr>
        </p:nvSpPr>
        <p:spPr/>
        <p:txBody>
          <a:bodyPr/>
          <a:lstStyle/>
          <a:p>
            <a:fld id="{05258C47-211A-47F9-8F97-78A2958391D3}" type="slidenum">
              <a:rPr lang="en-US" smtClean="0"/>
              <a:t>5</a:t>
            </a:fld>
            <a:endParaRPr lang="en-US"/>
          </a:p>
        </p:txBody>
      </p:sp>
    </p:spTree>
    <p:extLst>
      <p:ext uri="{BB962C8B-B14F-4D97-AF65-F5344CB8AC3E}">
        <p14:creationId xmlns:p14="http://schemas.microsoft.com/office/powerpoint/2010/main" val="272899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different</a:t>
            </a:r>
            <a:r>
              <a:rPr lang="en-US" baseline="0" dirty="0" smtClean="0"/>
              <a:t> CBR methods used, depending on needs and context, data is the special stuff</a:t>
            </a:r>
            <a:endParaRPr lang="en-US" dirty="0" smtClean="0"/>
          </a:p>
          <a:p>
            <a:r>
              <a:rPr lang="en-US" dirty="0" smtClean="0"/>
              <a:t>Bold</a:t>
            </a:r>
            <a:r>
              <a:rPr lang="en-US" baseline="0" dirty="0" smtClean="0"/>
              <a:t> - f</a:t>
            </a:r>
            <a:r>
              <a:rPr lang="en-US" dirty="0" smtClean="0"/>
              <a:t>ocus on…?</a:t>
            </a:r>
          </a:p>
          <a:p>
            <a:r>
              <a:rPr lang="en-US" dirty="0" smtClean="0"/>
              <a:t>Help desk =</a:t>
            </a:r>
            <a:r>
              <a:rPr lang="en-US" baseline="0" dirty="0" smtClean="0"/>
              <a:t> </a:t>
            </a:r>
            <a:r>
              <a:rPr lang="en-US" baseline="0" dirty="0" err="1" smtClean="0"/>
              <a:t>siddarth</a:t>
            </a:r>
            <a:endParaRPr lang="en-US" baseline="0" dirty="0" smtClean="0"/>
          </a:p>
          <a:p>
            <a:r>
              <a:rPr lang="en-US" baseline="0" dirty="0" smtClean="0"/>
              <a:t>Tutoring = </a:t>
            </a:r>
            <a:r>
              <a:rPr lang="en-US" baseline="0" dirty="0" err="1" smtClean="0"/>
              <a:t>tashwin</a:t>
            </a:r>
            <a:endParaRPr lang="en-US" baseline="0" dirty="0" smtClean="0"/>
          </a:p>
          <a:p>
            <a:r>
              <a:rPr lang="en-US" baseline="0" dirty="0" smtClean="0"/>
              <a:t>Prototypes = </a:t>
            </a:r>
            <a:r>
              <a:rPr lang="en-US" baseline="0" dirty="0" err="1" smtClean="0"/>
              <a:t>Guilio</a:t>
            </a:r>
            <a:endParaRPr lang="en-US" baseline="0" dirty="0" smtClean="0"/>
          </a:p>
          <a:p>
            <a:endParaRPr lang="en-US" baseline="0" dirty="0" smtClean="0"/>
          </a:p>
          <a:p>
            <a:r>
              <a:rPr lang="en-US" baseline="0" dirty="0" smtClean="0"/>
              <a:t>ECG = echocardiogram (heart) measures electrical properties of the heart over time</a:t>
            </a:r>
          </a:p>
          <a:p>
            <a:r>
              <a:rPr lang="en-US" baseline="0" dirty="0" smtClean="0"/>
              <a:t>Heart attack if the heart is firing too quickly</a:t>
            </a:r>
          </a:p>
          <a:p>
            <a:r>
              <a:rPr lang="en-US" baseline="0" dirty="0" smtClean="0"/>
              <a:t>Ultrasound = sound waves</a:t>
            </a:r>
          </a:p>
          <a:p>
            <a:r>
              <a:rPr lang="en-US" baseline="0" dirty="0" smtClean="0"/>
              <a:t>MRI = magnetic resonance imaging</a:t>
            </a:r>
          </a:p>
          <a:p>
            <a:endParaRPr lang="en-US" dirty="0"/>
          </a:p>
        </p:txBody>
      </p:sp>
      <p:sp>
        <p:nvSpPr>
          <p:cNvPr id="4" name="Slide Number Placeholder 3"/>
          <p:cNvSpPr>
            <a:spLocks noGrp="1"/>
          </p:cNvSpPr>
          <p:nvPr>
            <p:ph type="sldNum" sz="quarter" idx="10"/>
          </p:nvPr>
        </p:nvSpPr>
        <p:spPr/>
        <p:txBody>
          <a:bodyPr/>
          <a:lstStyle/>
          <a:p>
            <a:fld id="{05258C47-211A-47F9-8F97-78A2958391D3}" type="slidenum">
              <a:rPr lang="en-US" smtClean="0"/>
              <a:t>6</a:t>
            </a:fld>
            <a:endParaRPr lang="en-US"/>
          </a:p>
        </p:txBody>
      </p:sp>
    </p:spTree>
    <p:extLst>
      <p:ext uri="{BB962C8B-B14F-4D97-AF65-F5344CB8AC3E}">
        <p14:creationId xmlns:p14="http://schemas.microsoft.com/office/powerpoint/2010/main" val="2363072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D058A3E-6230-48E4-AC4C-E22B4C5863A5}"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D058A3E-6230-48E4-AC4C-E22B4C5863A5}"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D058A3E-6230-48E4-AC4C-E22B4C5863A5}"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058A3E-6230-48E4-AC4C-E22B4C5863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E7B2D1A-D9A7-4382-9C62-50D9D2CF1A8A}" type="datetimeFigureOut">
              <a:rPr lang="en-US" smtClean="0"/>
              <a:t>11/17/2012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D058A3E-6230-48E4-AC4C-E22B4C5863A5}"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E7B2D1A-D9A7-4382-9C62-50D9D2CF1A8A}" type="datetimeFigureOut">
              <a:rPr lang="en-US" smtClean="0"/>
              <a:t>11/17/2012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058A3E-6230-48E4-AC4C-E22B4C5863A5}"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CBR in Medicine</a:t>
            </a:r>
            <a:endParaRPr lang="en-US" dirty="0"/>
          </a:p>
        </p:txBody>
      </p:sp>
      <p:sp>
        <p:nvSpPr>
          <p:cNvPr id="3" name="Subtitle 2"/>
          <p:cNvSpPr>
            <a:spLocks noGrp="1"/>
          </p:cNvSpPr>
          <p:nvPr>
            <p:ph type="subTitle" idx="1"/>
          </p:nvPr>
        </p:nvSpPr>
        <p:spPr>
          <a:xfrm>
            <a:off x="1432560" y="1850064"/>
            <a:ext cx="3063240" cy="3331536"/>
          </a:xfrm>
        </p:spPr>
        <p:txBody>
          <a:bodyPr>
            <a:normAutofit/>
          </a:bodyPr>
          <a:lstStyle/>
          <a:p>
            <a:r>
              <a:rPr lang="en-US" dirty="0" smtClean="0"/>
              <a:t>Jen </a:t>
            </a:r>
            <a:r>
              <a:rPr lang="en-US" dirty="0" err="1" smtClean="0"/>
              <a:t>Bayzick</a:t>
            </a:r>
            <a:endParaRPr lang="en-US" dirty="0"/>
          </a:p>
          <a:p>
            <a:r>
              <a:rPr lang="en-US" dirty="0" smtClean="0"/>
              <a:t>CSE435 – Intelligent Decision Support Systems</a:t>
            </a:r>
          </a:p>
        </p:txBody>
      </p:sp>
      <p:pic>
        <p:nvPicPr>
          <p:cNvPr id="1028" name="Picture 4" descr="http://vector.us/files/images/1/2/122791/red_cross_nurse_cartoon_health_medicine_stethoscope_metalmari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25807"/>
            <a:ext cx="39528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72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Conversational CBR (CCBR) = Help Desk System</a:t>
            </a:r>
            <a:endParaRPr lang="en-US" dirty="0"/>
          </a:p>
        </p:txBody>
      </p:sp>
      <p:sp>
        <p:nvSpPr>
          <p:cNvPr id="3" name="Content Placeholder 2"/>
          <p:cNvSpPr>
            <a:spLocks noGrp="1"/>
          </p:cNvSpPr>
          <p:nvPr>
            <p:ph idx="1"/>
          </p:nvPr>
        </p:nvSpPr>
        <p:spPr/>
        <p:txBody>
          <a:bodyPr/>
          <a:lstStyle/>
          <a:p>
            <a:r>
              <a:rPr lang="en-US" dirty="0" smtClean="0"/>
              <a:t>Query elicited interactively using questions to the user</a:t>
            </a:r>
          </a:p>
          <a:p>
            <a:r>
              <a:rPr lang="en-US" dirty="0" smtClean="0"/>
              <a:t>Aims to minimize number of questions asked to user before conclusion is reached</a:t>
            </a:r>
          </a:p>
          <a:p>
            <a:r>
              <a:rPr lang="en-US" dirty="0" smtClean="0"/>
              <a:t>Drawback: difficult to explain the relevance of questions asked to the user </a:t>
            </a:r>
            <a:endParaRPr lang="en-US" dirty="0"/>
          </a:p>
        </p:txBody>
      </p:sp>
    </p:spTree>
    <p:extLst>
      <p:ext uri="{BB962C8B-B14F-4D97-AF65-F5344CB8AC3E}">
        <p14:creationId xmlns:p14="http://schemas.microsoft.com/office/powerpoint/2010/main" val="54604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394" t="69216" r="21502" b="21082"/>
          <a:stretch/>
        </p:blipFill>
        <p:spPr bwMode="auto">
          <a:xfrm>
            <a:off x="4552668" y="5538715"/>
            <a:ext cx="4667532" cy="116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295400" y="274638"/>
            <a:ext cx="7701465" cy="1143000"/>
          </a:xfrm>
        </p:spPr>
        <p:txBody>
          <a:bodyPr>
            <a:normAutofit/>
          </a:bodyPr>
          <a:lstStyle/>
          <a:p>
            <a:r>
              <a:rPr lang="en-US" dirty="0" err="1" smtClean="0"/>
              <a:t>iNN</a:t>
            </a:r>
            <a:r>
              <a:rPr lang="en-US" dirty="0" smtClean="0"/>
              <a:t>(k): a new approach to CCBR</a:t>
            </a:r>
            <a:endParaRPr lang="en-US" dirty="0"/>
          </a:p>
        </p:txBody>
      </p:sp>
      <p:sp>
        <p:nvSpPr>
          <p:cNvPr id="3" name="Content Placeholder 2"/>
          <p:cNvSpPr>
            <a:spLocks noGrp="1"/>
          </p:cNvSpPr>
          <p:nvPr>
            <p:ph idx="1"/>
          </p:nvPr>
        </p:nvSpPr>
        <p:spPr/>
        <p:txBody>
          <a:bodyPr>
            <a:normAutofit/>
          </a:bodyPr>
          <a:lstStyle/>
          <a:p>
            <a:r>
              <a:rPr lang="en-US" dirty="0" smtClean="0"/>
              <a:t>Classifier needs fewer problem features than standard </a:t>
            </a:r>
            <a:r>
              <a:rPr lang="en-US" dirty="0" err="1" smtClean="0"/>
              <a:t>kNN</a:t>
            </a:r>
            <a:r>
              <a:rPr lang="en-US" dirty="0" smtClean="0"/>
              <a:t> classifier</a:t>
            </a:r>
          </a:p>
          <a:p>
            <a:r>
              <a:rPr lang="en-US" dirty="0" smtClean="0"/>
              <a:t>Explains relevance of question it asks user</a:t>
            </a:r>
          </a:p>
          <a:p>
            <a:r>
              <a:rPr lang="en-US" dirty="0" smtClean="0"/>
              <a:t>Assumes all attributes are nominal</a:t>
            </a:r>
          </a:p>
          <a:p>
            <a:r>
              <a:rPr lang="en-US" dirty="0" smtClean="0"/>
              <a:t>Creation of Query</a:t>
            </a:r>
          </a:p>
          <a:p>
            <a:pPr lvl="1"/>
            <a:r>
              <a:rPr lang="en-US" dirty="0" smtClean="0"/>
              <a:t>Initially listed as empty</a:t>
            </a:r>
          </a:p>
          <a:p>
            <a:pPr lvl="1"/>
            <a:r>
              <a:rPr lang="en-US" dirty="0" smtClean="0"/>
              <a:t>Asks user for values of attributes as needed</a:t>
            </a:r>
          </a:p>
          <a:p>
            <a:pPr lvl="2"/>
            <a:r>
              <a:rPr lang="en-US" dirty="0" smtClean="0"/>
              <a:t>‘Unknown’ is a valid answer</a:t>
            </a:r>
          </a:p>
          <a:p>
            <a:r>
              <a:rPr lang="en-US" dirty="0" smtClean="0"/>
              <a:t>Similarity metric</a:t>
            </a:r>
          </a:p>
          <a:p>
            <a:endParaRPr lang="en-US" dirty="0" smtClean="0"/>
          </a:p>
        </p:txBody>
      </p:sp>
      <p:sp>
        <p:nvSpPr>
          <p:cNvPr id="5" name="TextBox 4"/>
          <p:cNvSpPr txBox="1"/>
          <p:nvPr/>
        </p:nvSpPr>
        <p:spPr>
          <a:xfrm>
            <a:off x="8222673" y="6488668"/>
            <a:ext cx="9144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247939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iNN</a:t>
            </a:r>
            <a:r>
              <a:rPr lang="en-US" dirty="0" smtClean="0"/>
              <a:t>(k) Retrieval Set</a:t>
            </a:r>
            <a:endParaRPr lang="en-US" dirty="0"/>
          </a:p>
        </p:txBody>
      </p:sp>
      <p:sp>
        <p:nvSpPr>
          <p:cNvPr id="3" name="Content Placeholder 2"/>
          <p:cNvSpPr>
            <a:spLocks noGrp="1"/>
          </p:cNvSpPr>
          <p:nvPr>
            <p:ph idx="1"/>
          </p:nvPr>
        </p:nvSpPr>
        <p:spPr/>
        <p:txBody>
          <a:bodyPr/>
          <a:lstStyle/>
          <a:p>
            <a:r>
              <a:rPr lang="en-US" dirty="0" smtClean="0"/>
              <a:t>Is used to</a:t>
            </a:r>
          </a:p>
          <a:p>
            <a:pPr lvl="1"/>
            <a:r>
              <a:rPr lang="en-US" dirty="0" smtClean="0"/>
              <a:t>Provide an solution (as in most CBR dialogues)</a:t>
            </a:r>
          </a:p>
          <a:p>
            <a:pPr lvl="1"/>
            <a:r>
              <a:rPr lang="en-US" dirty="0" smtClean="0"/>
              <a:t>Decide when to terminate dialogue (when enough information has been asked of user)</a:t>
            </a:r>
          </a:p>
          <a:p>
            <a:r>
              <a:rPr lang="en-US" dirty="0" smtClean="0"/>
              <a:t>Has </a:t>
            </a:r>
            <a:r>
              <a:rPr lang="en-US" i="1" dirty="0" smtClean="0"/>
              <a:t>at least</a:t>
            </a:r>
            <a:r>
              <a:rPr lang="en-US" dirty="0" smtClean="0"/>
              <a:t> k cases</a:t>
            </a:r>
          </a:p>
          <a:p>
            <a:pPr lvl="1"/>
            <a:r>
              <a:rPr lang="en-US" dirty="0" smtClean="0"/>
              <a:t>Is created by retrieving any case for which number of more similar cases is less than k (no ties)</a:t>
            </a:r>
            <a:endParaRPr lang="en-US" dirty="0"/>
          </a:p>
          <a:p>
            <a:pPr lvl="1"/>
            <a:endParaRPr lang="en-US" dirty="0"/>
          </a:p>
        </p:txBody>
      </p:sp>
    </p:spTree>
    <p:extLst>
      <p:ext uri="{BB962C8B-B14F-4D97-AF65-F5344CB8AC3E}">
        <p14:creationId xmlns:p14="http://schemas.microsoft.com/office/powerpoint/2010/main" val="292727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iNN</a:t>
            </a:r>
            <a:r>
              <a:rPr lang="en-US" dirty="0" smtClean="0"/>
              <a:t>(k) Discriminating Power</a:t>
            </a:r>
            <a:endParaRPr lang="en-US" dirty="0"/>
          </a:p>
        </p:txBody>
      </p:sp>
      <p:sp>
        <p:nvSpPr>
          <p:cNvPr id="3" name="Content Placeholder 2"/>
          <p:cNvSpPr>
            <a:spLocks noGrp="1"/>
          </p:cNvSpPr>
          <p:nvPr>
            <p:ph idx="1"/>
          </p:nvPr>
        </p:nvSpPr>
        <p:spPr>
          <a:xfrm>
            <a:off x="1435608" y="3623482"/>
            <a:ext cx="7498080" cy="2624918"/>
          </a:xfrm>
        </p:spPr>
        <p:txBody>
          <a:bodyPr/>
          <a:lstStyle/>
          <a:p>
            <a:r>
              <a:rPr lang="en-US" dirty="0" smtClean="0"/>
              <a:t>class G</a:t>
            </a:r>
          </a:p>
          <a:p>
            <a:r>
              <a:rPr lang="en-US" dirty="0" smtClean="0"/>
              <a:t>Attribute a</a:t>
            </a:r>
          </a:p>
          <a:p>
            <a:r>
              <a:rPr lang="en-US" dirty="0" smtClean="0"/>
              <a:t>v in domain(a)</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23" t="43097" r="8770" b="32648"/>
          <a:stretch/>
        </p:blipFill>
        <p:spPr bwMode="auto">
          <a:xfrm>
            <a:off x="990600" y="1219200"/>
            <a:ext cx="7971115" cy="240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74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iNN</a:t>
            </a:r>
            <a:r>
              <a:rPr lang="en-US" dirty="0" smtClean="0"/>
              <a:t>(k) Dialogue Termination</a:t>
            </a:r>
            <a:endParaRPr lang="en-US" dirty="0"/>
          </a:p>
        </p:txBody>
      </p:sp>
      <p:sp>
        <p:nvSpPr>
          <p:cNvPr id="3" name="Content Placeholder 2"/>
          <p:cNvSpPr>
            <a:spLocks noGrp="1"/>
          </p:cNvSpPr>
          <p:nvPr>
            <p:ph idx="1"/>
          </p:nvPr>
        </p:nvSpPr>
        <p:spPr/>
        <p:txBody>
          <a:bodyPr>
            <a:normAutofit fontScale="92500"/>
          </a:bodyPr>
          <a:lstStyle/>
          <a:p>
            <a:r>
              <a:rPr lang="en-US" dirty="0" smtClean="0"/>
              <a:t>Dialogue terminates when either</a:t>
            </a:r>
          </a:p>
          <a:p>
            <a:pPr marL="916686" lvl="1" indent="-514350">
              <a:buAutoNum type="arabicPeriod"/>
            </a:pPr>
            <a:r>
              <a:rPr lang="en-US" dirty="0" smtClean="0"/>
              <a:t>All of the cases in the retrieval set belong to the same class</a:t>
            </a:r>
          </a:p>
          <a:p>
            <a:pPr marL="916686" lvl="1" indent="-514350">
              <a:buAutoNum type="arabicPeriod"/>
            </a:pPr>
            <a:r>
              <a:rPr lang="en-US" dirty="0" smtClean="0"/>
              <a:t>There are no more questions to ask</a:t>
            </a:r>
          </a:p>
          <a:p>
            <a:pPr marL="916686" lvl="1" indent="-514350">
              <a:buAutoNum type="arabicPeriod"/>
            </a:pPr>
            <a:r>
              <a:rPr lang="en-US" dirty="0" smtClean="0"/>
              <a:t>Another relevant question cannot be determined because there are missing values for the remaining attributes in the cases in the retrieval set</a:t>
            </a:r>
          </a:p>
          <a:p>
            <a:r>
              <a:rPr lang="en-US" dirty="0" smtClean="0"/>
              <a:t>In cases 2 and 3, the decision is determined by votes from cases in the retrieval set</a:t>
            </a:r>
          </a:p>
          <a:p>
            <a:pPr lvl="2"/>
            <a:endParaRPr lang="en-US" dirty="0"/>
          </a:p>
          <a:p>
            <a:pPr lvl="2"/>
            <a:endParaRPr lang="en-US" dirty="0" smtClean="0"/>
          </a:p>
          <a:p>
            <a:pPr lvl="1"/>
            <a:endParaRPr lang="en-US" dirty="0"/>
          </a:p>
        </p:txBody>
      </p:sp>
    </p:spTree>
    <p:extLst>
      <p:ext uri="{BB962C8B-B14F-4D97-AF65-F5344CB8AC3E}">
        <p14:creationId xmlns:p14="http://schemas.microsoft.com/office/powerpoint/2010/main" val="181957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CBR-Confirm and Question Relevance</a:t>
            </a:r>
            <a:endParaRPr lang="en-US" dirty="0"/>
          </a:p>
        </p:txBody>
      </p:sp>
      <p:sp>
        <p:nvSpPr>
          <p:cNvPr id="3" name="Content Placeholder 2"/>
          <p:cNvSpPr>
            <a:spLocks noGrp="1"/>
          </p:cNvSpPr>
          <p:nvPr>
            <p:ph idx="1"/>
          </p:nvPr>
        </p:nvSpPr>
        <p:spPr/>
        <p:txBody>
          <a:bodyPr>
            <a:normAutofit fontScale="92500"/>
          </a:bodyPr>
          <a:lstStyle/>
          <a:p>
            <a:r>
              <a:rPr lang="en-US" dirty="0" smtClean="0"/>
              <a:t>User can ask why question/attribute is relevant</a:t>
            </a:r>
          </a:p>
          <a:p>
            <a:r>
              <a:rPr lang="en-US" dirty="0" smtClean="0"/>
              <a:t>Target class – class that is currently the majority vote based on the cases in the retrieval set</a:t>
            </a:r>
          </a:p>
          <a:p>
            <a:r>
              <a:rPr lang="en-US" dirty="0" smtClean="0"/>
              <a:t>CBR-Confirm looks one step ahead to determine the effect of an answer on the class distribution of the retrieval set</a:t>
            </a:r>
          </a:p>
          <a:p>
            <a:pPr lvl="1"/>
            <a:r>
              <a:rPr lang="en-US" dirty="0" smtClean="0"/>
              <a:t>An answer might confirm the target class or eliminate all (or some) evidence of another class</a:t>
            </a:r>
            <a:endParaRPr lang="en-US" dirty="0"/>
          </a:p>
        </p:txBody>
      </p:sp>
    </p:spTree>
    <p:extLst>
      <p:ext uri="{BB962C8B-B14F-4D97-AF65-F5344CB8AC3E}">
        <p14:creationId xmlns:p14="http://schemas.microsoft.com/office/powerpoint/2010/main" val="246804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5000"/>
                    </a14:imgEffect>
                  </a14:imgLayer>
                </a14:imgProps>
              </a:ext>
              <a:ext uri="{28A0092B-C50C-407E-A947-70E740481C1C}">
                <a14:useLocalDpi xmlns:a14="http://schemas.microsoft.com/office/drawing/2010/main" val="0"/>
              </a:ext>
            </a:extLst>
          </a:blip>
          <a:srcRect l="9795" t="11939" r="23181" b="7837"/>
          <a:stretch/>
        </p:blipFill>
        <p:spPr bwMode="auto">
          <a:xfrm>
            <a:off x="1143000" y="152400"/>
            <a:ext cx="7391400" cy="663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765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3" t="12873" r="9048" b="8395"/>
          <a:stretch/>
        </p:blipFill>
        <p:spPr bwMode="auto">
          <a:xfrm>
            <a:off x="1600200" y="0"/>
            <a:ext cx="6858000" cy="671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762000" y="190500"/>
            <a:ext cx="10668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85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5000"/>
                    </a14:imgEffect>
                  </a14:imgLayer>
                </a14:imgProps>
              </a:ext>
              <a:ext uri="{28A0092B-C50C-407E-A947-70E740481C1C}">
                <a14:useLocalDpi xmlns:a14="http://schemas.microsoft.com/office/drawing/2010/main" val="0"/>
              </a:ext>
            </a:extLst>
          </a:blip>
          <a:srcRect l="9795" t="11939" r="23181" b="7837"/>
          <a:stretch/>
        </p:blipFill>
        <p:spPr bwMode="auto">
          <a:xfrm>
            <a:off x="1143000" y="228599"/>
            <a:ext cx="7391400" cy="663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200" y="914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2895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90047" y="3359722"/>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05969" y="38862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5969" y="4343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08244" y="48768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5334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29853" y="5867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17343" y="6324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38869" y="1371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1905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5887" y="23622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76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3" t="12873" r="9048" b="8395"/>
          <a:stretch/>
        </p:blipFill>
        <p:spPr bwMode="auto">
          <a:xfrm>
            <a:off x="1600200" y="0"/>
            <a:ext cx="6858000" cy="671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762000" y="1143000"/>
            <a:ext cx="10668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61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Motivation</a:t>
            </a:r>
          </a:p>
          <a:p>
            <a:r>
              <a:rPr lang="en-US" dirty="0" smtClean="0"/>
              <a:t>Medical Domain</a:t>
            </a:r>
          </a:p>
          <a:p>
            <a:r>
              <a:rPr lang="en-US" dirty="0" smtClean="0"/>
              <a:t>Uses of CBR System in Medicine</a:t>
            </a:r>
          </a:p>
          <a:p>
            <a:r>
              <a:rPr lang="en-US" dirty="0" smtClean="0"/>
              <a:t>Methods</a:t>
            </a:r>
          </a:p>
          <a:p>
            <a:r>
              <a:rPr lang="en-US" dirty="0" smtClean="0"/>
              <a:t>Real World Systems</a:t>
            </a:r>
            <a:endParaRPr lang="en-US" dirty="0"/>
          </a:p>
        </p:txBody>
      </p:sp>
    </p:spTree>
    <p:extLst>
      <p:ext uri="{BB962C8B-B14F-4D97-AF65-F5344CB8AC3E}">
        <p14:creationId xmlns:p14="http://schemas.microsoft.com/office/powerpoint/2010/main" val="3585598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5000"/>
                    </a14:imgEffect>
                  </a14:imgLayer>
                </a14:imgProps>
              </a:ext>
              <a:ext uri="{28A0092B-C50C-407E-A947-70E740481C1C}">
                <a14:useLocalDpi xmlns:a14="http://schemas.microsoft.com/office/drawing/2010/main" val="0"/>
              </a:ext>
            </a:extLst>
          </a:blip>
          <a:srcRect l="9795" t="11939" r="23181" b="7837"/>
          <a:stretch/>
        </p:blipFill>
        <p:spPr bwMode="auto">
          <a:xfrm>
            <a:off x="1143000" y="228599"/>
            <a:ext cx="7391400" cy="663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200" y="914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2895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90047" y="3359722"/>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38862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5969" y="4343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08244" y="48768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5334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29853" y="5867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17343" y="6324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38869" y="1371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1905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5887" y="23622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1676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76400" y="25908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17343" y="3599225"/>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7066" y="4608394"/>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76400" y="560923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29853" y="6581064"/>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5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3" t="12873" r="9048" b="8395"/>
          <a:stretch/>
        </p:blipFill>
        <p:spPr bwMode="auto">
          <a:xfrm>
            <a:off x="1600200" y="0"/>
            <a:ext cx="6858000" cy="671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762000" y="2438400"/>
            <a:ext cx="10668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61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3" t="12873" r="9048" b="8395"/>
          <a:stretch/>
        </p:blipFill>
        <p:spPr bwMode="auto">
          <a:xfrm>
            <a:off x="1600200" y="0"/>
            <a:ext cx="6858000" cy="671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801806" y="3581400"/>
            <a:ext cx="10668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68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5000"/>
                    </a14:imgEffect>
                  </a14:imgLayer>
                </a14:imgProps>
              </a:ext>
              <a:ext uri="{28A0092B-C50C-407E-A947-70E740481C1C}">
                <a14:useLocalDpi xmlns:a14="http://schemas.microsoft.com/office/drawing/2010/main" val="0"/>
              </a:ext>
            </a:extLst>
          </a:blip>
          <a:srcRect l="9795" t="11939" r="23181" b="7837"/>
          <a:stretch/>
        </p:blipFill>
        <p:spPr bwMode="auto">
          <a:xfrm>
            <a:off x="1143000" y="228599"/>
            <a:ext cx="7391400" cy="663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00200" y="914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2895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90047" y="3359722"/>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76400" y="38862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5969" y="4343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08244" y="48768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5334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29853" y="5867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17343" y="63246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38869" y="1371600"/>
            <a:ext cx="6019800" cy="2286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76400" y="1905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5887" y="23622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16764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76400" y="25908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17343" y="3599225"/>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7066" y="4608394"/>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76400" y="560923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729853" y="6581064"/>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0200" y="3108278"/>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7066" y="41148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17343" y="5124166"/>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29853" y="6096000"/>
            <a:ext cx="6019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555475" y="742950"/>
            <a:ext cx="1524000" cy="2095500"/>
          </a:xfrm>
          <a:prstGeom prst="ellipse">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4128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43" t="12873" r="9048" b="8395"/>
          <a:stretch/>
        </p:blipFill>
        <p:spPr bwMode="auto">
          <a:xfrm>
            <a:off x="1600200" y="0"/>
            <a:ext cx="6858000" cy="671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801806" y="4724400"/>
            <a:ext cx="1066800" cy="685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61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Leave one out cross validation</a:t>
            </a:r>
          </a:p>
          <a:p>
            <a:r>
              <a:rPr lang="en-US" dirty="0" smtClean="0"/>
              <a:t>All attributes are nominal</a:t>
            </a:r>
            <a:endParaRPr lang="en-US" dirty="0"/>
          </a:p>
        </p:txBody>
      </p:sp>
      <p:sp>
        <p:nvSpPr>
          <p:cNvPr id="4" name="Title 1"/>
          <p:cNvSpPr txBox="1">
            <a:spLocks/>
          </p:cNvSpPr>
          <p:nvPr/>
        </p:nvSpPr>
        <p:spPr>
          <a:xfrm>
            <a:off x="1449055" y="304800"/>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dirty="0" err="1" smtClean="0"/>
              <a:t>iNN</a:t>
            </a:r>
            <a:r>
              <a:rPr lang="en-US" dirty="0" smtClean="0"/>
              <a:t>(k) Results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374053611"/>
              </p:ext>
            </p:extLst>
          </p:nvPr>
        </p:nvGraphicFramePr>
        <p:xfrm>
          <a:off x="1449055" y="3810000"/>
          <a:ext cx="7499352" cy="1854200"/>
        </p:xfrm>
        <a:graphic>
          <a:graphicData uri="http://schemas.openxmlformats.org/drawingml/2006/table">
            <a:tbl>
              <a:tblPr firstRow="1" bandRow="1">
                <a:tableStyleId>{B301B821-A1FF-4177-AEE7-76D212191A09}</a:tableStyleId>
              </a:tblPr>
              <a:tblGrid>
                <a:gridCol w="1874838"/>
                <a:gridCol w="1874838"/>
                <a:gridCol w="1874838"/>
                <a:gridCol w="1874838"/>
              </a:tblGrid>
              <a:tr h="370840">
                <a:tc>
                  <a:txBody>
                    <a:bodyPr/>
                    <a:lstStyle/>
                    <a:p>
                      <a:r>
                        <a:rPr lang="en-US" b="0" dirty="0" smtClean="0"/>
                        <a:t>Dataset</a:t>
                      </a:r>
                      <a:endParaRPr lang="en-US" b="0" dirty="0"/>
                    </a:p>
                  </a:txBody>
                  <a:tcPr/>
                </a:tc>
                <a:tc>
                  <a:txBody>
                    <a:bodyPr/>
                    <a:lstStyle/>
                    <a:p>
                      <a:r>
                        <a:rPr lang="en-US" b="0" dirty="0" smtClean="0"/>
                        <a:t>Cases</a:t>
                      </a:r>
                      <a:endParaRPr lang="en-US" b="0" dirty="0"/>
                    </a:p>
                  </a:txBody>
                  <a:tcPr/>
                </a:tc>
                <a:tc>
                  <a:txBody>
                    <a:bodyPr/>
                    <a:lstStyle/>
                    <a:p>
                      <a:r>
                        <a:rPr lang="en-US" b="0" dirty="0" smtClean="0"/>
                        <a:t>Attributes</a:t>
                      </a:r>
                      <a:endParaRPr lang="en-US" b="0" dirty="0"/>
                    </a:p>
                  </a:txBody>
                  <a:tcPr/>
                </a:tc>
                <a:tc>
                  <a:txBody>
                    <a:bodyPr/>
                    <a:lstStyle/>
                    <a:p>
                      <a:r>
                        <a:rPr lang="en-US" b="0" dirty="0" smtClean="0"/>
                        <a:t>Classes</a:t>
                      </a:r>
                      <a:endParaRPr lang="en-US" b="0" dirty="0"/>
                    </a:p>
                  </a:txBody>
                  <a:tcPr/>
                </a:tc>
              </a:tr>
              <a:tr h="370840">
                <a:tc>
                  <a:txBody>
                    <a:bodyPr/>
                    <a:lstStyle/>
                    <a:p>
                      <a:r>
                        <a:rPr lang="en-US" b="0" dirty="0" smtClean="0"/>
                        <a:t>Contact</a:t>
                      </a:r>
                      <a:r>
                        <a:rPr lang="en-US" b="0" baseline="0" dirty="0" smtClean="0"/>
                        <a:t> Lenses</a:t>
                      </a:r>
                      <a:endParaRPr lang="en-US" b="0" dirty="0"/>
                    </a:p>
                  </a:txBody>
                  <a:tcPr/>
                </a:tc>
                <a:tc>
                  <a:txBody>
                    <a:bodyPr/>
                    <a:lstStyle/>
                    <a:p>
                      <a:r>
                        <a:rPr lang="en-US" b="0" dirty="0" smtClean="0"/>
                        <a:t>24</a:t>
                      </a:r>
                      <a:endParaRPr lang="en-US" b="0" dirty="0"/>
                    </a:p>
                  </a:txBody>
                  <a:tcPr/>
                </a:tc>
                <a:tc>
                  <a:txBody>
                    <a:bodyPr/>
                    <a:lstStyle/>
                    <a:p>
                      <a:r>
                        <a:rPr lang="en-US" b="0" dirty="0" smtClean="0"/>
                        <a:t>4</a:t>
                      </a:r>
                      <a:endParaRPr lang="en-US" b="0" dirty="0"/>
                    </a:p>
                  </a:txBody>
                  <a:tcPr/>
                </a:tc>
                <a:tc>
                  <a:txBody>
                    <a:bodyPr/>
                    <a:lstStyle/>
                    <a:p>
                      <a:r>
                        <a:rPr lang="en-US" b="0" dirty="0" smtClean="0"/>
                        <a:t>3</a:t>
                      </a:r>
                      <a:endParaRPr lang="en-US" b="0" dirty="0"/>
                    </a:p>
                  </a:txBody>
                  <a:tcPr/>
                </a:tc>
              </a:tr>
              <a:tr h="370840">
                <a:tc>
                  <a:txBody>
                    <a:bodyPr/>
                    <a:lstStyle/>
                    <a:p>
                      <a:r>
                        <a:rPr lang="en-US" b="0" dirty="0" smtClean="0"/>
                        <a:t>Breast Cancer</a:t>
                      </a:r>
                      <a:endParaRPr lang="en-US" b="0" dirty="0"/>
                    </a:p>
                  </a:txBody>
                  <a:tcPr/>
                </a:tc>
                <a:tc>
                  <a:txBody>
                    <a:bodyPr/>
                    <a:lstStyle/>
                    <a:p>
                      <a:r>
                        <a:rPr lang="en-US" b="0" dirty="0" smtClean="0"/>
                        <a:t>286</a:t>
                      </a:r>
                      <a:endParaRPr lang="en-US" b="0" dirty="0"/>
                    </a:p>
                  </a:txBody>
                  <a:tcPr/>
                </a:tc>
                <a:tc>
                  <a:txBody>
                    <a:bodyPr/>
                    <a:lstStyle/>
                    <a:p>
                      <a:r>
                        <a:rPr lang="en-US" b="0" dirty="0" smtClean="0"/>
                        <a:t>9</a:t>
                      </a:r>
                      <a:endParaRPr lang="en-US" b="0" dirty="0"/>
                    </a:p>
                  </a:txBody>
                  <a:tcPr/>
                </a:tc>
                <a:tc>
                  <a:txBody>
                    <a:bodyPr/>
                    <a:lstStyle/>
                    <a:p>
                      <a:r>
                        <a:rPr lang="en-US" b="0" dirty="0" smtClean="0"/>
                        <a:t>9</a:t>
                      </a:r>
                      <a:endParaRPr lang="en-US" b="0" dirty="0"/>
                    </a:p>
                  </a:txBody>
                  <a:tcPr/>
                </a:tc>
              </a:tr>
              <a:tr h="370840">
                <a:tc>
                  <a:txBody>
                    <a:bodyPr/>
                    <a:lstStyle/>
                    <a:p>
                      <a:r>
                        <a:rPr lang="en-US" b="0" dirty="0" err="1" smtClean="0"/>
                        <a:t>Lymphography</a:t>
                      </a:r>
                      <a:endParaRPr lang="en-US" b="0" dirty="0"/>
                    </a:p>
                  </a:txBody>
                  <a:tcPr/>
                </a:tc>
                <a:tc>
                  <a:txBody>
                    <a:bodyPr/>
                    <a:lstStyle/>
                    <a:p>
                      <a:r>
                        <a:rPr lang="en-US" b="0" dirty="0" smtClean="0"/>
                        <a:t>148</a:t>
                      </a:r>
                      <a:endParaRPr lang="en-US" b="0" dirty="0"/>
                    </a:p>
                  </a:txBody>
                  <a:tcPr/>
                </a:tc>
                <a:tc>
                  <a:txBody>
                    <a:bodyPr/>
                    <a:lstStyle/>
                    <a:p>
                      <a:r>
                        <a:rPr lang="en-US" b="0" dirty="0" smtClean="0"/>
                        <a:t>18</a:t>
                      </a:r>
                      <a:endParaRPr lang="en-US" b="0" dirty="0"/>
                    </a:p>
                  </a:txBody>
                  <a:tcPr/>
                </a:tc>
                <a:tc>
                  <a:txBody>
                    <a:bodyPr/>
                    <a:lstStyle/>
                    <a:p>
                      <a:r>
                        <a:rPr lang="en-US" b="0" dirty="0" smtClean="0"/>
                        <a:t>4</a:t>
                      </a:r>
                      <a:endParaRPr lang="en-US" b="0" dirty="0"/>
                    </a:p>
                  </a:txBody>
                  <a:tcPr/>
                </a:tc>
              </a:tr>
              <a:tr h="370840">
                <a:tc>
                  <a:txBody>
                    <a:bodyPr/>
                    <a:lstStyle/>
                    <a:p>
                      <a:r>
                        <a:rPr lang="en-US" b="0" dirty="0" smtClean="0"/>
                        <a:t>SPECT Heart</a:t>
                      </a:r>
                      <a:endParaRPr lang="en-US" b="0" dirty="0"/>
                    </a:p>
                  </a:txBody>
                  <a:tcPr/>
                </a:tc>
                <a:tc>
                  <a:txBody>
                    <a:bodyPr/>
                    <a:lstStyle/>
                    <a:p>
                      <a:r>
                        <a:rPr lang="en-US" b="0" dirty="0" smtClean="0"/>
                        <a:t>267</a:t>
                      </a:r>
                      <a:endParaRPr lang="en-US" b="0" dirty="0"/>
                    </a:p>
                  </a:txBody>
                  <a:tcPr/>
                </a:tc>
                <a:tc>
                  <a:txBody>
                    <a:bodyPr/>
                    <a:lstStyle/>
                    <a:p>
                      <a:r>
                        <a:rPr lang="en-US" b="0" dirty="0" smtClean="0"/>
                        <a:t>22</a:t>
                      </a:r>
                      <a:endParaRPr lang="en-US" b="0" dirty="0"/>
                    </a:p>
                  </a:txBody>
                  <a:tcPr/>
                </a:tc>
                <a:tc>
                  <a:txBody>
                    <a:bodyPr/>
                    <a:lstStyle/>
                    <a:p>
                      <a:r>
                        <a:rPr lang="en-US" b="0" dirty="0" smtClean="0"/>
                        <a:t>2</a:t>
                      </a:r>
                      <a:endParaRPr lang="en-US" b="0" dirty="0"/>
                    </a:p>
                  </a:txBody>
                  <a:tcPr/>
                </a:tc>
              </a:tr>
            </a:tbl>
          </a:graphicData>
        </a:graphic>
      </p:graphicFrame>
    </p:spTree>
    <p:extLst>
      <p:ext uri="{BB962C8B-B14F-4D97-AF65-F5344CB8AC3E}">
        <p14:creationId xmlns:p14="http://schemas.microsoft.com/office/powerpoint/2010/main" val="292686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623" t="47761" r="9888" b="21828"/>
          <a:stretch/>
        </p:blipFill>
        <p:spPr bwMode="auto">
          <a:xfrm>
            <a:off x="-22929" y="1454534"/>
            <a:ext cx="9166930" cy="357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142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 in Medical Tutoring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61258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Jen\Dropbox\Camera Uploads\2012-11-11 11.48.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4281921" cy="68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79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en\Dropbox\Camera Uploads\2012-11-11 11.48.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782"/>
            <a:ext cx="4273261" cy="683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43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dirty="0" smtClean="0"/>
              <a:t>Huge amount of data (many, many patients)</a:t>
            </a:r>
          </a:p>
          <a:p>
            <a:r>
              <a:rPr lang="en-US" dirty="0" smtClean="0"/>
              <a:t>Data “held” by expert physicians, distributed among records in many hospitals and clinics</a:t>
            </a:r>
          </a:p>
          <a:p>
            <a:r>
              <a:rPr lang="en-US" dirty="0" smtClean="0"/>
              <a:t>Contradicting information</a:t>
            </a:r>
          </a:p>
          <a:p>
            <a:r>
              <a:rPr lang="en-US" dirty="0" smtClean="0"/>
              <a:t>Vague data (complaints of a patient) </a:t>
            </a:r>
          </a:p>
          <a:p>
            <a:r>
              <a:rPr lang="en-US" dirty="0" smtClean="0"/>
              <a:t>Doctors must choose rapidly from a large number of treatment alternatives</a:t>
            </a:r>
            <a:endParaRPr lang="en-US" dirty="0"/>
          </a:p>
        </p:txBody>
      </p:sp>
      <p:sp>
        <p:nvSpPr>
          <p:cNvPr id="4" name="TextBox 3"/>
          <p:cNvSpPr txBox="1"/>
          <p:nvPr/>
        </p:nvSpPr>
        <p:spPr>
          <a:xfrm>
            <a:off x="8229600" y="6488668"/>
            <a:ext cx="9144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2556210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Jen\Dropbox\Camera Uploads\2012-11-11 11.48.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
            <a:ext cx="4333875"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56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Jen\Dropbox\Camera Uploads\2012-11-11 11.48.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34636"/>
            <a:ext cx="4403148" cy="704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876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Jen\Dropbox\Camera Uploads\2012-11-11 11.49.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
            <a:ext cx="4343400"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6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Jen\Dropbox\Camera Uploads\2012-11-11 11.4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0"/>
            <a:ext cx="4352926" cy="696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71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 in Medicine:	</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 adaptation is difficult</a:t>
            </a:r>
          </a:p>
          <a:p>
            <a:r>
              <a:rPr lang="en-US" dirty="0" smtClean="0"/>
              <a:t>No adaptation: retrieval-only systems</a:t>
            </a:r>
          </a:p>
          <a:p>
            <a:pPr lvl="1"/>
            <a:r>
              <a:rPr lang="en-US" dirty="0" smtClean="0"/>
              <a:t>Sometimes identify differences between retrieved cases and current case(s)</a:t>
            </a:r>
          </a:p>
          <a:p>
            <a:r>
              <a:rPr lang="en-US" dirty="0" smtClean="0"/>
              <a:t>Justification</a:t>
            </a:r>
          </a:p>
          <a:p>
            <a:pPr lvl="1"/>
            <a:r>
              <a:rPr lang="en-US" dirty="0" smtClean="0"/>
              <a:t>Too complicated/impossible to acquire adaptation knowledge</a:t>
            </a:r>
          </a:p>
          <a:p>
            <a:pPr lvl="1"/>
            <a:r>
              <a:rPr lang="en-US" dirty="0" smtClean="0"/>
              <a:t>Physicians want info about previous cases, but want to reason about current patients themselves. [3]</a:t>
            </a:r>
            <a:endParaRPr lang="en-US" dirty="0"/>
          </a:p>
        </p:txBody>
      </p:sp>
    </p:spTree>
    <p:extLst>
      <p:ext uri="{BB962C8B-B14F-4D97-AF65-F5344CB8AC3E}">
        <p14:creationId xmlns:p14="http://schemas.microsoft.com/office/powerpoint/2010/main" val="4044791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1219200" y="1371600"/>
            <a:ext cx="7315200" cy="4953000"/>
          </a:xfrm>
        </p:spPr>
        <p:txBody>
          <a:bodyPr>
            <a:normAutofit fontScale="92500" lnSpcReduction="20000"/>
          </a:bodyPr>
          <a:lstStyle/>
          <a:p>
            <a:pPr marL="525780" indent="-457200">
              <a:buFont typeface="+mj-lt"/>
              <a:buAutoNum type="arabicPeriod"/>
            </a:pPr>
            <a:r>
              <a:rPr lang="en-US" dirty="0" smtClean="0"/>
              <a:t>Chapter: CBR in </a:t>
            </a:r>
            <a:r>
              <a:rPr lang="en-US" dirty="0"/>
              <a:t>Medicine from alternative source </a:t>
            </a:r>
            <a:r>
              <a:rPr lang="en-US" dirty="0" smtClean="0"/>
              <a:t>book</a:t>
            </a:r>
          </a:p>
          <a:p>
            <a:pPr marL="525780" indent="-457200">
              <a:buFont typeface="+mj-lt"/>
              <a:buAutoNum type="arabicPeriod"/>
            </a:pPr>
            <a:r>
              <a:rPr lang="en-US" dirty="0" smtClean="0"/>
              <a:t>http</a:t>
            </a:r>
            <a:r>
              <a:rPr lang="en-US" dirty="0"/>
              <a:t>://oucsace.cs.ohiou.edu/~marling/smarthealth/pubs/AIMAG-2012.pdf</a:t>
            </a:r>
          </a:p>
          <a:p>
            <a:pPr marL="525780" indent="-457200">
              <a:buFont typeface="+mj-lt"/>
              <a:buAutoNum type="arabicPeriod"/>
            </a:pPr>
            <a:r>
              <a:rPr lang="en-US" dirty="0" smtClean="0"/>
              <a:t>http</a:t>
            </a:r>
            <a:r>
              <a:rPr lang="en-US" dirty="0"/>
              <a:t>://www.mrtc.mdh.se/publications/0638.pdf</a:t>
            </a:r>
          </a:p>
          <a:p>
            <a:pPr marL="525780" indent="-457200">
              <a:buFont typeface="+mj-lt"/>
              <a:buAutoNum type="arabicPeriod"/>
            </a:pPr>
            <a:r>
              <a:rPr lang="en-US" dirty="0" smtClean="0"/>
              <a:t>http</a:t>
            </a:r>
            <a:r>
              <a:rPr lang="en-US" dirty="0"/>
              <a:t>://www.idi.ntnu.no/~agnar/CBR%20papers/Bichindaritz-carepartner98.pdf</a:t>
            </a:r>
          </a:p>
          <a:p>
            <a:pPr marL="525780" indent="-457200">
              <a:buFont typeface="+mj-lt"/>
              <a:buAutoNum type="arabicPeriod"/>
            </a:pPr>
            <a:r>
              <a:rPr lang="en-US" dirty="0" smtClean="0"/>
              <a:t>http</a:t>
            </a:r>
            <a:r>
              <a:rPr lang="en-US" dirty="0"/>
              <a:t>://people.unipmn.it/stefania/papers-pdf/A7.pdf</a:t>
            </a:r>
          </a:p>
          <a:p>
            <a:pPr marL="525780" indent="-457200">
              <a:buFont typeface="+mj-lt"/>
              <a:buAutoNum type="arabicPeriod"/>
            </a:pPr>
            <a:r>
              <a:rPr lang="en-US" dirty="0" smtClean="0"/>
              <a:t>http</a:t>
            </a:r>
            <a:r>
              <a:rPr lang="en-US" dirty="0"/>
              <a:t>://www.springerlink.com/content/q513k47721765440/</a:t>
            </a:r>
          </a:p>
          <a:p>
            <a:endParaRPr lang="en-US" dirty="0"/>
          </a:p>
        </p:txBody>
      </p:sp>
    </p:spTree>
    <p:extLst>
      <p:ext uri="{BB962C8B-B14F-4D97-AF65-F5344CB8AC3E}">
        <p14:creationId xmlns:p14="http://schemas.microsoft.com/office/powerpoint/2010/main" val="260709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 Unique Domain</a:t>
            </a:r>
            <a:endParaRPr lang="en-US" dirty="0"/>
          </a:p>
        </p:txBody>
      </p:sp>
      <p:sp>
        <p:nvSpPr>
          <p:cNvPr id="3" name="Content Placeholder 2"/>
          <p:cNvSpPr>
            <a:spLocks noGrp="1"/>
          </p:cNvSpPr>
          <p:nvPr>
            <p:ph idx="1"/>
          </p:nvPr>
        </p:nvSpPr>
        <p:spPr/>
        <p:txBody>
          <a:bodyPr>
            <a:normAutofit lnSpcReduction="10000"/>
          </a:bodyPr>
          <a:lstStyle/>
          <a:p>
            <a:r>
              <a:rPr lang="en-US" dirty="0" smtClean="0"/>
              <a:t>Instance: A human patient</a:t>
            </a:r>
          </a:p>
          <a:p>
            <a:r>
              <a:rPr lang="en-US" dirty="0" smtClean="0"/>
              <a:t>Complex organisms</a:t>
            </a:r>
          </a:p>
          <a:p>
            <a:r>
              <a:rPr lang="en-US" dirty="0" smtClean="0"/>
              <a:t>High biological variance</a:t>
            </a:r>
          </a:p>
          <a:p>
            <a:r>
              <a:rPr lang="en-US" dirty="0" smtClean="0"/>
              <a:t>Lots of Interactive vital processes</a:t>
            </a:r>
          </a:p>
          <a:p>
            <a:r>
              <a:rPr lang="en-US" dirty="0" smtClean="0"/>
              <a:t>High number of possibly contradictory symptoms</a:t>
            </a:r>
          </a:p>
          <a:p>
            <a:r>
              <a:rPr lang="en-US" dirty="0" smtClean="0"/>
              <a:t>Individual processes effected by changes in environment (new resistances, diseases, or pathogens)</a:t>
            </a:r>
            <a:endParaRPr lang="en-US" dirty="0"/>
          </a:p>
        </p:txBody>
      </p:sp>
      <p:sp>
        <p:nvSpPr>
          <p:cNvPr id="4" name="TextBox 3"/>
          <p:cNvSpPr txBox="1"/>
          <p:nvPr/>
        </p:nvSpPr>
        <p:spPr>
          <a:xfrm>
            <a:off x="8229600" y="6488668"/>
            <a:ext cx="9144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30634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a:t>
            </a:r>
            <a:endParaRPr lang="en-US" dirty="0"/>
          </a:p>
        </p:txBody>
      </p:sp>
      <p:sp>
        <p:nvSpPr>
          <p:cNvPr id="3" name="Content Placeholder 2"/>
          <p:cNvSpPr>
            <a:spLocks noGrp="1"/>
          </p:cNvSpPr>
          <p:nvPr>
            <p:ph idx="1"/>
          </p:nvPr>
        </p:nvSpPr>
        <p:spPr/>
        <p:txBody>
          <a:bodyPr>
            <a:normAutofit/>
          </a:bodyPr>
          <a:lstStyle/>
          <a:p>
            <a:r>
              <a:rPr lang="en-US" dirty="0" smtClean="0"/>
              <a:t>Symptoms of diseases, used as triggers to find initial hypotheses</a:t>
            </a:r>
          </a:p>
          <a:p>
            <a:r>
              <a:rPr lang="en-US" dirty="0" smtClean="0"/>
              <a:t>Knowledge on increased risks for a patient associated with certain diseases, therapies, etc.</a:t>
            </a:r>
          </a:p>
          <a:p>
            <a:r>
              <a:rPr lang="en-US" dirty="0" smtClean="0"/>
              <a:t>Frequency of diseases derived from epidemiological studies </a:t>
            </a:r>
          </a:p>
          <a:p>
            <a:r>
              <a:rPr lang="en-US" dirty="0" smtClean="0"/>
              <a:t>Frequency of diseases derived from (doctor’s) individual experience</a:t>
            </a:r>
            <a:endParaRPr lang="en-US" dirty="0"/>
          </a:p>
        </p:txBody>
      </p:sp>
      <p:sp>
        <p:nvSpPr>
          <p:cNvPr id="4" name="TextBox 3"/>
          <p:cNvSpPr txBox="1"/>
          <p:nvPr/>
        </p:nvSpPr>
        <p:spPr>
          <a:xfrm>
            <a:off x="8229600" y="6488668"/>
            <a:ext cx="914400"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1949077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CBR in Medicine</a:t>
            </a:r>
            <a:endParaRPr lang="en-US" dirty="0"/>
          </a:p>
        </p:txBody>
      </p:sp>
      <p:sp>
        <p:nvSpPr>
          <p:cNvPr id="3" name="Content Placeholder 2"/>
          <p:cNvSpPr>
            <a:spLocks noGrp="1"/>
          </p:cNvSpPr>
          <p:nvPr>
            <p:ph idx="1"/>
          </p:nvPr>
        </p:nvSpPr>
        <p:spPr>
          <a:xfrm>
            <a:off x="1143000" y="1447800"/>
            <a:ext cx="8001000" cy="5225534"/>
          </a:xfrm>
        </p:spPr>
        <p:txBody>
          <a:bodyPr>
            <a:normAutofit fontScale="85000" lnSpcReduction="20000"/>
          </a:bodyPr>
          <a:lstStyle/>
          <a:p>
            <a:r>
              <a:rPr lang="en-US" dirty="0" smtClean="0"/>
              <a:t>Diagnosis (Help-desk system)</a:t>
            </a:r>
          </a:p>
          <a:p>
            <a:pPr lvl="1"/>
            <a:r>
              <a:rPr lang="en-US" dirty="0" smtClean="0"/>
              <a:t>Determine cause of heart failure</a:t>
            </a:r>
          </a:p>
          <a:p>
            <a:r>
              <a:rPr lang="en-US" dirty="0" smtClean="0"/>
              <a:t>Classification</a:t>
            </a:r>
          </a:p>
          <a:p>
            <a:pPr lvl="1"/>
            <a:r>
              <a:rPr lang="en-US" dirty="0" smtClean="0"/>
              <a:t>Classify type of psychophysiological dysfunctions (a form of stress) from physiological measurements from sensors (EKG, ultrasound, MRI,  etc.)</a:t>
            </a:r>
          </a:p>
          <a:p>
            <a:r>
              <a:rPr lang="en-US" dirty="0" smtClean="0"/>
              <a:t>Tutoring</a:t>
            </a:r>
          </a:p>
          <a:p>
            <a:pPr lvl="1"/>
            <a:r>
              <a:rPr lang="en-US" dirty="0" smtClean="0"/>
              <a:t>For medical students, etc.</a:t>
            </a:r>
          </a:p>
          <a:p>
            <a:r>
              <a:rPr lang="en-US" dirty="0" smtClean="0"/>
              <a:t>Planning</a:t>
            </a:r>
          </a:p>
          <a:p>
            <a:pPr lvl="1"/>
            <a:r>
              <a:rPr lang="en-US" dirty="0" smtClean="0"/>
              <a:t>Construct a therapy program and provide support to elderly for in home help</a:t>
            </a:r>
            <a:endParaRPr lang="en-US" dirty="0"/>
          </a:p>
          <a:p>
            <a:r>
              <a:rPr lang="en-US" dirty="0" smtClean="0"/>
              <a:t>Prognosis</a:t>
            </a:r>
          </a:p>
          <a:p>
            <a:pPr lvl="1"/>
            <a:r>
              <a:rPr lang="en-US" dirty="0" smtClean="0"/>
              <a:t>Required recovery time, additional therapies after surgery</a:t>
            </a:r>
          </a:p>
          <a:p>
            <a:pPr lvl="1"/>
            <a:endParaRPr lang="en-US" dirty="0"/>
          </a:p>
        </p:txBody>
      </p:sp>
      <p:sp>
        <p:nvSpPr>
          <p:cNvPr id="4" name="TextBox 3"/>
          <p:cNvSpPr txBox="1"/>
          <p:nvPr/>
        </p:nvSpPr>
        <p:spPr>
          <a:xfrm>
            <a:off x="8229600" y="6488668"/>
            <a:ext cx="914400" cy="369332"/>
          </a:xfrm>
          <a:prstGeom prst="rect">
            <a:avLst/>
          </a:prstGeom>
          <a:noFill/>
        </p:spPr>
        <p:txBody>
          <a:bodyPr wrap="square" rtlCol="0">
            <a:spAutoFit/>
          </a:bodyPr>
          <a:lstStyle/>
          <a:p>
            <a:r>
              <a:rPr lang="en-US" dirty="0" smtClean="0"/>
              <a:t>[3], [5]</a:t>
            </a:r>
            <a:endParaRPr lang="en-US" dirty="0"/>
          </a:p>
        </p:txBody>
      </p:sp>
    </p:spTree>
    <p:extLst>
      <p:ext uri="{BB962C8B-B14F-4D97-AF65-F5344CB8AC3E}">
        <p14:creationId xmlns:p14="http://schemas.microsoft.com/office/powerpoint/2010/main" val="344203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of CBR in Medicine</a:t>
            </a:r>
            <a:endParaRPr lang="en-US" dirty="0"/>
          </a:p>
        </p:txBody>
      </p:sp>
      <p:sp>
        <p:nvSpPr>
          <p:cNvPr id="3" name="Content Placeholder 2"/>
          <p:cNvSpPr>
            <a:spLocks noGrp="1"/>
          </p:cNvSpPr>
          <p:nvPr>
            <p:ph idx="1"/>
          </p:nvPr>
        </p:nvSpPr>
        <p:spPr/>
        <p:txBody>
          <a:bodyPr/>
          <a:lstStyle/>
          <a:p>
            <a:r>
              <a:rPr lang="en-US" dirty="0" smtClean="0"/>
              <a:t>Acceptability in clinical practice</a:t>
            </a:r>
          </a:p>
          <a:p>
            <a:endParaRPr lang="en-US" dirty="0"/>
          </a:p>
          <a:p>
            <a:r>
              <a:rPr lang="en-US" dirty="0" smtClean="0"/>
              <a:t>System needs to:</a:t>
            </a:r>
          </a:p>
          <a:p>
            <a:pPr lvl="1"/>
            <a:r>
              <a:rPr lang="en-US" dirty="0" smtClean="0"/>
              <a:t>Explain reasoning process</a:t>
            </a:r>
          </a:p>
          <a:p>
            <a:pPr lvl="1"/>
            <a:r>
              <a:rPr lang="en-US" dirty="0" smtClean="0"/>
              <a:t>Solve problems for which the user is unable to provide a complete description</a:t>
            </a:r>
            <a:endParaRPr lang="en-US" dirty="0"/>
          </a:p>
        </p:txBody>
      </p:sp>
      <p:sp>
        <p:nvSpPr>
          <p:cNvPr id="4" name="TextBox 3"/>
          <p:cNvSpPr txBox="1"/>
          <p:nvPr/>
        </p:nvSpPr>
        <p:spPr>
          <a:xfrm>
            <a:off x="7239000" y="5715000"/>
            <a:ext cx="91440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64172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Construction-oriented properties of system</a:t>
            </a:r>
            <a:endParaRPr lang="en-US" dirty="0"/>
          </a:p>
        </p:txBody>
      </p:sp>
      <p:sp>
        <p:nvSpPr>
          <p:cNvPr id="3" name="Content Placeholder 2"/>
          <p:cNvSpPr>
            <a:spLocks noGrp="1"/>
          </p:cNvSpPr>
          <p:nvPr>
            <p:ph idx="1"/>
          </p:nvPr>
        </p:nvSpPr>
        <p:spPr>
          <a:xfrm>
            <a:off x="1435608" y="1447800"/>
            <a:ext cx="7498080" cy="5410200"/>
          </a:xfrm>
        </p:spPr>
        <p:txBody>
          <a:bodyPr>
            <a:normAutofit fontScale="92500" lnSpcReduction="20000"/>
          </a:bodyPr>
          <a:lstStyle/>
          <a:p>
            <a:r>
              <a:rPr lang="en-US" dirty="0" smtClean="0"/>
              <a:t>Hybrid</a:t>
            </a:r>
          </a:p>
          <a:p>
            <a:pPr lvl="1"/>
            <a:r>
              <a:rPr lang="en-US" dirty="0" smtClean="0"/>
              <a:t>CBR with other AI (RBR, Neural Nets)</a:t>
            </a:r>
          </a:p>
          <a:p>
            <a:r>
              <a:rPr lang="en-US" dirty="0" smtClean="0"/>
              <a:t>Adaptive</a:t>
            </a:r>
          </a:p>
          <a:p>
            <a:pPr lvl="1"/>
            <a:r>
              <a:rPr lang="en-US" dirty="0" smtClean="0"/>
              <a:t>DIFFICULT</a:t>
            </a:r>
          </a:p>
          <a:p>
            <a:r>
              <a:rPr lang="en-US" dirty="0" smtClean="0"/>
              <a:t>Case </a:t>
            </a:r>
            <a:r>
              <a:rPr lang="en-US" dirty="0"/>
              <a:t>library </a:t>
            </a:r>
            <a:r>
              <a:rPr lang="en-US" dirty="0" smtClean="0"/>
              <a:t>size</a:t>
            </a:r>
          </a:p>
          <a:p>
            <a:pPr lvl="1"/>
            <a:r>
              <a:rPr lang="en-US" dirty="0" smtClean="0"/>
              <a:t>Degree of generalization into prototypes</a:t>
            </a:r>
          </a:p>
          <a:p>
            <a:r>
              <a:rPr lang="en-US" dirty="0" smtClean="0"/>
              <a:t>Degree of Automation</a:t>
            </a:r>
          </a:p>
          <a:p>
            <a:pPr lvl="1"/>
            <a:r>
              <a:rPr lang="en-US" dirty="0" smtClean="0"/>
              <a:t>Level of human interaction needed to make diagnosis</a:t>
            </a:r>
            <a:endParaRPr lang="en-US" dirty="0"/>
          </a:p>
          <a:p>
            <a:r>
              <a:rPr lang="en-US" dirty="0" smtClean="0"/>
              <a:t>Constraints</a:t>
            </a:r>
          </a:p>
          <a:p>
            <a:pPr lvl="1"/>
            <a:r>
              <a:rPr lang="en-US" dirty="0" smtClean="0"/>
              <a:t>Reliability – system works when needed</a:t>
            </a:r>
          </a:p>
          <a:p>
            <a:pPr lvl="1"/>
            <a:r>
              <a:rPr lang="en-US" dirty="0"/>
              <a:t>S</a:t>
            </a:r>
            <a:r>
              <a:rPr lang="en-US" dirty="0" smtClean="0"/>
              <a:t>afety-criticality – whether incorrect behavior could create dangerous situations</a:t>
            </a:r>
            <a:endParaRPr lang="en-US" dirty="0"/>
          </a:p>
        </p:txBody>
      </p:sp>
      <p:sp>
        <p:nvSpPr>
          <p:cNvPr id="5" name="TextBox 4"/>
          <p:cNvSpPr txBox="1"/>
          <p:nvPr/>
        </p:nvSpPr>
        <p:spPr>
          <a:xfrm>
            <a:off x="8229600" y="6488668"/>
            <a:ext cx="914400"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418058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 of earliest medical decision support systems</a:t>
            </a:r>
          </a:p>
          <a:p>
            <a:r>
              <a:rPr lang="en-US" dirty="0" smtClean="0"/>
              <a:t>Goal: Heart failure diagnosis</a:t>
            </a:r>
          </a:p>
          <a:p>
            <a:r>
              <a:rPr lang="en-US" dirty="0" smtClean="0"/>
              <a:t>Three steps:</a:t>
            </a:r>
          </a:p>
          <a:p>
            <a:pPr marL="402336" lvl="1" indent="0">
              <a:buNone/>
            </a:pPr>
            <a:r>
              <a:rPr lang="en-US" dirty="0" smtClean="0"/>
              <a:t>1. Search for similar cases</a:t>
            </a:r>
          </a:p>
          <a:p>
            <a:pPr marL="402336" lvl="1" indent="0">
              <a:buNone/>
            </a:pPr>
            <a:r>
              <a:rPr lang="en-US" dirty="0" smtClean="0"/>
              <a:t>2. Determine whether target case (current patient) is similar enough to most similar case</a:t>
            </a:r>
          </a:p>
          <a:p>
            <a:pPr marL="402336" lvl="1" indent="0">
              <a:buNone/>
            </a:pPr>
            <a:r>
              <a:rPr lang="en-US" dirty="0" smtClean="0"/>
              <a:t>3. If similar enough, transfer diagnosis to current case. If not, attempt to modify diagnosis</a:t>
            </a:r>
            <a:endParaRPr lang="en-US" dirty="0"/>
          </a:p>
          <a:p>
            <a:r>
              <a:rPr lang="en-US" dirty="0" smtClean="0"/>
              <a:t>If steps 1-3 fail, uses rule based domain theory</a:t>
            </a:r>
          </a:p>
        </p:txBody>
      </p:sp>
      <p:sp>
        <p:nvSpPr>
          <p:cNvPr id="4" name="TextBox 3"/>
          <p:cNvSpPr txBox="1"/>
          <p:nvPr/>
        </p:nvSpPr>
        <p:spPr>
          <a:xfrm>
            <a:off x="8229600" y="6477000"/>
            <a:ext cx="1066800" cy="646331"/>
          </a:xfrm>
          <a:prstGeom prst="rect">
            <a:avLst/>
          </a:prstGeom>
          <a:noFill/>
        </p:spPr>
        <p:txBody>
          <a:bodyPr wrap="square" rtlCol="0">
            <a:spAutoFit/>
          </a:bodyPr>
          <a:lstStyle/>
          <a:p>
            <a:r>
              <a:rPr lang="en-US" dirty="0"/>
              <a:t>[1], [3]</a:t>
            </a:r>
          </a:p>
          <a:p>
            <a:endParaRPr lang="en-US" dirty="0"/>
          </a:p>
        </p:txBody>
      </p:sp>
    </p:spTree>
    <p:extLst>
      <p:ext uri="{BB962C8B-B14F-4D97-AF65-F5344CB8AC3E}">
        <p14:creationId xmlns:p14="http://schemas.microsoft.com/office/powerpoint/2010/main" val="34594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807</TotalTime>
  <Words>1034</Words>
  <Application>Microsoft Office PowerPoint</Application>
  <PresentationFormat>On-screen Show (4:3)</PresentationFormat>
  <Paragraphs>164</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Solstice</vt:lpstr>
      <vt:lpstr>CBR in Medicine</vt:lpstr>
      <vt:lpstr>Outline</vt:lpstr>
      <vt:lpstr>Motivation</vt:lpstr>
      <vt:lpstr>Medicine: Unique Domain</vt:lpstr>
      <vt:lpstr>Attributes</vt:lpstr>
      <vt:lpstr>Uses of CBR in Medicine</vt:lpstr>
      <vt:lpstr>Challenges of CBR in Medicine</vt:lpstr>
      <vt:lpstr>Construction-oriented properties of system</vt:lpstr>
      <vt:lpstr>CASEY</vt:lpstr>
      <vt:lpstr>Conversational CBR (CCBR) = Help Desk System</vt:lpstr>
      <vt:lpstr>iNN(k): a new approach to CCBR</vt:lpstr>
      <vt:lpstr>iNN(k) Retrieval Set</vt:lpstr>
      <vt:lpstr>iNN(k) Discriminating Power</vt:lpstr>
      <vt:lpstr>iNN(k) Dialogue Termination</vt:lpstr>
      <vt:lpstr>CBR-Confirm and Question Relevance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Accuracy</vt:lpstr>
      <vt:lpstr>CBR in Medical Tutoring</vt:lpstr>
      <vt:lpstr>PowerPoint Presentation</vt:lpstr>
      <vt:lpstr>PowerPoint Presentation</vt:lpstr>
      <vt:lpstr>PowerPoint Presentation</vt:lpstr>
      <vt:lpstr>PowerPoint Presentation</vt:lpstr>
      <vt:lpstr>PowerPoint Presentation</vt:lpstr>
      <vt:lpstr>PowerPoint Presentation</vt:lpstr>
      <vt:lpstr>CBR in Medicine: </vt:lpstr>
      <vt:lpstr>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dc:creator>
  <cp:lastModifiedBy>hector</cp:lastModifiedBy>
  <cp:revision>71</cp:revision>
  <dcterms:created xsi:type="dcterms:W3CDTF">2012-10-29T23:07:46Z</dcterms:created>
  <dcterms:modified xsi:type="dcterms:W3CDTF">2012-11-17T15:12:58Z</dcterms:modified>
</cp:coreProperties>
</file>