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4"/>
  </p:notesMasterIdLst>
  <p:sldIdLst>
    <p:sldId id="256" r:id="rId2"/>
    <p:sldId id="295" r:id="rId3"/>
    <p:sldId id="305" r:id="rId4"/>
    <p:sldId id="259" r:id="rId5"/>
    <p:sldId id="303" r:id="rId6"/>
    <p:sldId id="306" r:id="rId7"/>
    <p:sldId id="265" r:id="rId8"/>
    <p:sldId id="266" r:id="rId9"/>
    <p:sldId id="288" r:id="rId10"/>
    <p:sldId id="307" r:id="rId11"/>
    <p:sldId id="284" r:id="rId12"/>
    <p:sldId id="302" r:id="rId13"/>
    <p:sldId id="308" r:id="rId14"/>
    <p:sldId id="274" r:id="rId15"/>
    <p:sldId id="278" r:id="rId16"/>
    <p:sldId id="280" r:id="rId17"/>
    <p:sldId id="279" r:id="rId18"/>
    <p:sldId id="318" r:id="rId19"/>
    <p:sldId id="297" r:id="rId20"/>
    <p:sldId id="299" r:id="rId21"/>
    <p:sldId id="298" r:id="rId22"/>
    <p:sldId id="300" r:id="rId23"/>
    <p:sldId id="319" r:id="rId24"/>
    <p:sldId id="301" r:id="rId25"/>
    <p:sldId id="310" r:id="rId26"/>
    <p:sldId id="312" r:id="rId27"/>
    <p:sldId id="257" r:id="rId28"/>
    <p:sldId id="258" r:id="rId29"/>
    <p:sldId id="260" r:id="rId30"/>
    <p:sldId id="262" r:id="rId31"/>
    <p:sldId id="263" r:id="rId32"/>
    <p:sldId id="261" r:id="rId33"/>
    <p:sldId id="264" r:id="rId34"/>
    <p:sldId id="267" r:id="rId35"/>
    <p:sldId id="268" r:id="rId36"/>
    <p:sldId id="269" r:id="rId37"/>
    <p:sldId id="270" r:id="rId38"/>
    <p:sldId id="320" r:id="rId39"/>
    <p:sldId id="273" r:id="rId40"/>
    <p:sldId id="281" r:id="rId41"/>
    <p:sldId id="282" r:id="rId42"/>
    <p:sldId id="304" r:id="rId43"/>
    <p:sldId id="313" r:id="rId44"/>
    <p:sldId id="309" r:id="rId45"/>
    <p:sldId id="296" r:id="rId46"/>
    <p:sldId id="315" r:id="rId47"/>
    <p:sldId id="316" r:id="rId48"/>
    <p:sldId id="317" r:id="rId49"/>
    <p:sldId id="275" r:id="rId50"/>
    <p:sldId id="271" r:id="rId51"/>
    <p:sldId id="276" r:id="rId52"/>
    <p:sldId id="277" r:id="rId53"/>
    <p:sldId id="285" r:id="rId54"/>
    <p:sldId id="286" r:id="rId55"/>
    <p:sldId id="287" r:id="rId56"/>
    <p:sldId id="289" r:id="rId57"/>
    <p:sldId id="290" r:id="rId58"/>
    <p:sldId id="291" r:id="rId59"/>
    <p:sldId id="292" r:id="rId60"/>
    <p:sldId id="293" r:id="rId61"/>
    <p:sldId id="294" r:id="rId62"/>
    <p:sldId id="31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9" d="100"/>
          <a:sy n="89" d="100"/>
        </p:scale>
        <p:origin x="-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85827-188C-466B-B7FA-F438CDB1E85B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8B9C0-6F32-475A-91D0-6F1EA6C0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8B9C0-6F32-475A-91D0-6F1EA6C08B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6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minutes for video – highlight important parts of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8B9C0-6F32-475A-91D0-6F1EA6C08B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8B9C0-6F32-475A-91D0-6F1EA6C08B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3-5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8B9C0-6F32-475A-91D0-6F1EA6C08B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3-5 minutes - Be sure to go into detail about each one</a:t>
            </a:r>
            <a:r>
              <a:rPr lang="en-US" baseline="0" dirty="0" smtClean="0"/>
              <a:t> of these – also make sure you put effects so that as you click each example pops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8B9C0-6F32-475A-91D0-6F1EA6C08B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7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1-2 minutes – just let class 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8B9C0-6F32-475A-91D0-6F1EA6C08B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example of why ML doesn’t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8B9C0-6F32-475A-91D0-6F1EA6C08B0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16C704-D841-499B-85BA-F2BDEFA1565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2D67B-CC6F-40A0-8507-CC89D878DB5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eam.tv/recorded/89902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9gGqNUxQ5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Dustin Dannenhauer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dtd212@lehigh.edu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Presentation for CSE 435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mtClean="0"/>
              <a:t>11/05/2012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CBR in the Oil Industry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3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Problems to 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Hole Cleaning</a:t>
            </a:r>
          </a:p>
          <a:p>
            <a:r>
              <a:rPr lang="en-US" dirty="0" smtClean="0"/>
              <a:t>Hole Collapse</a:t>
            </a:r>
          </a:p>
          <a:p>
            <a:r>
              <a:rPr lang="en-US" dirty="0" smtClean="0"/>
              <a:t>Swelling</a:t>
            </a:r>
          </a:p>
          <a:p>
            <a:r>
              <a:rPr lang="en-US" dirty="0" smtClean="0"/>
              <a:t>Erosion of Weakened Wellbore</a:t>
            </a:r>
          </a:p>
          <a:p>
            <a:r>
              <a:rPr lang="en-US" dirty="0" smtClean="0"/>
              <a:t>Thick Filter Cake</a:t>
            </a:r>
          </a:p>
          <a:p>
            <a:r>
              <a:rPr lang="en-US" dirty="0" smtClean="0"/>
              <a:t>Lost Circulation (</a:t>
            </a:r>
            <a:r>
              <a:rPr lang="en-US" dirty="0" err="1" smtClean="0"/>
              <a:t>TrollCreek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Dissolving</a:t>
            </a:r>
          </a:p>
        </p:txBody>
      </p:sp>
    </p:spTree>
    <p:extLst>
      <p:ext uri="{BB962C8B-B14F-4D97-AF65-F5344CB8AC3E}">
        <p14:creationId xmlns:p14="http://schemas.microsoft.com/office/powerpoint/2010/main" val="52988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w/ Knowledge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“Experience Attrition”</a:t>
            </a:r>
          </a:p>
          <a:p>
            <a:pPr lvl="1"/>
            <a:r>
              <a:rPr lang="en-US" dirty="0" smtClean="0"/>
              <a:t>Not just age gap – communication gap (soft and hard skills)</a:t>
            </a:r>
          </a:p>
          <a:p>
            <a:endParaRPr lang="en-US" dirty="0"/>
          </a:p>
          <a:p>
            <a:r>
              <a:rPr lang="en-US" dirty="0" smtClean="0"/>
              <a:t>Want “Lessons Learned” and “Best Practices</a:t>
            </a:r>
          </a:p>
          <a:p>
            <a:pPr lvl="1"/>
            <a:r>
              <a:rPr lang="en-US" dirty="0" smtClean="0"/>
              <a:t>Study (Brett et al., 98) showed benefit of ~10% with sharing best practices within a company</a:t>
            </a:r>
          </a:p>
          <a:p>
            <a:pPr lvl="1"/>
            <a:endParaRPr lang="en-US" dirty="0"/>
          </a:p>
          <a:p>
            <a:r>
              <a:rPr lang="en-US" dirty="0" smtClean="0"/>
              <a:t>Real Time Operation Centers</a:t>
            </a:r>
          </a:p>
          <a:p>
            <a:pPr lvl="1"/>
            <a:r>
              <a:rPr lang="en-US" dirty="0" smtClean="0"/>
              <a:t>Good but still not perfect</a:t>
            </a:r>
          </a:p>
          <a:p>
            <a:pPr lvl="2"/>
            <a:r>
              <a:rPr lang="en-US" dirty="0" smtClean="0"/>
              <a:t>Engineers staring at graphs 12 hours straight</a:t>
            </a:r>
          </a:p>
          <a:p>
            <a:pPr lvl="2"/>
            <a:r>
              <a:rPr lang="en-US" dirty="0" smtClean="0"/>
              <a:t>Loss of communication between shifts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3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Using A.I.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3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CBR/A.I. in Oil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Reduce costs (reduce non-productive time, NPT)</a:t>
            </a:r>
          </a:p>
          <a:p>
            <a:pPr lvl="1"/>
            <a:r>
              <a:rPr lang="en-US" dirty="0" smtClean="0"/>
              <a:t>Offshore rigs cost hundreds of thousands of dollars per day per rig</a:t>
            </a:r>
          </a:p>
          <a:p>
            <a:pPr lvl="1"/>
            <a:r>
              <a:rPr lang="en-US" dirty="0" smtClean="0"/>
              <a:t>NPT up to 30%</a:t>
            </a:r>
          </a:p>
          <a:p>
            <a:pPr lvl="1"/>
            <a:r>
              <a:rPr lang="en-US" dirty="0" smtClean="0"/>
              <a:t>If NPT reduced 5% in a year, savings of 2.1 Billion</a:t>
            </a:r>
          </a:p>
          <a:p>
            <a:pPr lvl="1"/>
            <a:r>
              <a:rPr lang="en-US" dirty="0" smtClean="0"/>
              <a:t>Offshore </a:t>
            </a:r>
            <a:r>
              <a:rPr lang="en-US" dirty="0"/>
              <a:t>drilling typically takes 1 month high </a:t>
            </a:r>
            <a:r>
              <a:rPr lang="en-US" dirty="0" smtClean="0"/>
              <a:t>investment</a:t>
            </a:r>
          </a:p>
          <a:p>
            <a:r>
              <a:rPr lang="en-US" dirty="0" smtClean="0"/>
              <a:t>Increase safety</a:t>
            </a:r>
          </a:p>
          <a:p>
            <a:r>
              <a:rPr lang="en-US" dirty="0" smtClean="0"/>
              <a:t>Anything that can improve the process is demanded</a:t>
            </a:r>
          </a:p>
          <a:p>
            <a:r>
              <a:rPr lang="en-US" dirty="0" smtClean="0"/>
              <a:t>Address Knowledge Problems</a:t>
            </a:r>
          </a:p>
          <a:p>
            <a:pPr lvl="1"/>
            <a:r>
              <a:rPr lang="en-US" dirty="0" smtClean="0"/>
              <a:t>Limited access to human experts</a:t>
            </a:r>
          </a:p>
          <a:p>
            <a:pPr lvl="1"/>
            <a:r>
              <a:rPr lang="en-US" dirty="0" smtClean="0"/>
              <a:t>Age gap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Sources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Sensors installed at surface and </a:t>
            </a:r>
            <a:r>
              <a:rPr lang="en-US" dirty="0" err="1" smtClean="0"/>
              <a:t>downhole</a:t>
            </a:r>
            <a:r>
              <a:rPr lang="en-US" dirty="0" smtClean="0"/>
              <a:t>(@ </a:t>
            </a:r>
            <a:r>
              <a:rPr lang="en-US" dirty="0" err="1" smtClean="0"/>
              <a:t>drillbit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is transmitted and translated </a:t>
            </a:r>
          </a:p>
          <a:p>
            <a:pPr lvl="1"/>
            <a:r>
              <a:rPr lang="en-US" dirty="0" smtClean="0"/>
              <a:t>Generally monitored by humans reading real-time parameter graphs</a:t>
            </a:r>
          </a:p>
          <a:p>
            <a:pPr lvl="1"/>
            <a:r>
              <a:rPr lang="en-US" dirty="0" smtClean="0"/>
              <a:t>Huge amount of data</a:t>
            </a:r>
          </a:p>
          <a:p>
            <a:pPr lvl="1"/>
            <a:r>
              <a:rPr lang="en-US" dirty="0" smtClean="0"/>
              <a:t>Keeping live physical models is computationally expensive</a:t>
            </a:r>
          </a:p>
          <a:p>
            <a:pPr lvl="1"/>
            <a:r>
              <a:rPr lang="en-US" dirty="0" smtClean="0"/>
              <a:t>Sometimes requires manual computation</a:t>
            </a:r>
          </a:p>
          <a:p>
            <a:r>
              <a:rPr lang="en-US" dirty="0" smtClean="0"/>
              <a:t>Documents:</a:t>
            </a:r>
          </a:p>
          <a:p>
            <a:pPr lvl="1"/>
            <a:r>
              <a:rPr lang="en-US" dirty="0" smtClean="0"/>
              <a:t>Daily drilling reports</a:t>
            </a:r>
          </a:p>
          <a:p>
            <a:pPr lvl="1"/>
            <a:r>
              <a:rPr lang="en-US" dirty="0" smtClean="0"/>
              <a:t>End of well reports for every single well</a:t>
            </a:r>
          </a:p>
          <a:p>
            <a:r>
              <a:rPr lang="en-US" dirty="0" smtClean="0"/>
              <a:t>Human Engineers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137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machine learning doesn’t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Could not predict problems directly</a:t>
            </a:r>
          </a:p>
          <a:p>
            <a:r>
              <a:rPr lang="en-US" dirty="0" smtClean="0"/>
              <a:t>Very few serious examples</a:t>
            </a:r>
          </a:p>
          <a:p>
            <a:pPr lvl="1"/>
            <a:r>
              <a:rPr lang="en-US" dirty="0" smtClean="0"/>
              <a:t>Stuck pipe, stuck drill string, </a:t>
            </a:r>
            <a:r>
              <a:rPr lang="en-US" dirty="0" err="1" smtClean="0"/>
              <a:t>etc</a:t>
            </a:r>
            <a:r>
              <a:rPr lang="en-US" dirty="0" smtClean="0"/>
              <a:t> may only happen few times a year</a:t>
            </a:r>
          </a:p>
          <a:p>
            <a:pPr lvl="1"/>
            <a:r>
              <a:rPr lang="en-US" dirty="0" smtClean="0"/>
              <a:t>Necessary to learn from very few examples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While generally not more than 10-20 parameters, often not possible to detect symptoms without looking at trends and frequencies over the last 12-24 hours</a:t>
            </a:r>
          </a:p>
          <a:p>
            <a:endParaRPr lang="en-US" dirty="0" smtClean="0"/>
          </a:p>
          <a:p>
            <a:r>
              <a:rPr lang="en-US" dirty="0" smtClean="0"/>
              <a:t>Machine learning is still used – but not as primary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1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Knowledge loss from poor communication, between shifts, </a:t>
            </a:r>
            <a:r>
              <a:rPr lang="en-US" dirty="0" err="1" smtClean="0"/>
              <a:t>etc</a:t>
            </a:r>
            <a:r>
              <a:rPr lang="en-US" dirty="0" smtClean="0"/>
              <a:t> leading to late identification of a problem</a:t>
            </a:r>
          </a:p>
          <a:p>
            <a:pPr lvl="1"/>
            <a:r>
              <a:rPr lang="en-US" dirty="0" smtClean="0"/>
              <a:t>Some engineers stare at graphs 12 hours straight</a:t>
            </a:r>
          </a:p>
          <a:p>
            <a:r>
              <a:rPr lang="en-US" dirty="0" smtClean="0"/>
              <a:t>Just becoming aware of a situation is crucial</a:t>
            </a:r>
          </a:p>
          <a:p>
            <a:r>
              <a:rPr lang="en-US" dirty="0" smtClean="0"/>
              <a:t>Example problems:</a:t>
            </a:r>
          </a:p>
          <a:p>
            <a:pPr lvl="1"/>
            <a:r>
              <a:rPr lang="en-US" dirty="0" smtClean="0"/>
              <a:t>Drilling pipe gets stuck in the ground because gravel pack around it</a:t>
            </a:r>
          </a:p>
          <a:p>
            <a:pPr lvl="1"/>
            <a:r>
              <a:rPr lang="en-US" dirty="0" err="1" smtClean="0"/>
              <a:t>Drillstring</a:t>
            </a:r>
            <a:r>
              <a:rPr lang="en-US" dirty="0" smtClean="0"/>
              <a:t> twists off and drilling mud is lost in the 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algn="ctr">
              <a:buClr>
                <a:schemeClr val="accent1"/>
              </a:buClr>
              <a:buSzPct val="85000"/>
            </a:pPr>
            <a:r>
              <a:rPr lang="en-US" sz="4000" dirty="0" err="1"/>
              <a:t>Skalle</a:t>
            </a:r>
            <a:r>
              <a:rPr lang="en-US" sz="4000" dirty="0"/>
              <a:t> and </a:t>
            </a:r>
            <a:r>
              <a:rPr lang="en-US" sz="4000" dirty="0" err="1"/>
              <a:t>Aamodt</a:t>
            </a:r>
            <a:r>
              <a:rPr lang="en-US" sz="4000" dirty="0"/>
              <a:t>, 2005</a:t>
            </a:r>
          </a:p>
          <a:p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err="1" smtClean="0"/>
              <a:t>TrollCreek</a:t>
            </a:r>
            <a:r>
              <a:rPr lang="en-US" dirty="0" smtClean="0"/>
              <a:t> 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Address all phases of drilling process:</a:t>
            </a:r>
          </a:p>
          <a:p>
            <a:pPr lvl="1"/>
            <a:r>
              <a:rPr lang="en-US" dirty="0" smtClean="0"/>
              <a:t>Planning (TC addresses drilling engineer)</a:t>
            </a:r>
          </a:p>
          <a:p>
            <a:pPr lvl="1"/>
            <a:r>
              <a:rPr lang="en-US" dirty="0" smtClean="0"/>
              <a:t>Plan Implementation (TC addresses the driller and platform superintendent)</a:t>
            </a:r>
          </a:p>
          <a:p>
            <a:pPr lvl="1"/>
            <a:r>
              <a:rPr lang="en-US" dirty="0" smtClean="0"/>
              <a:t>Post Analyses (adding the drilling engineer and management)</a:t>
            </a:r>
          </a:p>
          <a:p>
            <a:r>
              <a:rPr lang="en-US" dirty="0" smtClean="0"/>
              <a:t>Cases describe specific situations</a:t>
            </a:r>
          </a:p>
          <a:p>
            <a:r>
              <a:rPr lang="en-US" dirty="0" smtClean="0"/>
              <a:t>Indexed by relevant features</a:t>
            </a:r>
          </a:p>
          <a:p>
            <a:r>
              <a:rPr lang="en-US" dirty="0" smtClean="0"/>
              <a:t>Structured into subcases at several levels</a:t>
            </a:r>
          </a:p>
          <a:p>
            <a:endParaRPr lang="en-US" dirty="0"/>
          </a:p>
          <a:p>
            <a:r>
              <a:rPr lang="en-US" dirty="0" smtClean="0"/>
              <a:t>They are indexed by direct, non-hierarchical indices, leaving indirect indexing mechanisms to be take care of by the embedding of the indices with the general domain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5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Oil Industry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Drilling for Oil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Overview of Using AI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TrollCreek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Drill Edge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8467"/>
            <a:ext cx="4009571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TrollCreek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cases contain knowledge of:</a:t>
            </a:r>
          </a:p>
          <a:p>
            <a:pPr lvl="1"/>
            <a:r>
              <a:rPr lang="en-US" dirty="0" smtClean="0"/>
              <a:t>Identifying information – such as owner, place/date, formation/geology, well section, depth/</a:t>
            </a:r>
            <a:r>
              <a:rPr lang="en-US" dirty="0" err="1" smtClean="0"/>
              <a:t>mudtype</a:t>
            </a:r>
            <a:endParaRPr lang="en-US" dirty="0" smtClean="0"/>
          </a:p>
          <a:p>
            <a:pPr lvl="1"/>
            <a:r>
              <a:rPr lang="en-US" dirty="0" smtClean="0"/>
              <a:t>Recorded parameter, specific errors or failures</a:t>
            </a:r>
          </a:p>
          <a:p>
            <a:pPr lvl="1"/>
            <a:r>
              <a:rPr lang="en-US" dirty="0" smtClean="0"/>
              <a:t>Necessary procedures to solve the problem, normative cases, best practice, repair path (row of events)</a:t>
            </a:r>
          </a:p>
          <a:p>
            <a:pPr lvl="1"/>
            <a:r>
              <a:rPr lang="en-US" dirty="0" smtClean="0"/>
              <a:t>Final path, success ratio of solved case, lessons learned, frequently applied links</a:t>
            </a:r>
          </a:p>
          <a:p>
            <a:pPr lvl="2"/>
            <a:r>
              <a:rPr lang="en-US" dirty="0" smtClean="0"/>
              <a:t>Links may go to such things like corporate databases</a:t>
            </a:r>
          </a:p>
          <a:p>
            <a:pPr lvl="2"/>
            <a:r>
              <a:rPr lang="en-US" dirty="0" smtClean="0"/>
              <a:t>For example: logging and measurement databases</a:t>
            </a:r>
          </a:p>
          <a:p>
            <a:pPr lvl="2"/>
            <a:r>
              <a:rPr lang="en-US" dirty="0" smtClean="0"/>
              <a:t>or textual lessons learned documents or formal drilling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6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TrollCreek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case matching using standard weighted feature </a:t>
            </a:r>
            <a:r>
              <a:rPr lang="en-US" dirty="0" err="1" smtClean="0"/>
              <a:t>sim</a:t>
            </a:r>
            <a:r>
              <a:rPr lang="en-US" dirty="0" smtClean="0"/>
              <a:t> metric</a:t>
            </a:r>
          </a:p>
          <a:p>
            <a:endParaRPr lang="en-US" dirty="0" smtClean="0"/>
          </a:p>
          <a:p>
            <a:r>
              <a:rPr lang="en-US" dirty="0" smtClean="0"/>
              <a:t>Each case in this set is either extended or reduced, based on explanations generated within the general domain model</a:t>
            </a:r>
          </a:p>
          <a:p>
            <a:endParaRPr lang="en-US" dirty="0"/>
          </a:p>
          <a:p>
            <a:r>
              <a:rPr lang="en-US" dirty="0" smtClean="0"/>
              <a:t>Cases are structured in such a way that makes them suitable for finding the solution of a problem and/or to search for missing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15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initial repair path is always tried out by the drilling engineer, which usual succeeds. </a:t>
            </a:r>
          </a:p>
          <a:p>
            <a:r>
              <a:rPr lang="en-US" dirty="0" smtClean="0"/>
              <a:t>However, if it fails, it turns into a new case, or new problem.</a:t>
            </a:r>
          </a:p>
          <a:p>
            <a:endParaRPr lang="en-US" dirty="0"/>
          </a:p>
          <a:p>
            <a:r>
              <a:rPr lang="en-US" dirty="0" smtClean="0"/>
              <a:t>The model based reasoning with the general domain model may find a solution, even if no case is found. Then this specific situation, with this new solution, gets stored as a new case transforming general domain knowledge combined with case-specific data, into case-specific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63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867"/>
            <a:ext cx="6705600" cy="6698176"/>
          </a:xfrm>
        </p:spPr>
      </p:pic>
    </p:spTree>
    <p:extLst>
      <p:ext uri="{BB962C8B-B14F-4D97-AF65-F5344CB8AC3E}">
        <p14:creationId xmlns:p14="http://schemas.microsoft.com/office/powerpoint/2010/main" val="1177288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9" y="1905000"/>
            <a:ext cx="8839200" cy="376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9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20254"/>
            <a:ext cx="685043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05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err="1" smtClean="0"/>
              <a:t>DrillEdge</a:t>
            </a:r>
            <a:r>
              <a:rPr lang="en-US" dirty="0" smtClean="0"/>
              <a:t> [3]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Real-Time Decision Support System</a:t>
            </a:r>
          </a:p>
          <a:p>
            <a:r>
              <a:rPr lang="en-US" dirty="0" smtClean="0"/>
              <a:t>High Cost Oil-Well Drilling Operations</a:t>
            </a:r>
          </a:p>
          <a:p>
            <a:r>
              <a:rPr lang="en-US" dirty="0" smtClean="0"/>
              <a:t>Developed by Verdande Technology (Norway)</a:t>
            </a:r>
            <a:endParaRPr lang="en-US" dirty="0"/>
          </a:p>
          <a:p>
            <a:r>
              <a:rPr lang="en-US" dirty="0" smtClean="0"/>
              <a:t>Awarded Meritous Award for Engineering Excellence for DrillEdge by E&amp;P Magazine</a:t>
            </a:r>
          </a:p>
          <a:p>
            <a:r>
              <a:rPr lang="en-US" dirty="0" smtClean="0"/>
              <a:t>Cost about 4.5 million to reach first commercial version in 2009</a:t>
            </a:r>
          </a:p>
          <a:p>
            <a:r>
              <a:rPr lang="en-US" dirty="0" smtClean="0"/>
              <a:t>Currently 12 full time developers</a:t>
            </a:r>
          </a:p>
          <a:p>
            <a:r>
              <a:rPr lang="en-US" dirty="0" smtClean="0"/>
              <a:t>Deployed on over 200 wells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DrillEdge: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Predict Problems</a:t>
            </a:r>
          </a:p>
          <a:p>
            <a:endParaRPr lang="en-US" dirty="0" smtClean="0"/>
          </a:p>
          <a:p>
            <a:r>
              <a:rPr lang="en-US" dirty="0" smtClean="0"/>
              <a:t>Classify different kinds of situations</a:t>
            </a:r>
          </a:p>
          <a:p>
            <a:endParaRPr lang="en-US" dirty="0"/>
          </a:p>
          <a:p>
            <a:r>
              <a:rPr lang="en-US" dirty="0" smtClean="0"/>
              <a:t>Give advice how to mitigate problems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DrillEdge: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parts: Description and Solution</a:t>
            </a:r>
          </a:p>
          <a:p>
            <a:pPr lvl="1"/>
            <a:r>
              <a:rPr lang="en-US" dirty="0" smtClean="0"/>
              <a:t>Description used to compare cases</a:t>
            </a:r>
          </a:p>
          <a:p>
            <a:pPr lvl="1"/>
            <a:r>
              <a:rPr lang="en-US" dirty="0" smtClean="0"/>
              <a:t>Solution is an experience transfer from human to human</a:t>
            </a:r>
          </a:p>
          <a:p>
            <a:endParaRPr lang="en-US" dirty="0" smtClean="0"/>
          </a:p>
          <a:p>
            <a:r>
              <a:rPr lang="en-US" dirty="0" smtClean="0"/>
              <a:t>Cases are captured and written by drilling experts</a:t>
            </a:r>
          </a:p>
          <a:p>
            <a:endParaRPr lang="en-US" dirty="0"/>
          </a:p>
          <a:p>
            <a:r>
              <a:rPr lang="en-US" dirty="0" smtClean="0"/>
              <a:t>Represented as tree structures in XML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87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DrillEdge: Case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Features, such as:</a:t>
            </a:r>
          </a:p>
          <a:p>
            <a:pPr lvl="1"/>
            <a:r>
              <a:rPr lang="en-US" dirty="0" smtClean="0"/>
              <a:t>Symptoms (location and time)</a:t>
            </a:r>
          </a:p>
          <a:p>
            <a:pPr lvl="1"/>
            <a:r>
              <a:rPr lang="en-US" dirty="0" smtClean="0"/>
              <a:t>Design of bottom hole assembly</a:t>
            </a:r>
          </a:p>
          <a:p>
            <a:pPr lvl="1"/>
            <a:r>
              <a:rPr lang="en-US" dirty="0" smtClean="0"/>
              <a:t>Qualities of formation or its composition</a:t>
            </a:r>
          </a:p>
          <a:p>
            <a:pPr lvl="1"/>
            <a:r>
              <a:rPr lang="en-US" dirty="0" smtClean="0"/>
              <a:t>Type of drilling fluid and or composition</a:t>
            </a:r>
          </a:p>
          <a:p>
            <a:pPr lvl="1"/>
            <a:r>
              <a:rPr lang="en-US" dirty="0" smtClean="0"/>
              <a:t>Trajectory of the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57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DrillEdge</a:t>
            </a:r>
            <a:r>
              <a:rPr lang="en-US" dirty="0" smtClean="0"/>
              <a:t>: Case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Textual description intended for humans (4 parts)</a:t>
            </a:r>
          </a:p>
          <a:p>
            <a:endParaRPr lang="en-US" dirty="0"/>
          </a:p>
          <a:p>
            <a:r>
              <a:rPr lang="en-US" dirty="0" smtClean="0"/>
              <a:t>Problem description part</a:t>
            </a:r>
          </a:p>
          <a:p>
            <a:pPr lvl="1"/>
            <a:r>
              <a:rPr lang="en-US" dirty="0" smtClean="0"/>
              <a:t>Describes the specific situation</a:t>
            </a:r>
          </a:p>
          <a:p>
            <a:r>
              <a:rPr lang="en-US" dirty="0" smtClean="0"/>
              <a:t>Symptoms part</a:t>
            </a:r>
          </a:p>
          <a:p>
            <a:pPr lvl="1"/>
            <a:r>
              <a:rPr lang="en-US" dirty="0" smtClean="0"/>
              <a:t>Describes the symptoms they were experiencing</a:t>
            </a:r>
          </a:p>
          <a:p>
            <a:r>
              <a:rPr lang="en-US" dirty="0" smtClean="0"/>
              <a:t>Response action</a:t>
            </a:r>
          </a:p>
          <a:p>
            <a:pPr lvl="1"/>
            <a:r>
              <a:rPr lang="en-US" dirty="0" smtClean="0"/>
              <a:t>Actual actions taken</a:t>
            </a:r>
          </a:p>
          <a:p>
            <a:r>
              <a:rPr lang="en-US" dirty="0" smtClean="0"/>
              <a:t>Recommended action</a:t>
            </a:r>
          </a:p>
          <a:p>
            <a:pPr lvl="1"/>
            <a:r>
              <a:rPr lang="en-US" dirty="0" smtClean="0"/>
              <a:t>Based on post-analysis – what should have been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0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DrillEdge: Cases as XML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Root node has two main sections:</a:t>
            </a:r>
          </a:p>
          <a:p>
            <a:pPr lvl="1"/>
            <a:r>
              <a:rPr lang="en-US" dirty="0" smtClean="0"/>
              <a:t>Problem description</a:t>
            </a:r>
          </a:p>
          <a:p>
            <a:pPr lvl="1"/>
            <a:r>
              <a:rPr lang="en-US" dirty="0" smtClean="0"/>
              <a:t>Problem solution</a:t>
            </a:r>
          </a:p>
          <a:p>
            <a:pPr lvl="1"/>
            <a:r>
              <a:rPr lang="en-US" dirty="0" smtClean="0"/>
              <a:t>Each of these may contain other sections or leaf nodes</a:t>
            </a:r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Problem Description contains:</a:t>
            </a:r>
          </a:p>
          <a:p>
            <a:pPr lvl="2"/>
            <a:r>
              <a:rPr lang="en-US" dirty="0" smtClean="0"/>
              <a:t>Formation</a:t>
            </a:r>
          </a:p>
          <a:p>
            <a:pPr lvl="2"/>
            <a:r>
              <a:rPr lang="en-US" dirty="0" smtClean="0"/>
              <a:t>Drilling fluid</a:t>
            </a:r>
          </a:p>
          <a:p>
            <a:pPr lvl="2"/>
            <a:r>
              <a:rPr lang="en-US" dirty="0" smtClean="0"/>
              <a:t>Bottom hole assembly</a:t>
            </a:r>
          </a:p>
          <a:p>
            <a:pPr lvl="2"/>
            <a:r>
              <a:rPr lang="en-US" dirty="0" smtClean="0"/>
              <a:t>Well </a:t>
            </a:r>
            <a:r>
              <a:rPr lang="en-US" dirty="0" err="1" smtClean="0"/>
              <a:t>Geometery</a:t>
            </a:r>
            <a:endParaRPr lang="en-US" dirty="0" smtClean="0"/>
          </a:p>
          <a:p>
            <a:pPr lvl="2"/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262651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Formation section contains formation name and composition (lithology)</a:t>
            </a:r>
          </a:p>
          <a:p>
            <a:endParaRPr lang="en-US" dirty="0"/>
          </a:p>
          <a:p>
            <a:r>
              <a:rPr lang="en-US" dirty="0" smtClean="0"/>
              <a:t>Drilling fluid section contains properties describing the fluid, such as mud weight and whether oil or water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DrillEdge</a:t>
            </a:r>
            <a:r>
              <a:rPr lang="en-US" dirty="0" smtClean="0"/>
              <a:t>: Sequence Section of Case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Special kind of feature: Sequence Section</a:t>
            </a:r>
          </a:p>
          <a:p>
            <a:r>
              <a:rPr lang="en-US" dirty="0" smtClean="0"/>
              <a:t>Contains “events” (which are symptoms)</a:t>
            </a:r>
          </a:p>
          <a:p>
            <a:r>
              <a:rPr lang="en-US" dirty="0" smtClean="0"/>
              <a:t>Different types depending on type of symptom representing</a:t>
            </a:r>
          </a:p>
          <a:p>
            <a:r>
              <a:rPr lang="en-US" dirty="0" smtClean="0"/>
              <a:t>Two sequence sections: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Distribution of events over a given depth of where the drill bit 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Represents events over a limited time period</a:t>
            </a:r>
          </a:p>
        </p:txBody>
      </p:sp>
    </p:spTree>
    <p:extLst>
      <p:ext uri="{BB962C8B-B14F-4D97-AF65-F5344CB8AC3E}">
        <p14:creationId xmlns:p14="http://schemas.microsoft.com/office/powerpoint/2010/main" val="152572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DrillEdge</a:t>
            </a:r>
            <a:r>
              <a:rPr lang="en-US" dirty="0" smtClean="0"/>
              <a:t>: Case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 root nodes </a:t>
            </a:r>
          </a:p>
          <a:p>
            <a:r>
              <a:rPr lang="en-US" dirty="0" smtClean="0"/>
              <a:t>Similarities of root nodes are aggregated into section similarities</a:t>
            </a:r>
          </a:p>
          <a:p>
            <a:r>
              <a:rPr lang="en-US" dirty="0" smtClean="0"/>
              <a:t>Section similarities are combined recursively until the similarity of the root nodes are found</a:t>
            </a:r>
          </a:p>
          <a:p>
            <a:r>
              <a:rPr lang="en-US" dirty="0" smtClean="0"/>
              <a:t>Root nodes can be of different types (</a:t>
            </a:r>
            <a:r>
              <a:rPr lang="en-US" dirty="0" err="1" smtClean="0"/>
              <a:t>ints</a:t>
            </a:r>
            <a:r>
              <a:rPr lang="en-US" dirty="0" smtClean="0"/>
              <a:t>, doubles, enumerations, sequences).</a:t>
            </a:r>
          </a:p>
          <a:p>
            <a:r>
              <a:rPr lang="en-US" dirty="0" smtClean="0"/>
              <a:t>Different similarity measure can be configured for each comparison</a:t>
            </a:r>
          </a:p>
          <a:p>
            <a:r>
              <a:rPr lang="en-US" dirty="0" smtClean="0"/>
              <a:t>Some are standard, others domain specific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2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39" y="0"/>
            <a:ext cx="8534400" cy="758952"/>
          </a:xfrm>
        </p:spPr>
        <p:txBody>
          <a:bodyPr/>
          <a:lstStyle/>
          <a:p>
            <a:r>
              <a:rPr lang="en-US" smtClean="0"/>
              <a:t>DrillEdge: CBR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784011"/>
            <a:ext cx="6934200" cy="5017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5823466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Gunderson, </a:t>
            </a:r>
            <a:r>
              <a:rPr lang="en-US" dirty="0" err="1" smtClean="0"/>
              <a:t>Aamodt</a:t>
            </a:r>
            <a:r>
              <a:rPr lang="en-US" dirty="0" smtClean="0"/>
              <a:t>, &amp; </a:t>
            </a:r>
            <a:r>
              <a:rPr lang="en-US" dirty="0" err="1" smtClean="0"/>
              <a:t>Skalle</a:t>
            </a:r>
            <a:r>
              <a:rPr lang="en-US" dirty="0" smtClean="0"/>
              <a:t> (AAAI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70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DrillEdge</a:t>
            </a:r>
            <a:r>
              <a:rPr lang="en-US" dirty="0" smtClean="0"/>
              <a:t>: Overall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Continuously compares the current situation with cases in case base</a:t>
            </a:r>
          </a:p>
          <a:p>
            <a:r>
              <a:rPr lang="en-US" dirty="0" smtClean="0"/>
              <a:t>Each time step, real-time data is interpreted</a:t>
            </a:r>
          </a:p>
          <a:p>
            <a:r>
              <a:rPr lang="en-US" dirty="0" smtClean="0"/>
              <a:t>If symptoms of problems are identified, events are fired</a:t>
            </a:r>
          </a:p>
          <a:p>
            <a:r>
              <a:rPr lang="en-US" dirty="0" smtClean="0"/>
              <a:t>Current situation is represented by both important events and contextual information</a:t>
            </a:r>
            <a:endParaRPr lang="en-US" dirty="0"/>
          </a:p>
          <a:p>
            <a:r>
              <a:rPr lang="en-US" dirty="0" smtClean="0"/>
              <a:t>Events are stored in the case as depth and time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6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DrillEdge</a:t>
            </a:r>
            <a:r>
              <a:rPr lang="en-US" dirty="0" smtClean="0"/>
              <a:t>: From Engineer’s Perspective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DrillEdge</a:t>
            </a:r>
            <a:r>
              <a:rPr lang="en-US" dirty="0" smtClean="0"/>
              <a:t> searches and retrieves cases and compares them to the current case</a:t>
            </a:r>
          </a:p>
          <a:p>
            <a:r>
              <a:rPr lang="en-US" dirty="0" smtClean="0"/>
              <a:t>Sorted on similarity</a:t>
            </a:r>
          </a:p>
          <a:p>
            <a:r>
              <a:rPr lang="en-US" dirty="0" smtClean="0"/>
              <a:t>All past cases above a given threshold are visualized on a GUI element, a radar, to alert and advice the user of past historic cases</a:t>
            </a:r>
          </a:p>
          <a:p>
            <a:endParaRPr lang="en-US" dirty="0"/>
          </a:p>
          <a:p>
            <a:r>
              <a:rPr lang="en-US" dirty="0" smtClean="0"/>
              <a:t>New case is created if current situation is not covered by any cases stored in the case base or if other advice applies to this situation</a:t>
            </a:r>
          </a:p>
          <a:p>
            <a:r>
              <a:rPr lang="en-US" dirty="0" smtClean="0"/>
              <a:t>New cases are quality assured through peer review by a group of  experts</a:t>
            </a:r>
          </a:p>
        </p:txBody>
      </p:sp>
    </p:spTree>
    <p:extLst>
      <p:ext uri="{BB962C8B-B14F-4D97-AF65-F5344CB8AC3E}">
        <p14:creationId xmlns:p14="http://schemas.microsoft.com/office/powerpoint/2010/main" val="541221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2" y="1752600"/>
            <a:ext cx="8947728" cy="3810000"/>
          </a:xfrm>
        </p:spPr>
      </p:pic>
    </p:spTree>
    <p:extLst>
      <p:ext uri="{BB962C8B-B14F-4D97-AF65-F5344CB8AC3E}">
        <p14:creationId xmlns:p14="http://schemas.microsoft.com/office/powerpoint/2010/main" val="2029937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DrillEdge</a:t>
            </a:r>
            <a:r>
              <a:rPr lang="en-US" dirty="0" smtClean="0"/>
              <a:t>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Main Challenges:</a:t>
            </a:r>
          </a:p>
          <a:p>
            <a:endParaRPr lang="en-US" dirty="0" smtClean="0"/>
          </a:p>
          <a:p>
            <a:r>
              <a:rPr lang="en-US" dirty="0" smtClean="0"/>
              <a:t>Revising symptom recognition</a:t>
            </a:r>
          </a:p>
          <a:p>
            <a:endParaRPr lang="en-US" dirty="0" smtClean="0"/>
          </a:p>
          <a:p>
            <a:r>
              <a:rPr lang="en-US" dirty="0" smtClean="0"/>
              <a:t>Time used to find and capture a proper case</a:t>
            </a:r>
          </a:p>
          <a:p>
            <a:endParaRPr lang="en-US" dirty="0" smtClean="0"/>
          </a:p>
          <a:p>
            <a:r>
              <a:rPr lang="en-US" dirty="0" smtClean="0"/>
              <a:t>Real-time demands on similarity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8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Oil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and gas main energy sources in many countries</a:t>
            </a:r>
          </a:p>
          <a:p>
            <a:r>
              <a:rPr lang="en-US" dirty="0" smtClean="0"/>
              <a:t>New wells are continuously demanded</a:t>
            </a:r>
            <a:endParaRPr lang="en-US" dirty="0"/>
          </a:p>
          <a:p>
            <a:r>
              <a:rPr lang="en-US" dirty="0" smtClean="0"/>
              <a:t>Currently </a:t>
            </a:r>
            <a:r>
              <a:rPr lang="en-US" dirty="0"/>
              <a:t>about 1190 offshore rigs in the world, %70 operational at any time</a:t>
            </a:r>
          </a:p>
          <a:p>
            <a:r>
              <a:rPr lang="en-US" dirty="0" smtClean="0"/>
              <a:t>Over </a:t>
            </a:r>
            <a:r>
              <a:rPr lang="en-US" dirty="0"/>
              <a:t>3000 rotary land rigs in the world (2000 in US alone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2025 forecasts an estimated need of 115 million BOPD from 85 million in 2010 (McCormack 2010)</a:t>
            </a:r>
          </a:p>
          <a:p>
            <a:r>
              <a:rPr lang="en-US" dirty="0"/>
              <a:t>Industry is heavily technology </a:t>
            </a:r>
            <a:r>
              <a:rPr lang="en-US" dirty="0" smtClean="0"/>
              <a:t>dependent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Drilling for oil is a complex operation</a:t>
            </a:r>
          </a:p>
          <a:p>
            <a:endParaRPr lang="en-US" dirty="0" smtClean="0"/>
          </a:p>
          <a:p>
            <a:r>
              <a:rPr lang="en-US" dirty="0" smtClean="0"/>
              <a:t>Access to data and information is a huge problem in oil industry</a:t>
            </a:r>
          </a:p>
          <a:p>
            <a:endParaRPr lang="en-US" dirty="0" smtClean="0"/>
          </a:p>
          <a:p>
            <a:r>
              <a:rPr lang="en-US" dirty="0" smtClean="0"/>
              <a:t>CBR integrated with different reasoning methods has proven to be effective in reducing NPT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61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/>
              <a:t>[1] </a:t>
            </a:r>
            <a:r>
              <a:rPr lang="en-US" sz="1800" dirty="0" err="1" smtClean="0"/>
              <a:t>Shokouhi</a:t>
            </a:r>
            <a:r>
              <a:rPr lang="en-US" sz="1800" dirty="0"/>
              <a:t>, S. V., </a:t>
            </a:r>
            <a:r>
              <a:rPr lang="en-US" sz="1800" dirty="0" err="1"/>
              <a:t>Aamodt</a:t>
            </a:r>
            <a:r>
              <a:rPr lang="en-US" sz="1800" dirty="0"/>
              <a:t>, A., &amp; </a:t>
            </a:r>
            <a:r>
              <a:rPr lang="en-US" sz="1800" dirty="0" err="1"/>
              <a:t>Skalle</a:t>
            </a:r>
            <a:r>
              <a:rPr lang="en-US" sz="1800" dirty="0"/>
              <a:t>, P. (2010). </a:t>
            </a:r>
            <a:r>
              <a:rPr lang="en-US" sz="1800" b="1" dirty="0"/>
              <a:t>Applications of CBR in oil well drilling</a:t>
            </a:r>
            <a:r>
              <a:rPr lang="en-US" sz="1800" dirty="0"/>
              <a:t>. In </a:t>
            </a:r>
            <a:r>
              <a:rPr lang="en-US" sz="1800" i="1" dirty="0"/>
              <a:t>Proceedings of 6th International Conference on Intelligent Information Processing</a:t>
            </a:r>
            <a:r>
              <a:rPr lang="en-US" sz="1800" dirty="0"/>
              <a:t> (pp. 102-111</a:t>
            </a:r>
            <a:r>
              <a:rPr lang="en-US" sz="1800" dirty="0" smtClean="0"/>
              <a:t>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 smtClean="0"/>
              <a:t>[2] </a:t>
            </a:r>
            <a:r>
              <a:rPr lang="en-US" sz="1800" i="1" dirty="0" err="1" smtClean="0"/>
              <a:t>Pål</a:t>
            </a:r>
            <a:r>
              <a:rPr lang="en-US" sz="1800" i="1" dirty="0" smtClean="0"/>
              <a:t> </a:t>
            </a:r>
            <a:r>
              <a:rPr lang="en-US" sz="1800" i="1" dirty="0" err="1"/>
              <a:t>Skalle</a:t>
            </a:r>
            <a:r>
              <a:rPr lang="en-US" sz="1800" i="1" dirty="0"/>
              <a:t>, </a:t>
            </a:r>
            <a:r>
              <a:rPr lang="en-US" sz="1800" i="1" dirty="0" err="1"/>
              <a:t>Agnar</a:t>
            </a:r>
            <a:r>
              <a:rPr lang="en-US" sz="1800" i="1" dirty="0"/>
              <a:t> </a:t>
            </a:r>
            <a:r>
              <a:rPr lang="en-US" sz="1800" i="1" dirty="0" err="1"/>
              <a:t>Aamodt</a:t>
            </a:r>
            <a:r>
              <a:rPr lang="en-US" sz="1800" i="1" dirty="0"/>
              <a:t> and Odd </a:t>
            </a:r>
            <a:r>
              <a:rPr lang="en-US" sz="1800" i="1" dirty="0" smtClean="0"/>
              <a:t>Erik Gunderson </a:t>
            </a:r>
            <a:r>
              <a:rPr lang="en-US" sz="1800" b="1" dirty="0" smtClean="0"/>
              <a:t>Transfer </a:t>
            </a:r>
            <a:r>
              <a:rPr lang="en-US" sz="1800" b="1" dirty="0"/>
              <a:t>of experience for improved oil well </a:t>
            </a:r>
            <a:r>
              <a:rPr lang="en-US" sz="1800" b="1" dirty="0" smtClean="0"/>
              <a:t>drilling </a:t>
            </a:r>
            <a:r>
              <a:rPr lang="en-US" sz="1800" i="1" dirty="0"/>
              <a:t>Advances in Drilling Technology - E-proceedings of the First International Conference on Drilling Technology (ICDT - 2010</a:t>
            </a:r>
            <a:r>
              <a:rPr lang="en-US" sz="1800" i="1" dirty="0" smtClean="0"/>
              <a:t>)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dirty="0"/>
              <a:t>[3] </a:t>
            </a:r>
            <a:r>
              <a:rPr lang="en-US" sz="1800" dirty="0" err="1"/>
              <a:t>Gundersen</a:t>
            </a:r>
            <a:r>
              <a:rPr lang="en-US" sz="1800" dirty="0"/>
              <a:t>, Odd Erik, et al. "A Real-Time Decision Support System for High Cost Oil-Well Drilling Operations." </a:t>
            </a:r>
            <a:r>
              <a:rPr lang="en-US" sz="1800" i="1" dirty="0"/>
              <a:t>Innovative Applications of Artificial Intelligence, IAAI (to appear, 2012)</a:t>
            </a:r>
            <a:r>
              <a:rPr lang="en-US" sz="1800" dirty="0"/>
              <a:t> (2012</a:t>
            </a:r>
            <a:r>
              <a:rPr lang="en-US" sz="1800" dirty="0" smtClean="0"/>
              <a:t>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[4] </a:t>
            </a:r>
            <a:r>
              <a:rPr lang="en-US" sz="1800" dirty="0" err="1"/>
              <a:t>Skalle</a:t>
            </a:r>
            <a:r>
              <a:rPr lang="en-US" sz="1800" dirty="0"/>
              <a:t>, </a:t>
            </a:r>
            <a:r>
              <a:rPr lang="en-US" sz="1800" dirty="0" err="1"/>
              <a:t>Pål</a:t>
            </a:r>
            <a:r>
              <a:rPr lang="en-US" sz="1800" dirty="0"/>
              <a:t>, and </a:t>
            </a:r>
            <a:r>
              <a:rPr lang="en-US" sz="1800" dirty="0" err="1"/>
              <a:t>Agnar</a:t>
            </a:r>
            <a:r>
              <a:rPr lang="en-US" sz="1800" dirty="0"/>
              <a:t> </a:t>
            </a:r>
            <a:r>
              <a:rPr lang="en-US" sz="1800" dirty="0" err="1"/>
              <a:t>Aamodt</a:t>
            </a:r>
            <a:r>
              <a:rPr lang="en-US" sz="1800" dirty="0"/>
              <a:t>. "Knowledge-based decision support in oil well drilling." </a:t>
            </a:r>
            <a:r>
              <a:rPr lang="en-US" sz="1800" i="1" dirty="0"/>
              <a:t>Intelligent Information Processing II</a:t>
            </a:r>
            <a:r>
              <a:rPr lang="en-US" sz="1800" dirty="0"/>
              <a:t> (2005): 443-455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[5] </a:t>
            </a:r>
            <a:r>
              <a:rPr lang="en-US" sz="1800" dirty="0" err="1"/>
              <a:t>Shokouhi</a:t>
            </a:r>
            <a:r>
              <a:rPr lang="en-US" sz="1800" dirty="0"/>
              <a:t>, </a:t>
            </a:r>
            <a:r>
              <a:rPr lang="en-US" sz="1800" dirty="0" err="1"/>
              <a:t>Samad</a:t>
            </a:r>
            <a:r>
              <a:rPr lang="en-US" sz="1800" dirty="0"/>
              <a:t>, et al. "Determining root causes of drilling problems by combining cases and general knowledge." </a:t>
            </a:r>
            <a:r>
              <a:rPr lang="en-US" sz="1800" i="1" dirty="0"/>
              <a:t>Case-Based Reasoning Research and Development</a:t>
            </a:r>
            <a:r>
              <a:rPr lang="en-US" sz="1800" dirty="0"/>
              <a:t> (2009): 509-523.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38689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CBR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Irrgang</a:t>
            </a:r>
            <a:r>
              <a:rPr lang="en-US" dirty="0" smtClean="0"/>
              <a:t> et al. (1999)</a:t>
            </a:r>
          </a:p>
          <a:p>
            <a:pPr lvl="1"/>
            <a:r>
              <a:rPr lang="en-US" dirty="0" smtClean="0"/>
              <a:t>CSIRO – CBR for well planning – started “Drilling Club”</a:t>
            </a:r>
          </a:p>
          <a:p>
            <a:r>
              <a:rPr lang="en-US" dirty="0" err="1" smtClean="0"/>
              <a:t>Skalle</a:t>
            </a:r>
            <a:r>
              <a:rPr lang="en-US" dirty="0" smtClean="0"/>
              <a:t> et al. (2000) (KI)</a:t>
            </a:r>
          </a:p>
          <a:p>
            <a:pPr lvl="1"/>
            <a:r>
              <a:rPr lang="en-US" dirty="0" smtClean="0"/>
              <a:t>CBR during drilling - w/ 50 cases from North Sea – lost circulation</a:t>
            </a:r>
          </a:p>
          <a:p>
            <a:r>
              <a:rPr lang="en-US" dirty="0" err="1" smtClean="0"/>
              <a:t>Bhushan</a:t>
            </a:r>
            <a:r>
              <a:rPr lang="en-US" dirty="0" smtClean="0"/>
              <a:t> et al. (2002)</a:t>
            </a:r>
          </a:p>
          <a:p>
            <a:pPr lvl="1"/>
            <a:r>
              <a:rPr lang="en-US" dirty="0" smtClean="0"/>
              <a:t>CBR to globally search for reservoir analogues for planning and development of oil fields</a:t>
            </a:r>
          </a:p>
          <a:p>
            <a:r>
              <a:rPr lang="en-US" dirty="0" smtClean="0"/>
              <a:t>Mendes et al. (2003)</a:t>
            </a:r>
          </a:p>
          <a:p>
            <a:pPr lvl="1"/>
            <a:r>
              <a:rPr lang="en-US" dirty="0" smtClean="0"/>
              <a:t>CBR in Well Design – Initiative to model petroleum well design</a:t>
            </a:r>
          </a:p>
          <a:p>
            <a:pPr lvl="1"/>
            <a:r>
              <a:rPr lang="en-US" dirty="0" smtClean="0"/>
              <a:t>Fuzzy sets and genetic algorithms</a:t>
            </a:r>
          </a:p>
          <a:p>
            <a:r>
              <a:rPr lang="en-US" dirty="0" err="1" smtClean="0"/>
              <a:t>Karvis</a:t>
            </a:r>
            <a:r>
              <a:rPr lang="en-US" dirty="0" smtClean="0"/>
              <a:t> and </a:t>
            </a:r>
            <a:r>
              <a:rPr lang="en-US" dirty="0" err="1" smtClean="0"/>
              <a:t>Irrgang</a:t>
            </a:r>
            <a:r>
              <a:rPr lang="en-US" dirty="0"/>
              <a:t> </a:t>
            </a:r>
            <a:r>
              <a:rPr lang="en-US" dirty="0" smtClean="0"/>
              <a:t>(2005)</a:t>
            </a:r>
          </a:p>
          <a:p>
            <a:pPr lvl="1"/>
            <a:r>
              <a:rPr lang="en-US" dirty="0" smtClean="0"/>
              <a:t>Genesis – CBR for oil field design – multi-level indexing scheme</a:t>
            </a:r>
          </a:p>
          <a:p>
            <a:r>
              <a:rPr lang="en-US" dirty="0" err="1" smtClean="0"/>
              <a:t>Khajotia</a:t>
            </a:r>
            <a:r>
              <a:rPr lang="en-US" dirty="0" smtClean="0"/>
              <a:t> et al. (2007) </a:t>
            </a:r>
          </a:p>
          <a:p>
            <a:pPr lvl="1"/>
            <a:r>
              <a:rPr lang="en-US" dirty="0" smtClean="0"/>
              <a:t>Non typical approach – CBR within predictive mathematical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3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Irrgang</a:t>
            </a:r>
            <a:r>
              <a:rPr lang="en-US" dirty="0"/>
              <a:t> et al. (1999)</a:t>
            </a:r>
          </a:p>
          <a:p>
            <a:pPr lvl="1"/>
            <a:r>
              <a:rPr lang="en-US" dirty="0"/>
              <a:t>CSIRO – CBR for well planning – started “Drilling Club”</a:t>
            </a:r>
          </a:p>
          <a:p>
            <a:r>
              <a:rPr lang="en-US" dirty="0" err="1" smtClean="0"/>
              <a:t>Skalle</a:t>
            </a:r>
            <a:r>
              <a:rPr lang="en-US" dirty="0" smtClean="0"/>
              <a:t> et al. (2000)</a:t>
            </a:r>
          </a:p>
          <a:p>
            <a:pPr lvl="1"/>
            <a:r>
              <a:rPr lang="en-US" dirty="0" smtClean="0"/>
              <a:t>CBR during drilling - w/ 50 cases from North Sea – lost circulation</a:t>
            </a:r>
          </a:p>
          <a:p>
            <a:r>
              <a:rPr lang="en-US" dirty="0" err="1" smtClean="0"/>
              <a:t>Bhushan</a:t>
            </a:r>
            <a:r>
              <a:rPr lang="en-US" dirty="0" smtClean="0"/>
              <a:t> </a:t>
            </a:r>
            <a:r>
              <a:rPr lang="en-US" dirty="0"/>
              <a:t>et al. (2002)</a:t>
            </a:r>
          </a:p>
          <a:p>
            <a:pPr lvl="1"/>
            <a:r>
              <a:rPr lang="en-US" dirty="0"/>
              <a:t>CBR to globally search for reservoir analogues for planning and development of oil fields</a:t>
            </a:r>
          </a:p>
          <a:p>
            <a:r>
              <a:rPr lang="en-US" dirty="0"/>
              <a:t>Mendes et al. (2003)</a:t>
            </a:r>
          </a:p>
          <a:p>
            <a:pPr lvl="1"/>
            <a:r>
              <a:rPr lang="en-US" dirty="0"/>
              <a:t>CBR in Well Design – Initiative to model petroleum well design</a:t>
            </a:r>
          </a:p>
          <a:p>
            <a:pPr lvl="1"/>
            <a:r>
              <a:rPr lang="en-US" dirty="0"/>
              <a:t>Fuzzy sets and genetic algorithms</a:t>
            </a:r>
          </a:p>
          <a:p>
            <a:r>
              <a:rPr lang="en-US" dirty="0" err="1"/>
              <a:t>Karvis</a:t>
            </a:r>
            <a:r>
              <a:rPr lang="en-US" dirty="0"/>
              <a:t> and </a:t>
            </a:r>
            <a:r>
              <a:rPr lang="en-US" dirty="0" err="1"/>
              <a:t>Irrgang</a:t>
            </a:r>
            <a:r>
              <a:rPr lang="en-US" dirty="0"/>
              <a:t> (2005)</a:t>
            </a:r>
          </a:p>
          <a:p>
            <a:pPr lvl="1"/>
            <a:r>
              <a:rPr lang="en-US" dirty="0"/>
              <a:t>Genesis – CBR for oil field design – multi-level indexing scheme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/>
              <a:t>Ki-CBR Systems</a:t>
            </a:r>
          </a:p>
        </p:txBody>
      </p:sp>
    </p:spTree>
    <p:extLst>
      <p:ext uri="{BB962C8B-B14F-4D97-AF65-F5344CB8AC3E}">
        <p14:creationId xmlns:p14="http://schemas.microsoft.com/office/powerpoint/2010/main" val="1359332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Intensive CBR (Ki-CBR)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Skalle</a:t>
            </a:r>
            <a:r>
              <a:rPr lang="en-US" dirty="0"/>
              <a:t> et al. (2000)</a:t>
            </a:r>
          </a:p>
          <a:p>
            <a:pPr lvl="1"/>
            <a:r>
              <a:rPr lang="en-US" dirty="0"/>
              <a:t>CBR during drilling - w/ 50 cases from North Sea – lost </a:t>
            </a:r>
            <a:r>
              <a:rPr lang="en-US" dirty="0" smtClean="0"/>
              <a:t>circulation</a:t>
            </a:r>
          </a:p>
          <a:p>
            <a:r>
              <a:rPr lang="en-US" dirty="0" smtClean="0"/>
              <a:t>Transfer of Experience</a:t>
            </a:r>
          </a:p>
          <a:p>
            <a:pPr lvl="1"/>
            <a:r>
              <a:rPr lang="en-US" dirty="0" err="1" smtClean="0"/>
              <a:t>Skalle</a:t>
            </a:r>
            <a:r>
              <a:rPr lang="en-US" dirty="0" smtClean="0"/>
              <a:t>, </a:t>
            </a:r>
            <a:r>
              <a:rPr lang="en-US" dirty="0" err="1" smtClean="0"/>
              <a:t>Aamodt</a:t>
            </a:r>
            <a:r>
              <a:rPr lang="en-US" dirty="0" smtClean="0"/>
              <a:t>, Gunderson 2010</a:t>
            </a:r>
          </a:p>
          <a:p>
            <a:endParaRPr lang="en-US" dirty="0"/>
          </a:p>
          <a:p>
            <a:r>
              <a:rPr lang="en-US" dirty="0" err="1" smtClean="0"/>
              <a:t>TrollCreek</a:t>
            </a:r>
            <a:endParaRPr lang="en-US" dirty="0"/>
          </a:p>
          <a:p>
            <a:pPr lvl="1"/>
            <a:r>
              <a:rPr lang="en-US" dirty="0" err="1" smtClean="0"/>
              <a:t>Skalle</a:t>
            </a:r>
            <a:r>
              <a:rPr lang="en-US" dirty="0" smtClean="0"/>
              <a:t> and </a:t>
            </a:r>
            <a:r>
              <a:rPr lang="en-US" dirty="0" err="1" smtClean="0"/>
              <a:t>Aamodt</a:t>
            </a:r>
            <a:r>
              <a:rPr lang="en-US" dirty="0" smtClean="0"/>
              <a:t>, 2005</a:t>
            </a:r>
          </a:p>
          <a:p>
            <a:endParaRPr lang="en-US" dirty="0"/>
          </a:p>
          <a:p>
            <a:r>
              <a:rPr lang="en-US" dirty="0" smtClean="0"/>
              <a:t>Mendes et al. (&lt;insert year here&gt;)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98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Skalle</a:t>
            </a:r>
            <a:r>
              <a:rPr lang="en-US" dirty="0"/>
              <a:t> et al. (2000) – CBR – North Sea - 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Offshore oil well drilling</a:t>
            </a:r>
          </a:p>
          <a:p>
            <a:r>
              <a:rPr lang="en-US" dirty="0" smtClean="0"/>
              <a:t>Focused on Lost Circulation</a:t>
            </a:r>
          </a:p>
          <a:p>
            <a:pPr lvl="1"/>
            <a:r>
              <a:rPr lang="en-US" dirty="0" smtClean="0"/>
              <a:t>Losing drill fluid in formation – fluid not returning to surface</a:t>
            </a:r>
          </a:p>
          <a:p>
            <a:pPr lvl="1"/>
            <a:r>
              <a:rPr lang="en-US" dirty="0" smtClean="0"/>
              <a:t>Many different solutions based on formation, fluid, and current technologies (cement,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/>
              <a:t>E</a:t>
            </a:r>
            <a:r>
              <a:rPr lang="en-US" dirty="0" smtClean="0"/>
              <a:t>xtensive General Knowledge Model</a:t>
            </a:r>
          </a:p>
          <a:p>
            <a:r>
              <a:rPr lang="en-US" dirty="0" smtClean="0"/>
              <a:t>50 different cases created from one North Sea operator</a:t>
            </a:r>
          </a:p>
          <a:p>
            <a:r>
              <a:rPr lang="en-US" dirty="0" smtClean="0"/>
              <a:t>Retrieve 5 top cases</a:t>
            </a:r>
          </a:p>
          <a:p>
            <a:r>
              <a:rPr lang="en-US" dirty="0" smtClean="0"/>
              <a:t>Informal evaluation showed the 2 best fitting cases gave valuable advice to the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74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Skalle</a:t>
            </a:r>
            <a:r>
              <a:rPr lang="en-US" dirty="0"/>
              <a:t> et al. (2000) – </a:t>
            </a:r>
            <a:r>
              <a:rPr lang="en-US" dirty="0" smtClean="0"/>
              <a:t>Cases &amp; GKM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Case represents a user experience</a:t>
            </a:r>
          </a:p>
          <a:p>
            <a:r>
              <a:rPr lang="en-US" dirty="0" smtClean="0"/>
              <a:t>Different attributes may match/not match by related with general knowledge model</a:t>
            </a:r>
          </a:p>
          <a:p>
            <a:endParaRPr lang="en-US" dirty="0"/>
          </a:p>
          <a:p>
            <a:r>
              <a:rPr lang="en-US" dirty="0" smtClean="0"/>
              <a:t>General Knowledge Model supports by:</a:t>
            </a:r>
          </a:p>
          <a:p>
            <a:pPr lvl="1"/>
            <a:r>
              <a:rPr lang="en-US" dirty="0" smtClean="0"/>
              <a:t>Enables semantic searching for past cases (instead of pure syntactic) – 2 parameters that may seem different might be similar (for example may be different values but both </a:t>
            </a:r>
            <a:r>
              <a:rPr lang="en-US" smtClean="0"/>
              <a:t>are increasing)</a:t>
            </a:r>
            <a:endParaRPr lang="en-US" dirty="0" smtClean="0"/>
          </a:p>
          <a:p>
            <a:pPr lvl="1"/>
            <a:r>
              <a:rPr lang="en-US" dirty="0" smtClean="0"/>
              <a:t> Help explain how past solution can help current situation (adaptation)</a:t>
            </a:r>
          </a:p>
          <a:p>
            <a:pPr lvl="1"/>
            <a:r>
              <a:rPr lang="en-US" dirty="0" smtClean="0"/>
              <a:t>Used to explain what to retain in new case (i.e. the ML part)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4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Skalle</a:t>
            </a:r>
            <a:r>
              <a:rPr lang="en-US" dirty="0"/>
              <a:t> et al. (2000</a:t>
            </a:r>
            <a:r>
              <a:rPr lang="en-US" dirty="0" smtClean="0"/>
              <a:t>) – Overall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8737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a) Gather data</a:t>
            </a:r>
          </a:p>
          <a:p>
            <a:r>
              <a:rPr lang="en-US" dirty="0"/>
              <a:t>b) Detect a possibly approaching problem</a:t>
            </a:r>
          </a:p>
          <a:p>
            <a:r>
              <a:rPr lang="en-US" dirty="0"/>
              <a:t>c) Decide if gathered data are sufficient to define the situation as a new problem. </a:t>
            </a:r>
            <a:r>
              <a:rPr lang="en-US" dirty="0" smtClean="0"/>
              <a:t>If not</a:t>
            </a:r>
            <a:r>
              <a:rPr lang="en-US" dirty="0"/>
              <a:t>;</a:t>
            </a:r>
          </a:p>
          <a:p>
            <a:r>
              <a:rPr lang="en-US" dirty="0"/>
              <a:t>d) Perform additional examinations (i.e. check loss rate, check circ. pressure etc.).</a:t>
            </a:r>
          </a:p>
          <a:p>
            <a:r>
              <a:rPr lang="en-US" dirty="0"/>
              <a:t>e) Search the case base for similar past cases.</a:t>
            </a:r>
          </a:p>
          <a:p>
            <a:r>
              <a:rPr lang="en-US" dirty="0"/>
              <a:t>f) Generate a set of the most likely hypothesis and present a set of </a:t>
            </a:r>
            <a:r>
              <a:rPr lang="en-US" dirty="0" smtClean="0"/>
              <a:t>possible solutions </a:t>
            </a:r>
            <a:r>
              <a:rPr lang="en-US" dirty="0"/>
              <a:t>in descending order to the current problem.</a:t>
            </a:r>
          </a:p>
          <a:p>
            <a:r>
              <a:rPr lang="en-US" dirty="0"/>
              <a:t>g) Use general domain knowledge to provide explanatory support for each plausible</a:t>
            </a:r>
          </a:p>
          <a:p>
            <a:r>
              <a:rPr lang="en-US" dirty="0"/>
              <a:t>hypothesis, and refine the hypothesis list.</a:t>
            </a:r>
          </a:p>
          <a:p>
            <a:r>
              <a:rPr lang="en-US" dirty="0"/>
              <a:t>h) Interact with user to select the best hypothesis. Generate a detailed "to-do" list,</a:t>
            </a:r>
          </a:p>
          <a:p>
            <a:r>
              <a:rPr lang="en-US" dirty="0" err="1"/>
              <a:t>i</a:t>
            </a:r>
            <a:r>
              <a:rPr lang="en-US" dirty="0"/>
              <a:t>) After the case has been solved, the case base can be updated based on </a:t>
            </a:r>
            <a:r>
              <a:rPr lang="en-US" dirty="0" smtClean="0"/>
              <a:t>the situation just </a:t>
            </a:r>
            <a:r>
              <a:rPr lang="en-US" dirty="0"/>
              <a:t>experienced.</a:t>
            </a:r>
          </a:p>
        </p:txBody>
      </p:sp>
    </p:spTree>
    <p:extLst>
      <p:ext uri="{BB962C8B-B14F-4D97-AF65-F5344CB8AC3E}">
        <p14:creationId xmlns:p14="http://schemas.microsoft.com/office/powerpoint/2010/main" val="3694257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 in Oil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Cases generally describe abnormal situations</a:t>
            </a:r>
          </a:p>
          <a:p>
            <a:r>
              <a:rPr lang="en-US" dirty="0" smtClean="0"/>
              <a:t>Some cases are normal situations similar to abnormal to help distinguish what makes a situation abnormal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4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Measurable return on investment</a:t>
            </a:r>
          </a:p>
          <a:p>
            <a:pPr lvl="1"/>
            <a:r>
              <a:rPr lang="en-US" dirty="0" smtClean="0"/>
              <a:t>Reduction in accidents (fires, blowouts, sinking/capsizing)</a:t>
            </a:r>
          </a:p>
          <a:p>
            <a:pPr lvl="1"/>
            <a:r>
              <a:rPr lang="en-US" dirty="0" smtClean="0"/>
              <a:t>Improvement in oil and gas measurement yield</a:t>
            </a:r>
          </a:p>
          <a:p>
            <a:pPr lvl="1"/>
            <a:r>
              <a:rPr lang="en-US" dirty="0" smtClean="0"/>
              <a:t>Fewer lost days of production</a:t>
            </a:r>
          </a:p>
          <a:p>
            <a:pPr lvl="1"/>
            <a:endParaRPr lang="en-US" dirty="0"/>
          </a:p>
          <a:p>
            <a:r>
              <a:rPr lang="en-US" dirty="0" smtClean="0"/>
              <a:t>CBR can address all of these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7600"/>
            <a:ext cx="399854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7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 Systems in the Oil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Several researchers and companies have tried out CBR for oil drilling assistance, few reach deployment</a:t>
            </a:r>
          </a:p>
          <a:p>
            <a:endParaRPr lang="en-US" dirty="0" smtClean="0"/>
          </a:p>
          <a:p>
            <a:r>
              <a:rPr lang="en-US" dirty="0" smtClean="0"/>
              <a:t>CSIRO -&gt; Genesis:</a:t>
            </a:r>
          </a:p>
          <a:p>
            <a:endParaRPr lang="en-US" dirty="0"/>
          </a:p>
          <a:p>
            <a:r>
              <a:rPr lang="en-US" dirty="0" smtClean="0"/>
              <a:t>Mendes et al. : Formal Oil Well Planning Methodology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DrillEdge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only system that links on-line data streams to past cases for real-time decision support</a:t>
            </a:r>
          </a:p>
          <a:p>
            <a:endParaRPr lang="en-US" dirty="0"/>
          </a:p>
          <a:p>
            <a:r>
              <a:rPr lang="en-US" dirty="0" smtClean="0"/>
              <a:t>Related domains: well planning, reservoir engineering, petroleum geology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CSIRO -&gt; 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CSIRO -&gt; Genesis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of the first</a:t>
            </a:r>
          </a:p>
          <a:p>
            <a:pPr lvl="1"/>
            <a:r>
              <a:rPr lang="en-US" dirty="0"/>
              <a:t>Each well was represented as 1 case</a:t>
            </a:r>
          </a:p>
          <a:p>
            <a:pPr lvl="1"/>
            <a:r>
              <a:rPr lang="en-US" dirty="0"/>
              <a:t>Case structure had three levels</a:t>
            </a:r>
          </a:p>
          <a:p>
            <a:pPr lvl="2"/>
            <a:r>
              <a:rPr lang="en-US" dirty="0"/>
              <a:t>Groups of cases</a:t>
            </a:r>
          </a:p>
          <a:p>
            <a:pPr lvl="2"/>
            <a:r>
              <a:rPr lang="en-US" dirty="0"/>
              <a:t>Groups of </a:t>
            </a:r>
            <a:r>
              <a:rPr lang="en-US" dirty="0" smtClean="0"/>
              <a:t>attributes</a:t>
            </a:r>
          </a:p>
          <a:p>
            <a:pPr lvl="2"/>
            <a:r>
              <a:rPr lang="en-US" dirty="0" smtClean="0"/>
              <a:t>Groups of defined drilling phases and operations</a:t>
            </a:r>
          </a:p>
          <a:p>
            <a:pPr lvl="1"/>
            <a:r>
              <a:rPr lang="en-US" dirty="0" smtClean="0"/>
              <a:t>Used multiple cases at varying levels of generality</a:t>
            </a:r>
          </a:p>
          <a:p>
            <a:pPr lvl="1"/>
            <a:r>
              <a:rPr lang="en-US" dirty="0" smtClean="0"/>
              <a:t>Used automated tools to:</a:t>
            </a:r>
          </a:p>
          <a:p>
            <a:pPr lvl="2"/>
            <a:r>
              <a:rPr lang="en-US" dirty="0" smtClean="0"/>
              <a:t>Extract knowledge</a:t>
            </a:r>
          </a:p>
          <a:p>
            <a:pPr lvl="2"/>
            <a:r>
              <a:rPr lang="en-US" dirty="0" smtClean="0"/>
              <a:t>Indexes for the case base from text description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2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Mendes et al.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CBR in offshore well design (planning)</a:t>
            </a:r>
          </a:p>
          <a:p>
            <a:r>
              <a:rPr lang="en-US" dirty="0" smtClean="0"/>
              <a:t>Resulted in a formalization of a methodology for planning an oil well in CBR context</a:t>
            </a:r>
          </a:p>
          <a:p>
            <a:r>
              <a:rPr lang="en-US" dirty="0" smtClean="0"/>
              <a:t>Used fuzzy set theory for indexing and matching of index features</a:t>
            </a:r>
          </a:p>
          <a:p>
            <a:r>
              <a:rPr lang="en-US" dirty="0" smtClean="0"/>
              <a:t>Genetic algorithm to determine the proper trajectory and all pertinent information for drilling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38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KiCBR applied to Hole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Hole Cleaning is one of the most important problems</a:t>
            </a:r>
          </a:p>
          <a:p>
            <a:pPr lvl="1"/>
            <a:r>
              <a:rPr lang="en-US" dirty="0" smtClean="0"/>
              <a:t>Continuous process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Extreme situations can cause well failure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Phenomenon is not completely understood</a:t>
            </a:r>
          </a:p>
          <a:p>
            <a:pPr lvl="1"/>
            <a:r>
              <a:rPr lang="en-US" dirty="0" smtClean="0"/>
              <a:t>Especially with deviated and horizontal drilling</a:t>
            </a:r>
          </a:p>
          <a:p>
            <a:endParaRPr lang="en-US" dirty="0"/>
          </a:p>
          <a:p>
            <a:r>
              <a:rPr lang="en-US" dirty="0" smtClean="0"/>
              <a:t>Shokouhi, Aamodt, Skalle, Sormo (2009)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84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KiCBR: Hole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CBR?</a:t>
            </a:r>
          </a:p>
          <a:p>
            <a:pPr lvl="1"/>
            <a:r>
              <a:rPr lang="en-US" dirty="0" smtClean="0"/>
              <a:t>Allows us to view a large set of parameters as a single unit</a:t>
            </a:r>
          </a:p>
          <a:p>
            <a:pPr lvl="1"/>
            <a:r>
              <a:rPr lang="en-US" dirty="0" smtClean="0"/>
              <a:t>Previous studies only focused on one paramter at a time</a:t>
            </a:r>
          </a:p>
          <a:p>
            <a:pPr lvl="1"/>
            <a:endParaRPr lang="en-US" dirty="0"/>
          </a:p>
          <a:p>
            <a:r>
              <a:rPr lang="en-US" dirty="0" smtClean="0"/>
              <a:t>Goal: Reduce Non Productive Downtime (NPT)</a:t>
            </a:r>
          </a:p>
          <a:p>
            <a:endParaRPr lang="en-US" dirty="0"/>
          </a:p>
          <a:p>
            <a:r>
              <a:rPr lang="en-US" dirty="0" smtClean="0"/>
              <a:t>Real Time data is main source of problem description</a:t>
            </a:r>
          </a:p>
          <a:p>
            <a:endParaRPr lang="en-US" dirty="0"/>
          </a:p>
          <a:p>
            <a:r>
              <a:rPr lang="en-US" dirty="0" smtClean="0"/>
              <a:t>Predict possible problems ahead of drill bit</a:t>
            </a:r>
          </a:p>
        </p:txBody>
      </p:sp>
    </p:spTree>
    <p:extLst>
      <p:ext uri="{BB962C8B-B14F-4D97-AF65-F5344CB8AC3E}">
        <p14:creationId xmlns:p14="http://schemas.microsoft.com/office/powerpoint/2010/main" val="3624934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KiCBR: Hole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knowledge models needed:</a:t>
            </a:r>
          </a:p>
          <a:p>
            <a:pPr lvl="1"/>
            <a:r>
              <a:rPr lang="en-US" dirty="0" smtClean="0"/>
              <a:t>Taxonomy – extracting important terms from domain</a:t>
            </a:r>
          </a:p>
          <a:p>
            <a:pPr lvl="1"/>
            <a:r>
              <a:rPr lang="en-US" dirty="0" smtClean="0"/>
              <a:t>Causal Model – model that describes causes and effects</a:t>
            </a:r>
          </a:p>
          <a:p>
            <a:pPr lvl="1"/>
            <a:r>
              <a:rPr lang="en-US" dirty="0" smtClean="0"/>
              <a:t>Case base</a:t>
            </a:r>
          </a:p>
          <a:p>
            <a:endParaRPr lang="en-US" dirty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Administrative Data, wellbore formation characteristics</a:t>
            </a:r>
          </a:p>
          <a:p>
            <a:pPr lvl="1"/>
            <a:r>
              <a:rPr lang="en-US" dirty="0" smtClean="0"/>
              <a:t>Plan data, static and variable drilling data</a:t>
            </a:r>
          </a:p>
          <a:p>
            <a:pPr lvl="1"/>
            <a:r>
              <a:rPr lang="en-US" dirty="0" smtClean="0"/>
              <a:t>Drilling activity before case occurence, response action</a:t>
            </a:r>
          </a:p>
          <a:p>
            <a:pPr lvl="1"/>
            <a:r>
              <a:rPr lang="en-US" dirty="0" smtClean="0"/>
              <a:t>Conclusion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4889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988150"/>
            <a:ext cx="8504238" cy="3650049"/>
          </a:xfrm>
        </p:spPr>
      </p:pic>
    </p:spTree>
    <p:extLst>
      <p:ext uri="{BB962C8B-B14F-4D97-AF65-F5344CB8AC3E}">
        <p14:creationId xmlns:p14="http://schemas.microsoft.com/office/powerpoint/2010/main" val="250139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Metric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11729" cy="4367301"/>
          </a:xfrm>
        </p:spPr>
      </p:pic>
    </p:spTree>
    <p:extLst>
      <p:ext uri="{BB962C8B-B14F-4D97-AF65-F5344CB8AC3E}">
        <p14:creationId xmlns:p14="http://schemas.microsoft.com/office/powerpoint/2010/main" val="712237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KiCBR: Sim Metric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Relevance Factor is a numerical weight of a feature</a:t>
            </a:r>
            <a:endParaRPr lang="en-US" dirty="0"/>
          </a:p>
          <a:p>
            <a:r>
              <a:rPr lang="en-US" dirty="0" smtClean="0"/>
              <a:t>Symbolic term only used with model based part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types of Features:</a:t>
            </a:r>
          </a:p>
          <a:p>
            <a:pPr lvl="1"/>
            <a:r>
              <a:rPr lang="en-US" dirty="0" smtClean="0"/>
              <a:t>Direct Observations – Inferred Paramters –Interpreted Events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0.25                                      0.5                               1.0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" y="2590800"/>
            <a:ext cx="87153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69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KiCBR: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14" y="1527175"/>
            <a:ext cx="6751260" cy="4572000"/>
          </a:xfrm>
        </p:spPr>
      </p:pic>
    </p:spTree>
    <p:extLst>
      <p:ext uri="{BB962C8B-B14F-4D97-AF65-F5344CB8AC3E}">
        <p14:creationId xmlns:p14="http://schemas.microsoft.com/office/powerpoint/2010/main" val="66421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Drilling for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32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Event: Pack Off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504238" cy="3382691"/>
          </a:xfrm>
        </p:spPr>
      </p:pic>
    </p:spTree>
    <p:extLst>
      <p:ext uri="{BB962C8B-B14F-4D97-AF65-F5344CB8AC3E}">
        <p14:creationId xmlns:p14="http://schemas.microsoft.com/office/powerpoint/2010/main" val="8465550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KiCBR: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Leave-one-out cross validation</a:t>
            </a:r>
          </a:p>
          <a:p>
            <a:r>
              <a:rPr lang="en-US" dirty="0" smtClean="0"/>
              <a:t>7 Cases</a:t>
            </a:r>
          </a:p>
          <a:p>
            <a:r>
              <a:rPr lang="en-US" dirty="0" smtClean="0"/>
              <a:t>Using general knowledge (model) 2 benefits:</a:t>
            </a:r>
          </a:p>
          <a:p>
            <a:pPr lvl="1"/>
            <a:r>
              <a:rPr lang="en-US" dirty="0" smtClean="0"/>
              <a:t>Increase similarity</a:t>
            </a:r>
          </a:p>
          <a:p>
            <a:pPr lvl="1"/>
            <a:r>
              <a:rPr lang="en-US" dirty="0" smtClean="0"/>
              <a:t>May change which case is most similar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9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Drilling for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Educational Video: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www.ustream.tv/recorded/8990220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http://www.youtube.com/watch?v=Q9gGqNUxQ5Q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Tripping: act of pulling drill string out and feeding it back in</a:t>
            </a:r>
          </a:p>
        </p:txBody>
      </p:sp>
    </p:spTree>
    <p:extLst>
      <p:ext uri="{BB962C8B-B14F-4D97-AF65-F5344CB8AC3E}">
        <p14:creationId xmlns:p14="http://schemas.microsoft.com/office/powerpoint/2010/main" val="34647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Operation</a:t>
            </a:r>
          </a:p>
          <a:p>
            <a:r>
              <a:rPr lang="en-US" dirty="0" smtClean="0"/>
              <a:t>Symptoms/Problems generally arise around the drill bit</a:t>
            </a:r>
          </a:p>
          <a:p>
            <a:r>
              <a:rPr lang="en-US" dirty="0" smtClean="0"/>
              <a:t>Each well may experience similar and new problems</a:t>
            </a:r>
          </a:p>
          <a:p>
            <a:pPr lvl="1"/>
            <a:r>
              <a:rPr lang="en-US" dirty="0" smtClean="0"/>
              <a:t>Especially given trajectories and composition</a:t>
            </a:r>
          </a:p>
          <a:p>
            <a:r>
              <a:rPr lang="en-US" dirty="0" smtClean="0"/>
              <a:t>The source of oil may be as far as 10 km away from drilling rig [3]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Deviated and Horizontal Drilling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898341" cy="5029200"/>
          </a:xfrm>
        </p:spPr>
      </p:pic>
    </p:spTree>
    <p:extLst>
      <p:ext uri="{BB962C8B-B14F-4D97-AF65-F5344CB8AC3E}">
        <p14:creationId xmlns:p14="http://schemas.microsoft.com/office/powerpoint/2010/main" val="1306934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1069</TotalTime>
  <Words>2624</Words>
  <Application>Microsoft Office PowerPoint</Application>
  <PresentationFormat>On-screen Show (4:3)</PresentationFormat>
  <Paragraphs>415</Paragraphs>
  <Slides>62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Civic</vt:lpstr>
      <vt:lpstr>CBR in the Oil Industry </vt:lpstr>
      <vt:lpstr>Contents</vt:lpstr>
      <vt:lpstr>Oil Industry</vt:lpstr>
      <vt:lpstr>The Oil Industry</vt:lpstr>
      <vt:lpstr>Oil Industry</vt:lpstr>
      <vt:lpstr>Drilling for Oil</vt:lpstr>
      <vt:lpstr>Drilling for Oil</vt:lpstr>
      <vt:lpstr>Process of Drilling</vt:lpstr>
      <vt:lpstr>Example: Deviated and Horizontal Drilling</vt:lpstr>
      <vt:lpstr>Problems</vt:lpstr>
      <vt:lpstr>Specific Problems to Drilling</vt:lpstr>
      <vt:lpstr>Problems w/ Knowledge in Industry</vt:lpstr>
      <vt:lpstr>Overview of Using A.I.</vt:lpstr>
      <vt:lpstr>Why Use CBR/A.I. in Oil Industry</vt:lpstr>
      <vt:lpstr>General Sources of Data</vt:lpstr>
      <vt:lpstr>Why machine learning doesn’t work</vt:lpstr>
      <vt:lpstr>Problems with Knowledge</vt:lpstr>
      <vt:lpstr>TrollCreek [4]</vt:lpstr>
      <vt:lpstr>TrollCreek</vt:lpstr>
      <vt:lpstr>TrollCreek</vt:lpstr>
      <vt:lpstr>TrollCreek</vt:lpstr>
      <vt:lpstr>TrollCreek</vt:lpstr>
      <vt:lpstr>PowerPoint Presentation</vt:lpstr>
      <vt:lpstr>PowerPoint Presentation</vt:lpstr>
      <vt:lpstr>PowerPoint Presentation</vt:lpstr>
      <vt:lpstr>DrillEdge [3] </vt:lpstr>
      <vt:lpstr>DrillEdge</vt:lpstr>
      <vt:lpstr>DrillEdge: Purpose</vt:lpstr>
      <vt:lpstr>DrillEdge: Cases</vt:lpstr>
      <vt:lpstr>DrillEdge: Case Descriptions</vt:lpstr>
      <vt:lpstr>DrillEdge: Case Solution</vt:lpstr>
      <vt:lpstr>DrillEdge: Cases as XML Files</vt:lpstr>
      <vt:lpstr>DrillEdge: Sequence Section of Case Description</vt:lpstr>
      <vt:lpstr>DrillEdge: Case Similarity</vt:lpstr>
      <vt:lpstr>DrillEdge: CBR Cycle</vt:lpstr>
      <vt:lpstr>DrillEdge: Overall Process</vt:lpstr>
      <vt:lpstr>DrillEdge: From Engineer’s Perspective </vt:lpstr>
      <vt:lpstr>PowerPoint Presentation</vt:lpstr>
      <vt:lpstr>DrillEdge: Challenges</vt:lpstr>
      <vt:lpstr>Summary and Questions?</vt:lpstr>
      <vt:lpstr>References</vt:lpstr>
      <vt:lpstr>Timeline of CBR Systems</vt:lpstr>
      <vt:lpstr>CBR Systems</vt:lpstr>
      <vt:lpstr>Ki-CBR Systems</vt:lpstr>
      <vt:lpstr>Knowledge Intensive CBR (Ki-CBR)</vt:lpstr>
      <vt:lpstr>Skalle et al. (2000) – CBR – North Sea - LC</vt:lpstr>
      <vt:lpstr>Skalle et al. (2000) – Cases &amp; GKM</vt:lpstr>
      <vt:lpstr>Skalle et al. (2000) – Overall Process</vt:lpstr>
      <vt:lpstr>CBR in Oil Industry</vt:lpstr>
      <vt:lpstr>CBR Systems in the Oil Industry</vt:lpstr>
      <vt:lpstr>CSIRO -&gt; Genesis</vt:lpstr>
      <vt:lpstr>Mendes et al. </vt:lpstr>
      <vt:lpstr>KiCBR applied to Hole Cleaning</vt:lpstr>
      <vt:lpstr>KiCBR: Hole Cleaning</vt:lpstr>
      <vt:lpstr>KiCBR: Hole Cleaning</vt:lpstr>
      <vt:lpstr>Case Structure</vt:lpstr>
      <vt:lpstr>Similarity Metric</vt:lpstr>
      <vt:lpstr>KiCBR: Sim Metric Explained</vt:lpstr>
      <vt:lpstr>KiCBR: Model</vt:lpstr>
      <vt:lpstr>Example Event: Pack Off</vt:lpstr>
      <vt:lpstr>KiCBR: Experiments</vt:lpstr>
      <vt:lpstr>Additional Information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 in the Oil Industry</dc:title>
  <dc:creator>Windows User</dc:creator>
  <cp:lastModifiedBy>hector</cp:lastModifiedBy>
  <cp:revision>163</cp:revision>
  <dcterms:created xsi:type="dcterms:W3CDTF">2012-10-22T16:35:30Z</dcterms:created>
  <dcterms:modified xsi:type="dcterms:W3CDTF">2012-11-07T03:48:47Z</dcterms:modified>
</cp:coreProperties>
</file>