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70" r:id="rId5"/>
    <p:sldId id="259" r:id="rId6"/>
    <p:sldId id="260" r:id="rId7"/>
    <p:sldId id="261" r:id="rId8"/>
    <p:sldId id="262" r:id="rId9"/>
    <p:sldId id="263" r:id="rId10"/>
    <p:sldId id="267" r:id="rId11"/>
    <p:sldId id="264" r:id="rId12"/>
    <p:sldId id="265" r:id="rId13"/>
    <p:sldId id="266" r:id="rId14"/>
    <p:sldId id="268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3" autoAdjust="0"/>
    <p:restoredTop sz="94633" autoAdjust="0"/>
  </p:normalViewPr>
  <p:slideViewPr>
    <p:cSldViewPr>
      <p:cViewPr>
        <p:scale>
          <a:sx n="89" d="100"/>
          <a:sy n="89" d="100"/>
        </p:scale>
        <p:origin x="-78" y="6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5011B3-8549-485A-AB07-89A5B55D745F}" type="datetimeFigureOut">
              <a:rPr lang="en-US" smtClean="0"/>
              <a:t>9/7/2012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7F7977-7AEC-4F4D-9847-2FD6B3D3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326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7F7977-7AEC-4F4D-9847-2FD6B3D3770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266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2DEDE8-71FC-453C-9D45-D83CE5F0E5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55C26-4C60-4351-98EB-EB25138037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3C8C08-B6AF-47D5-893F-3CA85A5221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5B353B-05EE-48B7-96B3-B81536DC01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FFF157-9D73-4CEC-9DC1-2DD07267D1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BBA052-57E0-4CC1-97D1-1663DEF408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FB5984-43B2-4EA7-8A01-3586117559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F7F0BB-265C-4B0B-AFB1-F60D4C4A29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AF8562-13C4-42A6-8CE3-E673DC5FE7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31668F-B9DF-4718-BC93-C88A2011C2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364C1F-F5D0-4240-AB05-A818B1A7BA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2C90BD1-D2D8-43AA-84A6-1DC671EB14F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9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3600" b="1" dirty="0"/>
              <a:t>Taxonomy of Problem Solving and Case-Based Reasoning (CBR)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sz="2400" b="1"/>
              <a:t>Sources:</a:t>
            </a:r>
          </a:p>
          <a:p>
            <a:pPr lvl="1" algn="l">
              <a:buFontTx/>
              <a:buChar char="–"/>
            </a:pPr>
            <a:r>
              <a:rPr lang="en-US" sz="2000"/>
              <a:t>www.iiia.csic.es/People/enric/AICom.html</a:t>
            </a:r>
          </a:p>
          <a:p>
            <a:pPr lvl="1" algn="l">
              <a:buFontTx/>
              <a:buChar char="–"/>
            </a:pPr>
            <a:r>
              <a:rPr lang="en-US" sz="2000"/>
              <a:t>www.ai-cbr.org</a:t>
            </a:r>
          </a:p>
          <a:p>
            <a:pPr lvl="1" algn="l">
              <a:buFontTx/>
              <a:buChar char="–"/>
            </a:pPr>
            <a:r>
              <a:rPr lang="en-US" sz="2000"/>
              <a:t>www.aic.nrl.navy.mil/~aha/slides/</a:t>
            </a:r>
          </a:p>
          <a:p>
            <a:pPr lvl="1" algn="l">
              <a:buFontTx/>
              <a:buChar char="–"/>
            </a:pP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Some Interrelations between Topics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Retrieval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Information gain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Similarity metrics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Indexing</a:t>
            </a:r>
          </a:p>
          <a:p>
            <a:pPr>
              <a:lnSpc>
                <a:spcPct val="90000"/>
              </a:lnSpc>
            </a:pPr>
            <a:r>
              <a:rPr lang="en-US" sz="2400"/>
              <a:t>Reuse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Rule-based systems</a:t>
            </a:r>
          </a:p>
          <a:p>
            <a:pPr>
              <a:lnSpc>
                <a:spcPct val="90000"/>
              </a:lnSpc>
            </a:pPr>
            <a:r>
              <a:rPr lang="en-US" sz="2400"/>
              <a:t>Revise &amp; Review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Constraint-satisfaction systems</a:t>
            </a:r>
          </a:p>
          <a:p>
            <a:pPr>
              <a:lnSpc>
                <a:spcPct val="90000"/>
              </a:lnSpc>
            </a:pPr>
            <a:r>
              <a:rPr lang="en-US" sz="2400"/>
              <a:t>Retain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Induction of decision trees</a:t>
            </a:r>
            <a:endParaRPr lang="en-US" sz="2000"/>
          </a:p>
          <a:p>
            <a:pPr lvl="1"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sz="3600" b="1"/>
              <a:t>CBR: Outstanding Issues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1524000" y="1265238"/>
            <a:ext cx="6172200" cy="427037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eaLnBrk="0" hangingPunct="0"/>
            <a:r>
              <a:rPr lang="en-US" sz="2200">
                <a:latin typeface="Times" charset="0"/>
              </a:rPr>
              <a:t>1. Sometimes natural (e.g., law, diagnosis)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600200" y="1951038"/>
            <a:ext cx="6172200" cy="1030287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eaLnBrk="0" hangingPunct="0"/>
            <a:r>
              <a:rPr lang="en-US" sz="2200">
                <a:latin typeface="Times" charset="0"/>
              </a:rPr>
              <a:t>2. Cases simplify knowledge acquisition</a:t>
            </a:r>
          </a:p>
          <a:p>
            <a:pPr marL="400050" lvl="1" indent="-165100" eaLnBrk="0" hangingPunct="0">
              <a:lnSpc>
                <a:spcPct val="90000"/>
              </a:lnSpc>
              <a:buFontTx/>
              <a:buChar char="•"/>
            </a:pPr>
            <a:r>
              <a:rPr lang="en-US" sz="2200">
                <a:latin typeface="Times" charset="0"/>
              </a:rPr>
              <a:t>Easier to obtain than rules</a:t>
            </a:r>
          </a:p>
          <a:p>
            <a:pPr marL="400050" lvl="1" indent="-165100" eaLnBrk="0" hangingPunct="0">
              <a:lnSpc>
                <a:spcPct val="90000"/>
              </a:lnSpc>
              <a:buFontTx/>
              <a:buChar char="•"/>
            </a:pPr>
            <a:r>
              <a:rPr lang="en-US" sz="2200">
                <a:latin typeface="Times" charset="0"/>
              </a:rPr>
              <a:t>Captures/shares people’s experiences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600200" y="3246438"/>
            <a:ext cx="6172200" cy="1935162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eaLnBrk="0" hangingPunct="0"/>
            <a:r>
              <a:rPr lang="en-US" sz="2200">
                <a:latin typeface="Times" charset="0"/>
              </a:rPr>
              <a:t>3. Good for some types of tasks</a:t>
            </a:r>
          </a:p>
          <a:p>
            <a:pPr marL="400050" lvl="1" indent="-165100" eaLnBrk="0" hangingPunct="0">
              <a:lnSpc>
                <a:spcPct val="90000"/>
              </a:lnSpc>
              <a:buFontTx/>
              <a:buChar char="•"/>
            </a:pPr>
            <a:r>
              <a:rPr lang="en-US" sz="2200">
                <a:latin typeface="Times" charset="0"/>
              </a:rPr>
              <a:t>When perfect models are not available</a:t>
            </a:r>
          </a:p>
          <a:p>
            <a:pPr marL="800100" lvl="2" indent="-165100" eaLnBrk="0" hangingPunct="0">
              <a:lnSpc>
                <a:spcPct val="90000"/>
              </a:lnSpc>
              <a:buFontTx/>
              <a:buChar char="•"/>
            </a:pPr>
            <a:r>
              <a:rPr lang="en-US" sz="2200">
                <a:latin typeface="Times" charset="0"/>
              </a:rPr>
              <a:t>Dynamic physical systems </a:t>
            </a:r>
          </a:p>
          <a:p>
            <a:pPr marL="800100" lvl="2" indent="-165100" eaLnBrk="0" hangingPunct="0">
              <a:lnSpc>
                <a:spcPct val="90000"/>
              </a:lnSpc>
              <a:buFontTx/>
              <a:buChar char="•"/>
            </a:pPr>
            <a:r>
              <a:rPr lang="en-US" sz="2200">
                <a:latin typeface="Times" charset="0"/>
              </a:rPr>
              <a:t>Legal reasoning</a:t>
            </a:r>
          </a:p>
          <a:p>
            <a:pPr marL="400050" lvl="1" indent="-165100" eaLnBrk="0" hangingPunct="0">
              <a:lnSpc>
                <a:spcPct val="90000"/>
              </a:lnSpc>
              <a:buFontTx/>
              <a:buChar char="•"/>
            </a:pPr>
            <a:r>
              <a:rPr lang="en-US" sz="2200">
                <a:latin typeface="Times" charset="0"/>
              </a:rPr>
              <a:t>When small disjuncts are prevalent</a:t>
            </a:r>
          </a:p>
          <a:p>
            <a:pPr marL="800100" lvl="2" indent="-165100" eaLnBrk="0" hangingPunct="0">
              <a:lnSpc>
                <a:spcPct val="90000"/>
              </a:lnSpc>
              <a:buFontTx/>
              <a:buChar char="•"/>
            </a:pPr>
            <a:r>
              <a:rPr lang="en-US" sz="2200">
                <a:latin typeface="Times" charset="0"/>
              </a:rPr>
              <a:t>Language learning 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1447800" y="5380038"/>
            <a:ext cx="6781800" cy="1431925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eaLnBrk="0" hangingPunct="0"/>
            <a:r>
              <a:rPr lang="en-US" sz="2200">
                <a:latin typeface="Times" charset="0"/>
              </a:rPr>
              <a:t>4. Commercial application</a:t>
            </a:r>
          </a:p>
          <a:p>
            <a:pPr marL="400050" lvl="1" indent="-165100" eaLnBrk="0" hangingPunct="0">
              <a:buFontTx/>
              <a:buChar char="•"/>
            </a:pPr>
            <a:r>
              <a:rPr lang="en-US" sz="2200">
                <a:latin typeface="Times" charset="0"/>
              </a:rPr>
              <a:t>Help-desk systems (e.g., Inference corp.: +700 clients)</a:t>
            </a:r>
          </a:p>
          <a:p>
            <a:pPr marL="400050" lvl="1" indent="-165100" eaLnBrk="0" hangingPunct="0">
              <a:buFontTx/>
              <a:buChar char="•"/>
            </a:pPr>
            <a:r>
              <a:rPr lang="en-US" sz="2200">
                <a:latin typeface="Times" charset="0"/>
              </a:rPr>
              <a:t>e-commerce (e.g., Analog Device)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nimBg="1" autoUpdateAnimBg="0"/>
      <p:bldP spid="18437" grpId="0" animBg="1" autoUpdateAnimBg="0"/>
      <p:bldP spid="18438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sz="3600" b="1"/>
              <a:t>CBR: History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809625" y="1008063"/>
            <a:ext cx="5972175" cy="8715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>
                <a:latin typeface="Arial" pitchFamily="34" charset="0"/>
              </a:rPr>
              <a:t>1982-1993: Roger Schank’s group, initially at Yale</a:t>
            </a:r>
          </a:p>
          <a:p>
            <a:pPr lvl="1" indent="-227013">
              <a:lnSpc>
                <a:spcPct val="90000"/>
              </a:lnSpc>
              <a:buFontTx/>
              <a:buChar char="•"/>
            </a:pPr>
            <a:r>
              <a:rPr lang="en-US" sz="1800">
                <a:latin typeface="Arial" pitchFamily="34" charset="0"/>
              </a:rPr>
              <a:t>Modeling cognitive problem solving (Kolodner, 1993)</a:t>
            </a:r>
          </a:p>
          <a:p>
            <a:pPr lvl="1" indent="-227013">
              <a:lnSpc>
                <a:spcPct val="90000"/>
              </a:lnSpc>
              <a:buFontTx/>
              <a:buChar char="•"/>
            </a:pPr>
            <a:r>
              <a:rPr lang="en-US" sz="1800">
                <a:latin typeface="Arial" pitchFamily="34" charset="0"/>
              </a:rPr>
              <a:t>New topics: Case adaptation, argument analysis, …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809625" y="2641600"/>
            <a:ext cx="5019675" cy="6238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>
                <a:latin typeface="Arial" pitchFamily="34" charset="0"/>
              </a:rPr>
              <a:t>1993: European emergence (EWCBR’93)</a:t>
            </a:r>
          </a:p>
          <a:p>
            <a:pPr lvl="1" indent="-227013">
              <a:lnSpc>
                <a:spcPct val="90000"/>
              </a:lnSpc>
              <a:buFontTx/>
              <a:buChar char="•"/>
            </a:pPr>
            <a:r>
              <a:rPr lang="en-US" sz="1800">
                <a:latin typeface="Arial" pitchFamily="34" charset="0"/>
              </a:rPr>
              <a:t>Expert systems, empirical/application focus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809625" y="4013200"/>
            <a:ext cx="7648575" cy="8715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>
                <a:latin typeface="Arial" pitchFamily="34" charset="0"/>
              </a:rPr>
              <a:t>1995: First international conference (ICCBR’95)</a:t>
            </a:r>
          </a:p>
          <a:p>
            <a:pPr lvl="1" indent="-227013">
              <a:lnSpc>
                <a:spcPct val="90000"/>
              </a:lnSpc>
              <a:buFontTx/>
              <a:buChar char="•"/>
            </a:pPr>
            <a:r>
              <a:rPr lang="en-US" sz="1800">
                <a:latin typeface="Arial" pitchFamily="34" charset="0"/>
              </a:rPr>
              <a:t>Knowledge containers (M. Richter)</a:t>
            </a:r>
          </a:p>
          <a:p>
            <a:pPr lvl="1" indent="-227013">
              <a:lnSpc>
                <a:spcPct val="90000"/>
              </a:lnSpc>
              <a:buFontTx/>
              <a:buChar char="•"/>
            </a:pPr>
            <a:r>
              <a:rPr lang="en-US" sz="1800">
                <a:latin typeface="Arial" pitchFamily="34" charset="0"/>
              </a:rPr>
              <a:t>First IJCAI Best Paper Award (Smyth &amp; Keane: Competence models)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809625" y="3632200"/>
            <a:ext cx="452755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>
                <a:latin typeface="Arial" pitchFamily="34" charset="0"/>
              </a:rPr>
              <a:t>1993-1998: INRECA ESPRIT projects 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809625" y="4851400"/>
            <a:ext cx="4960938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>
                <a:latin typeface="Arial" pitchFamily="34" charset="0"/>
              </a:rPr>
              <a:t>1997-: Textual CBR (Lenz, Ashley, others)</a:t>
            </a:r>
            <a:endParaRPr lang="en-US" sz="1800">
              <a:latin typeface="Arial" pitchFamily="34" charset="0"/>
            </a:endParaRP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809625" y="5608638"/>
            <a:ext cx="3876675" cy="376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>
                <a:latin typeface="Arial" pitchFamily="34" charset="0"/>
              </a:rPr>
              <a:t>1997-: Case-based maintenance</a:t>
            </a:r>
            <a:endParaRPr lang="en-US" sz="1800">
              <a:latin typeface="Arial" pitchFamily="34" charset="0"/>
            </a:endParaRP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809625" y="5227638"/>
            <a:ext cx="3792538" cy="376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>
                <a:latin typeface="Arial" pitchFamily="34" charset="0"/>
              </a:rPr>
              <a:t>1997-: Knowledge management</a:t>
            </a:r>
            <a:endParaRPr lang="en-US" sz="1800">
              <a:latin typeface="Arial" pitchFamily="34" charset="0"/>
            </a:endParaRP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809625" y="5989638"/>
            <a:ext cx="2449513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Arial" pitchFamily="34" charset="0"/>
              </a:rPr>
              <a:t>1999-: e-Commerce</a:t>
            </a:r>
            <a:endParaRPr lang="en-US" sz="1800">
              <a:latin typeface="Arial" pitchFamily="34" charset="0"/>
            </a:endParaRP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817563" y="6375400"/>
            <a:ext cx="2933700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Arial" pitchFamily="34" charset="0"/>
              </a:rPr>
              <a:t>2003-: </a:t>
            </a:r>
            <a:r>
              <a:rPr lang="en-US" sz="2000" i="1">
                <a:latin typeface="Arial" pitchFamily="34" charset="0"/>
              </a:rPr>
              <a:t>Readings in CBR</a:t>
            </a:r>
            <a:endParaRPr lang="en-US" sz="1800" i="1">
              <a:latin typeface="Arial" pitchFamily="34" charset="0"/>
            </a:endParaRPr>
          </a:p>
        </p:txBody>
      </p:sp>
      <p:grpSp>
        <p:nvGrpSpPr>
          <p:cNvPr id="19468" name="Group 12"/>
          <p:cNvGrpSpPr>
            <a:grpSpLocks/>
          </p:cNvGrpSpPr>
          <p:nvPr/>
        </p:nvGrpSpPr>
        <p:grpSpPr bwMode="auto">
          <a:xfrm>
            <a:off x="512763" y="1879600"/>
            <a:ext cx="6770687" cy="376238"/>
            <a:chOff x="240" y="912"/>
            <a:chExt cx="4265" cy="237"/>
          </a:xfrm>
        </p:grpSpPr>
        <p:sp>
          <p:nvSpPr>
            <p:cNvPr id="19469" name="Text Box 13"/>
            <p:cNvSpPr txBox="1">
              <a:spLocks noChangeArrowheads="1"/>
            </p:cNvSpPr>
            <p:nvPr/>
          </p:nvSpPr>
          <p:spPr bwMode="auto">
            <a:xfrm>
              <a:off x="427" y="912"/>
              <a:ext cx="4078" cy="2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000">
                  <a:latin typeface="Arial" pitchFamily="34" charset="0"/>
                </a:rPr>
                <a:t>1990: First substantive deployed application (Lockheed)</a:t>
              </a:r>
            </a:p>
          </p:txBody>
        </p:sp>
        <p:sp>
          <p:nvSpPr>
            <p:cNvPr id="19470" name="AutoShape 14">
              <a:hlinkClick r:id="" action="ppaction://hlinkshowjump?jump=nextslide" highlightClick="1"/>
            </p:cNvPr>
            <p:cNvSpPr>
              <a:spLocks noChangeArrowheads="1"/>
            </p:cNvSpPr>
            <p:nvPr/>
          </p:nvSpPr>
          <p:spPr bwMode="auto">
            <a:xfrm>
              <a:off x="240" y="960"/>
              <a:ext cx="144" cy="144"/>
            </a:xfrm>
            <a:prstGeom prst="actionButtonInformation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471" name="Group 15"/>
          <p:cNvGrpSpPr>
            <a:grpSpLocks/>
          </p:cNvGrpSpPr>
          <p:nvPr/>
        </p:nvGrpSpPr>
        <p:grpSpPr bwMode="auto">
          <a:xfrm>
            <a:off x="512763" y="2265363"/>
            <a:ext cx="5743575" cy="376237"/>
            <a:chOff x="240" y="1155"/>
            <a:chExt cx="3618" cy="237"/>
          </a:xfrm>
        </p:grpSpPr>
        <p:sp>
          <p:nvSpPr>
            <p:cNvPr id="19472" name="Text Box 16"/>
            <p:cNvSpPr txBox="1">
              <a:spLocks noChangeArrowheads="1"/>
            </p:cNvSpPr>
            <p:nvPr/>
          </p:nvSpPr>
          <p:spPr bwMode="auto">
            <a:xfrm>
              <a:off x="427" y="1155"/>
              <a:ext cx="3431" cy="2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000">
                  <a:latin typeface="Arial" pitchFamily="34" charset="0"/>
                </a:rPr>
                <a:t>1992: Derivational analogy (Veloso, Carbonell)</a:t>
              </a:r>
            </a:p>
          </p:txBody>
        </p:sp>
        <p:sp>
          <p:nvSpPr>
            <p:cNvPr id="19473" name="AutoShape 17">
              <a:hlinkClick r:id="rId2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240" y="1200"/>
              <a:ext cx="144" cy="144"/>
            </a:xfrm>
            <a:prstGeom prst="actionButtonInformation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474" name="Group 18"/>
          <p:cNvGrpSpPr>
            <a:grpSpLocks/>
          </p:cNvGrpSpPr>
          <p:nvPr/>
        </p:nvGrpSpPr>
        <p:grpSpPr bwMode="auto">
          <a:xfrm>
            <a:off x="512763" y="3251200"/>
            <a:ext cx="5989637" cy="376238"/>
            <a:chOff x="240" y="1776"/>
            <a:chExt cx="3773" cy="237"/>
          </a:xfrm>
        </p:grpSpPr>
        <p:sp>
          <p:nvSpPr>
            <p:cNvPr id="19475" name="Text Box 19"/>
            <p:cNvSpPr txBox="1">
              <a:spLocks noChangeArrowheads="1"/>
            </p:cNvSpPr>
            <p:nvPr/>
          </p:nvSpPr>
          <p:spPr bwMode="auto">
            <a:xfrm>
              <a:off x="427" y="1776"/>
              <a:ext cx="3586" cy="2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000">
                  <a:latin typeface="Arial" pitchFamily="34" charset="0"/>
                </a:rPr>
                <a:t>1991-: Help-desk market niche (Inference/eGain)</a:t>
              </a:r>
            </a:p>
          </p:txBody>
        </p:sp>
        <p:sp>
          <p:nvSpPr>
            <p:cNvPr id="19476" name="AutoShape 20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240" y="1824"/>
              <a:ext cx="144" cy="144"/>
            </a:xfrm>
            <a:prstGeom prst="actionButtonInformation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3886200" y="6375400"/>
            <a:ext cx="5183022" cy="40011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Arial" pitchFamily="34" charset="0"/>
              </a:rPr>
              <a:t>1995-: Well established ICCBR conferences</a:t>
            </a:r>
            <a:endParaRPr lang="en-US" sz="1800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9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nimBg="1" autoUpdateAnimBg="0"/>
      <p:bldP spid="19460" grpId="0" animBg="1" autoUpdateAnimBg="0"/>
      <p:bldP spid="19461" grpId="0" animBg="1" autoUpdateAnimBg="0"/>
      <p:bldP spid="19462" grpId="0" animBg="1" autoUpdateAnimBg="0"/>
      <p:bldP spid="19463" grpId="0" animBg="1" autoUpdateAnimBg="0"/>
      <p:bldP spid="19464" grpId="0" animBg="1" autoUpdateAnimBg="0"/>
      <p:bldP spid="19465" grpId="0" animBg="1" autoUpdateAnimBg="0"/>
      <p:bldP spid="19466" grpId="0" animBg="1" autoUpdateAnimBg="0"/>
      <p:bldP spid="19467" grpId="0" animBg="1" autoUpdateAnimBg="0"/>
      <p:bldP spid="19477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/>
              <a:t>Taxonomy of Problem Solving and CBR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838200" y="2209800"/>
            <a:ext cx="4968875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b="1"/>
              <a:t>Synthesis</a:t>
            </a:r>
            <a:r>
              <a:rPr lang="en-US"/>
              <a:t>:</a:t>
            </a:r>
          </a:p>
          <a:p>
            <a:pPr>
              <a:buFontTx/>
              <a:buChar char="•"/>
            </a:pPr>
            <a:endParaRPr lang="en-US"/>
          </a:p>
          <a:p>
            <a:pPr lvl="1">
              <a:buFont typeface="Wingdings" pitchFamily="2" charset="2"/>
              <a:buChar char="Ø"/>
            </a:pPr>
            <a:r>
              <a:rPr lang="en-US"/>
              <a:t>constructing a solution</a:t>
            </a:r>
          </a:p>
          <a:p>
            <a:pPr lvl="1">
              <a:buFont typeface="Wingdings" pitchFamily="2" charset="2"/>
              <a:buNone/>
            </a:pPr>
            <a:r>
              <a:rPr lang="en-US"/>
              <a:t> 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Methods: planning, configuration</a:t>
            </a:r>
          </a:p>
          <a:p>
            <a:pPr>
              <a:buFontTx/>
              <a:buChar char="•"/>
            </a:pPr>
            <a:endParaRPr lang="en-US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685800" y="4267200"/>
            <a:ext cx="5019675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b="1"/>
              <a:t>Analysis</a:t>
            </a:r>
            <a:r>
              <a:rPr lang="en-US"/>
              <a:t>:</a:t>
            </a:r>
          </a:p>
          <a:p>
            <a:pPr>
              <a:buFontTx/>
              <a:buChar char="•"/>
            </a:pPr>
            <a:endParaRPr lang="en-US"/>
          </a:p>
          <a:p>
            <a:pPr lvl="1">
              <a:buFont typeface="Wingdings" pitchFamily="2" charset="2"/>
              <a:buChar char="Ø"/>
            </a:pPr>
            <a:r>
              <a:rPr lang="en-US"/>
              <a:t>interpreting a solution </a:t>
            </a:r>
          </a:p>
          <a:p>
            <a:pPr lvl="1">
              <a:buFont typeface="Wingdings" pitchFamily="2" charset="2"/>
              <a:buChar char="Ø"/>
            </a:pPr>
            <a:endParaRPr lang="en-US"/>
          </a:p>
          <a:p>
            <a:pPr lvl="1">
              <a:buFont typeface="Wingdings" pitchFamily="2" charset="2"/>
              <a:buChar char="Ø"/>
            </a:pPr>
            <a:r>
              <a:rPr lang="en-US"/>
              <a:t>Methods: classification, diagnosis</a:t>
            </a:r>
          </a:p>
          <a:p>
            <a:pPr>
              <a:buFontTx/>
              <a:buChar char="•"/>
            </a:pPr>
            <a:endParaRPr lang="en-US"/>
          </a:p>
          <a:p>
            <a:pPr>
              <a:buFontTx/>
              <a:buChar char="•"/>
            </a:pPr>
            <a:endParaRPr lang="en-US"/>
          </a:p>
          <a:p>
            <a:pPr>
              <a:buFontTx/>
              <a:buChar char="•"/>
            </a:pPr>
            <a:endParaRPr lang="en-US"/>
          </a:p>
        </p:txBody>
      </p:sp>
      <p:grpSp>
        <p:nvGrpSpPr>
          <p:cNvPr id="20492" name="Group 12"/>
          <p:cNvGrpSpPr>
            <a:grpSpLocks/>
          </p:cNvGrpSpPr>
          <p:nvPr/>
        </p:nvGrpSpPr>
        <p:grpSpPr bwMode="auto">
          <a:xfrm>
            <a:off x="5813425" y="2971800"/>
            <a:ext cx="1654175" cy="3565525"/>
            <a:chOff x="3662" y="1872"/>
            <a:chExt cx="1042" cy="2246"/>
          </a:xfrm>
        </p:grpSpPr>
        <p:sp>
          <p:nvSpPr>
            <p:cNvPr id="20486" name="Text Box 6"/>
            <p:cNvSpPr txBox="1">
              <a:spLocks noChangeArrowheads="1"/>
            </p:cNvSpPr>
            <p:nvPr/>
          </p:nvSpPr>
          <p:spPr bwMode="auto">
            <a:xfrm>
              <a:off x="3662" y="3600"/>
              <a:ext cx="1042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More</a:t>
              </a:r>
            </a:p>
            <a:p>
              <a:r>
                <a:rPr lang="en-US"/>
                <a:t>applications</a:t>
              </a:r>
            </a:p>
          </p:txBody>
        </p:sp>
        <p:sp>
          <p:nvSpPr>
            <p:cNvPr id="20488" name="AutoShape 8"/>
            <p:cNvSpPr>
              <a:spLocks noChangeArrowheads="1"/>
            </p:cNvSpPr>
            <p:nvPr/>
          </p:nvSpPr>
          <p:spPr bwMode="auto">
            <a:xfrm>
              <a:off x="3984" y="1872"/>
              <a:ext cx="624" cy="2016"/>
            </a:xfrm>
            <a:prstGeom prst="downArrow">
              <a:avLst>
                <a:gd name="adj1" fmla="val 50000"/>
                <a:gd name="adj2" fmla="val 8076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</p:grpSp>
      <p:grpSp>
        <p:nvGrpSpPr>
          <p:cNvPr id="20493" name="Group 13"/>
          <p:cNvGrpSpPr>
            <a:grpSpLocks/>
          </p:cNvGrpSpPr>
          <p:nvPr/>
        </p:nvGrpSpPr>
        <p:grpSpPr bwMode="auto">
          <a:xfrm>
            <a:off x="7696200" y="2133600"/>
            <a:ext cx="1198563" cy="4267200"/>
            <a:chOff x="4848" y="1344"/>
            <a:chExt cx="755" cy="2688"/>
          </a:xfrm>
        </p:grpSpPr>
        <p:sp>
          <p:nvSpPr>
            <p:cNvPr id="20490" name="AutoShape 10"/>
            <p:cNvSpPr>
              <a:spLocks noChangeArrowheads="1"/>
            </p:cNvSpPr>
            <p:nvPr/>
          </p:nvSpPr>
          <p:spPr bwMode="auto">
            <a:xfrm>
              <a:off x="4896" y="1344"/>
              <a:ext cx="576" cy="2688"/>
            </a:xfrm>
            <a:prstGeom prst="upDownArrow">
              <a:avLst>
                <a:gd name="adj1" fmla="val 50000"/>
                <a:gd name="adj2" fmla="val 9333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0491" name="Text Box 11"/>
            <p:cNvSpPr txBox="1">
              <a:spLocks noChangeArrowheads="1"/>
            </p:cNvSpPr>
            <p:nvPr/>
          </p:nvSpPr>
          <p:spPr bwMode="auto">
            <a:xfrm>
              <a:off x="4848" y="2592"/>
              <a:ext cx="7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research</a:t>
              </a:r>
            </a:p>
          </p:txBody>
        </p:sp>
      </p:grpSp>
      <p:pic>
        <p:nvPicPr>
          <p:cNvPr id="20494" name="Picture 14" descr="MCWB01372_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57425"/>
            <a:ext cx="352425" cy="333375"/>
          </a:xfrm>
          <a:prstGeom prst="rect">
            <a:avLst/>
          </a:prstGeom>
          <a:noFill/>
        </p:spPr>
      </p:pic>
      <p:pic>
        <p:nvPicPr>
          <p:cNvPr id="20495" name="Picture 15" descr="MCWB01372_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6775" y="2971800"/>
            <a:ext cx="352425" cy="333375"/>
          </a:xfrm>
          <a:prstGeom prst="rect">
            <a:avLst/>
          </a:prstGeom>
          <a:noFill/>
        </p:spPr>
      </p:pic>
      <p:grpSp>
        <p:nvGrpSpPr>
          <p:cNvPr id="20501" name="Group 21"/>
          <p:cNvGrpSpPr>
            <a:grpSpLocks/>
          </p:cNvGrpSpPr>
          <p:nvPr/>
        </p:nvGrpSpPr>
        <p:grpSpPr bwMode="auto">
          <a:xfrm>
            <a:off x="409575" y="3657600"/>
            <a:ext cx="857250" cy="2390775"/>
            <a:chOff x="258" y="2304"/>
            <a:chExt cx="540" cy="1506"/>
          </a:xfrm>
        </p:grpSpPr>
        <p:pic>
          <p:nvPicPr>
            <p:cNvPr id="20496" name="Picture 16" descr="MCWB01372_0000[1]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76" y="2304"/>
              <a:ext cx="222" cy="210"/>
            </a:xfrm>
            <a:prstGeom prst="rect">
              <a:avLst/>
            </a:prstGeom>
            <a:noFill/>
          </p:spPr>
        </p:pic>
        <p:pic>
          <p:nvPicPr>
            <p:cNvPr id="20497" name="Picture 17" descr="MCWB01372_0000[1]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58" y="2688"/>
              <a:ext cx="222" cy="210"/>
            </a:xfrm>
            <a:prstGeom prst="rect">
              <a:avLst/>
            </a:prstGeom>
            <a:noFill/>
          </p:spPr>
        </p:pic>
        <p:pic>
          <p:nvPicPr>
            <p:cNvPr id="20498" name="Picture 18" descr="MCWB01372_0000[1]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28" y="3168"/>
              <a:ext cx="222" cy="210"/>
            </a:xfrm>
            <a:prstGeom prst="rect">
              <a:avLst/>
            </a:prstGeom>
            <a:noFill/>
          </p:spPr>
        </p:pic>
        <p:pic>
          <p:nvPicPr>
            <p:cNvPr id="20499" name="Picture 19" descr="MCWB01372_0000[1]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98" y="3600"/>
              <a:ext cx="222" cy="210"/>
            </a:xfrm>
            <a:prstGeom prst="rect">
              <a:avLst/>
            </a:prstGeom>
            <a:noFill/>
          </p:spPr>
        </p:pic>
      </p:grpSp>
      <p:sp>
        <p:nvSpPr>
          <p:cNvPr id="20500" name="Text Box 20"/>
          <p:cNvSpPr txBox="1">
            <a:spLocks noChangeArrowheads="1"/>
          </p:cNvSpPr>
          <p:nvPr/>
        </p:nvSpPr>
        <p:spPr bwMode="auto">
          <a:xfrm>
            <a:off x="212725" y="1641475"/>
            <a:ext cx="1531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Use CBR?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772400" cy="1143000"/>
          </a:xfrm>
        </p:spPr>
        <p:txBody>
          <a:bodyPr/>
          <a:lstStyle/>
          <a:p>
            <a:r>
              <a:rPr lang="en-US" dirty="0" smtClean="0"/>
              <a:t>Homework (next class)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066800"/>
            <a:ext cx="8534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Read Chapter 2 of the Experience Management book and answer the following questions:</a:t>
            </a:r>
          </a:p>
          <a:p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Provide an example of something that is data but not information, something that is information but not knowledge, and something that is knowledge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Give an example of experience. Why can’t experience be general knowledge?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What is the relation between experience management and CBR? What is/are the difference(s)?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Provide an example for each of the 4 phases of the CBR cycle for a domain of your own (can’t be the restaurant example). First you would need to think what is the task that you are trying to solve. Please specify. Is this a classification or a synthesis task? Please specify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Presentations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74147" y="1917111"/>
            <a:ext cx="816505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You are welcomed to suggest your own topics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dirty="0" smtClean="0"/>
              <a:t>The first two topics (next page) came from conversations with students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E-mail me your topic of choice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dirty="0" smtClean="0"/>
              <a:t>First person to email me the topic is his/hers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Only for 400-level students present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Prepare for a full class presentation (50 minutes)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Need to meet me </a:t>
            </a:r>
            <a:r>
              <a:rPr lang="en-US" b="1" dirty="0" smtClean="0"/>
              <a:t>one week </a:t>
            </a:r>
            <a:r>
              <a:rPr lang="en-US" dirty="0" smtClean="0"/>
              <a:t>before the presentation 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dirty="0" smtClean="0"/>
              <a:t>Have the PowerPoint presentation ready so I can go over it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All presentations will take place in the second half of the semester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dirty="0" smtClean="0"/>
              <a:t>Will schedule that soon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dirty="0" smtClean="0"/>
              <a:t>Deadline to pick a project: September 10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36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74146" y="1383711"/>
            <a:ext cx="8640507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Decision making and finance (</a:t>
            </a:r>
            <a:r>
              <a:rPr lang="en-US" dirty="0" err="1" smtClean="0"/>
              <a:t>Konstantinos</a:t>
            </a:r>
            <a:r>
              <a:rPr lang="en-US" dirty="0" smtClean="0"/>
              <a:t> </a:t>
            </a:r>
            <a:r>
              <a:rPr lang="en-US" dirty="0" err="1" smtClean="0"/>
              <a:t>Hatalis</a:t>
            </a:r>
            <a:r>
              <a:rPr lang="en-US" dirty="0" smtClean="0"/>
              <a:t>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An application of CBR to oil drilling (Dustin </a:t>
            </a:r>
            <a:r>
              <a:rPr lang="en-US" smtClean="0"/>
              <a:t>Dannenhauer</a:t>
            </a:r>
            <a:r>
              <a:rPr lang="en-US" dirty="0" smtClean="0"/>
              <a:t>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Maintenance of CBR systems (Aziz </a:t>
            </a:r>
            <a:r>
              <a:rPr lang="en-US" dirty="0" err="1" smtClean="0"/>
              <a:t>Doumith</a:t>
            </a:r>
            <a:r>
              <a:rPr lang="en-US" dirty="0" smtClean="0"/>
              <a:t>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Knowledge Containers (</a:t>
            </a:r>
            <a:r>
              <a:rPr lang="en-US" dirty="0" err="1" smtClean="0"/>
              <a:t>Giulio</a:t>
            </a:r>
            <a:r>
              <a:rPr lang="en-US" dirty="0" smtClean="0"/>
              <a:t> </a:t>
            </a:r>
            <a:r>
              <a:rPr lang="en-US" dirty="0" err="1" smtClean="0"/>
              <a:t>Finestrali</a:t>
            </a:r>
            <a:r>
              <a:rPr lang="en-US" dirty="0" smtClean="0"/>
              <a:t>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err="1"/>
              <a:t>jCOLIBRI</a:t>
            </a:r>
            <a:r>
              <a:rPr lang="en-US" dirty="0"/>
              <a:t>: </a:t>
            </a:r>
            <a:r>
              <a:rPr lang="en-US" dirty="0" smtClean="0"/>
              <a:t>An open source CBR tool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Recommender </a:t>
            </a:r>
            <a:r>
              <a:rPr lang="en-US" dirty="0"/>
              <a:t>Systems (Eric </a:t>
            </a:r>
            <a:r>
              <a:rPr lang="en-US" dirty="0" err="1"/>
              <a:t>Nalisnick</a:t>
            </a:r>
            <a:r>
              <a:rPr lang="en-US" dirty="0"/>
              <a:t>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Help-desk </a:t>
            </a:r>
            <a:r>
              <a:rPr lang="en-US" dirty="0"/>
              <a:t>systems </a:t>
            </a:r>
            <a:r>
              <a:rPr lang="en-US" dirty="0" smtClean="0"/>
              <a:t>(</a:t>
            </a:r>
            <a:r>
              <a:rPr lang="en-US" dirty="0" err="1" smtClean="0"/>
              <a:t>siddarth</a:t>
            </a:r>
            <a:r>
              <a:rPr lang="en-US" dirty="0" smtClean="0"/>
              <a:t> </a:t>
            </a:r>
            <a:r>
              <a:rPr lang="en-US" dirty="0" err="1" smtClean="0"/>
              <a:t>yagnam</a:t>
            </a:r>
            <a:r>
              <a:rPr lang="en-US" dirty="0" smtClean="0"/>
              <a:t>)</a:t>
            </a: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Decision Support Systems in </a:t>
            </a:r>
            <a:r>
              <a:rPr lang="en-US" dirty="0"/>
              <a:t>Medicine (Jennifer </a:t>
            </a:r>
            <a:r>
              <a:rPr lang="en-US" dirty="0" err="1"/>
              <a:t>Bayzick</a:t>
            </a:r>
            <a:r>
              <a:rPr lang="en-US" dirty="0"/>
              <a:t>)</a:t>
            </a: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Music composition (Hana Harrison)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Customer </a:t>
            </a:r>
            <a:r>
              <a:rPr lang="en-US" dirty="0"/>
              <a:t>Support (</a:t>
            </a:r>
            <a:r>
              <a:rPr lang="en-US" dirty="0" err="1"/>
              <a:t>Sicong</a:t>
            </a:r>
            <a:r>
              <a:rPr lang="en-US" dirty="0"/>
              <a:t> </a:t>
            </a:r>
            <a:r>
              <a:rPr lang="en-US" dirty="0" err="1" smtClean="0"/>
              <a:t>Kuang</a:t>
            </a:r>
            <a:r>
              <a:rPr lang="en-US" dirty="0" smtClean="0"/>
              <a:t>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Intelligent Tutoring </a:t>
            </a:r>
            <a:r>
              <a:rPr lang="en-US" dirty="0"/>
              <a:t>Systems </a:t>
            </a:r>
            <a:r>
              <a:rPr lang="en-US" dirty="0" smtClean="0"/>
              <a:t>(</a:t>
            </a:r>
            <a:r>
              <a:rPr lang="en-US" dirty="0" err="1" smtClean="0"/>
              <a:t>Tashwin</a:t>
            </a:r>
            <a:r>
              <a:rPr lang="en-US" dirty="0" smtClean="0"/>
              <a:t> </a:t>
            </a:r>
            <a:r>
              <a:rPr lang="en-US" dirty="0" err="1"/>
              <a:t>Khurana</a:t>
            </a:r>
            <a:r>
              <a:rPr lang="en-US" dirty="0"/>
              <a:t>)</a:t>
            </a: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Bio-control: pest control, fish farms, and others (</a:t>
            </a:r>
            <a:r>
              <a:rPr lang="en-US" sz="1800" dirty="0" err="1" smtClean="0"/>
              <a:t>Choat</a:t>
            </a:r>
            <a:r>
              <a:rPr lang="en-US" sz="1800" dirty="0" smtClean="0"/>
              <a:t> </a:t>
            </a:r>
            <a:r>
              <a:rPr lang="en-US" sz="1800" dirty="0" err="1" smtClean="0"/>
              <a:t>Inthawongse</a:t>
            </a:r>
            <a:r>
              <a:rPr lang="en-US" dirty="0" smtClean="0"/>
              <a:t>)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60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114800" y="4267200"/>
            <a:ext cx="468237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smtClean="0"/>
              <a:t>Winner: 4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302368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/>
              <a:t>Taxonomy of Problem Solving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838200" y="2209800"/>
            <a:ext cx="4968875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b="1"/>
              <a:t>Synthesis</a:t>
            </a:r>
            <a:r>
              <a:rPr lang="en-US"/>
              <a:t>:</a:t>
            </a:r>
          </a:p>
          <a:p>
            <a:pPr>
              <a:buFontTx/>
              <a:buChar char="•"/>
            </a:pPr>
            <a:endParaRPr lang="en-US"/>
          </a:p>
          <a:p>
            <a:pPr lvl="1">
              <a:buFont typeface="Wingdings" pitchFamily="2" charset="2"/>
              <a:buChar char="Ø"/>
            </a:pPr>
            <a:r>
              <a:rPr lang="en-US"/>
              <a:t>constructing a solution</a:t>
            </a:r>
          </a:p>
          <a:p>
            <a:pPr lvl="1">
              <a:buFont typeface="Wingdings" pitchFamily="2" charset="2"/>
              <a:buNone/>
            </a:pPr>
            <a:r>
              <a:rPr lang="en-US"/>
              <a:t> 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Methods: planning, configuration</a:t>
            </a:r>
          </a:p>
          <a:p>
            <a:pPr>
              <a:buFontTx/>
              <a:buChar char="•"/>
            </a:pPr>
            <a:endParaRPr lang="en-US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685800" y="4267200"/>
            <a:ext cx="5019675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b="1"/>
              <a:t>Analysis</a:t>
            </a:r>
            <a:r>
              <a:rPr lang="en-US"/>
              <a:t>:</a:t>
            </a:r>
          </a:p>
          <a:p>
            <a:pPr>
              <a:buFontTx/>
              <a:buChar char="•"/>
            </a:pPr>
            <a:endParaRPr lang="en-US"/>
          </a:p>
          <a:p>
            <a:pPr lvl="1">
              <a:buFont typeface="Wingdings" pitchFamily="2" charset="2"/>
              <a:buChar char="Ø"/>
            </a:pPr>
            <a:r>
              <a:rPr lang="en-US"/>
              <a:t>interpreting a solution </a:t>
            </a:r>
          </a:p>
          <a:p>
            <a:pPr lvl="1">
              <a:buFont typeface="Wingdings" pitchFamily="2" charset="2"/>
              <a:buChar char="Ø"/>
            </a:pPr>
            <a:endParaRPr lang="en-US"/>
          </a:p>
          <a:p>
            <a:pPr lvl="1">
              <a:buFont typeface="Wingdings" pitchFamily="2" charset="2"/>
              <a:buChar char="Ø"/>
            </a:pPr>
            <a:r>
              <a:rPr lang="en-US"/>
              <a:t>Methods: classification, diagnosis</a:t>
            </a:r>
          </a:p>
          <a:p>
            <a:pPr>
              <a:buFontTx/>
              <a:buChar char="•"/>
            </a:pPr>
            <a:endParaRPr lang="en-US"/>
          </a:p>
          <a:p>
            <a:pPr>
              <a:buFontTx/>
              <a:buChar char="•"/>
            </a:pPr>
            <a:endParaRPr lang="en-US"/>
          </a:p>
          <a:p>
            <a:pPr>
              <a:buFontTx/>
              <a:buChar char="•"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3600" b="1"/>
              <a:t>Classification Tasks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746125" y="1260475"/>
            <a:ext cx="7940675" cy="593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Properties:</a:t>
            </a:r>
          </a:p>
          <a:p>
            <a:endParaRPr lang="en-US"/>
          </a:p>
          <a:p>
            <a:pPr lvl="1">
              <a:buFontTx/>
              <a:buChar char="•"/>
            </a:pPr>
            <a:r>
              <a:rPr lang="en-US"/>
              <a:t>Problem domain consists of two disjoint sets of domain objects:</a:t>
            </a:r>
          </a:p>
          <a:p>
            <a:pPr lvl="1">
              <a:buFont typeface="Wingdings" pitchFamily="2" charset="2"/>
              <a:buChar char="Ø"/>
            </a:pPr>
            <a:endParaRPr lang="en-US"/>
          </a:p>
          <a:p>
            <a:pPr lvl="2">
              <a:buFont typeface="Wingdings" pitchFamily="2" charset="2"/>
              <a:buChar char="Ø"/>
            </a:pPr>
            <a:r>
              <a:rPr lang="en-US"/>
              <a:t>A set of Observations, </a:t>
            </a:r>
            <a:r>
              <a:rPr lang="en-US">
                <a:latin typeface="Algerian" pitchFamily="82" charset="0"/>
              </a:rPr>
              <a:t>S</a:t>
            </a:r>
          </a:p>
          <a:p>
            <a:pPr lvl="2">
              <a:buFont typeface="Wingdings" pitchFamily="2" charset="2"/>
              <a:buChar char="Ø"/>
            </a:pPr>
            <a:r>
              <a:rPr lang="en-US"/>
              <a:t>A set of Classes, </a:t>
            </a:r>
            <a:r>
              <a:rPr lang="en-US">
                <a:latin typeface="Algerian" pitchFamily="82" charset="0"/>
              </a:rPr>
              <a:t>C</a:t>
            </a:r>
          </a:p>
          <a:p>
            <a:pPr lvl="2">
              <a:buFont typeface="Wingdings" pitchFamily="2" charset="2"/>
              <a:buChar char="Ø"/>
            </a:pPr>
            <a:endParaRPr lang="en-US"/>
          </a:p>
          <a:p>
            <a:pPr lvl="1">
              <a:buFontTx/>
              <a:buChar char="•"/>
            </a:pPr>
            <a:r>
              <a:rPr lang="en-US"/>
              <a:t>Problem description, P: set of observations (subset of </a:t>
            </a:r>
            <a:r>
              <a:rPr lang="en-US">
                <a:latin typeface="Algerian" pitchFamily="82" charset="0"/>
              </a:rPr>
              <a:t>S</a:t>
            </a:r>
            <a:r>
              <a:rPr lang="en-US"/>
              <a:t>)</a:t>
            </a:r>
          </a:p>
          <a:p>
            <a:pPr lvl="1">
              <a:buFontTx/>
              <a:buChar char="•"/>
            </a:pPr>
            <a:endParaRPr lang="en-US"/>
          </a:p>
          <a:p>
            <a:pPr lvl="1">
              <a:buFontTx/>
              <a:buChar char="•"/>
            </a:pPr>
            <a:r>
              <a:rPr lang="en-US"/>
              <a:t>Solution, c: a class (an element of </a:t>
            </a:r>
            <a:r>
              <a:rPr lang="en-US">
                <a:latin typeface="Algerian" pitchFamily="82" charset="0"/>
              </a:rPr>
              <a:t>C</a:t>
            </a:r>
            <a:r>
              <a:rPr lang="en-US"/>
              <a:t>)</a:t>
            </a:r>
          </a:p>
          <a:p>
            <a:pPr lvl="1">
              <a:buFontTx/>
              <a:buChar char="•"/>
            </a:pPr>
            <a:endParaRPr lang="en-US"/>
          </a:p>
          <a:p>
            <a:pPr lvl="1">
              <a:buFontTx/>
              <a:buChar char="•"/>
            </a:pPr>
            <a:r>
              <a:rPr lang="en-US"/>
              <a:t>A collection of problem descriptions: </a:t>
            </a:r>
            <a:r>
              <a:rPr lang="en-US">
                <a:latin typeface="Algerian" pitchFamily="82" charset="0"/>
              </a:rPr>
              <a:t>P</a:t>
            </a:r>
            <a:endParaRPr lang="en-US"/>
          </a:p>
          <a:p>
            <a:pPr lvl="1">
              <a:buFontTx/>
              <a:buChar char="•"/>
            </a:pPr>
            <a:endParaRPr lang="en-US"/>
          </a:p>
          <a:p>
            <a:pPr lvl="1">
              <a:buFontTx/>
              <a:buChar char="•"/>
            </a:pPr>
            <a:r>
              <a:rPr lang="en-US"/>
              <a:t>A classifier is a function:</a:t>
            </a:r>
          </a:p>
          <a:p>
            <a:pPr lvl="1">
              <a:buFontTx/>
              <a:buChar char="•"/>
            </a:pPr>
            <a:endParaRPr lang="en-US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4660900" y="6248400"/>
            <a:ext cx="1763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class</a:t>
            </a:r>
            <a:r>
              <a:rPr lang="en-US"/>
              <a:t>: </a:t>
            </a:r>
            <a:r>
              <a:rPr lang="en-US">
                <a:latin typeface="Algerian" pitchFamily="82" charset="0"/>
              </a:rPr>
              <a:t>P</a:t>
            </a:r>
            <a:r>
              <a:rPr lang="en-US"/>
              <a:t> </a:t>
            </a:r>
            <a:r>
              <a:rPr lang="en-US">
                <a:sym typeface="Wingdings" pitchFamily="2" charset="2"/>
              </a:rPr>
              <a:t> </a:t>
            </a:r>
            <a:r>
              <a:rPr lang="en-US">
                <a:latin typeface="Algerian" pitchFamily="82" charset="0"/>
              </a:rPr>
              <a:t>C</a:t>
            </a:r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6705600" y="4724400"/>
            <a:ext cx="2286000" cy="21336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Restaurant </a:t>
            </a:r>
          </a:p>
          <a:p>
            <a:pPr algn="ctr"/>
            <a:r>
              <a:rPr lang="en-US"/>
              <a:t>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utoUpdateAnimBg="0"/>
      <p:bldP spid="410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3600" b="1" dirty="0" smtClean="0"/>
              <a:t>Restaurant Example</a:t>
            </a:r>
            <a:endParaRPr lang="en-US" sz="3600" b="1" dirty="0"/>
          </a:p>
        </p:txBody>
      </p:sp>
      <p:graphicFrame>
        <p:nvGraphicFramePr>
          <p:cNvPr id="6423" name="Group 279"/>
          <p:cNvGraphicFramePr>
            <a:graphicFrameLocks noGrp="1"/>
          </p:cNvGraphicFramePr>
          <p:nvPr/>
        </p:nvGraphicFramePr>
        <p:xfrm>
          <a:off x="381000" y="1447800"/>
          <a:ext cx="8382000" cy="4652964"/>
        </p:xfrm>
        <a:graphic>
          <a:graphicData uri="http://schemas.openxmlformats.org/drawingml/2006/table">
            <a:tbl>
              <a:tblPr/>
              <a:tblGrid>
                <a:gridCol w="1371600"/>
                <a:gridCol w="990600"/>
                <a:gridCol w="914400"/>
                <a:gridCol w="1066800"/>
                <a:gridCol w="1143000"/>
                <a:gridCol w="914400"/>
                <a:gridCol w="1143000"/>
                <a:gridCol w="8382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Ex’ple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Bar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Fri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Hun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Pat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wait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x1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some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French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x4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full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Thai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x5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full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French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x6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some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Italian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x7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none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Burger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x8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some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Thai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x9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full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Burger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x10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full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Italian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x11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none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Thai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3600" b="1"/>
              <a:t>Classification Approximation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898525" y="1565275"/>
            <a:ext cx="3984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/>
              <a:t>Classification Approximation: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660525" y="2327275"/>
            <a:ext cx="7254875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5425" indent="-225425">
              <a:buFont typeface="Wingdings" pitchFamily="2" charset="2"/>
              <a:buChar char="Ø"/>
            </a:pPr>
            <a:r>
              <a:rPr lang="en-US" i="1"/>
              <a:t>Input:</a:t>
            </a:r>
            <a:r>
              <a:rPr lang="en-US"/>
              <a:t> A collection of pairs problem-solution (P</a:t>
            </a:r>
            <a:r>
              <a:rPr lang="en-US" sz="2800" baseline="-25000"/>
              <a:t>1</a:t>
            </a:r>
            <a:r>
              <a:rPr lang="en-US"/>
              <a:t>,c</a:t>
            </a:r>
            <a:r>
              <a:rPr lang="en-US" sz="2800" baseline="-25000"/>
              <a:t>1</a:t>
            </a:r>
            <a:r>
              <a:rPr lang="en-US"/>
              <a:t>), (P</a:t>
            </a:r>
            <a:r>
              <a:rPr lang="en-US" sz="2800" baseline="-25000"/>
              <a:t>2</a:t>
            </a:r>
            <a:r>
              <a:rPr lang="en-US"/>
              <a:t>,c</a:t>
            </a:r>
            <a:r>
              <a:rPr lang="en-US" sz="2800" baseline="-25000"/>
              <a:t>2</a:t>
            </a:r>
            <a:r>
              <a:rPr lang="en-US"/>
              <a:t>), …, (P</a:t>
            </a:r>
            <a:r>
              <a:rPr lang="en-US" sz="2800" baseline="-25000"/>
              <a:t>n</a:t>
            </a:r>
            <a:r>
              <a:rPr lang="en-US"/>
              <a:t>,c</a:t>
            </a:r>
            <a:r>
              <a:rPr lang="en-US" sz="2800" baseline="-25000"/>
              <a:t>n</a:t>
            </a:r>
            <a:r>
              <a:rPr lang="en-US"/>
              <a:t>). These pairs are a subset of an unknown classifier: </a:t>
            </a:r>
            <a:r>
              <a:rPr lang="en-US" b="1"/>
              <a:t>class</a:t>
            </a:r>
            <a:r>
              <a:rPr lang="en-US"/>
              <a:t>: </a:t>
            </a:r>
            <a:r>
              <a:rPr lang="en-US">
                <a:latin typeface="Algerian" pitchFamily="82" charset="0"/>
              </a:rPr>
              <a:t>P</a:t>
            </a:r>
            <a:r>
              <a:rPr lang="en-US"/>
              <a:t> </a:t>
            </a:r>
            <a:r>
              <a:rPr lang="en-US">
                <a:sym typeface="Wingdings" pitchFamily="2" charset="2"/>
              </a:rPr>
              <a:t> </a:t>
            </a:r>
            <a:r>
              <a:rPr lang="en-US">
                <a:latin typeface="Algerian" pitchFamily="82" charset="0"/>
              </a:rPr>
              <a:t>C</a:t>
            </a:r>
          </a:p>
          <a:p>
            <a:pPr marL="225425" indent="-225425">
              <a:buFont typeface="Wingdings" pitchFamily="2" charset="2"/>
              <a:buChar char="Ø"/>
            </a:pPr>
            <a:endParaRPr lang="en-US">
              <a:latin typeface="Algerian" pitchFamily="82" charset="0"/>
            </a:endParaRPr>
          </a:p>
          <a:p>
            <a:pPr marL="225425" indent="-225425">
              <a:buFont typeface="Wingdings" pitchFamily="2" charset="2"/>
              <a:buChar char="Ø"/>
            </a:pPr>
            <a:r>
              <a:rPr lang="en-US" i="1"/>
              <a:t>Output:</a:t>
            </a:r>
            <a:r>
              <a:rPr lang="en-US"/>
              <a:t>  a hypothesis classifier H such that:</a:t>
            </a:r>
          </a:p>
          <a:p>
            <a:pPr marL="225425" indent="-225425">
              <a:buFont typeface="Wingdings" pitchFamily="2" charset="2"/>
              <a:buChar char="Ø"/>
            </a:pPr>
            <a:endParaRPr lang="en-US"/>
          </a:p>
          <a:p>
            <a:pPr marL="742950" lvl="1" indent="-220663">
              <a:buFont typeface="Wingdings" pitchFamily="2" charset="2"/>
              <a:buAutoNum type="arabicPeriod"/>
            </a:pPr>
            <a:r>
              <a:rPr lang="en-US"/>
              <a:t>For each P</a:t>
            </a:r>
            <a:r>
              <a:rPr lang="en-US" sz="2800" baseline="-25000"/>
              <a:t>i</a:t>
            </a:r>
            <a:r>
              <a:rPr lang="en-US"/>
              <a:t>, H(P</a:t>
            </a:r>
            <a:r>
              <a:rPr lang="en-US" sz="2800" baseline="-25000"/>
              <a:t>i</a:t>
            </a:r>
            <a:r>
              <a:rPr lang="en-US"/>
              <a:t>) = </a:t>
            </a:r>
            <a:r>
              <a:rPr lang="en-US" b="1"/>
              <a:t>class</a:t>
            </a:r>
            <a:r>
              <a:rPr lang="en-US"/>
              <a:t>(P</a:t>
            </a:r>
            <a:r>
              <a:rPr lang="en-US" sz="2800" baseline="-25000"/>
              <a:t>i</a:t>
            </a:r>
            <a:r>
              <a:rPr lang="en-US"/>
              <a:t>)</a:t>
            </a:r>
          </a:p>
          <a:p>
            <a:pPr marL="742950" lvl="1" indent="-220663">
              <a:buFont typeface="Wingdings" pitchFamily="2" charset="2"/>
              <a:buAutoNum type="arabicPeriod"/>
            </a:pPr>
            <a:r>
              <a:rPr lang="en-US"/>
              <a:t>H is “close” to </a:t>
            </a:r>
            <a:r>
              <a:rPr lang="en-US" b="1"/>
              <a:t>class</a:t>
            </a:r>
            <a:r>
              <a:rPr lang="en-US"/>
              <a:t> for other P in </a:t>
            </a:r>
            <a:r>
              <a:rPr lang="en-US">
                <a:latin typeface="Algerian" pitchFamily="82" charset="0"/>
              </a:rPr>
              <a:t>P</a:t>
            </a:r>
            <a:endParaRPr lang="en-US"/>
          </a:p>
          <a:p>
            <a:pPr marL="742950" lvl="1" indent="-220663">
              <a:buFont typeface="Wingdings" pitchFamily="2" charset="2"/>
              <a:buAutoNum type="arabicPeriod"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r>
              <a:rPr lang="en-US" sz="3600" b="1"/>
              <a:t>Diagnosis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822325" y="1295400"/>
            <a:ext cx="7940675" cy="175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65000"/>
              </a:lnSpc>
              <a:buFontTx/>
              <a:buChar char="•"/>
            </a:pPr>
            <a:r>
              <a:rPr lang="en-US"/>
              <a:t>Diagnosis is a generalization of a classification problem in which not all observations are known in advance</a:t>
            </a:r>
          </a:p>
          <a:p>
            <a:pPr>
              <a:lnSpc>
                <a:spcPct val="65000"/>
              </a:lnSpc>
              <a:buFontTx/>
              <a:buChar char="•"/>
            </a:pPr>
            <a:endParaRPr lang="en-US"/>
          </a:p>
          <a:p>
            <a:pPr>
              <a:lnSpc>
                <a:spcPct val="65000"/>
              </a:lnSpc>
              <a:buFontTx/>
              <a:buChar char="•"/>
            </a:pPr>
            <a:r>
              <a:rPr lang="en-US"/>
              <a:t>As part of the diagnosis process all the relevant observations are determined</a:t>
            </a:r>
          </a:p>
          <a:p>
            <a:pPr>
              <a:lnSpc>
                <a:spcPct val="65000"/>
              </a:lnSpc>
              <a:buFontTx/>
              <a:buChar char="•"/>
            </a:pPr>
            <a:endParaRPr lang="en-US"/>
          </a:p>
          <a:p>
            <a:pPr>
              <a:lnSpc>
                <a:spcPct val="65000"/>
              </a:lnSpc>
              <a:buFontTx/>
              <a:buChar char="•"/>
            </a:pPr>
            <a:r>
              <a:rPr lang="en-US"/>
              <a:t>Example: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736725" y="3352800"/>
            <a:ext cx="71024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/>
              <a:t>Help-desk operators query the customer about the malfunctions in the service/product</a:t>
            </a:r>
          </a:p>
          <a:p>
            <a:pPr>
              <a:buFont typeface="Wingdings" pitchFamily="2" charset="2"/>
              <a:buChar char="Ø"/>
            </a:pPr>
            <a:endParaRPr lang="en-US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752600" y="4572000"/>
            <a:ext cx="71024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/>
              <a:t>case-based reasoning (CBR) can be used for diagnosis tasks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utoUpdateAnimBg="0"/>
      <p:bldP spid="615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3600" b="1"/>
              <a:t>CBR: Definition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533400" y="1604963"/>
            <a:ext cx="8153400" cy="8350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eaLnBrk="0" hangingPunct="0"/>
            <a:r>
              <a:rPr lang="en-US" b="1"/>
              <a:t>A problem-solving methodology where solutions to similar, previous problems are reused to solve new problems.</a:t>
            </a:r>
          </a:p>
        </p:txBody>
      </p:sp>
      <p:grpSp>
        <p:nvGrpSpPr>
          <p:cNvPr id="15365" name="Group 5"/>
          <p:cNvGrpSpPr>
            <a:grpSpLocks/>
          </p:cNvGrpSpPr>
          <p:nvPr/>
        </p:nvGrpSpPr>
        <p:grpSpPr bwMode="auto">
          <a:xfrm>
            <a:off x="457200" y="3560763"/>
            <a:ext cx="6724650" cy="1927225"/>
            <a:chOff x="288" y="1856"/>
            <a:chExt cx="2520" cy="1126"/>
          </a:xfrm>
        </p:grpSpPr>
        <p:sp>
          <p:nvSpPr>
            <p:cNvPr id="15366" name="Text Box 6"/>
            <p:cNvSpPr txBox="1">
              <a:spLocks noChangeArrowheads="1"/>
            </p:cNvSpPr>
            <p:nvPr/>
          </p:nvSpPr>
          <p:spPr bwMode="auto">
            <a:xfrm>
              <a:off x="288" y="1856"/>
              <a:ext cx="2520" cy="112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r>
                <a:rPr lang="en-US" b="1"/>
                <a:t>Notes</a:t>
              </a:r>
              <a:r>
                <a:rPr lang="en-US"/>
                <a:t>: </a:t>
              </a:r>
            </a:p>
            <a:p>
              <a:pPr lvl="1" indent="-168275">
                <a:buFontTx/>
                <a:buChar char="•"/>
              </a:pPr>
              <a:r>
                <a:rPr lang="en-US"/>
                <a:t>Intuitive</a:t>
              </a:r>
            </a:p>
            <a:p>
              <a:pPr lvl="1" indent="-168275">
                <a:buFontTx/>
                <a:buChar char="•"/>
              </a:pPr>
              <a:r>
                <a:rPr lang="en-US"/>
                <a:t>AI focus (e.g., search, representation, knowledge)</a:t>
              </a:r>
            </a:p>
            <a:p>
              <a:pPr lvl="1" indent="-168275">
                <a:buFontTx/>
                <a:buChar char="•"/>
              </a:pPr>
              <a:r>
                <a:rPr lang="en-US"/>
                <a:t>Case = &lt;problem, solution&gt;</a:t>
              </a:r>
            </a:p>
            <a:p>
              <a:pPr lvl="1" indent="-168275">
                <a:buFontTx/>
                <a:buChar char="•"/>
              </a:pPr>
              <a:r>
                <a:rPr lang="en-US"/>
                <a:t>Lazy approach (e.g., to learning)</a:t>
              </a:r>
            </a:p>
          </p:txBody>
        </p:sp>
        <p:sp>
          <p:nvSpPr>
            <p:cNvPr id="15367" name="AutoShape 7">
              <a:hlinkClick r:id="" action="ppaction://hlinkshowjump?jump=nextslide" highlightClick="1"/>
            </p:cNvPr>
            <p:cNvSpPr>
              <a:spLocks noChangeArrowheads="1"/>
            </p:cNvSpPr>
            <p:nvPr/>
          </p:nvSpPr>
          <p:spPr bwMode="auto">
            <a:xfrm>
              <a:off x="336" y="2448"/>
              <a:ext cx="144" cy="144"/>
            </a:xfrm>
            <a:prstGeom prst="actionButtonInformation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377" name="Group 17"/>
          <p:cNvGrpSpPr>
            <a:grpSpLocks/>
          </p:cNvGrpSpPr>
          <p:nvPr/>
        </p:nvGrpSpPr>
        <p:grpSpPr bwMode="auto">
          <a:xfrm>
            <a:off x="1905000" y="1981200"/>
            <a:ext cx="4953000" cy="3048000"/>
            <a:chOff x="1200" y="1248"/>
            <a:chExt cx="3120" cy="1920"/>
          </a:xfrm>
        </p:grpSpPr>
        <p:sp>
          <p:nvSpPr>
            <p:cNvPr id="15369" name="Line 9"/>
            <p:cNvSpPr>
              <a:spLocks noChangeShapeType="1"/>
            </p:cNvSpPr>
            <p:nvPr/>
          </p:nvSpPr>
          <p:spPr bwMode="auto">
            <a:xfrm>
              <a:off x="3552" y="1248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370" name="Line 10"/>
            <p:cNvSpPr>
              <a:spLocks noChangeShapeType="1"/>
            </p:cNvSpPr>
            <p:nvPr/>
          </p:nvSpPr>
          <p:spPr bwMode="auto">
            <a:xfrm flipH="1">
              <a:off x="2304" y="1248"/>
              <a:ext cx="1680" cy="17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371" name="Rectangle 11"/>
            <p:cNvSpPr>
              <a:spLocks noChangeArrowheads="1"/>
            </p:cNvSpPr>
            <p:nvPr/>
          </p:nvSpPr>
          <p:spPr bwMode="auto">
            <a:xfrm>
              <a:off x="1296" y="3025"/>
              <a:ext cx="672" cy="143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3" name="Line 13"/>
            <p:cNvSpPr>
              <a:spLocks noChangeShapeType="1"/>
            </p:cNvSpPr>
            <p:nvPr/>
          </p:nvSpPr>
          <p:spPr bwMode="auto">
            <a:xfrm>
              <a:off x="1200" y="1488"/>
              <a:ext cx="7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374" name="Line 14"/>
            <p:cNvSpPr>
              <a:spLocks noChangeShapeType="1"/>
            </p:cNvSpPr>
            <p:nvPr/>
          </p:nvSpPr>
          <p:spPr bwMode="auto">
            <a:xfrm>
              <a:off x="1440" y="1488"/>
              <a:ext cx="24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375" name="Rectangle 15"/>
            <p:cNvSpPr>
              <a:spLocks noChangeArrowheads="1"/>
            </p:cNvSpPr>
            <p:nvPr/>
          </p:nvSpPr>
          <p:spPr bwMode="auto">
            <a:xfrm>
              <a:off x="2016" y="3025"/>
              <a:ext cx="672" cy="143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6113929" y="6381690"/>
            <a:ext cx="28979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Courtesy of David W. Aha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sz="3600" b="1"/>
              <a:t>Problem-Solving with CBR</a:t>
            </a:r>
          </a:p>
        </p:txBody>
      </p:sp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2667000" y="4495800"/>
            <a:ext cx="5105400" cy="1828800"/>
          </a:xfrm>
          <a:prstGeom prst="flowChartInputOutpu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838200" y="2438400"/>
            <a:ext cx="4876800" cy="1524000"/>
          </a:xfrm>
          <a:prstGeom prst="flowChartInputOutpu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2667000" y="2057400"/>
            <a:ext cx="19208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latin typeface="Arial" pitchFamily="34" charset="0"/>
              </a:rPr>
              <a:t>Problem Space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6096000" y="4038600"/>
            <a:ext cx="18938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latin typeface="Arial" pitchFamily="34" charset="0"/>
              </a:rPr>
              <a:t>Solution Space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2117725" y="2630488"/>
            <a:ext cx="4730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000">
                <a:latin typeface="Arial" pitchFamily="34" charset="0"/>
              </a:rPr>
              <a:t>p</a:t>
            </a:r>
            <a:r>
              <a:rPr lang="en-US" sz="2000" baseline="-25000">
                <a:latin typeface="Arial" pitchFamily="34" charset="0"/>
              </a:rPr>
              <a:t>2</a:t>
            </a:r>
            <a:endParaRPr lang="en-US" sz="2000">
              <a:latin typeface="Arial" pitchFamily="34" charset="0"/>
            </a:endParaRP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2438400" y="3505200"/>
            <a:ext cx="4175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latin typeface="Arial" pitchFamily="34" charset="0"/>
              </a:rPr>
              <a:t>p</a:t>
            </a:r>
            <a:r>
              <a:rPr lang="en-US" sz="2000" baseline="-25000">
                <a:latin typeface="Arial" pitchFamily="34" charset="0"/>
              </a:rPr>
              <a:t>1</a:t>
            </a:r>
            <a:endParaRPr lang="en-US" sz="2000">
              <a:latin typeface="Arial" pitchFamily="34" charset="0"/>
            </a:endParaRP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4114800" y="4876800"/>
            <a:ext cx="4572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000">
                <a:latin typeface="Arial" pitchFamily="34" charset="0"/>
              </a:rPr>
              <a:t>s</a:t>
            </a:r>
            <a:r>
              <a:rPr lang="en-US" sz="2000" baseline="-25000">
                <a:latin typeface="Arial" pitchFamily="34" charset="0"/>
              </a:rPr>
              <a:t>1</a:t>
            </a:r>
            <a:endParaRPr lang="en-US" sz="2000">
              <a:latin typeface="Arial" pitchFamily="34" charset="0"/>
            </a:endParaRPr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2743200" y="3810000"/>
            <a:ext cx="14478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5257800" y="5562600"/>
            <a:ext cx="4572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000">
                <a:latin typeface="Arial" pitchFamily="34" charset="0"/>
              </a:rPr>
              <a:t>s</a:t>
            </a:r>
            <a:r>
              <a:rPr lang="en-US" sz="2000" baseline="-25000">
                <a:latin typeface="Arial" pitchFamily="34" charset="0"/>
              </a:rPr>
              <a:t>2</a:t>
            </a:r>
            <a:endParaRPr lang="en-US" sz="2000">
              <a:latin typeface="Arial" pitchFamily="34" charset="0"/>
            </a:endParaRPr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>
            <a:off x="2286000" y="2971800"/>
            <a:ext cx="2971800" cy="2514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4191000" y="2514600"/>
            <a:ext cx="4730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000">
                <a:latin typeface="Arial" pitchFamily="34" charset="0"/>
              </a:rPr>
              <a:t>p</a:t>
            </a:r>
            <a:r>
              <a:rPr lang="en-US" sz="2000" baseline="-25000">
                <a:latin typeface="Arial" pitchFamily="34" charset="0"/>
              </a:rPr>
              <a:t>3</a:t>
            </a:r>
            <a:endParaRPr lang="en-US" sz="2000">
              <a:latin typeface="Arial" pitchFamily="34" charset="0"/>
            </a:endParaRPr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4495800" y="2971800"/>
            <a:ext cx="2057400" cy="190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3124200" y="1143000"/>
            <a:ext cx="29718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latin typeface="Arial" pitchFamily="34" charset="0"/>
              </a:rPr>
              <a:t>CBR(problem) = solution</a:t>
            </a:r>
          </a:p>
        </p:txBody>
      </p:sp>
      <p:sp>
        <p:nvSpPr>
          <p:cNvPr id="16411" name="Text Box 27"/>
          <p:cNvSpPr txBox="1">
            <a:spLocks noChangeArrowheads="1"/>
          </p:cNvSpPr>
          <p:nvPr/>
        </p:nvSpPr>
        <p:spPr bwMode="auto">
          <a:xfrm>
            <a:off x="5105400" y="4572000"/>
            <a:ext cx="4572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000">
                <a:latin typeface="Arial" pitchFamily="34" charset="0"/>
              </a:rPr>
              <a:t>s</a:t>
            </a:r>
            <a:r>
              <a:rPr lang="en-US" sz="2000" baseline="-25000">
                <a:latin typeface="Arial" pitchFamily="34" charset="0"/>
              </a:rPr>
              <a:t>4</a:t>
            </a:r>
            <a:endParaRPr lang="en-US" sz="2000">
              <a:latin typeface="Arial" pitchFamily="34" charset="0"/>
            </a:endParaRPr>
          </a:p>
        </p:txBody>
      </p:sp>
      <p:sp>
        <p:nvSpPr>
          <p:cNvPr id="16412" name="Line 28"/>
          <p:cNvSpPr>
            <a:spLocks noChangeShapeType="1"/>
          </p:cNvSpPr>
          <p:nvPr/>
        </p:nvSpPr>
        <p:spPr bwMode="auto">
          <a:xfrm>
            <a:off x="4038600" y="3810000"/>
            <a:ext cx="11430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6413" name="Group 29"/>
          <p:cNvGrpSpPr>
            <a:grpSpLocks/>
          </p:cNvGrpSpPr>
          <p:nvPr/>
        </p:nvGrpSpPr>
        <p:grpSpPr bwMode="auto">
          <a:xfrm>
            <a:off x="2514600" y="2743200"/>
            <a:ext cx="777875" cy="396875"/>
            <a:chOff x="1584" y="1440"/>
            <a:chExt cx="490" cy="250"/>
          </a:xfrm>
        </p:grpSpPr>
        <p:sp>
          <p:nvSpPr>
            <p:cNvPr id="16414" name="Text Box 30"/>
            <p:cNvSpPr txBox="1">
              <a:spLocks noChangeArrowheads="1"/>
            </p:cNvSpPr>
            <p:nvPr/>
          </p:nvSpPr>
          <p:spPr bwMode="auto">
            <a:xfrm>
              <a:off x="1776" y="1440"/>
              <a:ext cx="298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2000">
                  <a:latin typeface="Arial" pitchFamily="34" charset="0"/>
                </a:rPr>
                <a:t>p</a:t>
              </a:r>
              <a:r>
                <a:rPr lang="en-US" sz="2000" baseline="-25000">
                  <a:latin typeface="Arial" pitchFamily="34" charset="0"/>
                </a:rPr>
                <a:t>?</a:t>
              </a:r>
              <a:endParaRPr lang="en-US" sz="2000">
                <a:latin typeface="Arial" pitchFamily="34" charset="0"/>
              </a:endParaRPr>
            </a:p>
          </p:txBody>
        </p:sp>
        <p:sp>
          <p:nvSpPr>
            <p:cNvPr id="16415" name="Line 31"/>
            <p:cNvSpPr>
              <a:spLocks noChangeShapeType="1"/>
            </p:cNvSpPr>
            <p:nvPr/>
          </p:nvSpPr>
          <p:spPr bwMode="auto">
            <a:xfrm flipH="1">
              <a:off x="1584" y="1536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416" name="Group 32"/>
          <p:cNvGrpSpPr>
            <a:grpSpLocks/>
          </p:cNvGrpSpPr>
          <p:nvPr/>
        </p:nvGrpSpPr>
        <p:grpSpPr bwMode="auto">
          <a:xfrm>
            <a:off x="1676400" y="3505200"/>
            <a:ext cx="762000" cy="396875"/>
            <a:chOff x="1056" y="1968"/>
            <a:chExt cx="480" cy="250"/>
          </a:xfrm>
        </p:grpSpPr>
        <p:sp>
          <p:nvSpPr>
            <p:cNvPr id="16417" name="Text Box 33"/>
            <p:cNvSpPr txBox="1">
              <a:spLocks noChangeArrowheads="1"/>
            </p:cNvSpPr>
            <p:nvPr/>
          </p:nvSpPr>
          <p:spPr bwMode="auto">
            <a:xfrm>
              <a:off x="1056" y="1968"/>
              <a:ext cx="298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2000">
                  <a:latin typeface="Arial" pitchFamily="34" charset="0"/>
                </a:rPr>
                <a:t>p</a:t>
              </a:r>
              <a:r>
                <a:rPr lang="en-US" sz="2000" baseline="-25000">
                  <a:latin typeface="Arial" pitchFamily="34" charset="0"/>
                </a:rPr>
                <a:t>?</a:t>
              </a:r>
              <a:endParaRPr lang="en-US" sz="2000">
                <a:latin typeface="Arial" pitchFamily="34" charset="0"/>
              </a:endParaRPr>
            </a:p>
          </p:txBody>
        </p:sp>
        <p:sp>
          <p:nvSpPr>
            <p:cNvPr id="16418" name="Line 34"/>
            <p:cNvSpPr>
              <a:spLocks noChangeShapeType="1"/>
            </p:cNvSpPr>
            <p:nvPr/>
          </p:nvSpPr>
          <p:spPr bwMode="auto">
            <a:xfrm>
              <a:off x="1344" y="2112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419" name="Group 35"/>
          <p:cNvGrpSpPr>
            <a:grpSpLocks/>
          </p:cNvGrpSpPr>
          <p:nvPr/>
        </p:nvGrpSpPr>
        <p:grpSpPr bwMode="auto">
          <a:xfrm>
            <a:off x="3429000" y="4876800"/>
            <a:ext cx="762000" cy="396875"/>
            <a:chOff x="2160" y="2832"/>
            <a:chExt cx="480" cy="250"/>
          </a:xfrm>
        </p:grpSpPr>
        <p:sp>
          <p:nvSpPr>
            <p:cNvPr id="16420" name="Text Box 36"/>
            <p:cNvSpPr txBox="1">
              <a:spLocks noChangeArrowheads="1"/>
            </p:cNvSpPr>
            <p:nvPr/>
          </p:nvSpPr>
          <p:spPr bwMode="auto">
            <a:xfrm>
              <a:off x="2160" y="2832"/>
              <a:ext cx="298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2000">
                  <a:latin typeface="Arial" pitchFamily="34" charset="0"/>
                </a:rPr>
                <a:t>s</a:t>
              </a:r>
              <a:r>
                <a:rPr lang="en-US" sz="2000" baseline="-25000">
                  <a:latin typeface="Arial" pitchFamily="34" charset="0"/>
                </a:rPr>
                <a:t>?</a:t>
              </a:r>
              <a:endParaRPr lang="en-US" sz="2000">
                <a:latin typeface="Arial" pitchFamily="34" charset="0"/>
              </a:endParaRPr>
            </a:p>
          </p:txBody>
        </p:sp>
        <p:sp>
          <p:nvSpPr>
            <p:cNvPr id="16421" name="Line 37"/>
            <p:cNvSpPr>
              <a:spLocks noChangeShapeType="1"/>
            </p:cNvSpPr>
            <p:nvPr/>
          </p:nvSpPr>
          <p:spPr bwMode="auto">
            <a:xfrm flipH="1">
              <a:off x="2448" y="2976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422" name="Text Box 38"/>
          <p:cNvSpPr txBox="1">
            <a:spLocks noChangeArrowheads="1"/>
          </p:cNvSpPr>
          <p:nvPr/>
        </p:nvSpPr>
        <p:spPr bwMode="auto">
          <a:xfrm>
            <a:off x="6400800" y="4800600"/>
            <a:ext cx="4572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000">
                <a:latin typeface="Arial" pitchFamily="34" charset="0"/>
              </a:rPr>
              <a:t>s</a:t>
            </a:r>
            <a:r>
              <a:rPr lang="en-US" sz="2000" baseline="-25000">
                <a:latin typeface="Arial" pitchFamily="34" charset="0"/>
              </a:rPr>
              <a:t>3</a:t>
            </a:r>
            <a:endParaRPr lang="en-US" sz="2000">
              <a:latin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13929" y="6381690"/>
            <a:ext cx="28979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Courtesy of David W. Aha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64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6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3600" b="1"/>
              <a:t>CBR: First Example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429000" y="1851025"/>
            <a:ext cx="3386138" cy="427038"/>
          </a:xfrm>
          <a:prstGeom prst="rect">
            <a:avLst/>
          </a:prstGeom>
          <a:solidFill>
            <a:srgbClr val="000066"/>
          </a:solidFill>
          <a:ln w="12700">
            <a:noFill/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sz="2200" b="1" u="sng">
                <a:solidFill>
                  <a:schemeClr val="bg1"/>
                </a:solidFill>
                <a:latin typeface="Arial" pitchFamily="34" charset="0"/>
              </a:rPr>
              <a:t>Example: Slide Creation</a:t>
            </a:r>
          </a:p>
        </p:txBody>
      </p:sp>
      <p:grpSp>
        <p:nvGrpSpPr>
          <p:cNvPr id="17412" name="Group 4"/>
          <p:cNvGrpSpPr>
            <a:grpSpLocks/>
          </p:cNvGrpSpPr>
          <p:nvPr/>
        </p:nvGrpSpPr>
        <p:grpSpPr bwMode="auto">
          <a:xfrm>
            <a:off x="3200400" y="1393825"/>
            <a:ext cx="4654550" cy="2695575"/>
            <a:chOff x="2016" y="878"/>
            <a:chExt cx="2932" cy="1698"/>
          </a:xfrm>
        </p:grpSpPr>
        <p:sp>
          <p:nvSpPr>
            <p:cNvPr id="17413" name="Rectangle 5"/>
            <p:cNvSpPr>
              <a:spLocks noChangeArrowheads="1"/>
            </p:cNvSpPr>
            <p:nvPr/>
          </p:nvSpPr>
          <p:spPr bwMode="auto">
            <a:xfrm>
              <a:off x="2016" y="1742"/>
              <a:ext cx="1920" cy="83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marL="114300" indent="-114300" eaLnBrk="0" hangingPunct="0"/>
              <a:r>
                <a:rPr lang="en-US" sz="1600" b="1" u="sng">
                  <a:latin typeface="Arial" pitchFamily="34" charset="0"/>
                </a:rPr>
                <a:t>Repository of Presentations:</a:t>
              </a:r>
              <a:endParaRPr lang="en-US" sz="1600">
                <a:latin typeface="Arial" pitchFamily="34" charset="0"/>
              </a:endParaRPr>
            </a:p>
            <a:p>
              <a:pPr marL="114300" indent="-114300" eaLnBrk="0" hangingPunct="0">
                <a:buFontTx/>
                <a:buChar char="-"/>
              </a:pPr>
              <a:r>
                <a:rPr lang="en-US" sz="1600" b="1">
                  <a:latin typeface="Arial" pitchFamily="34" charset="0"/>
                </a:rPr>
                <a:t>5/9/00: ONR review</a:t>
              </a:r>
            </a:p>
            <a:p>
              <a:pPr marL="114300" indent="-114300" eaLnBrk="0" hangingPunct="0">
                <a:buFontTx/>
                <a:buChar char="-"/>
              </a:pPr>
              <a:r>
                <a:rPr lang="en-US" sz="1600" b="1">
                  <a:latin typeface="Arial" pitchFamily="34" charset="0"/>
                </a:rPr>
                <a:t>8/20/00: EWCBR talk</a:t>
              </a:r>
            </a:p>
            <a:p>
              <a:pPr marL="114300" indent="-114300" eaLnBrk="0" hangingPunct="0">
                <a:buFontTx/>
                <a:buChar char="-"/>
              </a:pPr>
              <a:r>
                <a:rPr lang="en-US" sz="1600" b="1">
                  <a:latin typeface="Arial" pitchFamily="34" charset="0"/>
                </a:rPr>
                <a:t>4/25/01: DARPA review</a:t>
              </a:r>
            </a:p>
            <a:p>
              <a:pPr marL="114300" indent="-114300" eaLnBrk="0" hangingPunct="0"/>
              <a:endParaRPr lang="en-US" sz="1600" b="1">
                <a:latin typeface="Arial" pitchFamily="34" charset="0"/>
              </a:endParaRPr>
            </a:p>
          </p:txBody>
        </p:sp>
        <p:grpSp>
          <p:nvGrpSpPr>
            <p:cNvPr id="17414" name="Group 6"/>
            <p:cNvGrpSpPr>
              <a:grpSpLocks/>
            </p:cNvGrpSpPr>
            <p:nvPr/>
          </p:nvGrpSpPr>
          <p:grpSpPr bwMode="auto">
            <a:xfrm>
              <a:off x="2064" y="878"/>
              <a:ext cx="2884" cy="610"/>
              <a:chOff x="2064" y="878"/>
              <a:chExt cx="2884" cy="610"/>
            </a:xfrm>
          </p:grpSpPr>
          <p:grpSp>
            <p:nvGrpSpPr>
              <p:cNvPr id="17415" name="Group 7"/>
              <p:cNvGrpSpPr>
                <a:grpSpLocks/>
              </p:cNvGrpSpPr>
              <p:nvPr/>
            </p:nvGrpSpPr>
            <p:grpSpPr bwMode="auto">
              <a:xfrm>
                <a:off x="3837" y="878"/>
                <a:ext cx="1111" cy="528"/>
                <a:chOff x="3837" y="878"/>
                <a:chExt cx="1111" cy="528"/>
              </a:xfrm>
            </p:grpSpPr>
            <p:sp>
              <p:nvSpPr>
                <p:cNvPr id="17416" name="Rectangle 8"/>
                <p:cNvSpPr>
                  <a:spLocks noChangeArrowheads="1"/>
                </p:cNvSpPr>
                <p:nvPr/>
              </p:nvSpPr>
              <p:spPr bwMode="auto">
                <a:xfrm>
                  <a:off x="3837" y="878"/>
                  <a:ext cx="1111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algn="ctr" eaLnBrk="0" hangingPunct="0"/>
                  <a:r>
                    <a:rPr lang="en-US" sz="2000" b="1" i="1">
                      <a:latin typeface="Arial" pitchFamily="34" charset="0"/>
                    </a:rPr>
                    <a:t>Specification</a:t>
                  </a:r>
                </a:p>
              </p:txBody>
            </p:sp>
            <p:sp>
              <p:nvSpPr>
                <p:cNvPr id="17417" name="Line 9"/>
                <p:cNvSpPr>
                  <a:spLocks noChangeShapeType="1"/>
                </p:cNvSpPr>
                <p:nvPr/>
              </p:nvSpPr>
              <p:spPr bwMode="auto">
                <a:xfrm>
                  <a:off x="4896" y="1022"/>
                  <a:ext cx="0" cy="38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7418" name="Rectangle 10"/>
              <p:cNvSpPr>
                <a:spLocks noChangeArrowheads="1"/>
              </p:cNvSpPr>
              <p:nvPr/>
            </p:nvSpPr>
            <p:spPr bwMode="auto">
              <a:xfrm>
                <a:off x="2064" y="1152"/>
                <a:ext cx="2304" cy="336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7419" name="Group 11"/>
          <p:cNvGrpSpPr>
            <a:grpSpLocks/>
          </p:cNvGrpSpPr>
          <p:nvPr/>
        </p:nvGrpSpPr>
        <p:grpSpPr bwMode="auto">
          <a:xfrm>
            <a:off x="457200" y="4724400"/>
            <a:ext cx="3733800" cy="1368425"/>
            <a:chOff x="288" y="2976"/>
            <a:chExt cx="2352" cy="862"/>
          </a:xfrm>
        </p:grpSpPr>
        <p:grpSp>
          <p:nvGrpSpPr>
            <p:cNvPr id="17420" name="Group 12"/>
            <p:cNvGrpSpPr>
              <a:grpSpLocks/>
            </p:cNvGrpSpPr>
            <p:nvPr/>
          </p:nvGrpSpPr>
          <p:grpSpPr bwMode="auto">
            <a:xfrm>
              <a:off x="288" y="2976"/>
              <a:ext cx="627" cy="336"/>
              <a:chOff x="285" y="2784"/>
              <a:chExt cx="627" cy="336"/>
            </a:xfrm>
          </p:grpSpPr>
          <p:sp>
            <p:nvSpPr>
              <p:cNvPr id="17421" name="Rectangle 13"/>
              <p:cNvSpPr>
                <a:spLocks noChangeArrowheads="1"/>
              </p:cNvSpPr>
              <p:nvPr/>
            </p:nvSpPr>
            <p:spPr bwMode="auto">
              <a:xfrm>
                <a:off x="285" y="2784"/>
                <a:ext cx="606" cy="3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algn="r" eaLnBrk="0" hangingPunct="0"/>
                <a:r>
                  <a:rPr lang="en-US" sz="1600" b="1" i="1">
                    <a:latin typeface="Arial" pitchFamily="34" charset="0"/>
                  </a:rPr>
                  <a:t>Revised</a:t>
                </a:r>
              </a:p>
              <a:p>
                <a:pPr algn="r" eaLnBrk="0" hangingPunct="0">
                  <a:lnSpc>
                    <a:spcPct val="80000"/>
                  </a:lnSpc>
                </a:pPr>
                <a:r>
                  <a:rPr lang="en-US" sz="1600" b="1" i="1">
                    <a:latin typeface="Arial" pitchFamily="34" charset="0"/>
                  </a:rPr>
                  <a:t> talk   </a:t>
                </a:r>
              </a:p>
            </p:txBody>
          </p:sp>
          <p:sp>
            <p:nvSpPr>
              <p:cNvPr id="17422" name="Line 14"/>
              <p:cNvSpPr>
                <a:spLocks noChangeShapeType="1"/>
              </p:cNvSpPr>
              <p:nvPr/>
            </p:nvSpPr>
            <p:spPr bwMode="auto">
              <a:xfrm>
                <a:off x="912" y="2784"/>
                <a:ext cx="0" cy="3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423" name="Group 15"/>
            <p:cNvGrpSpPr>
              <a:grpSpLocks/>
            </p:cNvGrpSpPr>
            <p:nvPr/>
          </p:nvGrpSpPr>
          <p:grpSpPr bwMode="auto">
            <a:xfrm>
              <a:off x="528" y="3032"/>
              <a:ext cx="2112" cy="806"/>
              <a:chOff x="528" y="3032"/>
              <a:chExt cx="2112" cy="806"/>
            </a:xfrm>
          </p:grpSpPr>
          <p:grpSp>
            <p:nvGrpSpPr>
              <p:cNvPr id="17424" name="Group 16"/>
              <p:cNvGrpSpPr>
                <a:grpSpLocks/>
              </p:cNvGrpSpPr>
              <p:nvPr/>
            </p:nvGrpSpPr>
            <p:grpSpPr bwMode="auto">
              <a:xfrm>
                <a:off x="528" y="3326"/>
                <a:ext cx="864" cy="512"/>
                <a:chOff x="432" y="3120"/>
                <a:chExt cx="864" cy="512"/>
              </a:xfrm>
            </p:grpSpPr>
            <p:sp>
              <p:nvSpPr>
                <p:cNvPr id="17425" name="Oval 17"/>
                <p:cNvSpPr>
                  <a:spLocks noChangeArrowheads="1"/>
                </p:cNvSpPr>
                <p:nvPr/>
              </p:nvSpPr>
              <p:spPr bwMode="auto">
                <a:xfrm>
                  <a:off x="432" y="3120"/>
                  <a:ext cx="864" cy="512"/>
                </a:xfrm>
                <a:prstGeom prst="ellipse">
                  <a:avLst/>
                </a:prstGeom>
                <a:solidFill>
                  <a:srgbClr val="011C6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426" name="Rectangle 18"/>
                <p:cNvSpPr>
                  <a:spLocks noChangeArrowheads="1"/>
                </p:cNvSpPr>
                <p:nvPr/>
              </p:nvSpPr>
              <p:spPr bwMode="auto">
                <a:xfrm>
                  <a:off x="480" y="3264"/>
                  <a:ext cx="723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eaLnBrk="0" hangingPunct="0"/>
                  <a:r>
                    <a:rPr lang="en-US" sz="1600" b="1" i="1">
                      <a:solidFill>
                        <a:schemeClr val="bg1"/>
                      </a:solidFill>
                      <a:latin typeface="Arial" pitchFamily="34" charset="0"/>
                    </a:rPr>
                    <a:t>3. </a:t>
                  </a:r>
                  <a:r>
                    <a:rPr lang="en-US" sz="1800" b="1" i="1">
                      <a:solidFill>
                        <a:schemeClr val="bg1"/>
                      </a:solidFill>
                      <a:latin typeface="Arial" pitchFamily="34" charset="0"/>
                    </a:rPr>
                    <a:t>Revise</a:t>
                  </a:r>
                  <a:endParaRPr lang="en-US" sz="1600" b="1" i="1">
                    <a:solidFill>
                      <a:schemeClr val="bg1"/>
                    </a:solidFill>
                    <a:latin typeface="Arial" pitchFamily="34" charset="0"/>
                  </a:endParaRPr>
                </a:p>
              </p:txBody>
            </p:sp>
          </p:grpSp>
          <p:cxnSp>
            <p:nvCxnSpPr>
              <p:cNvPr id="17427" name="AutoShape 19"/>
              <p:cNvCxnSpPr>
                <a:cxnSpLocks noChangeShapeType="1"/>
                <a:endCxn id="17425" idx="7"/>
              </p:cNvCxnSpPr>
              <p:nvPr/>
            </p:nvCxnSpPr>
            <p:spPr bwMode="auto">
              <a:xfrm flipH="1">
                <a:off x="1265" y="3032"/>
                <a:ext cx="1375" cy="369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 type="none" w="sm" len="sm"/>
                <a:tailEnd type="triangle" w="med" len="med"/>
              </a:ln>
              <a:effectLst/>
            </p:spPr>
          </p:cxnSp>
        </p:grpSp>
      </p:grpSp>
      <p:grpSp>
        <p:nvGrpSpPr>
          <p:cNvPr id="17428" name="Group 20"/>
          <p:cNvGrpSpPr>
            <a:grpSpLocks/>
          </p:cNvGrpSpPr>
          <p:nvPr/>
        </p:nvGrpSpPr>
        <p:grpSpPr bwMode="auto">
          <a:xfrm>
            <a:off x="6248400" y="2246313"/>
            <a:ext cx="2555875" cy="3109912"/>
            <a:chOff x="3936" y="1415"/>
            <a:chExt cx="1610" cy="1959"/>
          </a:xfrm>
        </p:grpSpPr>
        <p:grpSp>
          <p:nvGrpSpPr>
            <p:cNvPr id="17429" name="Group 21"/>
            <p:cNvGrpSpPr>
              <a:grpSpLocks/>
            </p:cNvGrpSpPr>
            <p:nvPr/>
          </p:nvGrpSpPr>
          <p:grpSpPr bwMode="auto">
            <a:xfrm>
              <a:off x="4896" y="1828"/>
              <a:ext cx="650" cy="1546"/>
              <a:chOff x="4800" y="1622"/>
              <a:chExt cx="650" cy="1450"/>
            </a:xfrm>
          </p:grpSpPr>
          <p:sp>
            <p:nvSpPr>
              <p:cNvPr id="17430" name="Rectangle 22"/>
              <p:cNvSpPr>
                <a:spLocks noChangeArrowheads="1"/>
              </p:cNvSpPr>
              <p:nvPr/>
            </p:nvSpPr>
            <p:spPr bwMode="auto">
              <a:xfrm>
                <a:off x="4800" y="1920"/>
                <a:ext cx="650" cy="6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600" b="1" i="1">
                    <a:latin typeface="Arial" pitchFamily="34" charset="0"/>
                  </a:rPr>
                  <a:t>Slides of</a:t>
                </a:r>
              </a:p>
              <a:p>
                <a:pPr eaLnBrk="0" hangingPunct="0"/>
                <a:r>
                  <a:rPr lang="en-US" sz="1600" b="1" i="1">
                    <a:latin typeface="Arial" pitchFamily="34" charset="0"/>
                  </a:rPr>
                  <a:t>Talks w/</a:t>
                </a:r>
              </a:p>
              <a:p>
                <a:pPr eaLnBrk="0" hangingPunct="0"/>
                <a:r>
                  <a:rPr lang="en-US" sz="1600" b="1" i="1">
                    <a:latin typeface="Arial" pitchFamily="34" charset="0"/>
                  </a:rPr>
                  <a:t>Similar</a:t>
                </a:r>
              </a:p>
              <a:p>
                <a:pPr eaLnBrk="0" hangingPunct="0"/>
                <a:r>
                  <a:rPr lang="en-US" sz="1600" b="1" i="1">
                    <a:latin typeface="Arial" pitchFamily="34" charset="0"/>
                  </a:rPr>
                  <a:t>Content</a:t>
                </a:r>
              </a:p>
            </p:txBody>
          </p:sp>
          <p:cxnSp>
            <p:nvCxnSpPr>
              <p:cNvPr id="17431" name="AutoShape 23"/>
              <p:cNvCxnSpPr>
                <a:cxnSpLocks noChangeShapeType="1"/>
                <a:stCxn id="17434" idx="4"/>
                <a:endCxn id="17464" idx="0"/>
              </p:cNvCxnSpPr>
              <p:nvPr/>
            </p:nvCxnSpPr>
            <p:spPr bwMode="auto">
              <a:xfrm flipH="1">
                <a:off x="4807" y="1622"/>
                <a:ext cx="1" cy="145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  <a:effectLst/>
            </p:spPr>
          </p:cxnSp>
        </p:grpSp>
        <p:grpSp>
          <p:nvGrpSpPr>
            <p:cNvPr id="17432" name="Group 24"/>
            <p:cNvGrpSpPr>
              <a:grpSpLocks/>
            </p:cNvGrpSpPr>
            <p:nvPr/>
          </p:nvGrpSpPr>
          <p:grpSpPr bwMode="auto">
            <a:xfrm>
              <a:off x="3936" y="1415"/>
              <a:ext cx="1430" cy="744"/>
              <a:chOff x="3840" y="1209"/>
              <a:chExt cx="1430" cy="744"/>
            </a:xfrm>
          </p:grpSpPr>
          <p:grpSp>
            <p:nvGrpSpPr>
              <p:cNvPr id="17433" name="Group 25"/>
              <p:cNvGrpSpPr>
                <a:grpSpLocks/>
              </p:cNvGrpSpPr>
              <p:nvPr/>
            </p:nvGrpSpPr>
            <p:grpSpPr bwMode="auto">
              <a:xfrm>
                <a:off x="4345" y="1209"/>
                <a:ext cx="925" cy="422"/>
                <a:chOff x="4370" y="1200"/>
                <a:chExt cx="925" cy="422"/>
              </a:xfrm>
            </p:grpSpPr>
            <p:sp>
              <p:nvSpPr>
                <p:cNvPr id="17434" name="Oval 26"/>
                <p:cNvSpPr>
                  <a:spLocks noChangeArrowheads="1"/>
                </p:cNvSpPr>
                <p:nvPr/>
              </p:nvSpPr>
              <p:spPr bwMode="auto">
                <a:xfrm>
                  <a:off x="4370" y="1200"/>
                  <a:ext cx="925" cy="422"/>
                </a:xfrm>
                <a:prstGeom prst="ellipse">
                  <a:avLst/>
                </a:prstGeom>
                <a:solidFill>
                  <a:srgbClr val="011C6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435" name="Rectangle 27"/>
                <p:cNvSpPr>
                  <a:spLocks noChangeArrowheads="1"/>
                </p:cNvSpPr>
                <p:nvPr/>
              </p:nvSpPr>
              <p:spPr bwMode="auto">
                <a:xfrm>
                  <a:off x="4433" y="1305"/>
                  <a:ext cx="844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eaLnBrk="0" hangingPunct="0"/>
                  <a:r>
                    <a:rPr lang="en-US" sz="1800" b="1" i="1">
                      <a:solidFill>
                        <a:schemeClr val="bg1"/>
                      </a:solidFill>
                      <a:latin typeface="Arial" pitchFamily="34" charset="0"/>
                    </a:rPr>
                    <a:t>1. Retrieve</a:t>
                  </a:r>
                </a:p>
              </p:txBody>
            </p:sp>
          </p:grpSp>
          <p:cxnSp>
            <p:nvCxnSpPr>
              <p:cNvPr id="17436" name="AutoShape 28"/>
              <p:cNvCxnSpPr>
                <a:cxnSpLocks noChangeShapeType="1"/>
                <a:stCxn id="17413" idx="3"/>
                <a:endCxn id="17434" idx="2"/>
              </p:cNvCxnSpPr>
              <p:nvPr/>
            </p:nvCxnSpPr>
            <p:spPr bwMode="auto">
              <a:xfrm flipV="1">
                <a:off x="3840" y="1420"/>
                <a:ext cx="505" cy="533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  <a:effectLst/>
            </p:spPr>
          </p:cxnSp>
        </p:grpSp>
      </p:grpSp>
      <p:grpSp>
        <p:nvGrpSpPr>
          <p:cNvPr id="17437" name="Group 29"/>
          <p:cNvGrpSpPr>
            <a:grpSpLocks/>
          </p:cNvGrpSpPr>
          <p:nvPr/>
        </p:nvGrpSpPr>
        <p:grpSpPr bwMode="auto">
          <a:xfrm>
            <a:off x="1371600" y="1600200"/>
            <a:ext cx="4800600" cy="2165350"/>
            <a:chOff x="864" y="1008"/>
            <a:chExt cx="3024" cy="1364"/>
          </a:xfrm>
        </p:grpSpPr>
        <p:grpSp>
          <p:nvGrpSpPr>
            <p:cNvPr id="17438" name="Group 30"/>
            <p:cNvGrpSpPr>
              <a:grpSpLocks/>
            </p:cNvGrpSpPr>
            <p:nvPr/>
          </p:nvGrpSpPr>
          <p:grpSpPr bwMode="auto">
            <a:xfrm>
              <a:off x="864" y="1742"/>
              <a:ext cx="1104" cy="630"/>
              <a:chOff x="864" y="1742"/>
              <a:chExt cx="1104" cy="630"/>
            </a:xfrm>
          </p:grpSpPr>
          <p:grpSp>
            <p:nvGrpSpPr>
              <p:cNvPr id="17439" name="Group 31"/>
              <p:cNvGrpSpPr>
                <a:grpSpLocks/>
              </p:cNvGrpSpPr>
              <p:nvPr/>
            </p:nvGrpSpPr>
            <p:grpSpPr bwMode="auto">
              <a:xfrm>
                <a:off x="1152" y="1742"/>
                <a:ext cx="816" cy="422"/>
                <a:chOff x="480" y="1392"/>
                <a:chExt cx="816" cy="422"/>
              </a:xfrm>
            </p:grpSpPr>
            <p:sp>
              <p:nvSpPr>
                <p:cNvPr id="17440" name="Oval 32"/>
                <p:cNvSpPr>
                  <a:spLocks noChangeArrowheads="1"/>
                </p:cNvSpPr>
                <p:nvPr/>
              </p:nvSpPr>
              <p:spPr bwMode="auto">
                <a:xfrm>
                  <a:off x="480" y="1392"/>
                  <a:ext cx="816" cy="422"/>
                </a:xfrm>
                <a:prstGeom prst="ellipse">
                  <a:avLst/>
                </a:prstGeom>
                <a:solidFill>
                  <a:srgbClr val="011C6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441" name="Rectangle 33"/>
                <p:cNvSpPr>
                  <a:spLocks noChangeArrowheads="1"/>
                </p:cNvSpPr>
                <p:nvPr/>
              </p:nvSpPr>
              <p:spPr bwMode="auto">
                <a:xfrm>
                  <a:off x="528" y="1440"/>
                  <a:ext cx="699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eaLnBrk="0" hangingPunct="0"/>
                  <a:r>
                    <a:rPr lang="en-US" sz="1600" b="1" i="1">
                      <a:solidFill>
                        <a:schemeClr val="bg1"/>
                      </a:solidFill>
                      <a:latin typeface="Arial" pitchFamily="34" charset="0"/>
                    </a:rPr>
                    <a:t>5. </a:t>
                  </a:r>
                  <a:r>
                    <a:rPr lang="en-US" sz="1800" b="1" i="1">
                      <a:solidFill>
                        <a:schemeClr val="bg1"/>
                      </a:solidFill>
                      <a:latin typeface="Arial" pitchFamily="34" charset="0"/>
                    </a:rPr>
                    <a:t>Retain</a:t>
                  </a:r>
                  <a:endParaRPr lang="en-US" sz="1600" b="1" i="1">
                    <a:solidFill>
                      <a:schemeClr val="bg1"/>
                    </a:solidFill>
                    <a:latin typeface="Arial" pitchFamily="34" charset="0"/>
                  </a:endParaRPr>
                </a:p>
              </p:txBody>
            </p:sp>
          </p:grpSp>
          <p:sp>
            <p:nvSpPr>
              <p:cNvPr id="17442" name="Text Box 34"/>
              <p:cNvSpPr txBox="1">
                <a:spLocks noChangeArrowheads="1"/>
              </p:cNvSpPr>
              <p:nvPr/>
            </p:nvSpPr>
            <p:spPr bwMode="auto">
              <a:xfrm>
                <a:off x="864" y="2160"/>
                <a:ext cx="72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 b="1" i="1">
                    <a:latin typeface="Arial" pitchFamily="34" charset="0"/>
                  </a:rPr>
                  <a:t>New Case</a:t>
                </a:r>
              </a:p>
            </p:txBody>
          </p:sp>
        </p:grpSp>
        <p:sp>
          <p:nvSpPr>
            <p:cNvPr id="17443" name="Line 35"/>
            <p:cNvSpPr>
              <a:spLocks noChangeShapeType="1"/>
            </p:cNvSpPr>
            <p:nvPr/>
          </p:nvSpPr>
          <p:spPr bwMode="auto">
            <a:xfrm flipH="1" flipV="1">
              <a:off x="1536" y="1008"/>
              <a:ext cx="235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44" name="Line 36"/>
            <p:cNvSpPr>
              <a:spLocks noChangeShapeType="1"/>
            </p:cNvSpPr>
            <p:nvPr/>
          </p:nvSpPr>
          <p:spPr bwMode="auto">
            <a:xfrm>
              <a:off x="1536" y="1008"/>
              <a:ext cx="0" cy="73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45" name="Group 37"/>
          <p:cNvGrpSpPr>
            <a:grpSpLocks/>
          </p:cNvGrpSpPr>
          <p:nvPr/>
        </p:nvGrpSpPr>
        <p:grpSpPr bwMode="auto">
          <a:xfrm>
            <a:off x="304800" y="1905000"/>
            <a:ext cx="3886200" cy="2816225"/>
            <a:chOff x="192" y="1200"/>
            <a:chExt cx="2448" cy="1774"/>
          </a:xfrm>
        </p:grpSpPr>
        <p:grpSp>
          <p:nvGrpSpPr>
            <p:cNvPr id="17446" name="Group 38"/>
            <p:cNvGrpSpPr>
              <a:grpSpLocks/>
            </p:cNvGrpSpPr>
            <p:nvPr/>
          </p:nvGrpSpPr>
          <p:grpSpPr bwMode="auto">
            <a:xfrm>
              <a:off x="572" y="2462"/>
              <a:ext cx="2068" cy="512"/>
              <a:chOff x="572" y="2462"/>
              <a:chExt cx="2068" cy="512"/>
            </a:xfrm>
          </p:grpSpPr>
          <p:grpSp>
            <p:nvGrpSpPr>
              <p:cNvPr id="17447" name="Group 39"/>
              <p:cNvGrpSpPr>
                <a:grpSpLocks/>
              </p:cNvGrpSpPr>
              <p:nvPr/>
            </p:nvGrpSpPr>
            <p:grpSpPr bwMode="auto">
              <a:xfrm>
                <a:off x="572" y="2462"/>
                <a:ext cx="776" cy="512"/>
                <a:chOff x="449" y="1915"/>
                <a:chExt cx="776" cy="512"/>
              </a:xfrm>
            </p:grpSpPr>
            <p:sp>
              <p:nvSpPr>
                <p:cNvPr id="17448" name="Oval 40"/>
                <p:cNvSpPr>
                  <a:spLocks noChangeArrowheads="1"/>
                </p:cNvSpPr>
                <p:nvPr/>
              </p:nvSpPr>
              <p:spPr bwMode="auto">
                <a:xfrm>
                  <a:off x="474" y="1915"/>
                  <a:ext cx="751" cy="512"/>
                </a:xfrm>
                <a:prstGeom prst="ellipse">
                  <a:avLst/>
                </a:prstGeom>
                <a:solidFill>
                  <a:srgbClr val="011C6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449" name="Rectangle 41"/>
                <p:cNvSpPr>
                  <a:spLocks noChangeArrowheads="1"/>
                </p:cNvSpPr>
                <p:nvPr/>
              </p:nvSpPr>
              <p:spPr bwMode="auto">
                <a:xfrm>
                  <a:off x="449" y="2059"/>
                  <a:ext cx="772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eaLnBrk="0" hangingPunct="0"/>
                  <a:r>
                    <a:rPr lang="en-US" sz="1800" b="1" i="1">
                      <a:solidFill>
                        <a:schemeClr val="bg1"/>
                      </a:solidFill>
                      <a:latin typeface="Arial" pitchFamily="34" charset="0"/>
                    </a:rPr>
                    <a:t>4. Review</a:t>
                  </a:r>
                </a:p>
              </p:txBody>
            </p:sp>
          </p:grpSp>
          <p:sp>
            <p:nvSpPr>
              <p:cNvPr id="17450" name="Line 42"/>
              <p:cNvSpPr>
                <a:spLocks noChangeShapeType="1"/>
              </p:cNvSpPr>
              <p:nvPr/>
            </p:nvSpPr>
            <p:spPr bwMode="auto">
              <a:xfrm>
                <a:off x="1344" y="2750"/>
                <a:ext cx="12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451" name="Line 43"/>
            <p:cNvSpPr>
              <a:spLocks noChangeShapeType="1"/>
            </p:cNvSpPr>
            <p:nvPr/>
          </p:nvSpPr>
          <p:spPr bwMode="auto">
            <a:xfrm flipV="1">
              <a:off x="960" y="1200"/>
              <a:ext cx="5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52" name="Line 44"/>
            <p:cNvSpPr>
              <a:spLocks noChangeShapeType="1"/>
            </p:cNvSpPr>
            <p:nvPr/>
          </p:nvSpPr>
          <p:spPr bwMode="auto">
            <a:xfrm flipH="1" flipV="1">
              <a:off x="960" y="1200"/>
              <a:ext cx="0" cy="12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3" name="Rectangle 45"/>
            <p:cNvSpPr>
              <a:spLocks noChangeArrowheads="1"/>
            </p:cNvSpPr>
            <p:nvPr/>
          </p:nvSpPr>
          <p:spPr bwMode="auto">
            <a:xfrm>
              <a:off x="192" y="1728"/>
              <a:ext cx="79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eaLnBrk="0" hangingPunct="0"/>
              <a:r>
                <a:rPr lang="en-US" sz="1600" b="1" i="1">
                  <a:latin typeface="Arial" pitchFamily="34" charset="0"/>
                </a:rPr>
                <a:t>New Slides</a:t>
              </a:r>
            </a:p>
          </p:txBody>
        </p:sp>
      </p:grpSp>
      <p:sp>
        <p:nvSpPr>
          <p:cNvPr id="17454" name="Line 46"/>
          <p:cNvSpPr>
            <a:spLocks noChangeShapeType="1"/>
          </p:cNvSpPr>
          <p:nvPr/>
        </p:nvSpPr>
        <p:spPr bwMode="auto">
          <a:xfrm>
            <a:off x="2438400" y="3451225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55" name="Line 47"/>
          <p:cNvSpPr>
            <a:spLocks noChangeShapeType="1"/>
          </p:cNvSpPr>
          <p:nvPr/>
        </p:nvSpPr>
        <p:spPr bwMode="auto">
          <a:xfrm>
            <a:off x="2438400" y="3908425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56" name="Text Box 48"/>
          <p:cNvSpPr txBox="1">
            <a:spLocks noChangeArrowheads="1"/>
          </p:cNvSpPr>
          <p:nvPr/>
        </p:nvSpPr>
        <p:spPr bwMode="auto">
          <a:xfrm>
            <a:off x="3222772" y="3733800"/>
            <a:ext cx="2234907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b="1" dirty="0">
                <a:latin typeface="Arial" pitchFamily="34" charset="0"/>
              </a:rPr>
              <a:t>- </a:t>
            </a:r>
            <a:r>
              <a:rPr lang="en-US" sz="1600" b="1" dirty="0" smtClean="0">
                <a:latin typeface="Arial" pitchFamily="34" charset="0"/>
              </a:rPr>
              <a:t>7/28/12: class@ 335</a:t>
            </a:r>
            <a:endParaRPr lang="en-US" sz="1600" b="1" dirty="0">
              <a:latin typeface="Arial" pitchFamily="34" charset="0"/>
            </a:endParaRPr>
          </a:p>
        </p:txBody>
      </p:sp>
      <p:grpSp>
        <p:nvGrpSpPr>
          <p:cNvPr id="17457" name="Group 49"/>
          <p:cNvGrpSpPr>
            <a:grpSpLocks/>
          </p:cNvGrpSpPr>
          <p:nvPr/>
        </p:nvGrpSpPr>
        <p:grpSpPr bwMode="auto">
          <a:xfrm>
            <a:off x="2209800" y="4262438"/>
            <a:ext cx="6273800" cy="1830387"/>
            <a:chOff x="1392" y="2685"/>
            <a:chExt cx="3952" cy="1153"/>
          </a:xfrm>
        </p:grpSpPr>
        <p:grpSp>
          <p:nvGrpSpPr>
            <p:cNvPr id="17458" name="Group 50"/>
            <p:cNvGrpSpPr>
              <a:grpSpLocks/>
            </p:cNvGrpSpPr>
            <p:nvPr/>
          </p:nvGrpSpPr>
          <p:grpSpPr bwMode="auto">
            <a:xfrm>
              <a:off x="1392" y="3566"/>
              <a:ext cx="3024" cy="212"/>
              <a:chOff x="1296" y="3360"/>
              <a:chExt cx="3024" cy="212"/>
            </a:xfrm>
          </p:grpSpPr>
          <p:sp>
            <p:nvSpPr>
              <p:cNvPr id="17459" name="Rectangle 51"/>
              <p:cNvSpPr>
                <a:spLocks noChangeArrowheads="1"/>
              </p:cNvSpPr>
              <p:nvPr/>
            </p:nvSpPr>
            <p:spPr bwMode="auto">
              <a:xfrm>
                <a:off x="2602" y="3360"/>
                <a:ext cx="715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algn="ctr" eaLnBrk="0" hangingPunct="0"/>
                <a:r>
                  <a:rPr lang="en-US" sz="1600" b="1" i="1">
                    <a:latin typeface="Arial" pitchFamily="34" charset="0"/>
                  </a:rPr>
                  <a:t>First draft</a:t>
                </a:r>
              </a:p>
            </p:txBody>
          </p:sp>
          <p:sp>
            <p:nvSpPr>
              <p:cNvPr id="17460" name="Line 52"/>
              <p:cNvSpPr>
                <a:spLocks noChangeShapeType="1"/>
              </p:cNvSpPr>
              <p:nvPr/>
            </p:nvSpPr>
            <p:spPr bwMode="auto">
              <a:xfrm flipH="1">
                <a:off x="1296" y="3360"/>
                <a:ext cx="302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461" name="Group 53"/>
            <p:cNvGrpSpPr>
              <a:grpSpLocks/>
            </p:cNvGrpSpPr>
            <p:nvPr/>
          </p:nvGrpSpPr>
          <p:grpSpPr bwMode="auto">
            <a:xfrm>
              <a:off x="2688" y="2685"/>
              <a:ext cx="2656" cy="1153"/>
              <a:chOff x="2688" y="2685"/>
              <a:chExt cx="2656" cy="1153"/>
            </a:xfrm>
          </p:grpSpPr>
          <p:grpSp>
            <p:nvGrpSpPr>
              <p:cNvPr id="17462" name="Group 54"/>
              <p:cNvGrpSpPr>
                <a:grpSpLocks/>
              </p:cNvGrpSpPr>
              <p:nvPr/>
            </p:nvGrpSpPr>
            <p:grpSpPr bwMode="auto">
              <a:xfrm>
                <a:off x="3344" y="2908"/>
                <a:ext cx="2000" cy="930"/>
                <a:chOff x="3344" y="2908"/>
                <a:chExt cx="2000" cy="930"/>
              </a:xfrm>
            </p:grpSpPr>
            <p:grpSp>
              <p:nvGrpSpPr>
                <p:cNvPr id="17463" name="Group 55"/>
                <p:cNvGrpSpPr>
                  <a:grpSpLocks/>
                </p:cNvGrpSpPr>
                <p:nvPr/>
              </p:nvGrpSpPr>
              <p:grpSpPr bwMode="auto">
                <a:xfrm>
                  <a:off x="4462" y="3374"/>
                  <a:ext cx="882" cy="464"/>
                  <a:chOff x="4464" y="3312"/>
                  <a:chExt cx="882" cy="464"/>
                </a:xfrm>
              </p:grpSpPr>
              <p:sp>
                <p:nvSpPr>
                  <p:cNvPr id="17464" name="Oval 56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312"/>
                    <a:ext cx="882" cy="464"/>
                  </a:xfrm>
                  <a:prstGeom prst="ellipse">
                    <a:avLst/>
                  </a:prstGeom>
                  <a:solidFill>
                    <a:srgbClr val="011C6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465" name="Rectangle 57"/>
                  <p:cNvSpPr>
                    <a:spLocks noChangeArrowheads="1"/>
                  </p:cNvSpPr>
                  <p:nvPr/>
                </p:nvSpPr>
                <p:spPr bwMode="auto">
                  <a:xfrm>
                    <a:off x="4560" y="3408"/>
                    <a:ext cx="691" cy="231"/>
                  </a:xfrm>
                  <a:prstGeom prst="rect">
                    <a:avLst/>
                  </a:prstGeom>
                  <a:solidFill>
                    <a:srgbClr val="011C61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2075" tIns="46038" rIns="92075" bIns="46038">
                    <a:spAutoFit/>
                  </a:bodyPr>
                  <a:lstStyle/>
                  <a:p>
                    <a:pPr eaLnBrk="0" hangingPunct="0"/>
                    <a:r>
                      <a:rPr lang="en-US" sz="1600" b="1" i="1">
                        <a:solidFill>
                          <a:schemeClr val="bg1"/>
                        </a:solidFill>
                        <a:latin typeface="Arial" pitchFamily="34" charset="0"/>
                      </a:rPr>
                      <a:t>2. </a:t>
                    </a:r>
                    <a:r>
                      <a:rPr lang="en-US" sz="1800" b="1" i="1">
                        <a:solidFill>
                          <a:schemeClr val="bg1"/>
                        </a:solidFill>
                        <a:latin typeface="Arial" pitchFamily="34" charset="0"/>
                      </a:rPr>
                      <a:t>Reuse</a:t>
                    </a:r>
                    <a:endParaRPr lang="en-US" sz="1600" b="1" i="1">
                      <a:solidFill>
                        <a:schemeClr val="bg1"/>
                      </a:solidFill>
                      <a:latin typeface="Arial" pitchFamily="34" charset="0"/>
                    </a:endParaRPr>
                  </a:p>
                </p:txBody>
              </p:sp>
            </p:grpSp>
            <p:cxnSp>
              <p:nvCxnSpPr>
                <p:cNvPr id="17466" name="AutoShape 58"/>
                <p:cNvCxnSpPr>
                  <a:cxnSpLocks noChangeShapeType="1"/>
                  <a:stCxn id="17467" idx="3"/>
                  <a:endCxn id="17464" idx="1"/>
                </p:cNvCxnSpPr>
                <p:nvPr/>
              </p:nvCxnSpPr>
              <p:spPr bwMode="auto">
                <a:xfrm>
                  <a:off x="3344" y="2908"/>
                  <a:ext cx="1248" cy="534"/>
                </a:xfrm>
                <a:prstGeom prst="straightConnector1">
                  <a:avLst/>
                </a:prstGeom>
                <a:noFill/>
                <a:ln w="28575">
                  <a:solidFill>
                    <a:schemeClr val="tx1"/>
                  </a:solidFill>
                  <a:prstDash val="dash"/>
                  <a:round/>
                  <a:headEnd type="triangle" w="med" len="med"/>
                  <a:tailEnd type="triangle" w="med" len="med"/>
                </a:ln>
                <a:effectLst/>
              </p:spPr>
            </p:cxnSp>
          </p:grpSp>
          <p:sp>
            <p:nvSpPr>
              <p:cNvPr id="17467" name="Text Box 59"/>
              <p:cNvSpPr txBox="1">
                <a:spLocks noChangeArrowheads="1"/>
              </p:cNvSpPr>
              <p:nvPr/>
            </p:nvSpPr>
            <p:spPr bwMode="auto">
              <a:xfrm>
                <a:off x="2688" y="2685"/>
                <a:ext cx="656" cy="446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  <a:effectLst>
                <a:prstShdw prst="shdw13" dist="53882" dir="13500000">
                  <a:schemeClr val="bg2"/>
                </a:prstShdw>
              </a:effectLst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/>
                  <a:t>class@</a:t>
                </a:r>
                <a:endParaRPr lang="en-US" sz="2000" dirty="0"/>
              </a:p>
              <a:p>
                <a:r>
                  <a:rPr lang="en-US" sz="2000" dirty="0" smtClean="0"/>
                  <a:t>CSE335</a:t>
                </a:r>
                <a:endParaRPr lang="en-US" sz="2000" dirty="0"/>
              </a:p>
            </p:txBody>
          </p:sp>
        </p:grpSp>
      </p:grpSp>
      <p:sp>
        <p:nvSpPr>
          <p:cNvPr id="60" name="TextBox 59"/>
          <p:cNvSpPr txBox="1"/>
          <p:nvPr/>
        </p:nvSpPr>
        <p:spPr>
          <a:xfrm>
            <a:off x="6113929" y="6381690"/>
            <a:ext cx="28979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Courtesy of David W. Aha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7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7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7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54" grpId="0" animBg="1"/>
      <p:bldP spid="17455" grpId="0" animBg="1"/>
      <p:bldP spid="17456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617</TotalTime>
  <Words>1135</Words>
  <Application>Microsoft Office PowerPoint</Application>
  <PresentationFormat>On-screen Show (4:3)</PresentationFormat>
  <Paragraphs>274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Default Design</vt:lpstr>
      <vt:lpstr>Taxonomy of Problem Solving and Case-Based Reasoning (CBR)</vt:lpstr>
      <vt:lpstr>Taxonomy of Problem Solving</vt:lpstr>
      <vt:lpstr>Classification Tasks</vt:lpstr>
      <vt:lpstr>Restaurant Example</vt:lpstr>
      <vt:lpstr>Classification Approximation</vt:lpstr>
      <vt:lpstr>Diagnosis</vt:lpstr>
      <vt:lpstr>CBR: Definition</vt:lpstr>
      <vt:lpstr>Problem-Solving with CBR</vt:lpstr>
      <vt:lpstr>CBR: First Example</vt:lpstr>
      <vt:lpstr>Some Interrelations between Topics</vt:lpstr>
      <vt:lpstr>CBR: Outstanding Issues</vt:lpstr>
      <vt:lpstr>CBR: History</vt:lpstr>
      <vt:lpstr>Taxonomy of Problem Solving and CBR</vt:lpstr>
      <vt:lpstr>Homework (next class)</vt:lpstr>
      <vt:lpstr>About Presentations</vt:lpstr>
      <vt:lpstr>Topics</vt:lpstr>
      <vt:lpstr>PowerPoint Presentation</vt:lpstr>
    </vt:vector>
  </TitlesOfParts>
  <Company>Lehigh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Induction: Applications</dc:title>
  <dc:creator>Valued Gateway Client</dc:creator>
  <cp:lastModifiedBy>John</cp:lastModifiedBy>
  <cp:revision>303</cp:revision>
  <dcterms:created xsi:type="dcterms:W3CDTF">2002-01-31T01:13:02Z</dcterms:created>
  <dcterms:modified xsi:type="dcterms:W3CDTF">2012-09-07T18:03:13Z</dcterms:modified>
</cp:coreProperties>
</file>