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14" r:id="rId4"/>
    <p:sldId id="326" r:id="rId5"/>
    <p:sldId id="315" r:id="rId6"/>
    <p:sldId id="309" r:id="rId7"/>
    <p:sldId id="310" r:id="rId8"/>
    <p:sldId id="324" r:id="rId9"/>
    <p:sldId id="325" r:id="rId10"/>
    <p:sldId id="311" r:id="rId11"/>
    <p:sldId id="31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55" autoAdjust="0"/>
  </p:normalViewPr>
  <p:slideViewPr>
    <p:cSldViewPr>
      <p:cViewPr>
        <p:scale>
          <a:sx n="67" d="100"/>
          <a:sy n="67" d="100"/>
        </p:scale>
        <p:origin x="-206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EBC80-49F2-4C96-B689-0DBA634B0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1BF20-7366-448D-BB8F-AA73E073C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1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97205-57E8-4FF0-8B64-40A8EDF646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3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A0C91-4711-472D-8933-DC176F8409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9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9E794-28E2-44A3-8A13-618627483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2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8899F-8A7C-49E5-8CCF-0DE938CDAF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3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4A2BF-3924-4C48-822F-874C53BD42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3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60968-314A-48A9-A166-A44491EBD0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6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07905-BFD2-4CBA-8DE4-CFC12B0EA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7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E3550-60B2-44E5-9C93-7B2B01AECA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9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AA5BA-BD0F-4253-8604-D7392BE20F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3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30214C-E9F8-40AB-AD6B-BA43C8D77E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Case Adaptation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467600" cy="1752600"/>
          </a:xfrm>
        </p:spPr>
        <p:txBody>
          <a:bodyPr/>
          <a:lstStyle/>
          <a:p>
            <a:pPr algn="l"/>
            <a:r>
              <a:rPr lang="en-US" sz="2400" b="1"/>
              <a:t>Sources:</a:t>
            </a:r>
          </a:p>
          <a:p>
            <a:pPr lvl="1" algn="l">
              <a:buFontTx/>
              <a:buChar char="–"/>
            </a:pPr>
            <a:r>
              <a:rPr lang="en-US" sz="2000" b="1"/>
              <a:t>Chapter 8</a:t>
            </a:r>
          </a:p>
          <a:p>
            <a:pPr lvl="1" algn="l">
              <a:buFontTx/>
              <a:buChar char="–"/>
            </a:pPr>
            <a:r>
              <a:rPr lang="en-US" sz="2000"/>
              <a:t>www.iiia.csic.es/People/enric/AICom.html</a:t>
            </a:r>
          </a:p>
          <a:p>
            <a:pPr lvl="1" algn="l">
              <a:buFontTx/>
              <a:buChar char="–"/>
            </a:pPr>
            <a:r>
              <a:rPr lang="en-US" sz="2000"/>
              <a:t>www.ai-cbr.org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Compositional Adaptation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73152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Let C = (P,S); A problem P and a solution 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Adaptation problem: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Given</a:t>
            </a:r>
          </a:p>
          <a:p>
            <a:pPr>
              <a:buFontTx/>
              <a:buChar char="•"/>
            </a:pPr>
            <a:endParaRPr lang="en-US"/>
          </a:p>
          <a:p>
            <a:pPr lvl="2">
              <a:buFont typeface="Wingdings" pitchFamily="2" charset="2"/>
              <a:buChar char="§"/>
            </a:pPr>
            <a:r>
              <a:rPr lang="en-US"/>
              <a:t>A problem P’</a:t>
            </a:r>
          </a:p>
          <a:p>
            <a:pPr lvl="2">
              <a:buFont typeface="Wingdings" pitchFamily="2" charset="2"/>
              <a:buChar char="§"/>
            </a:pPr>
            <a:r>
              <a:rPr lang="en-US"/>
              <a:t>A case C such that P is similar to P’</a:t>
            </a:r>
          </a:p>
          <a:p>
            <a:pPr lvl="2">
              <a:buFont typeface="Wingdings" pitchFamily="2" charset="2"/>
              <a:buChar char="§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Search a sequence of substitutions </a:t>
            </a:r>
            <a:r>
              <a:rPr lang="en-US">
                <a:sym typeface="Symbol" pitchFamily="18" charset="2"/>
              </a:rPr>
              <a:t></a:t>
            </a:r>
            <a:r>
              <a:rPr lang="en-US" sz="2800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, </a:t>
            </a:r>
            <a:r>
              <a:rPr lang="en-US"/>
              <a:t> …, </a:t>
            </a:r>
            <a:r>
              <a:rPr lang="en-US">
                <a:sym typeface="Symbol" pitchFamily="18" charset="2"/>
              </a:rPr>
              <a:t></a:t>
            </a:r>
            <a:r>
              <a:rPr lang="en-US" sz="2800" baseline="-25000"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such that: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1584325" y="6096000"/>
            <a:ext cx="278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S’ is a solution for P’</a:t>
            </a:r>
          </a:p>
        </p:txBody>
      </p:sp>
      <p:grpSp>
        <p:nvGrpSpPr>
          <p:cNvPr id="75795" name="Group 19"/>
          <p:cNvGrpSpPr>
            <a:grpSpLocks/>
          </p:cNvGrpSpPr>
          <p:nvPr/>
        </p:nvGrpSpPr>
        <p:grpSpPr bwMode="auto">
          <a:xfrm>
            <a:off x="1447800" y="5146675"/>
            <a:ext cx="5562600" cy="720725"/>
            <a:chOff x="912" y="3242"/>
            <a:chExt cx="3504" cy="454"/>
          </a:xfrm>
        </p:grpSpPr>
        <p:sp>
          <p:nvSpPr>
            <p:cNvPr id="75781" name="Line 5"/>
            <p:cNvSpPr>
              <a:spLocks noChangeShapeType="1"/>
            </p:cNvSpPr>
            <p:nvPr/>
          </p:nvSpPr>
          <p:spPr bwMode="auto">
            <a:xfrm>
              <a:off x="1488" y="35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2" name="Oval 6"/>
            <p:cNvSpPr>
              <a:spLocks noChangeArrowheads="1"/>
            </p:cNvSpPr>
            <p:nvPr/>
          </p:nvSpPr>
          <p:spPr bwMode="auto">
            <a:xfrm>
              <a:off x="2016" y="35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3" name="Text Box 7"/>
            <p:cNvSpPr txBox="1">
              <a:spLocks noChangeArrowheads="1"/>
            </p:cNvSpPr>
            <p:nvPr/>
          </p:nvSpPr>
          <p:spPr bwMode="auto">
            <a:xfrm>
              <a:off x="912" y="3408"/>
              <a:ext cx="5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(P,C)</a:t>
              </a:r>
            </a:p>
          </p:txBody>
        </p: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2112" y="35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Oval 9"/>
            <p:cNvSpPr>
              <a:spLocks noChangeArrowheads="1"/>
            </p:cNvSpPr>
            <p:nvPr/>
          </p:nvSpPr>
          <p:spPr bwMode="auto">
            <a:xfrm>
              <a:off x="2640" y="35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2774" y="338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75787" name="Line 11"/>
            <p:cNvSpPr>
              <a:spLocks noChangeShapeType="1"/>
            </p:cNvSpPr>
            <p:nvPr/>
          </p:nvSpPr>
          <p:spPr bwMode="auto">
            <a:xfrm>
              <a:off x="3168" y="35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Text Box 12"/>
            <p:cNvSpPr txBox="1">
              <a:spLocks noChangeArrowheads="1"/>
            </p:cNvSpPr>
            <p:nvPr/>
          </p:nvSpPr>
          <p:spPr bwMode="auto">
            <a:xfrm>
              <a:off x="3782" y="3386"/>
              <a:ext cx="6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(P’,S’)</a:t>
              </a:r>
            </a:p>
          </p:txBody>
        </p:sp>
        <p:sp>
          <p:nvSpPr>
            <p:cNvPr id="75791" name="Text Box 15"/>
            <p:cNvSpPr txBox="1">
              <a:spLocks noChangeArrowheads="1"/>
            </p:cNvSpPr>
            <p:nvPr/>
          </p:nvSpPr>
          <p:spPr bwMode="auto">
            <a:xfrm>
              <a:off x="1622" y="3242"/>
              <a:ext cx="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</a:t>
              </a:r>
              <a:r>
                <a:rPr lang="en-US" sz="2800" baseline="-25000">
                  <a:sym typeface="Symbol" pitchFamily="18" charset="2"/>
                </a:rPr>
                <a:t>1</a:t>
              </a:r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2231" y="3242"/>
              <a:ext cx="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</a:t>
              </a:r>
              <a:r>
                <a:rPr lang="en-US" sz="2800" baseline="-25000">
                  <a:sym typeface="Symbol" pitchFamily="18" charset="2"/>
                </a:rPr>
                <a:t>2</a:t>
              </a:r>
            </a:p>
          </p:txBody>
        </p:sp>
        <p:sp>
          <p:nvSpPr>
            <p:cNvPr id="75793" name="Text Box 17"/>
            <p:cNvSpPr txBox="1">
              <a:spLocks noChangeArrowheads="1"/>
            </p:cNvSpPr>
            <p:nvPr/>
          </p:nvSpPr>
          <p:spPr bwMode="auto">
            <a:xfrm>
              <a:off x="3287" y="3242"/>
              <a:ext cx="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</a:t>
              </a:r>
              <a:r>
                <a:rPr lang="en-US" sz="2800" baseline="-25000">
                  <a:sym typeface="Symbol" pitchFamily="18" charset="2"/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Adaptation Operators (2)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279525" y="2327275"/>
            <a:ext cx="57759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Uses rule-based systems during adaptation</a:t>
            </a:r>
            <a:endParaRPr lang="en-US" dirty="0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1295400" y="3124200"/>
            <a:ext cx="544091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Roles of operators/rules:</a:t>
            </a:r>
          </a:p>
          <a:p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 General knowledge about the domain</a:t>
            </a:r>
          </a:p>
          <a:p>
            <a:pPr lvl="1">
              <a:buFontTx/>
              <a:buChar char="•"/>
            </a:pPr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 </a:t>
            </a:r>
          </a:p>
        </p:txBody>
      </p:sp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1447800" y="1336675"/>
            <a:ext cx="5562600" cy="720725"/>
            <a:chOff x="912" y="3242"/>
            <a:chExt cx="3504" cy="454"/>
          </a:xfrm>
        </p:grpSpPr>
        <p:sp>
          <p:nvSpPr>
            <p:cNvPr id="76818" name="Line 18"/>
            <p:cNvSpPr>
              <a:spLocks noChangeShapeType="1"/>
            </p:cNvSpPr>
            <p:nvPr/>
          </p:nvSpPr>
          <p:spPr bwMode="auto">
            <a:xfrm>
              <a:off x="1488" y="35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9" name="Oval 19"/>
            <p:cNvSpPr>
              <a:spLocks noChangeArrowheads="1"/>
            </p:cNvSpPr>
            <p:nvPr/>
          </p:nvSpPr>
          <p:spPr bwMode="auto">
            <a:xfrm>
              <a:off x="2016" y="35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Text Box 20"/>
            <p:cNvSpPr txBox="1">
              <a:spLocks noChangeArrowheads="1"/>
            </p:cNvSpPr>
            <p:nvPr/>
          </p:nvSpPr>
          <p:spPr bwMode="auto">
            <a:xfrm>
              <a:off x="912" y="3408"/>
              <a:ext cx="5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(P,C)</a:t>
              </a:r>
            </a:p>
          </p:txBody>
        </p:sp>
        <p:sp>
          <p:nvSpPr>
            <p:cNvPr id="76821" name="Line 21"/>
            <p:cNvSpPr>
              <a:spLocks noChangeShapeType="1"/>
            </p:cNvSpPr>
            <p:nvPr/>
          </p:nvSpPr>
          <p:spPr bwMode="auto">
            <a:xfrm>
              <a:off x="2112" y="35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2" name="Oval 22"/>
            <p:cNvSpPr>
              <a:spLocks noChangeArrowheads="1"/>
            </p:cNvSpPr>
            <p:nvPr/>
          </p:nvSpPr>
          <p:spPr bwMode="auto">
            <a:xfrm>
              <a:off x="2640" y="35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Text Box 23"/>
            <p:cNvSpPr txBox="1">
              <a:spLocks noChangeArrowheads="1"/>
            </p:cNvSpPr>
            <p:nvPr/>
          </p:nvSpPr>
          <p:spPr bwMode="auto">
            <a:xfrm>
              <a:off x="2774" y="338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76824" name="Line 24"/>
            <p:cNvSpPr>
              <a:spLocks noChangeShapeType="1"/>
            </p:cNvSpPr>
            <p:nvPr/>
          </p:nvSpPr>
          <p:spPr bwMode="auto">
            <a:xfrm>
              <a:off x="3168" y="35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5" name="Text Box 25"/>
            <p:cNvSpPr txBox="1">
              <a:spLocks noChangeArrowheads="1"/>
            </p:cNvSpPr>
            <p:nvPr/>
          </p:nvSpPr>
          <p:spPr bwMode="auto">
            <a:xfrm>
              <a:off x="3782" y="3386"/>
              <a:ext cx="6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(P’,S’)</a:t>
              </a:r>
            </a:p>
          </p:txBody>
        </p:sp>
        <p:sp>
          <p:nvSpPr>
            <p:cNvPr id="76826" name="Text Box 26"/>
            <p:cNvSpPr txBox="1">
              <a:spLocks noChangeArrowheads="1"/>
            </p:cNvSpPr>
            <p:nvPr/>
          </p:nvSpPr>
          <p:spPr bwMode="auto">
            <a:xfrm>
              <a:off x="1622" y="3242"/>
              <a:ext cx="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</a:t>
              </a:r>
              <a:r>
                <a:rPr lang="en-US" sz="2800" baseline="-25000">
                  <a:sym typeface="Symbol" pitchFamily="18" charset="2"/>
                </a:rPr>
                <a:t>1</a:t>
              </a:r>
            </a:p>
          </p:txBody>
        </p:sp>
        <p:sp>
          <p:nvSpPr>
            <p:cNvPr id="76827" name="Text Box 27"/>
            <p:cNvSpPr txBox="1">
              <a:spLocks noChangeArrowheads="1"/>
            </p:cNvSpPr>
            <p:nvPr/>
          </p:nvSpPr>
          <p:spPr bwMode="auto">
            <a:xfrm>
              <a:off x="2231" y="3242"/>
              <a:ext cx="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</a:t>
              </a:r>
              <a:r>
                <a:rPr lang="en-US" sz="2800" baseline="-25000">
                  <a:sym typeface="Symbol" pitchFamily="18" charset="2"/>
                </a:rPr>
                <a:t>2</a:t>
              </a:r>
            </a:p>
          </p:txBody>
        </p:sp>
        <p:sp>
          <p:nvSpPr>
            <p:cNvPr id="76828" name="Text Box 28"/>
            <p:cNvSpPr txBox="1">
              <a:spLocks noChangeArrowheads="1"/>
            </p:cNvSpPr>
            <p:nvPr/>
          </p:nvSpPr>
          <p:spPr bwMode="auto">
            <a:xfrm>
              <a:off x="3287" y="3242"/>
              <a:ext cx="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</a:t>
              </a:r>
              <a:r>
                <a:rPr lang="en-US" sz="2800" baseline="-25000">
                  <a:sym typeface="Symbol" pitchFamily="18" charset="2"/>
                </a:rPr>
                <a:t>n</a:t>
              </a:r>
            </a:p>
          </p:txBody>
        </p:sp>
      </p:grp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2193925" y="4537075"/>
            <a:ext cx="294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Adaptation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Adaptation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3200400" y="32004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Adaptation</a:t>
            </a:r>
          </a:p>
        </p:txBody>
      </p: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2667000" y="2819400"/>
            <a:ext cx="2667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45" name="Group 37"/>
          <p:cNvGrpSpPr>
            <a:grpSpLocks/>
          </p:cNvGrpSpPr>
          <p:nvPr/>
        </p:nvGrpSpPr>
        <p:grpSpPr bwMode="auto">
          <a:xfrm>
            <a:off x="1981200" y="1600200"/>
            <a:ext cx="1981200" cy="1219200"/>
            <a:chOff x="1248" y="1008"/>
            <a:chExt cx="1248" cy="768"/>
          </a:xfrm>
        </p:grpSpPr>
        <p:sp>
          <p:nvSpPr>
            <p:cNvPr id="68637" name="Text Box 29"/>
            <p:cNvSpPr txBox="1">
              <a:spLocks noChangeArrowheads="1"/>
            </p:cNvSpPr>
            <p:nvPr/>
          </p:nvSpPr>
          <p:spPr bwMode="auto">
            <a:xfrm>
              <a:off x="1248" y="1008"/>
              <a:ext cx="11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 problem</a:t>
              </a:r>
            </a:p>
          </p:txBody>
        </p:sp>
        <p:sp>
          <p:nvSpPr>
            <p:cNvPr id="68641" name="Line 33"/>
            <p:cNvSpPr>
              <a:spLocks noChangeShapeType="1"/>
            </p:cNvSpPr>
            <p:nvPr/>
          </p:nvSpPr>
          <p:spPr bwMode="auto">
            <a:xfrm>
              <a:off x="1776" y="1248"/>
              <a:ext cx="72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646" name="Group 38"/>
          <p:cNvGrpSpPr>
            <a:grpSpLocks/>
          </p:cNvGrpSpPr>
          <p:nvPr/>
        </p:nvGrpSpPr>
        <p:grpSpPr bwMode="auto">
          <a:xfrm>
            <a:off x="457200" y="3124200"/>
            <a:ext cx="2209800" cy="822325"/>
            <a:chOff x="288" y="1968"/>
            <a:chExt cx="1392" cy="518"/>
          </a:xfrm>
        </p:grpSpPr>
        <p:sp>
          <p:nvSpPr>
            <p:cNvPr id="68638" name="Text Box 30"/>
            <p:cNvSpPr txBox="1">
              <a:spLocks noChangeArrowheads="1"/>
            </p:cNvSpPr>
            <p:nvPr/>
          </p:nvSpPr>
          <p:spPr bwMode="auto">
            <a:xfrm>
              <a:off x="288" y="1968"/>
              <a:ext cx="111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Selected case</a:t>
              </a:r>
            </a:p>
          </p:txBody>
        </p:sp>
        <p:sp>
          <p:nvSpPr>
            <p:cNvPr id="68642" name="Line 34"/>
            <p:cNvSpPr>
              <a:spLocks noChangeShapeType="1"/>
            </p:cNvSpPr>
            <p:nvPr/>
          </p:nvSpPr>
          <p:spPr bwMode="auto">
            <a:xfrm>
              <a:off x="105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647" name="Group 39"/>
          <p:cNvGrpSpPr>
            <a:grpSpLocks/>
          </p:cNvGrpSpPr>
          <p:nvPr/>
        </p:nvGrpSpPr>
        <p:grpSpPr bwMode="auto">
          <a:xfrm>
            <a:off x="2362200" y="4191000"/>
            <a:ext cx="2949575" cy="1219200"/>
            <a:chOff x="1488" y="2640"/>
            <a:chExt cx="1858" cy="768"/>
          </a:xfrm>
        </p:grpSpPr>
        <p:sp>
          <p:nvSpPr>
            <p:cNvPr id="68639" name="Text Box 31"/>
            <p:cNvSpPr txBox="1">
              <a:spLocks noChangeArrowheads="1"/>
            </p:cNvSpPr>
            <p:nvPr/>
          </p:nvSpPr>
          <p:spPr bwMode="auto">
            <a:xfrm>
              <a:off x="1488" y="3120"/>
              <a:ext cx="1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Adaptation knowledge</a:t>
              </a:r>
            </a:p>
          </p:txBody>
        </p:sp>
        <p:sp>
          <p:nvSpPr>
            <p:cNvPr id="68643" name="Line 35"/>
            <p:cNvSpPr>
              <a:spLocks noChangeShapeType="1"/>
            </p:cNvSpPr>
            <p:nvPr/>
          </p:nvSpPr>
          <p:spPr bwMode="auto">
            <a:xfrm flipV="1">
              <a:off x="2256" y="264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648" name="Group 40"/>
          <p:cNvGrpSpPr>
            <a:grpSpLocks/>
          </p:cNvGrpSpPr>
          <p:nvPr/>
        </p:nvGrpSpPr>
        <p:grpSpPr bwMode="auto">
          <a:xfrm>
            <a:off x="5334000" y="3165475"/>
            <a:ext cx="2266950" cy="457200"/>
            <a:chOff x="3360" y="1994"/>
            <a:chExt cx="1428" cy="288"/>
          </a:xfrm>
        </p:grpSpPr>
        <p:sp>
          <p:nvSpPr>
            <p:cNvPr id="68640" name="Text Box 32"/>
            <p:cNvSpPr txBox="1">
              <a:spLocks noChangeArrowheads="1"/>
            </p:cNvSpPr>
            <p:nvPr/>
          </p:nvSpPr>
          <p:spPr bwMode="auto">
            <a:xfrm>
              <a:off x="4022" y="1994"/>
              <a:ext cx="7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Solution</a:t>
              </a:r>
            </a:p>
          </p:txBody>
        </p:sp>
        <p:sp>
          <p:nvSpPr>
            <p:cNvPr id="68644" name="Line 36"/>
            <p:cNvSpPr>
              <a:spLocks noChangeShapeType="1"/>
            </p:cNvSpPr>
            <p:nvPr/>
          </p:nvSpPr>
          <p:spPr bwMode="auto">
            <a:xfrm>
              <a:off x="3360" y="216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/>
              <a:t>Classes of Adaptation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050925" y="914400"/>
            <a:ext cx="41848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No-adaptation</a:t>
            </a:r>
          </a:p>
          <a:p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Transformational </a:t>
            </a:r>
            <a:r>
              <a:rPr lang="en-US" dirty="0"/>
              <a:t>Analogy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Substitution </a:t>
            </a:r>
            <a:r>
              <a:rPr lang="en-US" dirty="0"/>
              <a:t>Adaptation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Feedback based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constraint based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Compositional adaptation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Generative Solution Adaptation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Transformational </a:t>
            </a:r>
            <a:r>
              <a:rPr lang="en-US" dirty="0" smtClean="0"/>
              <a:t>Analogy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Derivational Analogy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Adaptation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3950" y="1752600"/>
            <a:ext cx="765626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For classification/diagnosis tasks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If C is the NN for a new problem P then</a:t>
            </a:r>
          </a:p>
          <a:p>
            <a:pPr lvl="1"/>
            <a:r>
              <a:rPr lang="en-US" dirty="0" smtClean="0"/>
              <a:t>       class(P) </a:t>
            </a:r>
            <a:r>
              <a:rPr lang="en-US" dirty="0" smtClean="0">
                <a:sym typeface="Wingdings" pitchFamily="2" charset="2"/>
              </a:rPr>
              <a:t> class(C)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If {C</a:t>
            </a:r>
            <a:r>
              <a:rPr lang="en-US" baseline="-25000" dirty="0" smtClean="0"/>
              <a:t>1</a:t>
            </a:r>
            <a:r>
              <a:rPr lang="en-US" dirty="0" smtClean="0"/>
              <a:t>,…,C</a:t>
            </a:r>
            <a:r>
              <a:rPr lang="en-US" baseline="-25000" dirty="0" smtClean="0"/>
              <a:t>k</a:t>
            </a:r>
            <a:r>
              <a:rPr lang="en-US" dirty="0" smtClean="0"/>
              <a:t>} are the k-NN for a new problem P then</a:t>
            </a:r>
          </a:p>
          <a:p>
            <a:pPr lvl="2"/>
            <a:r>
              <a:rPr lang="en-US" dirty="0" smtClean="0"/>
              <a:t>Class(C) </a:t>
            </a:r>
            <a:r>
              <a:rPr lang="en-US" dirty="0" smtClean="0">
                <a:sym typeface="Wingdings" pitchFamily="2" charset="2"/>
              </a:rPr>
              <a:t> F(</a:t>
            </a:r>
            <a:r>
              <a:rPr lang="en-US" dirty="0" smtClean="0"/>
              <a:t>{C</a:t>
            </a:r>
            <a:r>
              <a:rPr lang="en-US" baseline="-25000" dirty="0" smtClean="0"/>
              <a:t>1</a:t>
            </a:r>
            <a:r>
              <a:rPr lang="en-US" dirty="0" smtClean="0"/>
              <a:t>,…,C</a:t>
            </a:r>
            <a:r>
              <a:rPr lang="en-US" baseline="-25000" dirty="0" smtClean="0"/>
              <a:t>k</a:t>
            </a:r>
            <a:r>
              <a:rPr lang="en-US" dirty="0" smtClean="0"/>
              <a:t>}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2"/>
            <a:endParaRPr lang="en-US" dirty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For example: F(</a:t>
            </a:r>
            <a:r>
              <a:rPr lang="en-US" dirty="0" smtClean="0"/>
              <a:t>{C</a:t>
            </a:r>
            <a:r>
              <a:rPr lang="en-US" baseline="-25000" dirty="0" smtClean="0"/>
              <a:t>1</a:t>
            </a:r>
            <a:r>
              <a:rPr lang="en-US" dirty="0" smtClean="0"/>
              <a:t>,…,C</a:t>
            </a:r>
            <a:r>
              <a:rPr lang="en-US" baseline="-25000" dirty="0" smtClean="0"/>
              <a:t>k</a:t>
            </a:r>
            <a:r>
              <a:rPr lang="en-US" dirty="0" smtClean="0"/>
              <a:t>}</a:t>
            </a:r>
            <a:r>
              <a:rPr lang="en-US" dirty="0" smtClean="0">
                <a:sym typeface="Wingdings" pitchFamily="2" charset="2"/>
              </a:rPr>
              <a:t>) = “majority class among</a:t>
            </a:r>
          </a:p>
          <a:p>
            <a:pPr lvl="2"/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                                     </a:t>
            </a:r>
            <a:r>
              <a:rPr lang="en-US" dirty="0" smtClean="0"/>
              <a:t>{C</a:t>
            </a:r>
            <a:r>
              <a:rPr lang="en-US" baseline="-25000" dirty="0" smtClean="0"/>
              <a:t>1</a:t>
            </a:r>
            <a:r>
              <a:rPr lang="en-US" dirty="0" smtClean="0"/>
              <a:t>,…,C</a:t>
            </a:r>
            <a:r>
              <a:rPr lang="en-US" baseline="-25000" dirty="0" smtClean="0"/>
              <a:t>k</a:t>
            </a:r>
            <a:r>
              <a:rPr lang="en-US" dirty="0" smtClean="0"/>
              <a:t>}</a:t>
            </a:r>
            <a:r>
              <a:rPr lang="en-US" dirty="0" smtClean="0">
                <a:sym typeface="Wingdings" pitchFamily="2" charset="2"/>
              </a:rPr>
              <a:t>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</a:t>
            </a:r>
            <a:r>
              <a:rPr lang="en-US" dirty="0"/>
              <a:t>Adaptation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3152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Let C = (P,S); A problem P and a solution 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Adaptation problem: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Given</a:t>
            </a:r>
          </a:p>
          <a:p>
            <a:pPr>
              <a:buFontTx/>
              <a:buChar char="•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/>
              <a:t>A problem P’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 case C such that P is similar to P’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Search a substitution </a:t>
            </a:r>
            <a:r>
              <a:rPr lang="en-US" dirty="0">
                <a:sym typeface="Symbol" pitchFamily="18" charset="2"/>
              </a:rPr>
              <a:t></a:t>
            </a:r>
            <a:r>
              <a:rPr lang="en-US" dirty="0"/>
              <a:t> such that </a:t>
            </a:r>
            <a:r>
              <a:rPr lang="en-US" dirty="0">
                <a:sym typeface="Symbol" pitchFamily="18" charset="2"/>
              </a:rPr>
              <a:t></a:t>
            </a:r>
            <a:r>
              <a:rPr lang="en-US" dirty="0"/>
              <a:t>(S) solves P’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ym typeface="Symbol" pitchFamily="18" charset="2"/>
              </a:rPr>
              <a:t> corresponds to an application of a rule transforming parts of the case (so it </a:t>
            </a:r>
            <a:r>
              <a:rPr lang="en-US" dirty="0">
                <a:sym typeface="Symbol" pitchFamily="18" charset="2"/>
              </a:rPr>
              <a:t>is not a substitution in the traditional </a:t>
            </a:r>
            <a:r>
              <a:rPr lang="en-US" dirty="0" smtClean="0">
                <a:sym typeface="Symbol" pitchFamily="18" charset="2"/>
              </a:rPr>
              <a:t>sense)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Example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685800" y="1489075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Support for PC sale: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066800" y="2133600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Cases are configuration episodes of PCs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User specifies his/hers requirements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System selects best PC </a:t>
            </a:r>
            <a:r>
              <a:rPr lang="en-US" dirty="0" smtClean="0"/>
              <a:t>(e.g., using CCBR</a:t>
            </a:r>
            <a:r>
              <a:rPr lang="en-US" dirty="0"/>
              <a:t>) and change some components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85800" y="4419600"/>
            <a:ext cx="54511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Example rules (</a:t>
            </a:r>
            <a:r>
              <a:rPr lang="en-US" dirty="0" err="1"/>
              <a:t>Substitutional</a:t>
            </a:r>
            <a:r>
              <a:rPr lang="en-US" dirty="0"/>
              <a:t> Adaptation):</a:t>
            </a:r>
          </a:p>
          <a:p>
            <a:endParaRPr lang="en-US" dirty="0"/>
          </a:p>
          <a:p>
            <a:r>
              <a:rPr lang="en-US" dirty="0"/>
              <a:t>     </a:t>
            </a:r>
            <a:r>
              <a:rPr lang="en-US" b="1" dirty="0"/>
              <a:t>If</a:t>
            </a:r>
            <a:r>
              <a:rPr lang="en-US" dirty="0"/>
              <a:t> (</a:t>
            </a:r>
            <a:r>
              <a:rPr lang="en-US" dirty="0" err="1"/>
              <a:t>query.application</a:t>
            </a:r>
            <a:r>
              <a:rPr lang="en-US" dirty="0"/>
              <a:t> = ‘database’ </a:t>
            </a:r>
            <a:r>
              <a:rPr lang="en-US" b="1" dirty="0"/>
              <a:t>and</a:t>
            </a:r>
          </a:p>
          <a:p>
            <a:r>
              <a:rPr lang="en-US" dirty="0"/>
              <a:t>          </a:t>
            </a:r>
            <a:r>
              <a:rPr lang="en-US" dirty="0" err="1"/>
              <a:t>case.diskSpace</a:t>
            </a:r>
            <a:r>
              <a:rPr lang="en-US" dirty="0"/>
              <a:t> &lt; 2GB)</a:t>
            </a:r>
          </a:p>
          <a:p>
            <a:r>
              <a:rPr lang="en-US" dirty="0"/>
              <a:t>    </a:t>
            </a:r>
            <a:r>
              <a:rPr lang="en-US" b="1" dirty="0"/>
              <a:t>then</a:t>
            </a:r>
            <a:r>
              <a:rPr lang="en-US" dirty="0"/>
              <a:t> </a:t>
            </a:r>
          </a:p>
          <a:p>
            <a:r>
              <a:rPr lang="en-US" dirty="0"/>
              <a:t>           </a:t>
            </a:r>
            <a:r>
              <a:rPr lang="en-US" dirty="0" err="1" smtClean="0"/>
              <a:t>target.diskSpace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4GB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/>
              <a:t>Example (2)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545117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Example rules (</a:t>
            </a:r>
            <a:r>
              <a:rPr lang="en-US" dirty="0" err="1"/>
              <a:t>Substitutional</a:t>
            </a:r>
            <a:r>
              <a:rPr lang="en-US" dirty="0"/>
              <a:t> Adaptation):</a:t>
            </a:r>
          </a:p>
          <a:p>
            <a:endParaRPr lang="en-US" dirty="0"/>
          </a:p>
          <a:p>
            <a:r>
              <a:rPr lang="en-US" dirty="0"/>
              <a:t>     </a:t>
            </a:r>
            <a:r>
              <a:rPr lang="en-US" b="1" dirty="0"/>
              <a:t>If</a:t>
            </a:r>
            <a:r>
              <a:rPr lang="en-US" dirty="0"/>
              <a:t> (</a:t>
            </a:r>
            <a:r>
              <a:rPr lang="en-US" dirty="0" err="1"/>
              <a:t>query.application</a:t>
            </a:r>
            <a:r>
              <a:rPr lang="en-US" dirty="0"/>
              <a:t> = ‘games’ </a:t>
            </a:r>
            <a:r>
              <a:rPr lang="en-US" b="1" dirty="0"/>
              <a:t>and</a:t>
            </a:r>
          </a:p>
          <a:p>
            <a:r>
              <a:rPr lang="en-US" dirty="0"/>
              <a:t>          </a:t>
            </a:r>
            <a:r>
              <a:rPr lang="en-US" dirty="0" err="1"/>
              <a:t>case.application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</a:t>
            </a:r>
            <a:r>
              <a:rPr lang="en-US" dirty="0"/>
              <a:t> ‘games’)</a:t>
            </a:r>
          </a:p>
          <a:p>
            <a:r>
              <a:rPr lang="en-US" dirty="0"/>
              <a:t>    </a:t>
            </a:r>
            <a:r>
              <a:rPr lang="en-US" b="1" dirty="0"/>
              <a:t>then</a:t>
            </a:r>
            <a:r>
              <a:rPr lang="en-US" dirty="0"/>
              <a:t> </a:t>
            </a:r>
          </a:p>
          <a:p>
            <a:r>
              <a:rPr lang="en-US" dirty="0"/>
              <a:t>          </a:t>
            </a:r>
            <a:r>
              <a:rPr lang="en-US" dirty="0" err="1"/>
              <a:t>AddObject</a:t>
            </a:r>
            <a:r>
              <a:rPr lang="en-US" dirty="0"/>
              <a:t> </a:t>
            </a:r>
            <a:r>
              <a:rPr lang="en-US" dirty="0" err="1"/>
              <a:t>target.addJoystick</a:t>
            </a:r>
            <a:endParaRPr lang="en-US" dirty="0"/>
          </a:p>
          <a:p>
            <a:r>
              <a:rPr lang="en-US" dirty="0"/>
              <a:t>          </a:t>
            </a:r>
            <a:r>
              <a:rPr lang="en-US" dirty="0" err="1"/>
              <a:t>AddObject</a:t>
            </a:r>
            <a:r>
              <a:rPr lang="en-US" dirty="0"/>
              <a:t> </a:t>
            </a:r>
            <a:r>
              <a:rPr lang="en-US" dirty="0" err="1" smtClean="0"/>
              <a:t>target.addSoundCard</a:t>
            </a:r>
            <a:endParaRPr lang="en-US" dirty="0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050925" y="4994275"/>
            <a:ext cx="546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Other rules to configure joystick and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r>
              <a:rPr lang="en-US" sz="3600"/>
              <a:t>Substitutional Feedback-based</a:t>
            </a:r>
          </a:p>
        </p:txBody>
      </p:sp>
      <p:grpSp>
        <p:nvGrpSpPr>
          <p:cNvPr id="89093" name="Group 5"/>
          <p:cNvGrpSpPr>
            <a:grpSpLocks/>
          </p:cNvGrpSpPr>
          <p:nvPr/>
        </p:nvGrpSpPr>
        <p:grpSpPr bwMode="auto">
          <a:xfrm>
            <a:off x="533400" y="593725"/>
            <a:ext cx="7315200" cy="6111875"/>
            <a:chOff x="336" y="374"/>
            <a:chExt cx="4608" cy="3850"/>
          </a:xfrm>
        </p:grpSpPr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5" name="Rectangle 7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6" name="Rectangle 8"/>
            <p:cNvSpPr>
              <a:spLocks noChangeArrowheads="1"/>
            </p:cNvSpPr>
            <p:nvPr/>
          </p:nvSpPr>
          <p:spPr bwMode="auto">
            <a:xfrm>
              <a:off x="430" y="628"/>
              <a:ext cx="1843" cy="17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Car type: sport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Color: red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Seating: 2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Valves: 48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Type: 5.7L</a:t>
              </a:r>
            </a:p>
            <a:p>
              <a:pPr algn="just" eaLnBrk="0" hangingPunct="0"/>
              <a:endParaRPr lang="en-US" altLang="zh-CN" sz="1400">
                <a:ea typeface="宋体" pitchFamily="2" charset="-122"/>
              </a:endParaRP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Model name: name1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Price: 200,000 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Year: 2003          </a:t>
              </a:r>
            </a:p>
            <a:p>
              <a:pPr algn="just" eaLnBrk="0" hangingPunct="0"/>
              <a:endParaRPr lang="en-US" altLang="zh-CN" sz="1400">
                <a:ea typeface="宋体" pitchFamily="2" charset="-122"/>
              </a:endParaRP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Feedback: not </a:t>
              </a:r>
              <a:r>
                <a:rPr lang="en-US" altLang="zh-TW" sz="1400">
                  <a:ea typeface="PMingLiU" pitchFamily="18" charset="-120"/>
                </a:rPr>
                <a:t>successful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Cause: price is too high</a:t>
              </a:r>
            </a:p>
          </p:txBody>
        </p:sp>
        <p:sp>
          <p:nvSpPr>
            <p:cNvPr id="89097" name="Line 9"/>
            <p:cNvSpPr>
              <a:spLocks noChangeShapeType="1"/>
            </p:cNvSpPr>
            <p:nvPr/>
          </p:nvSpPr>
          <p:spPr bwMode="auto">
            <a:xfrm>
              <a:off x="430" y="1397"/>
              <a:ext cx="18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8" name="Line 10"/>
            <p:cNvSpPr>
              <a:spLocks noChangeShapeType="1"/>
            </p:cNvSpPr>
            <p:nvPr/>
          </p:nvSpPr>
          <p:spPr bwMode="auto">
            <a:xfrm>
              <a:off x="430" y="1960"/>
              <a:ext cx="18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9" name="Rectangle 11"/>
            <p:cNvSpPr>
              <a:spLocks noChangeArrowheads="1"/>
            </p:cNvSpPr>
            <p:nvPr/>
          </p:nvSpPr>
          <p:spPr bwMode="auto">
            <a:xfrm>
              <a:off x="3101" y="628"/>
              <a:ext cx="1843" cy="1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Car type: sport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Color: red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Seating: 2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Valves: 48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Type: 5.7L</a:t>
              </a:r>
            </a:p>
            <a:p>
              <a:pPr algn="just" eaLnBrk="0" hangingPunct="0"/>
              <a:endParaRPr lang="en-US" altLang="zh-CN" sz="1400">
                <a:ea typeface="宋体" pitchFamily="2" charset="-122"/>
              </a:endParaRP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Model name: name1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Price: 200,000 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Year: 2003</a:t>
              </a:r>
            </a:p>
            <a:p>
              <a:pPr algn="just" eaLnBrk="0" hangingPunct="0"/>
              <a:endParaRPr lang="en-US" altLang="zh-CN" sz="1400">
                <a:ea typeface="宋体" pitchFamily="2" charset="-122"/>
              </a:endParaRP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Feedback: </a:t>
              </a:r>
              <a:r>
                <a:rPr lang="en-US" altLang="zh-TW" sz="1400">
                  <a:ea typeface="PMingLiU" pitchFamily="18" charset="-120"/>
                </a:rPr>
                <a:t>successful</a:t>
              </a:r>
            </a:p>
            <a:p>
              <a:pPr algn="just" eaLnBrk="0" hangingPunct="0"/>
              <a:endParaRPr lang="en-US" altLang="zh-CN" sz="1400">
                <a:ea typeface="宋体" pitchFamily="2" charset="-122"/>
              </a:endParaRPr>
            </a:p>
          </p:txBody>
        </p:sp>
        <p:sp>
          <p:nvSpPr>
            <p:cNvPr id="89100" name="Line 12"/>
            <p:cNvSpPr>
              <a:spLocks noChangeShapeType="1"/>
            </p:cNvSpPr>
            <p:nvPr/>
          </p:nvSpPr>
          <p:spPr bwMode="auto">
            <a:xfrm>
              <a:off x="2271" y="1063"/>
              <a:ext cx="8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1" name="Line 13"/>
            <p:cNvSpPr>
              <a:spLocks noChangeShapeType="1"/>
            </p:cNvSpPr>
            <p:nvPr/>
          </p:nvSpPr>
          <p:spPr bwMode="auto">
            <a:xfrm>
              <a:off x="3101" y="1421"/>
              <a:ext cx="18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2" name="Line 14"/>
            <p:cNvSpPr>
              <a:spLocks noChangeShapeType="1"/>
            </p:cNvSpPr>
            <p:nvPr/>
          </p:nvSpPr>
          <p:spPr bwMode="auto">
            <a:xfrm flipH="1">
              <a:off x="2273" y="1769"/>
              <a:ext cx="8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3" name="Line 15"/>
            <p:cNvSpPr>
              <a:spLocks noChangeShapeType="1"/>
            </p:cNvSpPr>
            <p:nvPr/>
          </p:nvSpPr>
          <p:spPr bwMode="auto">
            <a:xfrm>
              <a:off x="3101" y="1961"/>
              <a:ext cx="18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Rectangle 16"/>
            <p:cNvSpPr>
              <a:spLocks noChangeArrowheads="1"/>
            </p:cNvSpPr>
            <p:nvPr/>
          </p:nvSpPr>
          <p:spPr bwMode="auto">
            <a:xfrm>
              <a:off x="430" y="2655"/>
              <a:ext cx="1843" cy="15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Car type: sport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Color: red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Seating: 2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Valves: 40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Type: 3.6L</a:t>
              </a:r>
            </a:p>
            <a:p>
              <a:pPr algn="just" eaLnBrk="0" hangingPunct="0"/>
              <a:endParaRPr lang="en-US" altLang="zh-CN" sz="1400">
                <a:ea typeface="宋体" pitchFamily="2" charset="-122"/>
              </a:endParaRP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Model name: name 2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Price: 150,000 </a:t>
              </a: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Year: 2000</a:t>
              </a:r>
            </a:p>
            <a:p>
              <a:pPr algn="just" eaLnBrk="0" hangingPunct="0"/>
              <a:endParaRPr lang="en-US" altLang="zh-CN" sz="1400">
                <a:ea typeface="宋体" pitchFamily="2" charset="-122"/>
              </a:endParaRPr>
            </a:p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Feedback: </a:t>
              </a:r>
              <a:r>
                <a:rPr lang="en-US" altLang="zh-TW" sz="1400">
                  <a:ea typeface="PMingLiU" pitchFamily="18" charset="-120"/>
                </a:rPr>
                <a:t>successful</a:t>
              </a:r>
            </a:p>
            <a:p>
              <a:pPr algn="just" eaLnBrk="0" hangingPunct="0"/>
              <a:endParaRPr lang="en-US" altLang="zh-CN" sz="1400">
                <a:ea typeface="宋体" pitchFamily="2" charset="-122"/>
              </a:endParaRPr>
            </a:p>
          </p:txBody>
        </p:sp>
        <p:sp>
          <p:nvSpPr>
            <p:cNvPr id="89105" name="Line 17"/>
            <p:cNvSpPr>
              <a:spLocks noChangeShapeType="1"/>
            </p:cNvSpPr>
            <p:nvPr/>
          </p:nvSpPr>
          <p:spPr bwMode="auto">
            <a:xfrm>
              <a:off x="430" y="3438"/>
              <a:ext cx="18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6" name="Line 18"/>
            <p:cNvSpPr>
              <a:spLocks noChangeShapeType="1"/>
            </p:cNvSpPr>
            <p:nvPr/>
          </p:nvSpPr>
          <p:spPr bwMode="auto">
            <a:xfrm>
              <a:off x="430" y="3945"/>
              <a:ext cx="18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7" name="Line 19"/>
            <p:cNvSpPr>
              <a:spLocks noChangeShapeType="1"/>
            </p:cNvSpPr>
            <p:nvPr/>
          </p:nvSpPr>
          <p:spPr bwMode="auto">
            <a:xfrm>
              <a:off x="1915" y="2163"/>
              <a:ext cx="2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Line 20"/>
            <p:cNvSpPr>
              <a:spLocks noChangeShapeType="1"/>
            </p:cNvSpPr>
            <p:nvPr/>
          </p:nvSpPr>
          <p:spPr bwMode="auto">
            <a:xfrm flipV="1">
              <a:off x="2149" y="1640"/>
              <a:ext cx="0" cy="5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9" name="Line 21"/>
            <p:cNvSpPr>
              <a:spLocks noChangeShapeType="1"/>
            </p:cNvSpPr>
            <p:nvPr/>
          </p:nvSpPr>
          <p:spPr bwMode="auto">
            <a:xfrm>
              <a:off x="1685" y="2338"/>
              <a:ext cx="0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0" name="Text Box 22"/>
            <p:cNvSpPr txBox="1">
              <a:spLocks noChangeArrowheads="1"/>
            </p:cNvSpPr>
            <p:nvPr/>
          </p:nvSpPr>
          <p:spPr bwMode="auto">
            <a:xfrm>
              <a:off x="1648" y="2338"/>
              <a:ext cx="565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r>
                <a:rPr lang="en-US" altLang="zh-TW" sz="1400">
                  <a:ea typeface="PMingLiU" pitchFamily="18" charset="-120"/>
                </a:rPr>
                <a:t>Adapt</a:t>
              </a:r>
            </a:p>
          </p:txBody>
        </p:sp>
        <p:sp>
          <p:nvSpPr>
            <p:cNvPr id="89111" name="Text Box 23"/>
            <p:cNvSpPr txBox="1">
              <a:spLocks noChangeArrowheads="1"/>
            </p:cNvSpPr>
            <p:nvPr/>
          </p:nvSpPr>
          <p:spPr bwMode="auto">
            <a:xfrm>
              <a:off x="336" y="2423"/>
              <a:ext cx="132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r>
                <a:rPr lang="en-US" altLang="zh-TW" sz="1500">
                  <a:ea typeface="PMingLiU" pitchFamily="18" charset="-120"/>
                </a:rPr>
                <a:t>CaseC (adapted)</a:t>
              </a:r>
            </a:p>
          </p:txBody>
        </p:sp>
        <p:sp>
          <p:nvSpPr>
            <p:cNvPr id="89112" name="Line 24"/>
            <p:cNvSpPr>
              <a:spLocks noChangeShapeType="1"/>
            </p:cNvSpPr>
            <p:nvPr/>
          </p:nvSpPr>
          <p:spPr bwMode="auto">
            <a:xfrm flipH="1">
              <a:off x="1396" y="1633"/>
              <a:ext cx="73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3" name="Text Box 25"/>
            <p:cNvSpPr txBox="1">
              <a:spLocks noChangeArrowheads="1"/>
            </p:cNvSpPr>
            <p:nvPr/>
          </p:nvSpPr>
          <p:spPr bwMode="auto">
            <a:xfrm>
              <a:off x="357" y="392"/>
              <a:ext cx="104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r>
                <a:rPr lang="en-US" altLang="zh-CN" sz="1500">
                  <a:ea typeface="宋体" pitchFamily="2" charset="-122"/>
                </a:rPr>
                <a:t>CaseA (new)</a:t>
              </a:r>
            </a:p>
          </p:txBody>
        </p:sp>
        <p:sp>
          <p:nvSpPr>
            <p:cNvPr id="89114" name="Text Box 26"/>
            <p:cNvSpPr txBox="1">
              <a:spLocks noChangeArrowheads="1"/>
            </p:cNvSpPr>
            <p:nvPr/>
          </p:nvSpPr>
          <p:spPr bwMode="auto">
            <a:xfrm>
              <a:off x="3014" y="374"/>
              <a:ext cx="989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r>
                <a:rPr lang="en-US" altLang="zh-CN" sz="1500">
                  <a:ea typeface="宋体" pitchFamily="2" charset="-122"/>
                </a:rPr>
                <a:t>CaseB (old)</a:t>
              </a:r>
            </a:p>
          </p:txBody>
        </p:sp>
        <p:sp>
          <p:nvSpPr>
            <p:cNvPr id="89115" name="Text Box 27"/>
            <p:cNvSpPr txBox="1">
              <a:spLocks noChangeArrowheads="1"/>
            </p:cNvSpPr>
            <p:nvPr/>
          </p:nvSpPr>
          <p:spPr bwMode="auto">
            <a:xfrm>
              <a:off x="2294" y="793"/>
              <a:ext cx="686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Retrieve</a:t>
              </a:r>
            </a:p>
          </p:txBody>
        </p:sp>
        <p:sp>
          <p:nvSpPr>
            <p:cNvPr id="89116" name="Text Box 28"/>
            <p:cNvSpPr txBox="1">
              <a:spLocks noChangeArrowheads="1"/>
            </p:cNvSpPr>
            <p:nvPr/>
          </p:nvSpPr>
          <p:spPr bwMode="auto">
            <a:xfrm>
              <a:off x="2549" y="1515"/>
              <a:ext cx="495" cy="2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r>
                <a:rPr lang="en-US" altLang="zh-CN" sz="1400">
                  <a:ea typeface="宋体" pitchFamily="2" charset="-122"/>
                </a:rPr>
                <a:t>Copy</a:t>
              </a:r>
            </a:p>
          </p:txBody>
        </p:sp>
      </p:grp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4038600" y="4159984"/>
            <a:ext cx="317266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Rule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b="1" dirty="0"/>
              <a:t>i</a:t>
            </a:r>
            <a:r>
              <a:rPr lang="en-US" sz="2000" b="1" dirty="0" smtClean="0"/>
              <a:t>f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price is too high</a:t>
            </a:r>
          </a:p>
          <a:p>
            <a:r>
              <a:rPr lang="en-US" sz="2000" b="1" dirty="0"/>
              <a:t>t</a:t>
            </a:r>
            <a:r>
              <a:rPr lang="en-US" sz="2000" b="1" dirty="0" smtClean="0"/>
              <a:t>hen</a:t>
            </a:r>
            <a:endParaRPr lang="en-US" sz="2000" b="1" dirty="0"/>
          </a:p>
          <a:p>
            <a:r>
              <a:rPr lang="en-US" sz="2000" dirty="0" smtClean="0"/>
              <a:t>     model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previous model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r>
              <a:rPr lang="en-US" sz="3600"/>
              <a:t>Substitutional Constraint-based</a:t>
            </a: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762000" y="1135063"/>
            <a:ext cx="2644775" cy="2311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altLang="zh-CN" sz="1500">
                <a:ea typeface="宋体" pitchFamily="2" charset="-122"/>
              </a:rPr>
              <a:t>Case ID: 123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Speed: high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Price: middle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Usage: sport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Antitheft performance: high</a:t>
            </a:r>
          </a:p>
          <a:p>
            <a:pPr algn="just" eaLnBrk="0" hangingPunct="0"/>
            <a:endParaRPr lang="en-US" altLang="zh-TW" sz="1500">
              <a:ea typeface="PMingLiU" pitchFamily="18" charset="-120"/>
            </a:endParaRPr>
          </a:p>
          <a:p>
            <a:pPr algn="just" eaLnBrk="0" hangingPunct="0"/>
            <a:endParaRPr lang="en-US" altLang="zh-TW" sz="1500">
              <a:ea typeface="PMingLiU" pitchFamily="18" charset="-120"/>
            </a:endParaRPr>
          </a:p>
          <a:p>
            <a:pPr algn="just" eaLnBrk="0" hangingPunct="0"/>
            <a:r>
              <a:rPr lang="en-US" altLang="zh-TW" sz="1500">
                <a:ea typeface="PMingLiU" pitchFamily="18" charset="-120"/>
              </a:rPr>
              <a:t>Model Name: Toyota Sedan 07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Price: 10,500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Antitheft system: Product A</a:t>
            </a:r>
          </a:p>
          <a:p>
            <a:pPr algn="just" eaLnBrk="0" hangingPunct="0"/>
            <a:endParaRPr lang="en-US" altLang="zh-CN" sz="1500">
              <a:ea typeface="宋体" pitchFamily="2" charset="-122"/>
            </a:endParaRPr>
          </a:p>
          <a:p>
            <a:pPr algn="just" eaLnBrk="0" hangingPunct="0"/>
            <a:endParaRPr lang="en-US" altLang="zh-CN" sz="1500">
              <a:ea typeface="宋体" pitchFamily="2" charset="-122"/>
            </a:endParaRPr>
          </a:p>
        </p:txBody>
      </p:sp>
      <p:sp>
        <p:nvSpPr>
          <p:cNvPr id="91166" name="Rectangle 30"/>
          <p:cNvSpPr>
            <a:spLocks noChangeArrowheads="1"/>
          </p:cNvSpPr>
          <p:nvPr/>
        </p:nvSpPr>
        <p:spPr bwMode="auto">
          <a:xfrm>
            <a:off x="4327525" y="1127125"/>
            <a:ext cx="2644775" cy="2319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altLang="zh-CN" sz="1500">
                <a:ea typeface="宋体" pitchFamily="2" charset="-122"/>
              </a:rPr>
              <a:t>Case ID: 456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Speed: high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Price: middle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Usage: sport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Antitheft performance: middle</a:t>
            </a:r>
          </a:p>
          <a:p>
            <a:pPr algn="just" eaLnBrk="0" hangingPunct="0"/>
            <a:endParaRPr lang="en-US" altLang="zh-TW" sz="1500">
              <a:ea typeface="PMingLiU" pitchFamily="18" charset="-120"/>
            </a:endParaRPr>
          </a:p>
          <a:p>
            <a:pPr algn="just" eaLnBrk="0" hangingPunct="0"/>
            <a:r>
              <a:rPr lang="en-US" altLang="zh-TW" sz="1500">
                <a:ea typeface="PMingLiU" pitchFamily="18" charset="-120"/>
              </a:rPr>
              <a:t>Model Name: Toyota Sedan 07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Price: 10,500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Antitheft system: Product A</a:t>
            </a:r>
          </a:p>
          <a:p>
            <a:pPr algn="just" eaLnBrk="0" hangingPunct="0"/>
            <a:endParaRPr lang="en-US" altLang="zh-CN" sz="1500">
              <a:ea typeface="宋体" pitchFamily="2" charset="-122"/>
            </a:endParaRPr>
          </a:p>
          <a:p>
            <a:pPr algn="just" eaLnBrk="0" hangingPunct="0"/>
            <a:endParaRPr lang="en-US" altLang="zh-CN" sz="1500">
              <a:ea typeface="宋体" pitchFamily="2" charset="-122"/>
            </a:endParaRPr>
          </a:p>
        </p:txBody>
      </p:sp>
      <p:sp>
        <p:nvSpPr>
          <p:cNvPr id="91167" name="Line 31"/>
          <p:cNvSpPr>
            <a:spLocks noChangeShapeType="1"/>
          </p:cNvSpPr>
          <p:nvPr/>
        </p:nvSpPr>
        <p:spPr bwMode="auto">
          <a:xfrm>
            <a:off x="4327525" y="2501900"/>
            <a:ext cx="2644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890588" y="4302125"/>
            <a:ext cx="2976562" cy="2428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altLang="zh-CN" sz="1500">
                <a:ea typeface="宋体" pitchFamily="2" charset="-122"/>
              </a:rPr>
              <a:t>Case ID: </a:t>
            </a:r>
            <a:r>
              <a:rPr lang="en-US" altLang="zh-TW" sz="1500">
                <a:ea typeface="PMingLiU" pitchFamily="18" charset="-120"/>
              </a:rPr>
              <a:t>123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Speed: high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Price: middle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Usage: sport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Antitheft performance: high </a:t>
            </a:r>
          </a:p>
          <a:p>
            <a:pPr algn="just" eaLnBrk="0" hangingPunct="0"/>
            <a:endParaRPr lang="en-US" altLang="zh-CN" sz="1500">
              <a:ea typeface="宋体" pitchFamily="2" charset="-122"/>
            </a:endParaRPr>
          </a:p>
          <a:p>
            <a:pPr algn="just" eaLnBrk="0" hangingPunct="0"/>
            <a:r>
              <a:rPr lang="en-US" altLang="zh-TW" sz="1500">
                <a:ea typeface="PMingLiU" pitchFamily="18" charset="-120"/>
              </a:rPr>
              <a:t>Model Name: Toyota Sedan 07+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Price: 11,000</a:t>
            </a:r>
          </a:p>
          <a:p>
            <a:pPr algn="just" eaLnBrk="0" hangingPunct="0"/>
            <a:r>
              <a:rPr lang="en-US" altLang="zh-CN" sz="1500">
                <a:ea typeface="宋体" pitchFamily="2" charset="-122"/>
              </a:rPr>
              <a:t>Antitheft system: Product B</a:t>
            </a:r>
          </a:p>
          <a:p>
            <a:pPr algn="just" eaLnBrk="0" hangingPunct="0"/>
            <a:endParaRPr lang="en-US" altLang="zh-CN" sz="1500">
              <a:ea typeface="宋体" pitchFamily="2" charset="-122"/>
            </a:endParaRPr>
          </a:p>
          <a:p>
            <a:pPr algn="just" eaLnBrk="0" hangingPunct="0"/>
            <a:endParaRPr lang="en-US" altLang="zh-CN" sz="1500">
              <a:ea typeface="宋体" pitchFamily="2" charset="-122"/>
            </a:endParaRPr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>
            <a:off x="2832100" y="3446463"/>
            <a:ext cx="0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4"/>
          <p:cNvSpPr>
            <a:spLocks noChangeShapeType="1"/>
          </p:cNvSpPr>
          <p:nvPr/>
        </p:nvSpPr>
        <p:spPr bwMode="auto">
          <a:xfrm>
            <a:off x="876300" y="5676900"/>
            <a:ext cx="2990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5"/>
          <p:cNvSpPr txBox="1">
            <a:spLocks noChangeArrowheads="1"/>
          </p:cNvSpPr>
          <p:nvPr/>
        </p:nvSpPr>
        <p:spPr bwMode="auto">
          <a:xfrm>
            <a:off x="762000" y="727075"/>
            <a:ext cx="1265238" cy="411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altLang="zh-CN" sz="1500">
                <a:ea typeface="宋体" pitchFamily="2" charset="-122"/>
              </a:rPr>
              <a:t>CaseA (new)</a:t>
            </a:r>
          </a:p>
        </p:txBody>
      </p:sp>
      <p:sp>
        <p:nvSpPr>
          <p:cNvPr id="91172" name="Text Box 36"/>
          <p:cNvSpPr txBox="1">
            <a:spLocks noChangeArrowheads="1"/>
          </p:cNvSpPr>
          <p:nvPr/>
        </p:nvSpPr>
        <p:spPr bwMode="auto">
          <a:xfrm>
            <a:off x="4324350" y="714375"/>
            <a:ext cx="1198563" cy="411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altLang="zh-CN" sz="1500">
                <a:ea typeface="宋体" pitchFamily="2" charset="-122"/>
              </a:rPr>
              <a:t>CaseB (old)</a:t>
            </a:r>
          </a:p>
        </p:txBody>
      </p: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3429000" y="1441450"/>
            <a:ext cx="806450" cy="411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/>
            <a:r>
              <a:rPr lang="en-US" altLang="zh-CN" sz="1400">
                <a:ea typeface="宋体" pitchFamily="2" charset="-122"/>
              </a:rPr>
              <a:t>Retrieve</a:t>
            </a: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3727450" y="2552700"/>
            <a:ext cx="600075" cy="411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/>
            <a:r>
              <a:rPr lang="en-US" altLang="zh-CN" sz="1400">
                <a:ea typeface="宋体" pitchFamily="2" charset="-122"/>
              </a:rPr>
              <a:t>Copy</a:t>
            </a:r>
          </a:p>
        </p:txBody>
      </p:sp>
      <p:sp>
        <p:nvSpPr>
          <p:cNvPr id="91175" name="Text Box 39"/>
          <p:cNvSpPr txBox="1">
            <a:spLocks noChangeArrowheads="1"/>
          </p:cNvSpPr>
          <p:nvPr/>
        </p:nvSpPr>
        <p:spPr bwMode="auto">
          <a:xfrm>
            <a:off x="2878138" y="3552825"/>
            <a:ext cx="600075" cy="411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/>
            <a:r>
              <a:rPr lang="en-US" altLang="zh-CN" sz="1400">
                <a:ea typeface="宋体" pitchFamily="2" charset="-122"/>
              </a:rPr>
              <a:t>adapt</a:t>
            </a:r>
          </a:p>
        </p:txBody>
      </p:sp>
      <p:sp>
        <p:nvSpPr>
          <p:cNvPr id="91176" name="Text Box 40"/>
          <p:cNvSpPr txBox="1">
            <a:spLocks noChangeArrowheads="1"/>
          </p:cNvSpPr>
          <p:nvPr/>
        </p:nvSpPr>
        <p:spPr bwMode="auto">
          <a:xfrm>
            <a:off x="889000" y="3892550"/>
            <a:ext cx="1725613" cy="411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/>
            <a:r>
              <a:rPr lang="en-US" altLang="zh-CN" sz="1500">
                <a:ea typeface="宋体" pitchFamily="2" charset="-122"/>
              </a:rPr>
              <a:t>CaseC (adapted)</a:t>
            </a:r>
          </a:p>
        </p:txBody>
      </p:sp>
      <p:sp>
        <p:nvSpPr>
          <p:cNvPr id="91177" name="Line 41"/>
          <p:cNvSpPr>
            <a:spLocks noChangeShapeType="1"/>
          </p:cNvSpPr>
          <p:nvPr/>
        </p:nvSpPr>
        <p:spPr bwMode="auto">
          <a:xfrm>
            <a:off x="762000" y="2501900"/>
            <a:ext cx="2644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8" name="Line 42"/>
          <p:cNvSpPr>
            <a:spLocks noChangeShapeType="1"/>
          </p:cNvSpPr>
          <p:nvPr/>
        </p:nvSpPr>
        <p:spPr bwMode="ltGray">
          <a:xfrm>
            <a:off x="3400425" y="175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179" name="Line 43"/>
          <p:cNvSpPr>
            <a:spLocks noChangeShapeType="1"/>
          </p:cNvSpPr>
          <p:nvPr/>
        </p:nvSpPr>
        <p:spPr bwMode="ltGray">
          <a:xfrm flipH="1">
            <a:off x="3429000" y="2819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180" name="Text Box 44"/>
          <p:cNvSpPr txBox="1">
            <a:spLocks noChangeArrowheads="1"/>
          </p:cNvSpPr>
          <p:nvPr/>
        </p:nvSpPr>
        <p:spPr bwMode="auto">
          <a:xfrm>
            <a:off x="4038600" y="3733800"/>
            <a:ext cx="434471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Rule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b="1" dirty="0"/>
              <a:t>i</a:t>
            </a:r>
            <a:r>
              <a:rPr lang="en-US" sz="2000" b="1" dirty="0" smtClean="0"/>
              <a:t>f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need higher Antitheft performance and</a:t>
            </a:r>
          </a:p>
          <a:p>
            <a:r>
              <a:rPr lang="en-US" sz="2000" dirty="0" smtClean="0"/>
              <a:t>   Antitheft System = product A</a:t>
            </a:r>
          </a:p>
          <a:p>
            <a:r>
              <a:rPr lang="en-US" sz="2000" b="1" dirty="0"/>
              <a:t>t</a:t>
            </a:r>
            <a:r>
              <a:rPr lang="en-US" sz="2000" b="1" dirty="0" smtClean="0"/>
              <a:t>hen</a:t>
            </a:r>
            <a:endParaRPr lang="en-US" sz="2000" b="1" dirty="0"/>
          </a:p>
          <a:p>
            <a:r>
              <a:rPr lang="en-US" sz="2000" dirty="0" smtClean="0"/>
              <a:t>     Antitheft System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dirty="0"/>
              <a:t>product </a:t>
            </a:r>
            <a:r>
              <a:rPr lang="en-US" sz="2000" dirty="0" smtClean="0"/>
              <a:t>B</a:t>
            </a:r>
          </a:p>
          <a:p>
            <a:r>
              <a:rPr lang="en-US" sz="2000" dirty="0" smtClean="0"/>
              <a:t>     Price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 Price + 500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646</Words>
  <Application>Microsoft Office PowerPoint</Application>
  <PresentationFormat>On-screen Show (4:3)</PresentationFormat>
  <Paragraphs>193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Case Adaptation</vt:lpstr>
      <vt:lpstr>Adaptation</vt:lpstr>
      <vt:lpstr>Classes of Adaptation</vt:lpstr>
      <vt:lpstr>No Adaptation </vt:lpstr>
      <vt:lpstr>Substitution Adaptation</vt:lpstr>
      <vt:lpstr>Example</vt:lpstr>
      <vt:lpstr>Example (2)</vt:lpstr>
      <vt:lpstr>Substitutional Feedback-based</vt:lpstr>
      <vt:lpstr>Substitutional Constraint-based</vt:lpstr>
      <vt:lpstr>Compositional Adaptation</vt:lpstr>
      <vt:lpstr>Adaptation Operators (2)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Representation</dc:title>
  <dc:creator>Valued Gateway Client</dc:creator>
  <cp:lastModifiedBy>hector</cp:lastModifiedBy>
  <cp:revision>833</cp:revision>
  <dcterms:created xsi:type="dcterms:W3CDTF">2002-02-07T04:35:11Z</dcterms:created>
  <dcterms:modified xsi:type="dcterms:W3CDTF">2012-09-30T23:19:53Z</dcterms:modified>
</cp:coreProperties>
</file>