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3"/>
  </p:notesMasterIdLst>
  <p:sldIdLst>
    <p:sldId id="281" r:id="rId3"/>
    <p:sldId id="260" r:id="rId4"/>
    <p:sldId id="261" r:id="rId5"/>
    <p:sldId id="263" r:id="rId6"/>
    <p:sldId id="262" r:id="rId7"/>
    <p:sldId id="264" r:id="rId8"/>
    <p:sldId id="265" r:id="rId9"/>
    <p:sldId id="256" r:id="rId10"/>
    <p:sldId id="257" r:id="rId11"/>
    <p:sldId id="25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46" autoAdjust="0"/>
  </p:normalViewPr>
  <p:slideViewPr>
    <p:cSldViewPr>
      <p:cViewPr>
        <p:scale>
          <a:sx n="67" d="100"/>
          <a:sy n="67" d="100"/>
        </p:scale>
        <p:origin x="-207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A19CB-3819-464C-B1E4-BC985468BCCA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4603E-4A46-48D0-8456-E1DAD806A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0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603E-4A46-48D0-8456-E1DAD806A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1DCBC-C5D9-4998-99D8-6F0526375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A189E-56BA-4487-8A08-5C08A1977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8DAC-26B5-44FF-9CD6-6424645D1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3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7545-A8E0-43A8-81E9-1A54E4AA2E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4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4C810-8427-411B-B0B8-9EA6A8AA36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CF27F-B43F-46F4-8ACE-A28C4BB634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8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B7D4-8BE1-4D03-9A00-EE81DDE1A6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0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4BAFF-257D-4970-829C-E2AF00BF9D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96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0E437-0267-4443-A3D3-F74D7ABA63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07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29CE-8D57-44B2-A1DF-62A9DB0CDC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203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330EB-DC77-4619-BC03-B046AFFED9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0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A762-0C0D-48AA-9A38-EF4834793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0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F9E8-B3CB-42E6-84A6-031B03307F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48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129CE-CC45-4050-BAE0-6BD508008D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5BBDF-3659-461A-A328-36DCDD2B78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77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ABA56C-22C2-4CA1-9C2F-EF31E731A3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1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45674-178E-4EA1-A14B-F32A682BB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42E9-5E49-47B8-82C9-6AF7D0B6B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8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4C36-2ABF-4A3E-91D3-93D31F529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D8271-25CE-4547-B9D3-493F23ADA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E44E3-807A-4584-9A5A-50CD5067C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02437-B507-48AC-8317-0AADEB2A4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07DB-4F3A-43FC-8489-0ACC187A4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129305-DB17-48F0-8400-2574C050FA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09AB15-2C1F-4ADA-B56E-68A09E58B4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/>
              <a:t>Class Presentations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27125" y="1336675"/>
            <a:ext cx="7483475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Guidelines: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b="1" dirty="0"/>
              <a:t>should</a:t>
            </a:r>
            <a:r>
              <a:rPr lang="en-US" sz="2000" dirty="0"/>
              <a:t> go beyond </a:t>
            </a:r>
            <a:r>
              <a:rPr lang="en-US" sz="2000" dirty="0" smtClean="0"/>
              <a:t>the assigned material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Prepare for a full class presentation (50 minutes)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e-mail to me a draft of the </a:t>
            </a:r>
            <a:r>
              <a:rPr lang="en-US" sz="2000" dirty="0" err="1" smtClean="0"/>
              <a:t>powerpoint</a:t>
            </a:r>
            <a:r>
              <a:rPr lang="en-US" sz="2000" dirty="0" smtClean="0"/>
              <a:t> presentation at least 1 week before the due date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You are responsible for understanding the material you are presenting. If there are things you don't understand, look for the citations, and read the references needed for you to understand.</a:t>
            </a:r>
          </a:p>
          <a:p>
            <a:pPr lvl="1">
              <a:buFont typeface="Wingdings" pitchFamily="2" charset="2"/>
              <a:buChar char="Ø"/>
            </a:pPr>
            <a:endParaRPr lang="en-US" sz="20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Be prepared for interruptions during your presentation. I want to understand your presentation very well; when I don't understand something I will ask.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Information About the Problem/Situation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22325" y="2022475"/>
            <a:ext cx="46609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A problem/situation may described: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A solved problem 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An analyzed situation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0" y="2362200"/>
            <a:ext cx="2728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diagnosis)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70388" y="2743200"/>
            <a:ext cx="352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military domain)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22325" y="3352800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 description of a situation must contain all information necessary to determine if a case can be reused in other situations (the Eastern Exit Operation example)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8200" y="4724400"/>
            <a:ext cx="8093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Situation/problem description may contain: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Goal of the case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Constraints and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 general, any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Example of Case Conditions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7875588" cy="457200"/>
          </a:xfrm>
          <a:prstGeom prst="rect">
            <a:avLst/>
          </a:prstGeom>
          <a:solidFill>
            <a:srgbClr val="011853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Title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: Perform Long Range Troop Insertion (Eastern Exit)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1981200"/>
            <a:ext cx="5284788" cy="457200"/>
          </a:xfrm>
          <a:prstGeom prst="rect">
            <a:avLst/>
          </a:prstGeom>
          <a:solidFill>
            <a:srgbClr val="011853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Goal: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Determine Insertion Procedure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" y="2667000"/>
            <a:ext cx="5233988" cy="1736725"/>
          </a:xfrm>
          <a:prstGeom prst="rect">
            <a:avLst/>
          </a:prstGeom>
          <a:solidFill>
            <a:srgbClr val="011853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231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31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31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31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31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31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31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31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Conditions: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1. Aerial refueling aircraft available</a:t>
            </a:r>
          </a:p>
          <a:p>
            <a:pPr eaLnBrk="0" hangingPunct="0"/>
            <a:r>
              <a:rPr lang="en-US" sz="2000">
                <a:solidFill>
                  <a:schemeClr val="bg1"/>
                </a:solidFill>
                <a:latin typeface="Arial" charset="0"/>
              </a:rPr>
              <a:t>    2. Helicopters equipped for aerial refueling</a:t>
            </a:r>
          </a:p>
          <a:p>
            <a:pPr eaLnBrk="0" hangingPunct="0"/>
            <a:r>
              <a:rPr lang="en-US" sz="2000">
                <a:solidFill>
                  <a:schemeClr val="bg1"/>
                </a:solidFill>
                <a:latin typeface="Arial" charset="0"/>
              </a:rPr>
              <a:t>   3. Pilots trained for aerial refueling</a:t>
            </a:r>
          </a:p>
          <a:p>
            <a:pPr eaLnBrk="0" hangingPunct="0"/>
            <a:r>
              <a:rPr lang="en-US" sz="2000">
                <a:solidFill>
                  <a:schemeClr val="bg1"/>
                </a:solidFill>
                <a:latin typeface="Arial" charset="0"/>
              </a:rPr>
              <a:t>    …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19113" y="4635500"/>
            <a:ext cx="6100762" cy="1917700"/>
          </a:xfrm>
          <a:prstGeom prst="rect">
            <a:avLst/>
          </a:prstGeom>
          <a:solidFill>
            <a:srgbClr val="011853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82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82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82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82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82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82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82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82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Actions: 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	1. Embark troops in helicopters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	2. Determine intermediate refueling point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3. Fly helicopters to refueling point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4. Continue helicopters to final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Information About the Solution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38200" y="2057400"/>
            <a:ext cx="80930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 kind of information about the solution depends on the adaptation procedure: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/>
              <a:t>Simple Yes or No 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Sequence of actions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Complex structure including constrains and justifications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62400" y="31242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help-desk)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191000" y="3505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manufacturing)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Example of Complex Solution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85800" y="2133600"/>
            <a:ext cx="6467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Mount Piece on the Lathe machine at position X, Y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8956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22338" y="3200400"/>
            <a:ext cx="3421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Rotate machine at Z speed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200400" y="3886200"/>
            <a:ext cx="5661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Select drilling tool with M cm head diameter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57400" y="5781675"/>
            <a:ext cx="360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Select trajectory for the tool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514600" y="3657600"/>
            <a:ext cx="1066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886200" y="4343400"/>
            <a:ext cx="762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4343400" y="4613275"/>
            <a:ext cx="4419600" cy="822325"/>
            <a:chOff x="2736" y="2906"/>
            <a:chExt cx="2784" cy="518"/>
          </a:xfrm>
        </p:grpSpPr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918" y="2906"/>
              <a:ext cx="260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/>
                <a:t>Justification</a:t>
              </a:r>
              <a:r>
                <a:rPr lang="en-US"/>
                <a:t>: tool and speed determine possible trajectories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2736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Information About Adequacy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717675"/>
            <a:ext cx="6299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Feedback from the environment: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/>
              <a:t>Was the solution applicable?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What was the cost of adapting this solution?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45075" y="24384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help-desk)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manufacturing)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98525" y="3775075"/>
            <a:ext cx="77882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Example: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Is the diagnostic correct?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How long does it took to adapt the manufacturing plan?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What is the cost of the machining operations of the new plan?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Complete/Partial Solution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622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This question arises primarily for synthesis tasks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4725" y="2708275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If there are too many interdependencies between pieces of the solutions, cases will contain the whole solution.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93925" y="3657600"/>
            <a:ext cx="4071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manufacturing plans)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If pieces of the solutions are more or less independent, cases will contain those pieces.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057400" y="5521325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military domain)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Detail/Abstract Solution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622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This question arises primarily for synthesis tasks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74725" y="2708275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If there are ways to abstract the concrete solutions and vice-versa, we could consider storing these abstracted solutions. Why?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52600" y="3429000"/>
            <a:ext cx="500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To increase the re-usability of the cases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If such a way doesn’t exists, we are “stuck” with the concrete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Attribute-Value Case Representation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110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Case: a collection of attribute-value pairs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Example: Each row in the wait-restaurant table is a case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2698750"/>
            <a:ext cx="778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Examples in the IDT context correspond to cases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14400" y="4572000"/>
            <a:ext cx="7594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Each attribute is from a certain type. For example: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Integer: all integers or an interval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Real: all numbers or an interval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Symbol: finite set of alternatives (e.g., Thai, Italian,…)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Hypertext: HTML (e.g., HICAP)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90600" y="3581400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Attributes can be the same for all cases or vary from case to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Formalization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46125" y="1095375"/>
            <a:ext cx="48275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Attributes: A</a:t>
            </a:r>
            <a:r>
              <a:rPr lang="en-US" sz="2800" baseline="-25000"/>
              <a:t>1</a:t>
            </a:r>
            <a:r>
              <a:rPr lang="en-US"/>
              <a:t>, A</a:t>
            </a:r>
            <a:r>
              <a:rPr lang="en-US" sz="2800" baseline="-25000"/>
              <a:t>2</a:t>
            </a:r>
            <a:r>
              <a:rPr lang="en-US"/>
              <a:t>, .., A</a:t>
            </a:r>
            <a:r>
              <a:rPr lang="en-US" sz="2800" baseline="-25000"/>
              <a:t>n</a:t>
            </a: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Types: T</a:t>
            </a:r>
            <a:r>
              <a:rPr lang="en-US" sz="2800" baseline="-25000"/>
              <a:t>1</a:t>
            </a:r>
            <a:r>
              <a:rPr lang="en-US"/>
              <a:t>, T</a:t>
            </a:r>
            <a:r>
              <a:rPr lang="en-US" sz="2800" baseline="-25000"/>
              <a:t>2</a:t>
            </a:r>
            <a:r>
              <a:rPr lang="en-US"/>
              <a:t>, …, T</a:t>
            </a:r>
            <a:r>
              <a:rPr lang="en-US" sz="2800" baseline="-25000"/>
              <a:t>n</a:t>
            </a: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Values a</a:t>
            </a:r>
            <a:r>
              <a:rPr lang="en-US" sz="2800" baseline="-25000"/>
              <a:t>1</a:t>
            </a:r>
            <a:r>
              <a:rPr lang="en-US"/>
              <a:t> in T</a:t>
            </a:r>
            <a:r>
              <a:rPr lang="en-US" sz="2800" baseline="-25000"/>
              <a:t>1</a:t>
            </a:r>
            <a:r>
              <a:rPr lang="en-US"/>
              <a:t>, a</a:t>
            </a:r>
            <a:r>
              <a:rPr lang="en-US" sz="2800" baseline="-25000"/>
              <a:t>2</a:t>
            </a:r>
            <a:r>
              <a:rPr lang="en-US"/>
              <a:t> in T</a:t>
            </a:r>
            <a:r>
              <a:rPr lang="en-US" sz="2800" baseline="-25000"/>
              <a:t>2</a:t>
            </a:r>
            <a:r>
              <a:rPr lang="en-US"/>
              <a:t>, …, a</a:t>
            </a:r>
            <a:r>
              <a:rPr lang="en-US" sz="2800" baseline="-25000"/>
              <a:t>n</a:t>
            </a:r>
            <a:r>
              <a:rPr lang="en-US"/>
              <a:t> in T</a:t>
            </a:r>
            <a:r>
              <a:rPr lang="en-US" sz="2800" baseline="-25000"/>
              <a:t>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3279775"/>
            <a:ext cx="8305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 case is defined as follows: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If all cases have the same number of attributes, a case is a vector: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    (a</a:t>
            </a:r>
            <a:r>
              <a:rPr lang="en-US" sz="2800" baseline="-25000"/>
              <a:t>1</a:t>
            </a:r>
            <a:r>
              <a:rPr lang="en-US"/>
              <a:t>, …, a</a:t>
            </a:r>
            <a:r>
              <a:rPr lang="en-US" sz="2800" baseline="-25000"/>
              <a:t>n</a:t>
            </a:r>
            <a:r>
              <a:rPr lang="en-US"/>
              <a:t>) in T</a:t>
            </a:r>
            <a:r>
              <a:rPr lang="en-US" sz="2800" baseline="-25000"/>
              <a:t>1 </a:t>
            </a:r>
            <a:r>
              <a:rPr lang="en-US">
                <a:sym typeface="Symbol" pitchFamily="18" charset="2"/>
              </a:rPr>
              <a:t></a:t>
            </a:r>
            <a:r>
              <a:rPr lang="en-US"/>
              <a:t> {unknown}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…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T</a:t>
            </a:r>
            <a:r>
              <a:rPr lang="en-US" sz="2800" baseline="-25000"/>
              <a:t>n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</a:t>
            </a:r>
            <a:r>
              <a:rPr lang="en-US"/>
              <a:t> {unknown}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If cases have a varying number of attributes, a case is a set:               	 {A</a:t>
            </a:r>
            <a:r>
              <a:rPr lang="en-US" sz="2800" baseline="-25000"/>
              <a:t>p</a:t>
            </a:r>
            <a:r>
              <a:rPr lang="en-US"/>
              <a:t> = a</a:t>
            </a:r>
            <a:r>
              <a:rPr lang="en-US" sz="2800" baseline="-25000"/>
              <a:t>p</a:t>
            </a:r>
            <a:r>
              <a:rPr lang="en-US"/>
              <a:t>, …, A</a:t>
            </a:r>
            <a:r>
              <a:rPr lang="en-US" sz="2800" baseline="-25000"/>
              <a:t>k</a:t>
            </a:r>
            <a:r>
              <a:rPr lang="en-US"/>
              <a:t> = a</a:t>
            </a:r>
            <a:r>
              <a:rPr lang="en-US" sz="2800" baseline="-25000"/>
              <a:t>k</a:t>
            </a:r>
            <a:r>
              <a:rPr lang="en-US"/>
              <a:t>}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(attributes that are not in the set are considered unknown)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4191000" y="990600"/>
            <a:ext cx="4267200" cy="5257800"/>
            <a:chOff x="2640" y="624"/>
            <a:chExt cx="2688" cy="3312"/>
          </a:xfrm>
        </p:grpSpPr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2640" y="3264"/>
              <a:ext cx="2640" cy="672"/>
              <a:chOff x="2640" y="3264"/>
              <a:chExt cx="2640" cy="672"/>
            </a:xfrm>
          </p:grpSpPr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>
                <a:off x="2640" y="326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4512" y="326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4560" y="393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168" y="624"/>
              <a:ext cx="2160" cy="98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Unknown values is the main difference between a case and an example in the sense of  IDT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Selection of Attributes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9406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Situation description: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 b="1"/>
              <a:t>Independence</a:t>
            </a:r>
            <a:r>
              <a:rPr lang="en-US"/>
              <a:t>: Attributes should represent independent features whenever possible</a:t>
            </a:r>
          </a:p>
          <a:p>
            <a:pPr lvl="1">
              <a:buFont typeface="Wingdings" pitchFamily="2" charset="2"/>
              <a:buChar char="v"/>
            </a:pPr>
            <a:endParaRPr lang="en-US"/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 b="1"/>
              <a:t>Completeness</a:t>
            </a:r>
            <a:r>
              <a:rPr lang="en-US"/>
              <a:t>: the attributes should be sufficient to determine if the case can be reused in a new situation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 b="1"/>
              <a:t>Minimalist</a:t>
            </a:r>
            <a:r>
              <a:rPr lang="en-US"/>
              <a:t>: The only attributes that should be included in a case are those used in to compute similarity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19200" y="2682875"/>
            <a:ext cx="7710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(ex: type of restaurant versus week day)</a:t>
            </a:r>
          </a:p>
          <a:p>
            <a:r>
              <a:rPr lang="en-US"/>
              <a:t>(not always possible: patrons and day of the week are related)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Example Domains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22325" y="1489075"/>
            <a:ext cx="672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So far we have discussed domains for analysis tasks: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84325" y="2286000"/>
            <a:ext cx="629018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Help-desk systems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Medicine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Yes/No classification for waiting in a restaurant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Prediction of debt recovery (credit card)</a:t>
            </a:r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609600" y="4114800"/>
            <a:ext cx="7950200" cy="1905000"/>
            <a:chOff x="384" y="2448"/>
            <a:chExt cx="5008" cy="1200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384" y="2448"/>
              <a:ext cx="2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Domains for synthesis tasks: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912" y="2900"/>
              <a:ext cx="44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/>
                <a:t>Printer configuration domain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Machining domain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Military domain: non combatant evacuation operations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sz="3600" b="1"/>
              <a:t>Selection of the Types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22325" y="685800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Selection of the types is defined by the elements needed to compute similarity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48347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Symbolic: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Ideal for a small number of alternatives (e.g., type of restaurant)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Integer/Real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dirty="0"/>
              <a:t>Ideal for measures and other numeric values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Computation of </a:t>
            </a:r>
            <a:r>
              <a:rPr lang="en-US" dirty="0" smtClean="0"/>
              <a:t>similarity is straightforward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Text: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dirty="0"/>
              <a:t>Ideal for unstructured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Computation of similarity can be very difficult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15000"/>
            <a:ext cx="53340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sz="3600" b="1"/>
              <a:t>Example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05000" y="685800"/>
            <a:ext cx="1181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/>
              <a:t>Case 1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1143000" y="1447800"/>
            <a:ext cx="3533775" cy="2225675"/>
            <a:chOff x="288" y="672"/>
            <a:chExt cx="2226" cy="1402"/>
          </a:xfrm>
        </p:grpSpPr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288" y="866"/>
              <a:ext cx="222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Front-light = doesn’t work</a:t>
              </a:r>
            </a:p>
            <a:p>
              <a:pPr>
                <a:buFontTx/>
                <a:buChar char="•"/>
              </a:pPr>
              <a:r>
                <a:rPr lang="en-US"/>
                <a:t>Car-type = Golf II, 1.6</a:t>
              </a:r>
            </a:p>
            <a:p>
              <a:pPr>
                <a:buFontTx/>
                <a:buChar char="•"/>
              </a:pPr>
              <a:r>
                <a:rPr lang="en-US"/>
                <a:t>Year = 1993</a:t>
              </a:r>
            </a:p>
            <a:p>
              <a:pPr>
                <a:buFontTx/>
                <a:buChar char="•"/>
              </a:pPr>
              <a:r>
                <a:rPr lang="en-US"/>
                <a:t>Batteries = 13.6V</a:t>
              </a:r>
            </a:p>
            <a:p>
              <a:pPr>
                <a:buFontTx/>
                <a:buChar char="•"/>
              </a:pPr>
              <a:r>
                <a:rPr lang="en-US"/>
                <a:t>…</a:t>
              </a: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288" y="672"/>
              <a:ext cx="10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Symptoms:</a:t>
              </a:r>
            </a:p>
          </p:txBody>
        </p:sp>
      </p:grp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1143000" y="4041775"/>
            <a:ext cx="4648200" cy="2222500"/>
            <a:chOff x="2976" y="672"/>
            <a:chExt cx="2928" cy="1400"/>
          </a:xfrm>
        </p:grpSpPr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976" y="672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Solution: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024" y="864"/>
              <a:ext cx="288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Diagnosis: </a:t>
              </a:r>
            </a:p>
            <a:p>
              <a:r>
                <a:rPr lang="en-US"/>
                <a:t>     Front-lights-safeguard = broken</a:t>
              </a:r>
            </a:p>
            <a:p>
              <a:pPr>
                <a:buFontTx/>
                <a:buChar char="•"/>
              </a:pPr>
              <a:r>
                <a:rPr lang="en-US"/>
                <a:t>Help measures:</a:t>
              </a:r>
            </a:p>
            <a:p>
              <a:r>
                <a:rPr lang="en-US"/>
                <a:t>     “Replace front lights safeguard”</a:t>
              </a:r>
            </a:p>
            <a:p>
              <a:pPr>
                <a:buFontTx/>
                <a:buChar char="•"/>
              </a:pPr>
              <a:endParaRPr lang="en-US"/>
            </a:p>
          </p:txBody>
        </p:sp>
      </p:grp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4572000" y="1295400"/>
            <a:ext cx="3986213" cy="685800"/>
            <a:chOff x="2880" y="816"/>
            <a:chExt cx="2511" cy="432"/>
          </a:xfrm>
        </p:grpSpPr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3120" y="816"/>
              <a:ext cx="2271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Symbol: work,doesn’t work</a:t>
              </a: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V="1">
              <a:off x="2880" y="10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4191000" y="1981200"/>
            <a:ext cx="4340225" cy="466725"/>
            <a:chOff x="2640" y="1248"/>
            <a:chExt cx="2734" cy="294"/>
          </a:xfrm>
        </p:grpSpPr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3120" y="1248"/>
              <a:ext cx="2254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Symbol: Golf, Mercedes,…</a:t>
              </a:r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V="1">
              <a:off x="2640" y="139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1" name="Group 23"/>
          <p:cNvGrpSpPr>
            <a:grpSpLocks/>
          </p:cNvGrpSpPr>
          <p:nvPr/>
        </p:nvGrpSpPr>
        <p:grpSpPr bwMode="auto">
          <a:xfrm>
            <a:off x="3048000" y="2743200"/>
            <a:ext cx="5111750" cy="466725"/>
            <a:chOff x="1920" y="1728"/>
            <a:chExt cx="3220" cy="294"/>
          </a:xfrm>
        </p:grpSpPr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168" y="1728"/>
              <a:ext cx="1972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Symbol: 1960, …, 2002</a:t>
              </a:r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1920" y="1728"/>
              <a:ext cx="12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3581400" y="3124200"/>
            <a:ext cx="3867150" cy="847725"/>
            <a:chOff x="2256" y="1968"/>
            <a:chExt cx="2436" cy="534"/>
          </a:xfrm>
        </p:grpSpPr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3264" y="2208"/>
              <a:ext cx="1428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Real: 1V … 30V</a:t>
              </a:r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2256" y="1968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4838700" y="5849938"/>
            <a:ext cx="2247900" cy="779462"/>
            <a:chOff x="2256" y="1968"/>
            <a:chExt cx="1514" cy="599"/>
          </a:xfrm>
        </p:grpSpPr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3264" y="2208"/>
              <a:ext cx="506" cy="359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Text</a:t>
              </a:r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2256" y="1968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4498975" y="4333875"/>
            <a:ext cx="3367088" cy="466725"/>
            <a:chOff x="2640" y="1248"/>
            <a:chExt cx="2121" cy="294"/>
          </a:xfrm>
        </p:grpSpPr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3120" y="1248"/>
              <a:ext cx="1641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/>
                <a:t>Symbol: ok, broken</a:t>
              </a:r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 flipV="1">
              <a:off x="2640" y="139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 smtClean="0"/>
              <a:t>Homework Assignment</a:t>
            </a:r>
            <a:endParaRPr lang="en-US" sz="3600" b="1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9300" indent="-292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335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050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765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337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909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481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4053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dirty="0" smtClean="0"/>
              <a:t>(</a:t>
            </a:r>
            <a:r>
              <a:rPr lang="en-US" b="1" dirty="0" smtClean="0"/>
              <a:t>ALL</a:t>
            </a:r>
            <a:r>
              <a:rPr lang="en-US" dirty="0" smtClean="0"/>
              <a:t>) Select </a:t>
            </a:r>
            <a:r>
              <a:rPr lang="en-US" dirty="0"/>
              <a:t>a machine that you feel particularly familiar with it (e.g., your PC, the graphic card of your pc). </a:t>
            </a:r>
            <a:r>
              <a:rPr lang="en-US" dirty="0" smtClean="0"/>
              <a:t>List at </a:t>
            </a:r>
            <a:r>
              <a:rPr lang="en-US" dirty="0"/>
              <a:t>least 10 attributes and their types that you feel are relevant to make a diagnosis of a failure for that machine </a:t>
            </a:r>
            <a:endParaRPr lang="en-US" dirty="0" smtClean="0"/>
          </a:p>
          <a:p>
            <a:pPr>
              <a:buFontTx/>
              <a:buAutoNum type="arabicPeriod"/>
            </a:pPr>
            <a:endParaRPr lang="en-US" dirty="0" smtClean="0"/>
          </a:p>
          <a:p>
            <a:pPr>
              <a:buFontTx/>
              <a:buAutoNum type="arabicPeriod"/>
            </a:pPr>
            <a:r>
              <a:rPr lang="en-US" dirty="0" smtClean="0"/>
              <a:t>(</a:t>
            </a:r>
            <a:r>
              <a:rPr lang="en-US" b="1" dirty="0" smtClean="0"/>
              <a:t>ALL</a:t>
            </a:r>
            <a:r>
              <a:rPr lang="en-US" dirty="0" smtClean="0"/>
              <a:t>) Suppose that (1) you have a classification-task  domain with many attributes (say 1000+ attributes) and (2) there is a lot of data collected (basically a table with many rows, whose columns are the attributes). Suppose that you know there are many attributes that are not needed for the classification problem. </a:t>
            </a:r>
            <a:r>
              <a:rPr lang="en-US" smtClean="0"/>
              <a:t>Indicate how </a:t>
            </a:r>
            <a:r>
              <a:rPr lang="en-US" dirty="0" smtClean="0"/>
              <a:t>to determine a subset of </a:t>
            </a:r>
            <a:r>
              <a:rPr lang="en-US" smtClean="0"/>
              <a:t>relevant features</a:t>
            </a:r>
            <a:endParaRPr lang="en-US" dirty="0"/>
          </a:p>
          <a:p>
            <a:pPr>
              <a:buFontTx/>
              <a:buAutoNum type="arabicPeriod"/>
            </a:pPr>
            <a:endParaRPr lang="en-US" dirty="0" smtClean="0"/>
          </a:p>
          <a:p>
            <a:pPr>
              <a:buFontTx/>
              <a:buAutoNum type="arabicPeriod"/>
            </a:pPr>
            <a:endParaRPr lang="en-US" dirty="0"/>
          </a:p>
          <a:p>
            <a:pPr>
              <a:buFontTx/>
              <a:buAutoNum type="arabicPeriod"/>
            </a:pPr>
            <a:endParaRPr lang="en-US" dirty="0"/>
          </a:p>
          <a:p>
            <a:pPr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Tree Representation</a:t>
            </a:r>
          </a:p>
        </p:txBody>
      </p:sp>
      <p:pic>
        <p:nvPicPr>
          <p:cNvPr id="23555" name="Picture 3" descr="C:\classes\csc498\material\planning\subgo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3038"/>
            <a:ext cx="3962400" cy="488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C:\classes\csc498\material\figures\proc-area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4419600" cy="167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133600" y="1676400"/>
            <a:ext cx="5181600" cy="1981200"/>
            <a:chOff x="1344" y="1056"/>
            <a:chExt cx="3264" cy="1248"/>
          </a:xfrm>
        </p:grpSpPr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V="1">
              <a:off x="1344" y="1056"/>
              <a:ext cx="168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4128" y="10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AutoShape 17"/>
            <p:cNvSpPr>
              <a:spLocks/>
            </p:cNvSpPr>
            <p:nvPr/>
          </p:nvSpPr>
          <p:spPr bwMode="auto">
            <a:xfrm rot="16200000">
              <a:off x="4080" y="1152"/>
              <a:ext cx="96" cy="96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3024" y="10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4114800" y="29718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648200" y="4689475"/>
            <a:ext cx="42830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Structured representations are needed when there are multiple relations between elements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 animBg="1"/>
      <p:bldP spid="2357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Objects and Classes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644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An </a:t>
            </a:r>
            <a:r>
              <a:rPr lang="en-US" i="1">
                <a:solidFill>
                  <a:srgbClr val="000000"/>
                </a:solidFill>
              </a:rPr>
              <a:t>object class</a:t>
            </a:r>
            <a:r>
              <a:rPr lang="en-US">
                <a:solidFill>
                  <a:srgbClr val="000000"/>
                </a:solidFill>
              </a:rPr>
              <a:t> describes the structure of an object through a (finite) collection of attributes and their types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An </a:t>
            </a:r>
            <a:r>
              <a:rPr lang="en-US" i="1">
                <a:solidFill>
                  <a:srgbClr val="000000"/>
                </a:solidFill>
              </a:rPr>
              <a:t>instance</a:t>
            </a:r>
            <a:r>
              <a:rPr lang="en-US">
                <a:solidFill>
                  <a:srgbClr val="000000"/>
                </a:solidFill>
              </a:rPr>
              <a:t> (or an </a:t>
            </a:r>
            <a:r>
              <a:rPr lang="en-US" i="1">
                <a:solidFill>
                  <a:srgbClr val="000000"/>
                </a:solidFill>
              </a:rPr>
              <a:t>object</a:t>
            </a:r>
            <a:r>
              <a:rPr lang="en-US">
                <a:solidFill>
                  <a:srgbClr val="000000"/>
                </a:solidFill>
              </a:rPr>
              <a:t>) of an object class assigns values of the corresponding type for each attribute in the class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Example (Objects and Classes)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029200" y="2492375"/>
            <a:ext cx="35433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Front-light = doesn’t work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Car-type = Golf II, 1.6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Year = 1993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Batteries = 13.6V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029200" y="1965325"/>
            <a:ext cx="2997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Instance: Entry # 314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066800" y="2492375"/>
            <a:ext cx="26765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Front-light: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Car-type 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Year: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Batteries: Real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066800" y="1965325"/>
            <a:ext cx="24399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Class: Symptoms</a:t>
            </a:r>
          </a:p>
        </p:txBody>
      </p:sp>
    </p:spTree>
    <p:extLst>
      <p:ext uri="{BB962C8B-B14F-4D97-AF65-F5344CB8AC3E}">
        <p14:creationId xmlns:p14="http://schemas.microsoft.com/office/powerpoint/2010/main" val="2512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Relations Between Objects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644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Relations between objects are important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Typical kinds of relations: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i="1">
                <a:solidFill>
                  <a:srgbClr val="000000"/>
                </a:solidFill>
              </a:rPr>
              <a:t>Taxonomical</a:t>
            </a:r>
            <a:r>
              <a:rPr lang="en-US">
                <a:solidFill>
                  <a:srgbClr val="000000"/>
                </a:solidFill>
              </a:rPr>
              <a:t> relations: “is-a-kind-of” indicates abstraction/refinement relations between objects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i="1">
                <a:solidFill>
                  <a:srgbClr val="000000"/>
                </a:solidFill>
              </a:rPr>
              <a:t>Compositional</a:t>
            </a:r>
            <a:r>
              <a:rPr lang="en-US">
                <a:solidFill>
                  <a:srgbClr val="000000"/>
                </a:solidFill>
              </a:rPr>
              <a:t> relations: “is-a-part-of” indicates that objects are parts of other objects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133600" y="3810000"/>
            <a:ext cx="600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(example: car is a kind of transportation means)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81200" y="5257800"/>
            <a:ext cx="433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(example: motor is a part of a car)</a:t>
            </a:r>
          </a:p>
        </p:txBody>
      </p:sp>
    </p:spTree>
    <p:extLst>
      <p:ext uri="{BB962C8B-B14F-4D97-AF65-F5344CB8AC3E}">
        <p14:creationId xmlns:p14="http://schemas.microsoft.com/office/powerpoint/2010/main" val="17519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Compositional</a:t>
            </a:r>
            <a:r>
              <a:rPr lang="en-US" sz="4000"/>
              <a:t> </a:t>
            </a:r>
            <a:r>
              <a:rPr lang="en-US" sz="3600" b="1"/>
              <a:t>Relations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71913" y="1336675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Car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857375" y="2057400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Fuel system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778250" y="20574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Motor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724400" y="2057400"/>
            <a:ext cx="227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Electrical system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581400" y="2667000"/>
            <a:ext cx="15167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000000"/>
                </a:solidFill>
              </a:rPr>
              <a:t>Carburator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76600" y="3352800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Exhaust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3200400" y="1752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1910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343400" y="1752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4343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114800" y="3048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556125" y="3241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57200" y="4419600"/>
            <a:ext cx="84407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Compositional relations are described through </a:t>
            </a:r>
            <a:r>
              <a:rPr lang="en-US" i="1">
                <a:solidFill>
                  <a:srgbClr val="000000"/>
                </a:solidFill>
              </a:rPr>
              <a:t>relational attributes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 Relational Attributes are attributes whose values are objects</a:t>
            </a:r>
          </a:p>
        </p:txBody>
      </p:sp>
    </p:spTree>
    <p:extLst>
      <p:ext uri="{BB962C8B-B14F-4D97-AF65-F5344CB8AC3E}">
        <p14:creationId xmlns:p14="http://schemas.microsoft.com/office/powerpoint/2010/main" val="33840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Example (Compositional Relation)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2000" y="1676400"/>
            <a:ext cx="21875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Model: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Make 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Year: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Motor: MotorC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1143000"/>
            <a:ext cx="1795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Class: CarC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62000" y="4343400"/>
            <a:ext cx="2574925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 err="1">
                <a:solidFill>
                  <a:srgbClr val="000000"/>
                </a:solidFill>
              </a:rPr>
              <a:t>SerialN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int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Liter : real</a:t>
            </a:r>
          </a:p>
          <a:p>
            <a:pPr>
              <a:buFontTx/>
              <a:buChar char="•"/>
            </a:pPr>
            <a:r>
              <a:rPr lang="en-US" dirty="0" err="1">
                <a:solidFill>
                  <a:srgbClr val="000000"/>
                </a:solidFill>
              </a:rPr>
              <a:t>Carburator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CarbC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62000" y="3790950"/>
            <a:ext cx="21161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Class: MotorC</a:t>
            </a:r>
          </a:p>
        </p:txBody>
      </p:sp>
      <p:grpSp>
        <p:nvGrpSpPr>
          <p:cNvPr id="32791" name="Group 23"/>
          <p:cNvGrpSpPr>
            <a:grpSpLocks/>
          </p:cNvGrpSpPr>
          <p:nvPr/>
        </p:nvGrpSpPr>
        <p:grpSpPr bwMode="auto">
          <a:xfrm>
            <a:off x="5365750" y="1143000"/>
            <a:ext cx="3397250" cy="4800600"/>
            <a:chOff x="3380" y="720"/>
            <a:chExt cx="2140" cy="3024"/>
          </a:xfrm>
        </p:grpSpPr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3380" y="1042"/>
              <a:ext cx="1318" cy="12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Model: Tercel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Make : Toyota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Year: 1991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Motor: 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3380" y="720"/>
              <a:ext cx="207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Instance: Toyota Tercel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3424" y="2760"/>
              <a:ext cx="1836" cy="9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SerialN: 1263455233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Liter : 1.5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Carburator: …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3424" y="2400"/>
              <a:ext cx="112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Instance: …</a:t>
              </a:r>
            </a:p>
          </p:txBody>
        </p:sp>
        <p:grpSp>
          <p:nvGrpSpPr>
            <p:cNvPr id="32789" name="Group 21"/>
            <p:cNvGrpSpPr>
              <a:grpSpLocks/>
            </p:cNvGrpSpPr>
            <p:nvPr/>
          </p:nvGrpSpPr>
          <p:grpSpPr bwMode="auto">
            <a:xfrm>
              <a:off x="4176" y="1846"/>
              <a:ext cx="1344" cy="624"/>
              <a:chOff x="4176" y="1728"/>
              <a:chExt cx="1344" cy="624"/>
            </a:xfrm>
          </p:grpSpPr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>
                <a:off x="4176" y="1728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>
                <a:off x="5520" y="172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 flipH="1">
                <a:off x="4512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108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Taxonomical Relations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97163" y="1336675"/>
            <a:ext cx="2865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Transportation Means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57375" y="2057400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Air trans.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352800" y="2057400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Land trans.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953000" y="2057400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Sea trans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16375" y="266700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car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48000" y="3352800"/>
            <a:ext cx="164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Sport utility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3200400" y="1752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1910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343400" y="1752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343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4114800" y="3048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845050" y="304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57200" y="4419600"/>
            <a:ext cx="7062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Taxonomical relations are explicitly represented</a:t>
            </a:r>
            <a:endParaRPr lang="en-US" i="1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 The subclass inherits all the attributes of the superclass</a:t>
            </a:r>
          </a:p>
        </p:txBody>
      </p:sp>
    </p:spTree>
    <p:extLst>
      <p:ext uri="{BB962C8B-B14F-4D97-AF65-F5344CB8AC3E}">
        <p14:creationId xmlns:p14="http://schemas.microsoft.com/office/powerpoint/2010/main" val="39447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Mechanical Manufacturing Domain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69925" y="1489075"/>
            <a:ext cx="824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Process planning problem:</a:t>
            </a:r>
            <a:r>
              <a:rPr lang="en-US"/>
              <a:t> to determine the methods and sequence of machining operations to produce a finish component to design specifications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254625" y="2895600"/>
            <a:ext cx="38893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Machines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Tools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Sequence of steps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Timing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Routing/cost combinations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80"/>
                </a:solidFill>
              </a:rPr>
              <a:t>Provision for alternate and concurrent operations</a:t>
            </a:r>
            <a:r>
              <a:rPr lang="en-US"/>
              <a:t> </a:t>
            </a:r>
          </a:p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0" y="3276600"/>
          <a:ext cx="510540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Photo Editor Photo" r:id="rId3" imgW="3943901" imgH="1676634" progId="MSPhotoEd.3">
                  <p:embed/>
                </p:oleObj>
              </mc:Choice>
              <mc:Fallback>
                <p:oleObj name="Photo Editor Photo" r:id="rId3" imgW="3943901" imgH="1676634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5105400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Example (Taxonomical Relation)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42950" y="4016375"/>
            <a:ext cx="21526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Model: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Make 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Year: Symbol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Price: int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42950" y="3482975"/>
            <a:ext cx="1795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Class: CarC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85800" y="1847850"/>
            <a:ext cx="21097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Max speed: int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horseP: int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85800" y="1295400"/>
            <a:ext cx="31765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Class: Land Transport</a:t>
            </a:r>
          </a:p>
        </p:txBody>
      </p:sp>
      <p:grpSp>
        <p:nvGrpSpPr>
          <p:cNvPr id="34851" name="Group 35"/>
          <p:cNvGrpSpPr>
            <a:grpSpLocks/>
          </p:cNvGrpSpPr>
          <p:nvPr/>
        </p:nvGrpSpPr>
        <p:grpSpPr bwMode="auto">
          <a:xfrm>
            <a:off x="5314950" y="1730375"/>
            <a:ext cx="3179763" cy="3556000"/>
            <a:chOff x="3348" y="1090"/>
            <a:chExt cx="2003" cy="2240"/>
          </a:xfrm>
        </p:grpSpPr>
        <p:sp>
          <p:nvSpPr>
            <p:cNvPr id="34849" name="Text Box 33"/>
            <p:cNvSpPr txBox="1">
              <a:spLocks noChangeArrowheads="1"/>
            </p:cNvSpPr>
            <p:nvPr/>
          </p:nvSpPr>
          <p:spPr bwMode="auto">
            <a:xfrm>
              <a:off x="3348" y="1426"/>
              <a:ext cx="1804" cy="19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Max speed: 100 mph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horseP: …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…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Model: Tercel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Make : Toyota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Year: 1991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Price: $2000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34850" name="Text Box 34"/>
            <p:cNvSpPr txBox="1">
              <a:spLocks noChangeArrowheads="1"/>
            </p:cNvSpPr>
            <p:nvPr/>
          </p:nvSpPr>
          <p:spPr bwMode="auto">
            <a:xfrm>
              <a:off x="3348" y="1090"/>
              <a:ext cx="200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instance: ToyotaTercel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5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Analysis of Object-Oriented Case Representations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46125" y="1752600"/>
            <a:ext cx="78566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Advantages:</a:t>
            </a:r>
          </a:p>
          <a:p>
            <a:pP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Structured and natural in many domains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Relations between objects are explicitly represented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More compact storage </a:t>
            </a:r>
            <a:r>
              <a:rPr lang="en-US" dirty="0" smtClean="0">
                <a:solidFill>
                  <a:srgbClr val="000000"/>
                </a:solidFill>
              </a:rPr>
              <a:t>compared to with </a:t>
            </a:r>
            <a:r>
              <a:rPr lang="en-US" dirty="0">
                <a:solidFill>
                  <a:srgbClr val="000000"/>
                </a:solidFill>
              </a:rPr>
              <a:t>attribute-values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Structured relations can be used to define similarity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5834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Disadvantages: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Similarity computation and retrieval can be time costly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Time order cannot be represented</a:t>
            </a: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492250" y="39624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Example domain: design and configuration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47800" y="6096000"/>
            <a:ext cx="347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Example domain: planning</a:t>
            </a:r>
          </a:p>
        </p:txBody>
      </p:sp>
    </p:spTree>
    <p:extLst>
      <p:ext uri="{BB962C8B-B14F-4D97-AF65-F5344CB8AC3E}">
        <p14:creationId xmlns:p14="http://schemas.microsoft.com/office/powerpoint/2010/main" val="398339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Predicate Logic Representation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98525" y="1031875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Problem/Solution from a case can be represented through predicates: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609600" y="2330450"/>
            <a:ext cx="3533775" cy="2225675"/>
            <a:chOff x="288" y="672"/>
            <a:chExt cx="2226" cy="1402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288" y="866"/>
              <a:ext cx="222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Front-light = doesn’t work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Car-type = Golf II, 1.6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Year = 1993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Batteries = 13.6V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288" y="672"/>
              <a:ext cx="10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Symptoms:</a:t>
              </a:r>
            </a:p>
          </p:txBody>
        </p:sp>
      </p:grpSp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609600" y="4483100"/>
            <a:ext cx="4648200" cy="2222500"/>
            <a:chOff x="2976" y="672"/>
            <a:chExt cx="2928" cy="1400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976" y="672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Solution:</a:t>
              </a: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3024" y="864"/>
              <a:ext cx="288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Diagnosis: </a:t>
              </a:r>
            </a:p>
            <a:p>
              <a:r>
                <a:rPr lang="en-US">
                  <a:solidFill>
                    <a:srgbClr val="000000"/>
                  </a:solidFill>
                </a:rPr>
                <a:t>     Front-lights-safeguard = broken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Help measures:</a:t>
              </a:r>
            </a:p>
            <a:p>
              <a:r>
                <a:rPr lang="en-US">
                  <a:solidFill>
                    <a:srgbClr val="000000"/>
                  </a:solidFill>
                </a:rPr>
                <a:t>     “Replace front lights safeguard”</a:t>
              </a:r>
            </a:p>
            <a:p>
              <a:pPr>
                <a:buFontTx/>
                <a:buChar char="•"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572000" y="2362200"/>
            <a:ext cx="42799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Case(</a:t>
            </a:r>
          </a:p>
          <a:p>
            <a:r>
              <a:rPr lang="en-US">
                <a:solidFill>
                  <a:srgbClr val="000000"/>
                </a:solidFill>
              </a:rPr>
              <a:t>   symptoms(frontLight(dw),</a:t>
            </a:r>
          </a:p>
          <a:p>
            <a:r>
              <a:rPr lang="en-US">
                <a:solidFill>
                  <a:srgbClr val="000000"/>
                </a:solidFill>
              </a:rPr>
              <a:t>                    carType(GolfII_1.6),</a:t>
            </a:r>
          </a:p>
          <a:p>
            <a:r>
              <a:rPr lang="en-US">
                <a:solidFill>
                  <a:srgbClr val="000000"/>
                </a:solidFill>
              </a:rPr>
              <a:t>                     year(1993),</a:t>
            </a:r>
          </a:p>
          <a:p>
            <a:r>
              <a:rPr lang="en-US">
                <a:solidFill>
                  <a:srgbClr val="000000"/>
                </a:solidFill>
              </a:rPr>
              <a:t>                   batteries(13.6),…),</a:t>
            </a:r>
          </a:p>
          <a:p>
            <a:r>
              <a:rPr lang="en-US">
                <a:solidFill>
                  <a:srgbClr val="000000"/>
                </a:solidFill>
              </a:rPr>
              <a:t>    diagnosis(broken(fls),</a:t>
            </a:r>
          </a:p>
          <a:p>
            <a:r>
              <a:rPr lang="en-US">
                <a:solidFill>
                  <a:srgbClr val="000000"/>
                </a:solidFill>
              </a:rPr>
              <a:t>                    measures(rfls)))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17525" y="1946275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Case:</a:t>
            </a:r>
          </a:p>
        </p:txBody>
      </p: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4264025" y="1600200"/>
            <a:ext cx="3633788" cy="1143000"/>
            <a:chOff x="2686" y="1008"/>
            <a:chExt cx="2289" cy="720"/>
          </a:xfrm>
        </p:grpSpPr>
        <p:grpSp>
          <p:nvGrpSpPr>
            <p:cNvPr id="36878" name="Group 14"/>
            <p:cNvGrpSpPr>
              <a:grpSpLocks/>
            </p:cNvGrpSpPr>
            <p:nvPr/>
          </p:nvGrpSpPr>
          <p:grpSpPr bwMode="auto">
            <a:xfrm>
              <a:off x="4464" y="1082"/>
              <a:ext cx="511" cy="646"/>
              <a:chOff x="4464" y="1082"/>
              <a:chExt cx="511" cy="646"/>
            </a:xfrm>
          </p:grpSpPr>
          <p:sp>
            <p:nvSpPr>
              <p:cNvPr id="36876" name="Text Box 12"/>
              <p:cNvSpPr txBox="1">
                <a:spLocks noChangeArrowheads="1"/>
              </p:cNvSpPr>
              <p:nvPr/>
            </p:nvSpPr>
            <p:spPr bwMode="auto">
              <a:xfrm>
                <a:off x="4502" y="1082"/>
                <a:ext cx="47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term</a:t>
                </a:r>
              </a:p>
            </p:txBody>
          </p:sp>
          <p:sp>
            <p:nvSpPr>
              <p:cNvPr id="36877" name="Line 13"/>
              <p:cNvSpPr>
                <a:spLocks noChangeShapeType="1"/>
              </p:cNvSpPr>
              <p:nvPr/>
            </p:nvSpPr>
            <p:spPr bwMode="auto">
              <a:xfrm flipH="1">
                <a:off x="4464" y="1392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2686" y="1008"/>
              <a:ext cx="824" cy="528"/>
              <a:chOff x="2686" y="1008"/>
              <a:chExt cx="824" cy="528"/>
            </a:xfrm>
          </p:grpSpPr>
          <p:sp>
            <p:nvSpPr>
              <p:cNvPr id="36879" name="Text Box 15"/>
              <p:cNvSpPr txBox="1">
                <a:spLocks noChangeArrowheads="1"/>
              </p:cNvSpPr>
              <p:nvPr/>
            </p:nvSpPr>
            <p:spPr bwMode="auto">
              <a:xfrm>
                <a:off x="2686" y="1008"/>
                <a:ext cx="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predicate</a:t>
                </a:r>
              </a:p>
            </p:txBody>
          </p:sp>
          <p:sp>
            <p:nvSpPr>
              <p:cNvPr id="36880" name="Line 16"/>
              <p:cNvSpPr>
                <a:spLocks noChangeShapeType="1"/>
              </p:cNvSpPr>
              <p:nvPr/>
            </p:nvSpPr>
            <p:spPr bwMode="auto">
              <a:xfrm>
                <a:off x="2928" y="12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58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458200" cy="1143000"/>
          </a:xfrm>
        </p:spPr>
        <p:txBody>
          <a:bodyPr/>
          <a:lstStyle/>
          <a:p>
            <a:r>
              <a:rPr lang="en-US" sz="3600" b="1"/>
              <a:t>Predicate Logic Representation (cont’d)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09600" y="1482725"/>
            <a:ext cx="77882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Attribute-value pairs representation of cases can be represented as predicates (each attribute is represented as a term and a predicate “encapsulates” all terms)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Tree can also be represented as predicates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905000" y="3387725"/>
            <a:ext cx="612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(each node is a predicate and the links are terms)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69925" y="4495800"/>
            <a:ext cx="773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Object representations can also be represented as predicates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752600" y="4876800"/>
            <a:ext cx="533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(terms represent the hierarchical relations)</a:t>
            </a:r>
          </a:p>
        </p:txBody>
      </p:sp>
    </p:spTree>
    <p:extLst>
      <p:ext uri="{BB962C8B-B14F-4D97-AF65-F5344CB8AC3E}">
        <p14:creationId xmlns:p14="http://schemas.microsoft.com/office/powerpoint/2010/main" val="93623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utoUpdateAnimBg="0"/>
      <p:bldP spid="37901" grpId="0" autoUpdateAnimBg="0"/>
      <p:bldP spid="3790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 Predicate Logic Representation (cont’d)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8660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Advantages: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As flexible as it gets (I am exaggerating)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Complex structural relations can be represented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Can take advantage of inference mechanism (i.e., prolog)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7258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Disadvantages: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Computing similarity can be very complicated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Inference procedures are frequently very time costly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219200" y="5146675"/>
            <a:ext cx="5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1676400" y="5181600"/>
            <a:ext cx="6873875" cy="1260475"/>
            <a:chOff x="1056" y="3264"/>
            <a:chExt cx="4330" cy="794"/>
          </a:xfrm>
        </p:grpSpPr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1056" y="3264"/>
              <a:ext cx="43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SAT </a:t>
              </a:r>
              <a:r>
                <a:rPr lang="en-US" dirty="0">
                  <a:solidFill>
                    <a:srgbClr val="000000"/>
                  </a:solidFill>
                </a:rPr>
                <a:t>is NP-complete. </a:t>
              </a: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1142" y="377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000000"/>
                </a:solidFill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0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/>
              <a:t>Formulas (SAT): Definition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137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Definition.</a:t>
            </a:r>
            <a:r>
              <a:rPr lang="en-US">
                <a:solidFill>
                  <a:srgbClr val="000000"/>
                </a:solidFill>
              </a:rPr>
              <a:t> A </a:t>
            </a:r>
            <a:r>
              <a:rPr lang="en-US" b="1">
                <a:solidFill>
                  <a:srgbClr val="000000"/>
                </a:solidFill>
              </a:rPr>
              <a:t>Boolean formula</a:t>
            </a:r>
            <a:r>
              <a:rPr lang="en-US">
                <a:solidFill>
                  <a:srgbClr val="000000"/>
                </a:solidFill>
              </a:rPr>
              <a:t> is defined recursively as follows: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2"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 Boolean variable is a Boolean formula </a:t>
            </a:r>
          </a:p>
          <a:p>
            <a:pPr lvl="2"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If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 and 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, are Boolean formulas then: </a:t>
            </a:r>
          </a:p>
          <a:p>
            <a:pPr lvl="3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 (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1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 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</a:t>
            </a:r>
          </a:p>
          <a:p>
            <a:pPr lvl="3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 (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1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 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</a:t>
            </a:r>
          </a:p>
          <a:p>
            <a:pPr lvl="3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 (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1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 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 </a:t>
            </a:r>
          </a:p>
          <a:p>
            <a:pPr lvl="3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are also Boolean formulas</a:t>
            </a:r>
          </a:p>
          <a:p>
            <a:pPr lvl="2">
              <a:buFontTx/>
              <a:buChar char="•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If  </a:t>
            </a:r>
            <a:r>
              <a:rPr lang="en-US">
                <a:solidFill>
                  <a:srgbClr val="000000"/>
                </a:solidFill>
              </a:rPr>
              <a:t>is a Boolean formula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then 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¬(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) is a Boolean formula</a:t>
            </a:r>
          </a:p>
          <a:p>
            <a:pPr lvl="2">
              <a:buFontTx/>
              <a:buChar char="•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Assume that there are no redundancies in parenthesis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1000" y="56388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Definition.</a:t>
            </a:r>
            <a:r>
              <a:rPr lang="en-US">
                <a:solidFill>
                  <a:srgbClr val="000000"/>
                </a:solidFill>
              </a:rPr>
              <a:t>  (SAT) Given a Boolean formula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, is there an assignment </a:t>
            </a:r>
            <a:r>
              <a:rPr lang="en-US">
                <a:solidFill>
                  <a:srgbClr val="000000"/>
                </a:solidFill>
              </a:rPr>
              <a:t> of the variables in 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 that makes the formula true?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50925" y="4987925"/>
            <a:ext cx="381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Example: ((x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 y)  ¬x)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y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20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Graph Representation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98525" y="1031875"/>
            <a:ext cx="778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Graph representations are useful in many domains: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09600" y="1752600"/>
            <a:ext cx="19923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Data flow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Planning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Query answer</a:t>
            </a:r>
          </a:p>
        </p:txBody>
      </p:sp>
      <p:grpSp>
        <p:nvGrpSpPr>
          <p:cNvPr id="45087" name="Group 31"/>
          <p:cNvGrpSpPr>
            <a:grpSpLocks/>
          </p:cNvGrpSpPr>
          <p:nvPr/>
        </p:nvGrpSpPr>
        <p:grpSpPr bwMode="auto">
          <a:xfrm>
            <a:off x="2057400" y="2962275"/>
            <a:ext cx="6769100" cy="3514725"/>
            <a:chOff x="1296" y="1866"/>
            <a:chExt cx="4264" cy="2214"/>
          </a:xfrm>
        </p:grpSpPr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1296" y="1866"/>
              <a:ext cx="341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Mount Piece on the Lathe machine at position X, Y</a:t>
              </a:r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2415" y="2081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1416" y="2438"/>
              <a:ext cx="181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Rotate machine at Z speed</a:t>
              </a:r>
            </a:p>
          </p:txBody>
        </p:sp>
        <p:sp>
          <p:nvSpPr>
            <p:cNvPr id="45079" name="Text Box 23"/>
            <p:cNvSpPr txBox="1">
              <a:spLocks noChangeArrowheads="1"/>
            </p:cNvSpPr>
            <p:nvPr/>
          </p:nvSpPr>
          <p:spPr bwMode="auto">
            <a:xfrm>
              <a:off x="2570" y="2806"/>
              <a:ext cx="299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Select drilling tool with M cm head diameter</a:t>
              </a:r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1991" y="3824"/>
              <a:ext cx="191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Select trajectory for the tool</a:t>
              </a:r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2222" y="2653"/>
              <a:ext cx="541" cy="1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 flipH="1">
              <a:off x="2917" y="3021"/>
              <a:ext cx="386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5410200" y="3352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974725" y="4918075"/>
            <a:ext cx="1692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Can’t be represented as a tree</a:t>
            </a:r>
          </a:p>
        </p:txBody>
      </p:sp>
    </p:spTree>
    <p:extLst>
      <p:ext uri="{BB962C8B-B14F-4D97-AF65-F5344CB8AC3E}">
        <p14:creationId xmlns:p14="http://schemas.microsoft.com/office/powerpoint/2010/main" val="186489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8" grpId="0" animBg="1"/>
      <p:bldP spid="4509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Analysis of Graph Representations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46125" y="1752600"/>
            <a:ext cx="7213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Advantages: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Structured and natural in many domains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Relations between objects are explicitly represented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Structured relations can be used to define similarity</a:t>
            </a: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5834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Disadvantages: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Similarity computation and retrieval can be time costly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Graph-Subgraph Isomorphism is NP-complete!</a:t>
            </a:r>
          </a:p>
        </p:txBody>
      </p:sp>
    </p:spTree>
    <p:extLst>
      <p:ext uri="{BB962C8B-B14F-4D97-AF65-F5344CB8AC3E}">
        <p14:creationId xmlns:p14="http://schemas.microsoft.com/office/powerpoint/2010/main" val="411260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Graphs: Definition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812925" y="2327275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 = (V, E)</a:t>
            </a: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2667000" y="2819400"/>
            <a:ext cx="3240088" cy="1143000"/>
            <a:chOff x="1680" y="1776"/>
            <a:chExt cx="2041" cy="720"/>
          </a:xfrm>
        </p:grpSpPr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 flipV="1">
              <a:off x="1680" y="177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2470" name="Group 6"/>
            <p:cNvGrpSpPr>
              <a:grpSpLocks/>
            </p:cNvGrpSpPr>
            <p:nvPr/>
          </p:nvGrpSpPr>
          <p:grpSpPr bwMode="auto">
            <a:xfrm>
              <a:off x="1680" y="2208"/>
              <a:ext cx="2041" cy="288"/>
              <a:chOff x="1680" y="2208"/>
              <a:chExt cx="2041" cy="288"/>
            </a:xfrm>
          </p:grpSpPr>
          <p:sp>
            <p:nvSpPr>
              <p:cNvPr id="62471" name="Line 7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472" name="Text Box 8"/>
              <p:cNvSpPr txBox="1">
                <a:spLocks noChangeArrowheads="1"/>
              </p:cNvSpPr>
              <p:nvPr/>
            </p:nvSpPr>
            <p:spPr bwMode="auto">
              <a:xfrm>
                <a:off x="2342" y="2208"/>
                <a:ext cx="1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Vertices (nodes)</a:t>
                </a:r>
              </a:p>
            </p:txBody>
          </p:sp>
        </p:grpSp>
      </p:grp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2971800" y="2743200"/>
            <a:ext cx="2613025" cy="762000"/>
            <a:chOff x="1872" y="1728"/>
            <a:chExt cx="1646" cy="480"/>
          </a:xfrm>
        </p:grpSpPr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 flipV="1">
              <a:off x="1872" y="17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62475" name="Group 11"/>
            <p:cNvGrpSpPr>
              <a:grpSpLocks/>
            </p:cNvGrpSpPr>
            <p:nvPr/>
          </p:nvGrpSpPr>
          <p:grpSpPr bwMode="auto">
            <a:xfrm>
              <a:off x="1872" y="1920"/>
              <a:ext cx="1646" cy="288"/>
              <a:chOff x="1872" y="1920"/>
              <a:chExt cx="1646" cy="288"/>
            </a:xfrm>
          </p:grpSpPr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1872" y="20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477" name="Text Box 13"/>
              <p:cNvSpPr txBox="1">
                <a:spLocks noChangeArrowheads="1"/>
              </p:cNvSpPr>
              <p:nvPr/>
            </p:nvSpPr>
            <p:spPr bwMode="auto">
              <a:xfrm>
                <a:off x="2448" y="1920"/>
                <a:ext cx="10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Edges (arcs)</a:t>
                </a:r>
              </a:p>
            </p:txBody>
          </p:sp>
        </p:grpSp>
      </p:grp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812925" y="4378325"/>
            <a:ext cx="359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Edges are a subset of V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 V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4495800" y="4876800"/>
            <a:ext cx="4657725" cy="879475"/>
            <a:chOff x="2832" y="3072"/>
            <a:chExt cx="2934" cy="554"/>
          </a:xfrm>
        </p:grpSpPr>
        <p:sp>
          <p:nvSpPr>
            <p:cNvPr id="62480" name="Line 16"/>
            <p:cNvSpPr>
              <a:spLocks noChangeShapeType="1"/>
            </p:cNvSpPr>
            <p:nvPr/>
          </p:nvSpPr>
          <p:spPr bwMode="auto">
            <a:xfrm>
              <a:off x="2832" y="307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1" name="Line 17"/>
            <p:cNvSpPr>
              <a:spLocks noChangeShapeType="1"/>
            </p:cNvSpPr>
            <p:nvPr/>
          </p:nvSpPr>
          <p:spPr bwMode="auto">
            <a:xfrm>
              <a:off x="3024" y="30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2" name="Line 18"/>
            <p:cNvSpPr>
              <a:spLocks noChangeShapeType="1"/>
            </p:cNvSpPr>
            <p:nvPr/>
          </p:nvSpPr>
          <p:spPr bwMode="auto">
            <a:xfrm>
              <a:off x="3024" y="35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3590" y="3338"/>
              <a:ext cx="2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{(v,v’) : v and v’ are in V}</a:t>
              </a:r>
            </a:p>
          </p:txBody>
        </p:sp>
      </p:grp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4098925" y="5908675"/>
            <a:ext cx="476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We also write v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v’ instead of (v.v’)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8" grpId="0" autoUpdateAnimBg="0"/>
      <p:bldP spid="6248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Subgraphs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127125" y="1793875"/>
            <a:ext cx="71786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Given a graph G = (V, E) and a graph G’ = (V’, E’), G is a </a:t>
            </a:r>
            <a:r>
              <a:rPr lang="en-US" b="1">
                <a:solidFill>
                  <a:srgbClr val="000000"/>
                </a:solidFill>
              </a:rPr>
              <a:t>subgraph</a:t>
            </a:r>
            <a:r>
              <a:rPr lang="en-US">
                <a:solidFill>
                  <a:srgbClr val="000000"/>
                </a:solidFill>
              </a:rPr>
              <a:t> of G’ if: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V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 V’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E  E’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2133600" y="3749675"/>
            <a:ext cx="6477000" cy="822325"/>
            <a:chOff x="1344" y="2090"/>
            <a:chExt cx="4080" cy="518"/>
          </a:xfrm>
        </p:grpSpPr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1344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1344" y="22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5" name="Text Box 7"/>
            <p:cNvSpPr txBox="1">
              <a:spLocks noChangeArrowheads="1"/>
            </p:cNvSpPr>
            <p:nvPr/>
          </p:nvSpPr>
          <p:spPr bwMode="auto">
            <a:xfrm>
              <a:off x="2006" y="2090"/>
              <a:ext cx="341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Every element in the left set is an element in the right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2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458200" cy="1143000"/>
          </a:xfrm>
        </p:spPr>
        <p:txBody>
          <a:bodyPr/>
          <a:lstStyle/>
          <a:p>
            <a:r>
              <a:rPr lang="en-US" sz="3600" b="1"/>
              <a:t>Mechanical Manufacturing Domain (II)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1000" y="1143000"/>
            <a:ext cx="518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I. diameter &lt; 0.5” 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A. true position &gt; 0.01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1. tolerance &gt; 0.01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	Drill the hole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2. tolerance &lt; 0.0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	drill and ream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B. true position &lt; 0.01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1. tolerance &gt; 0.01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	drill and finish bore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2. Tolerance &lt; 0.01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			drill, semi-bore, and finish bore	……</a:t>
            </a:r>
          </a:p>
          <a:p>
            <a:pPr marL="342900" lvl="3">
              <a:spcBef>
                <a:spcPct val="20000"/>
              </a:spcBef>
              <a:tabLst>
                <a:tab pos="685800" algn="l"/>
                <a:tab pos="1028700" algn="l"/>
                <a:tab pos="1371600" algn="l"/>
                <a:tab pos="4114800" algn="l"/>
              </a:tabLst>
            </a:pPr>
            <a:r>
              <a:rPr lang="en-US"/>
              <a:t>III. …...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800600" y="1371600"/>
          <a:ext cx="33528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Photo Editor Photo" r:id="rId3" imgW="2114845" imgH="1961905" progId="MSPhotoEd.3">
                  <p:embed/>
                </p:oleObj>
              </mc:Choice>
              <mc:Fallback>
                <p:oleObj name="Photo Editor Photo" r:id="rId3" imgW="2114845" imgH="1961905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33528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876800" y="44196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drilling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172200" y="44196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boring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3914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reaming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Graph-Subgraph Isomorphism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77200" cy="4876800"/>
          </a:xfrm>
        </p:spPr>
        <p:txBody>
          <a:bodyPr/>
          <a:lstStyle/>
          <a:p>
            <a:r>
              <a:rPr lang="en-US" sz="2400" dirty="0"/>
              <a:t>Two graphs G1 = (V1,E1) and G2 = (V2,E2) are </a:t>
            </a:r>
            <a:r>
              <a:rPr lang="en-US" sz="2400" b="1" dirty="0"/>
              <a:t>isomorphic</a:t>
            </a:r>
            <a:r>
              <a:rPr lang="en-US" sz="2400" dirty="0"/>
              <a:t> if a </a:t>
            </a:r>
            <a:r>
              <a:rPr lang="en-US" sz="2400" dirty="0" err="1"/>
              <a:t>bijective</a:t>
            </a:r>
            <a:r>
              <a:rPr lang="en-US" sz="2400" dirty="0"/>
              <a:t> function f: V1 </a:t>
            </a:r>
            <a:r>
              <a:rPr lang="en-US" sz="2400" dirty="0">
                <a:sym typeface="Wingdings" pitchFamily="2" charset="2"/>
              </a:rPr>
              <a:t> V2</a:t>
            </a:r>
            <a:r>
              <a:rPr lang="en-US" sz="2400" dirty="0"/>
              <a:t> exists such that:</a:t>
            </a:r>
          </a:p>
          <a:p>
            <a:pPr lvl="1"/>
            <a:r>
              <a:rPr lang="en-US" sz="2400" dirty="0"/>
              <a:t>If (</a:t>
            </a:r>
            <a:r>
              <a:rPr lang="en-US" sz="2400" dirty="0" err="1"/>
              <a:t>u,v</a:t>
            </a:r>
            <a:r>
              <a:rPr lang="en-US" sz="2400" dirty="0"/>
              <a:t>) is in E1 then (f(u),f(v)) is in E2</a:t>
            </a:r>
          </a:p>
          <a:p>
            <a:pPr lvl="1"/>
            <a:r>
              <a:rPr lang="en-US" sz="2400" dirty="0"/>
              <a:t>If (</a:t>
            </a:r>
            <a:r>
              <a:rPr lang="en-US" sz="2400" dirty="0" err="1"/>
              <a:t>u’,v</a:t>
            </a:r>
            <a:r>
              <a:rPr lang="en-US" sz="2400" dirty="0"/>
              <a:t>’) is in E2 then (f(u’),f(v’)) is in E1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b="1" dirty="0"/>
              <a:t>Graph-</a:t>
            </a:r>
            <a:r>
              <a:rPr lang="en-US" sz="2400" b="1" dirty="0" err="1"/>
              <a:t>Subgraph</a:t>
            </a:r>
            <a:r>
              <a:rPr lang="en-US" sz="2400" b="1" dirty="0"/>
              <a:t> Isomorphism problem </a:t>
            </a:r>
            <a:r>
              <a:rPr lang="en-US" sz="2400" b="1" smtClean="0"/>
              <a:t>is NP-complete</a:t>
            </a:r>
            <a:r>
              <a:rPr lang="en-US" sz="2400" smtClean="0"/>
              <a:t>: </a:t>
            </a:r>
            <a:r>
              <a:rPr lang="en-US" sz="2400" dirty="0"/>
              <a:t>Given two graphs G1 and G2 is G1 isomorphic to a </a:t>
            </a:r>
            <a:r>
              <a:rPr lang="en-US" sz="2400" dirty="0" err="1"/>
              <a:t>subgraph</a:t>
            </a:r>
            <a:r>
              <a:rPr lang="en-US" sz="2400" dirty="0"/>
              <a:t> of G2?</a:t>
            </a:r>
          </a:p>
        </p:txBody>
      </p:sp>
      <p:pic>
        <p:nvPicPr>
          <p:cNvPr id="614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3276600"/>
            <a:ext cx="5105400" cy="2235200"/>
          </a:xfrm>
          <a:noFill/>
          <a:ln/>
        </p:spPr>
      </p:pic>
      <p:sp>
        <p:nvSpPr>
          <p:cNvPr id="2" name="TextBox 1"/>
          <p:cNvSpPr txBox="1"/>
          <p:nvPr/>
        </p:nvSpPr>
        <p:spPr>
          <a:xfrm>
            <a:off x="304800" y="3276600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Example of 2 isomorphic graphs: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458200" cy="1143000"/>
          </a:xfrm>
        </p:spPr>
        <p:txBody>
          <a:bodyPr/>
          <a:lstStyle/>
          <a:p>
            <a:r>
              <a:rPr lang="en-US" sz="3600" b="1"/>
              <a:t>Mechanical Manufacturing Domain (III)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1143000" y="2590800"/>
            <a:ext cx="4419600" cy="2209800"/>
            <a:chOff x="240" y="864"/>
            <a:chExt cx="2784" cy="1392"/>
          </a:xfrm>
        </p:grpSpPr>
        <p:pic>
          <p:nvPicPr>
            <p:cNvPr id="8196" name="Picture 4" descr="C:\classes\csc498\material\figures\proc-area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008"/>
              <a:ext cx="2784" cy="1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44" y="1104"/>
              <a:ext cx="480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24" y="1776"/>
              <a:ext cx="38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240" y="1104"/>
              <a:ext cx="288" cy="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296" y="1776"/>
              <a:ext cx="336" cy="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536" y="1824"/>
              <a:ext cx="81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1920" y="1728"/>
              <a:ext cx="14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2352" y="1536"/>
              <a:ext cx="28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624" y="864"/>
              <a:ext cx="18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1295400" y="2743200"/>
            <a:ext cx="1066800" cy="1219200"/>
            <a:chOff x="336" y="960"/>
            <a:chExt cx="672" cy="768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36" y="960"/>
              <a:ext cx="19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528" y="96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6400800" y="2743200"/>
          <a:ext cx="1219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Photo Editor Photo" r:id="rId4" imgW="2114845" imgH="1961905" progId="MSPhotoEd.3">
                  <p:embed/>
                </p:oleObj>
              </mc:Choice>
              <mc:Fallback>
                <p:oleObj name="Photo Editor Photo" r:id="rId4" imgW="2114845" imgH="1961905" progId="MSPhotoEd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12192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6858000" y="38862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5105400" y="2895600"/>
            <a:ext cx="533400" cy="1219200"/>
          </a:xfrm>
          <a:prstGeom prst="curvedLeft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AutoShape 43"/>
          <p:cNvSpPr>
            <a:spLocks noChangeArrowheads="1"/>
          </p:cNvSpPr>
          <p:nvPr/>
        </p:nvSpPr>
        <p:spPr bwMode="auto">
          <a:xfrm>
            <a:off x="4419600" y="2743200"/>
            <a:ext cx="609600" cy="6858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nimBg="1"/>
      <p:bldP spid="8214" grpId="0" animBg="1"/>
      <p:bldP spid="82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sz="3600" b="1"/>
              <a:t>Noncombatant Evacuation Operations Domain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838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</a:rPr>
              <a:t>Goal: </a:t>
            </a:r>
            <a:r>
              <a:rPr lang="en-US">
                <a:solidFill>
                  <a:schemeClr val="bg1"/>
                </a:solidFill>
              </a:rPr>
              <a:t>Assist DoS to evacuate noncombatants, whose lives are in danger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33400" y="2514600"/>
            <a:ext cx="8153400" cy="1981200"/>
            <a:chOff x="336" y="1296"/>
            <a:chExt cx="5136" cy="1170"/>
          </a:xfrm>
        </p:grpSpPr>
        <p:pic>
          <p:nvPicPr>
            <p:cNvPr id="10245" name="Picture 5" descr="C:\Images\NEO\silver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296"/>
              <a:ext cx="1488" cy="1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36" y="1296"/>
              <a:ext cx="3552" cy="1056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  <a:tabLst>
                  <a:tab pos="1828800" algn="l"/>
                </a:tabLst>
              </a:pPr>
              <a:r>
                <a:rPr lang="en-US" b="1">
                  <a:solidFill>
                    <a:schemeClr val="bg1"/>
                  </a:solidFill>
                </a:rPr>
                <a:t>Characteristics</a:t>
              </a:r>
              <a:r>
                <a:rPr lang="en-US">
                  <a:solidFill>
                    <a:schemeClr val="bg1"/>
                  </a:solidFill>
                </a:rPr>
                <a:t>:</a:t>
              </a:r>
              <a:endParaRPr lang="en-US" sz="2800">
                <a:solidFill>
                  <a:schemeClr val="bg1"/>
                </a:solidFill>
              </a:endParaRPr>
            </a:p>
            <a:p>
              <a:pPr marL="282575" lvl="1" indent="-166688">
                <a:lnSpc>
                  <a:spcPct val="80000"/>
                </a:lnSpc>
                <a:spcBef>
                  <a:spcPct val="20000"/>
                </a:spcBef>
                <a:buFontTx/>
                <a:buChar char="–"/>
                <a:tabLst>
                  <a:tab pos="1828800" algn="l"/>
                </a:tabLst>
              </a:pPr>
              <a:r>
                <a:rPr lang="en-US">
                  <a:solidFill>
                    <a:schemeClr val="bg1"/>
                  </a:solidFill>
                </a:rPr>
                <a:t>Uncertainty; complex (200+ tasks); distributed</a:t>
              </a:r>
            </a:p>
            <a:p>
              <a:pPr marL="282575" lvl="1" indent="-166688">
                <a:lnSpc>
                  <a:spcPct val="80000"/>
                </a:lnSpc>
                <a:spcBef>
                  <a:spcPct val="20000"/>
                </a:spcBef>
                <a:buFontTx/>
                <a:buChar char="–"/>
                <a:tabLst>
                  <a:tab pos="1828800" algn="l"/>
                </a:tabLst>
              </a:pPr>
              <a:r>
                <a:rPr lang="en-US">
                  <a:solidFill>
                    <a:schemeClr val="bg1"/>
                  </a:solidFill>
                </a:rPr>
                <a:t>US Ambassador is senior authority!!</a:t>
              </a:r>
            </a:p>
          </p:txBody>
        </p: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685800" y="4452938"/>
            <a:ext cx="8229600" cy="2176462"/>
            <a:chOff x="432" y="2805"/>
            <a:chExt cx="5184" cy="1371"/>
          </a:xfrm>
        </p:grpSpPr>
        <p:pic>
          <p:nvPicPr>
            <p:cNvPr id="10248" name="Picture 8" descr="C:\Images\Other\Aegis\embark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05"/>
              <a:ext cx="1296" cy="1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824" y="3120"/>
              <a:ext cx="3792" cy="76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marL="114300" indent="-114300">
                <a:spcBef>
                  <a:spcPct val="20000"/>
                </a:spcBef>
                <a:tabLst>
                  <a:tab pos="1828800" algn="l"/>
                </a:tabLst>
              </a:pPr>
              <a:r>
                <a:rPr lang="en-US" b="1">
                  <a:solidFill>
                    <a:schemeClr val="bg1"/>
                  </a:solidFill>
                </a:rPr>
                <a:t>Planning</a:t>
              </a:r>
              <a:r>
                <a:rPr lang="en-US">
                  <a:solidFill>
                    <a:schemeClr val="bg1"/>
                  </a:solidFill>
                </a:rPr>
                <a:t>: Responsibility of geographic combatants</a:t>
              </a:r>
            </a:p>
            <a:p>
              <a:pPr marL="406400" lvl="1" indent="-177800">
                <a:lnSpc>
                  <a:spcPct val="80000"/>
                </a:lnSpc>
                <a:spcBef>
                  <a:spcPct val="20000"/>
                </a:spcBef>
                <a:buFontTx/>
                <a:buChar char="–"/>
                <a:tabLst>
                  <a:tab pos="1828800" algn="l"/>
                </a:tabLst>
              </a:pPr>
              <a:r>
                <a:rPr lang="en-US" b="1">
                  <a:solidFill>
                    <a:schemeClr val="bg1"/>
                  </a:solidFill>
                </a:rPr>
                <a:t>Resources</a:t>
              </a:r>
              <a:r>
                <a:rPr lang="en-US">
                  <a:solidFill>
                    <a:schemeClr val="bg1"/>
                  </a:solidFill>
                </a:rPr>
                <a:t>: Doctrine, DoS,  EAP, etc.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sz="3600" b="1"/>
              <a:t>Noncombatant Evacuation Operations Domain (II)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33400" y="1676400"/>
            <a:ext cx="8001000" cy="4876800"/>
          </a:xfrm>
          <a:prstGeom prst="rect">
            <a:avLst/>
          </a:prstGeom>
          <a:solidFill>
            <a:srgbClr val="06069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u="sng" dirty="0">
                <a:solidFill>
                  <a:schemeClr val="bg1"/>
                </a:solidFill>
              </a:rPr>
              <a:t>Some Interesting Happenings: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During Operation Desert Shield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Mid air refueling: Fuel spill, inexperienced pilots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Buzzing the embassy the hostiles scattered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Transported evacuees to embassy (e.g., non-citizen ambassadors)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Night Vision Goggles &amp; Problems with Lights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Pistol removed upon entry to a helicopter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Bribe to a Somali Major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Clown on board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</a:rPr>
              <a:t>- Birth on-board; 281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282 evacuees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Case Representation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67600" cy="1752600"/>
          </a:xfrm>
        </p:spPr>
        <p:txBody>
          <a:bodyPr/>
          <a:lstStyle/>
          <a:p>
            <a:pPr algn="l"/>
            <a:r>
              <a:rPr lang="en-US" sz="24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 b="1"/>
              <a:t>Chapter 3 (Book)</a:t>
            </a:r>
          </a:p>
          <a:p>
            <a:pPr lvl="1" algn="l">
              <a:buFontTx/>
              <a:buChar char="–"/>
            </a:pPr>
            <a:r>
              <a:rPr lang="en-US" sz="2000"/>
              <a:t>www.iiia.csic.es/People/enric/AICom.html</a:t>
            </a:r>
          </a:p>
          <a:p>
            <a:pPr lvl="1" algn="l">
              <a:buFontTx/>
              <a:buChar char="–"/>
            </a:pPr>
            <a:r>
              <a:rPr lang="en-US" sz="2000"/>
              <a:t>www.ai-cbr.org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Contents of a Case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1066800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Generally a case contains specific knowledge about a previous problem solving experience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6627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Typically a case contains the following information: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Problem/Situation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Solution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Adequacy (utility)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5118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Scope of the information: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Complete solution/partial solution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Detail or abstracted solution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5153025"/>
            <a:ext cx="57705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Representation formalism: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Attribute-value pairs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Structured representation: Objects, trees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High-order: predicate logic, plans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657600" y="5562600"/>
            <a:ext cx="380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help-desk systems)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10213" y="6248400"/>
            <a:ext cx="2643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(example: planning)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2300</Words>
  <Application>Microsoft Office PowerPoint</Application>
  <PresentationFormat>On-screen Show (4:3)</PresentationFormat>
  <Paragraphs>435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Default Design</vt:lpstr>
      <vt:lpstr>1_Default Design</vt:lpstr>
      <vt:lpstr>Photo Editor Photo</vt:lpstr>
      <vt:lpstr>Class Presentations</vt:lpstr>
      <vt:lpstr>Example Domains</vt:lpstr>
      <vt:lpstr>Mechanical Manufacturing Domain</vt:lpstr>
      <vt:lpstr>Mechanical Manufacturing Domain (II)</vt:lpstr>
      <vt:lpstr>Mechanical Manufacturing Domain (III)</vt:lpstr>
      <vt:lpstr>Noncombatant Evacuation Operations Domain</vt:lpstr>
      <vt:lpstr>Noncombatant Evacuation Operations Domain (II)</vt:lpstr>
      <vt:lpstr>Case Representation</vt:lpstr>
      <vt:lpstr>Contents of a Case</vt:lpstr>
      <vt:lpstr>Information About the Problem/Situation</vt:lpstr>
      <vt:lpstr>Example of Case Conditions</vt:lpstr>
      <vt:lpstr>Information About the Solution</vt:lpstr>
      <vt:lpstr>Example of Complex Solution</vt:lpstr>
      <vt:lpstr>Information About Adequacy</vt:lpstr>
      <vt:lpstr>Complete/Partial Solution</vt:lpstr>
      <vt:lpstr>Detail/Abstract Solution</vt:lpstr>
      <vt:lpstr>Attribute-Value Case Representation</vt:lpstr>
      <vt:lpstr>Formalization</vt:lpstr>
      <vt:lpstr>Selection of Attributes</vt:lpstr>
      <vt:lpstr>Selection of the Types</vt:lpstr>
      <vt:lpstr>Example</vt:lpstr>
      <vt:lpstr>Homework Assignment</vt:lpstr>
      <vt:lpstr>Tree Representation</vt:lpstr>
      <vt:lpstr>Objects and Classes</vt:lpstr>
      <vt:lpstr>Example (Objects and Classes)</vt:lpstr>
      <vt:lpstr>Relations Between Objects</vt:lpstr>
      <vt:lpstr>Compositional Relations</vt:lpstr>
      <vt:lpstr>Example (Compositional Relation)</vt:lpstr>
      <vt:lpstr>Taxonomical Relations</vt:lpstr>
      <vt:lpstr>Example (Taxonomical Relation)</vt:lpstr>
      <vt:lpstr>Analysis of Object-Oriented Case Representations</vt:lpstr>
      <vt:lpstr>Predicate Logic Representation</vt:lpstr>
      <vt:lpstr>Predicate Logic Representation (cont’d)</vt:lpstr>
      <vt:lpstr> Predicate Logic Representation (cont’d)</vt:lpstr>
      <vt:lpstr>Formulas (SAT): Definition</vt:lpstr>
      <vt:lpstr>Graph Representation</vt:lpstr>
      <vt:lpstr>Analysis of Graph Representations</vt:lpstr>
      <vt:lpstr>Graphs: Definition</vt:lpstr>
      <vt:lpstr>Subgraphs</vt:lpstr>
      <vt:lpstr>Graph-Subgraph Isomorphism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Representation</dc:title>
  <dc:creator>Valued Gateway Client</dc:creator>
  <cp:lastModifiedBy>hector</cp:lastModifiedBy>
  <cp:revision>254</cp:revision>
  <dcterms:created xsi:type="dcterms:W3CDTF">2002-02-07T04:35:11Z</dcterms:created>
  <dcterms:modified xsi:type="dcterms:W3CDTF">2012-09-17T00:20:30Z</dcterms:modified>
</cp:coreProperties>
</file>