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4" r:id="rId29"/>
    <p:sldId id="315" r:id="rId30"/>
    <p:sldId id="316" r:id="rId31"/>
    <p:sldId id="317" r:id="rId32"/>
    <p:sldId id="318" r:id="rId33"/>
    <p:sldId id="319" r:id="rId34"/>
    <p:sldId id="320" r:id="rId35"/>
    <p:sldId id="321" r:id="rId36"/>
    <p:sldId id="322" r:id="rId37"/>
    <p:sldId id="323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1" autoAdjust="0"/>
    <p:restoredTop sz="94746" autoAdjust="0"/>
  </p:normalViewPr>
  <p:slideViewPr>
    <p:cSldViewPr>
      <p:cViewPr>
        <p:scale>
          <a:sx n="67" d="100"/>
          <a:sy n="67" d="100"/>
        </p:scale>
        <p:origin x="-2064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CA284-7975-4111-8E64-D6179F8AA1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18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6070F-5966-40FA-9E20-B3DC4DF131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88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57598-B911-48F6-8ECF-1BFCF5187D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9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F34F7-372D-4BA7-A64C-2E7007E73A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71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CAFF4-B506-4604-8583-507A8FDC90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34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5E5C6-56B3-47D7-8DDC-D8325B2BFC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037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BB691-FDF8-49D4-AE06-88463D9E2B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025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B6B99-F9F3-4FE3-A75B-6B9D36F28E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48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D00C2F-D8C9-407E-B5EB-DAC4311CD1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0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300D9-4343-4AFD-B377-201D4C3D4E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61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B09D1-0A0A-4281-B3D9-968A4AE381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48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4BB2646-569F-42F7-89FD-1D297DD8CB9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Similarity in CBR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467600" cy="1752600"/>
          </a:xfrm>
        </p:spPr>
        <p:txBody>
          <a:bodyPr/>
          <a:lstStyle/>
          <a:p>
            <a:pPr algn="l"/>
            <a:r>
              <a:rPr lang="en-US" sz="2400" b="1"/>
              <a:t>Sources:</a:t>
            </a:r>
          </a:p>
          <a:p>
            <a:pPr lvl="1" algn="l">
              <a:buFontTx/>
              <a:buChar char="–"/>
            </a:pPr>
            <a:r>
              <a:rPr lang="en-US" sz="2000" b="1"/>
              <a:t>Chapter 4</a:t>
            </a:r>
          </a:p>
          <a:p>
            <a:pPr lvl="1" algn="l">
              <a:buFontTx/>
              <a:buChar char="–"/>
            </a:pPr>
            <a:r>
              <a:rPr lang="en-US" sz="2000"/>
              <a:t>www.iiia.csic.es/People/enric/AICom.html</a:t>
            </a:r>
          </a:p>
          <a:p>
            <a:pPr lvl="1" algn="l">
              <a:buFontTx/>
              <a:buChar char="–"/>
            </a:pPr>
            <a:r>
              <a:rPr lang="en-US" sz="2000"/>
              <a:t>www.ai-cbr.org</a:t>
            </a:r>
          </a:p>
          <a:p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b="1"/>
              <a:t>Similarity Relations (3)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974725" y="1371600"/>
            <a:ext cx="7635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/>
              <a:t>In CBR we have an object x fixed when computing similarity. Which x?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657600" y="1939925"/>
            <a:ext cx="2332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The new problem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050925" y="2514600"/>
            <a:ext cx="7635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/>
              <a:t>We are looking for a y such that y is the most similar to x. In terms of R this be seen as: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4708525" y="3076575"/>
            <a:ext cx="177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</a:t>
            </a:r>
            <a:r>
              <a:rPr lang="en-US"/>
              <a:t> z: R(x,y,z)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1127125" y="3759200"/>
            <a:ext cx="7635875" cy="293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Given a problem x we can define an ordering relation </a:t>
            </a:r>
            <a:r>
              <a:rPr lang="en-US">
                <a:sym typeface="Symbol" pitchFamily="18" charset="2"/>
              </a:rPr>
              <a:t></a:t>
            </a:r>
            <a:r>
              <a:rPr lang="en-US" sz="2800" baseline="-25000">
                <a:sym typeface="Symbol" pitchFamily="18" charset="2"/>
              </a:rPr>
              <a:t>x</a:t>
            </a:r>
            <a:r>
              <a:rPr lang="en-US">
                <a:sym typeface="Symbol" pitchFamily="18" charset="2"/>
              </a:rPr>
              <a:t> as follows</a:t>
            </a:r>
            <a:r>
              <a:rPr lang="en-US" sz="2800" baseline="-25000">
                <a:sym typeface="Symbol" pitchFamily="18" charset="2"/>
              </a:rPr>
              <a:t>:</a:t>
            </a:r>
          </a:p>
          <a:p>
            <a:pPr>
              <a:buFontTx/>
              <a:buChar char="•"/>
            </a:pPr>
            <a:endParaRPr lang="en-US" sz="2800" baseline="-25000">
              <a:sym typeface="Symbol" pitchFamily="18" charset="2"/>
            </a:endParaRPr>
          </a:p>
          <a:p>
            <a:pPr lvl="1">
              <a:buFont typeface="Wingdings" pitchFamily="2" charset="2"/>
              <a:buChar char="Ø"/>
            </a:pPr>
            <a:r>
              <a:rPr lang="en-US"/>
              <a:t>y </a:t>
            </a:r>
            <a:r>
              <a:rPr lang="en-US">
                <a:sym typeface="Symbol" pitchFamily="18" charset="2"/>
              </a:rPr>
              <a:t></a:t>
            </a:r>
            <a:r>
              <a:rPr lang="en-US" sz="2800" baseline="-25000">
                <a:sym typeface="Symbol" pitchFamily="18" charset="2"/>
              </a:rPr>
              <a:t>x</a:t>
            </a:r>
            <a:r>
              <a:rPr lang="en-US">
                <a:sym typeface="Symbol" pitchFamily="18" charset="2"/>
              </a:rPr>
              <a:t> z iff R(x,y,z)</a:t>
            </a:r>
          </a:p>
          <a:p>
            <a:pPr lvl="1">
              <a:buFont typeface="Wingdings" pitchFamily="2" charset="2"/>
              <a:buChar char="Ø"/>
            </a:pPr>
            <a:endParaRPr lang="en-US">
              <a:sym typeface="Symbol" pitchFamily="18" charset="2"/>
            </a:endParaRPr>
          </a:p>
          <a:p>
            <a:pPr lvl="1">
              <a:buFont typeface="Wingdings" pitchFamily="2" charset="2"/>
              <a:buChar char="Ø"/>
            </a:pPr>
            <a:r>
              <a:rPr lang="en-US">
                <a:sym typeface="Symbol" pitchFamily="18" charset="2"/>
              </a:rPr>
              <a:t>y &gt;</a:t>
            </a:r>
            <a:r>
              <a:rPr lang="en-US" sz="2800" baseline="-25000">
                <a:sym typeface="Symbol" pitchFamily="18" charset="2"/>
              </a:rPr>
              <a:t>x</a:t>
            </a:r>
            <a:r>
              <a:rPr lang="en-US">
                <a:sym typeface="Symbol" pitchFamily="18" charset="2"/>
              </a:rPr>
              <a:t> z iff (</a:t>
            </a:r>
            <a:r>
              <a:rPr lang="en-US"/>
              <a:t>y </a:t>
            </a:r>
            <a:r>
              <a:rPr lang="en-US">
                <a:sym typeface="Symbol" pitchFamily="18" charset="2"/>
              </a:rPr>
              <a:t></a:t>
            </a:r>
            <a:r>
              <a:rPr lang="en-US" sz="2800" baseline="-25000">
                <a:sym typeface="Symbol" pitchFamily="18" charset="2"/>
              </a:rPr>
              <a:t>x</a:t>
            </a:r>
            <a:r>
              <a:rPr lang="en-US">
                <a:sym typeface="Symbol" pitchFamily="18" charset="2"/>
              </a:rPr>
              <a:t> z  and </a:t>
            </a:r>
            <a:r>
              <a:rPr lang="en-US">
                <a:cs typeface="Times New Roman" pitchFamily="18" charset="0"/>
                <a:sym typeface="Symbol" pitchFamily="18" charset="2"/>
              </a:rPr>
              <a:t>¬ </a:t>
            </a:r>
            <a:r>
              <a:rPr lang="en-US">
                <a:sym typeface="Symbol" pitchFamily="18" charset="2"/>
              </a:rPr>
              <a:t>z </a:t>
            </a:r>
            <a:r>
              <a:rPr lang="en-US" sz="2800" baseline="-25000">
                <a:sym typeface="Symbol" pitchFamily="18" charset="2"/>
              </a:rPr>
              <a:t>x</a:t>
            </a:r>
            <a:r>
              <a:rPr lang="en-US">
                <a:sym typeface="Symbol" pitchFamily="18" charset="2"/>
              </a:rPr>
              <a:t> y) </a:t>
            </a:r>
          </a:p>
          <a:p>
            <a:pPr lvl="1">
              <a:buFont typeface="Wingdings" pitchFamily="2" charset="2"/>
              <a:buChar char="Ø"/>
            </a:pPr>
            <a:endParaRPr lang="en-US">
              <a:sym typeface="Symbol" pitchFamily="18" charset="2"/>
            </a:endParaRPr>
          </a:p>
          <a:p>
            <a:pPr lvl="1">
              <a:buFont typeface="Wingdings" pitchFamily="2" charset="2"/>
              <a:buChar char="Ø"/>
            </a:pPr>
            <a:r>
              <a:rPr lang="en-US">
                <a:sym typeface="Symbol" pitchFamily="18" charset="2"/>
              </a:rPr>
              <a:t>y ~</a:t>
            </a:r>
            <a:r>
              <a:rPr lang="en-US" sz="2800" baseline="-25000">
                <a:sym typeface="Symbol" pitchFamily="18" charset="2"/>
              </a:rPr>
              <a:t>x</a:t>
            </a:r>
            <a:r>
              <a:rPr lang="en-US">
                <a:sym typeface="Symbol" pitchFamily="18" charset="2"/>
              </a:rPr>
              <a:t> z iff (</a:t>
            </a:r>
            <a:r>
              <a:rPr lang="en-US"/>
              <a:t>y </a:t>
            </a:r>
            <a:r>
              <a:rPr lang="en-US">
                <a:sym typeface="Symbol" pitchFamily="18" charset="2"/>
              </a:rPr>
              <a:t></a:t>
            </a:r>
            <a:r>
              <a:rPr lang="en-US" sz="2800" baseline="-25000">
                <a:sym typeface="Symbol" pitchFamily="18" charset="2"/>
              </a:rPr>
              <a:t>x</a:t>
            </a:r>
            <a:r>
              <a:rPr lang="en-US">
                <a:sym typeface="Symbol" pitchFamily="18" charset="2"/>
              </a:rPr>
              <a:t> z  and z </a:t>
            </a:r>
            <a:r>
              <a:rPr lang="en-US" sz="2800" baseline="-25000">
                <a:sym typeface="Symbol" pitchFamily="18" charset="2"/>
              </a:rPr>
              <a:t>x</a:t>
            </a:r>
            <a:r>
              <a:rPr lang="en-US">
                <a:sym typeface="Symbol" pitchFamily="18" charset="2"/>
              </a:rPr>
              <a:t> 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utoUpdateAnimBg="0"/>
      <p:bldP spid="35845" grpId="0" autoUpdateAnimBg="0"/>
      <p:bldP spid="35846" grpId="0" autoUpdateAnimBg="0"/>
      <p:bldP spid="3584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 b="1"/>
              <a:t>Similarity Metric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974725" y="1184275"/>
            <a:ext cx="7940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We want to assign a number to indicate the similarity between a case and a problem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066800" y="2362200"/>
            <a:ext cx="7231063" cy="302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Definition</a:t>
            </a:r>
            <a:r>
              <a:rPr lang="en-US"/>
              <a:t>: A </a:t>
            </a:r>
            <a:r>
              <a:rPr lang="en-US" i="1"/>
              <a:t>similarity metric</a:t>
            </a:r>
            <a:r>
              <a:rPr lang="en-US"/>
              <a:t> over a set M is a function:</a:t>
            </a:r>
          </a:p>
          <a:p>
            <a:endParaRPr lang="en-US"/>
          </a:p>
          <a:p>
            <a:r>
              <a:rPr lang="en-US"/>
              <a:t>                      sim: M </a:t>
            </a:r>
            <a:r>
              <a:rPr lang="en-US">
                <a:sym typeface="Symbol" pitchFamily="18" charset="2"/>
              </a:rPr>
              <a:t> M </a:t>
            </a:r>
            <a:r>
              <a:rPr lang="en-US">
                <a:sym typeface="Wingdings" pitchFamily="2" charset="2"/>
              </a:rPr>
              <a:t> [0,1]</a:t>
            </a:r>
          </a:p>
          <a:p>
            <a:endParaRPr lang="en-US">
              <a:sym typeface="Wingdings" pitchFamily="2" charset="2"/>
            </a:endParaRPr>
          </a:p>
          <a:p>
            <a:r>
              <a:rPr lang="en-US">
                <a:sym typeface="Wingdings" pitchFamily="2" charset="2"/>
              </a:rPr>
              <a:t>Such that:</a:t>
            </a:r>
          </a:p>
          <a:p>
            <a:endParaRPr lang="en-US">
              <a:sym typeface="Wingdings" pitchFamily="2" charset="2"/>
            </a:endParaRPr>
          </a:p>
          <a:p>
            <a:pPr lvl="1">
              <a:buFont typeface="Wingdings" pitchFamily="2" charset="2"/>
              <a:buChar char="Ø"/>
            </a:pPr>
            <a:r>
              <a:rPr lang="en-US"/>
              <a:t>For all x in M: sim(x,x) = 1 holds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For all x, y in M: sim(x,y) = sim(y,x)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762000" y="5603875"/>
            <a:ext cx="805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“ the closer the value of sim(x,y) to 1, the more similar is x to y”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 b="1"/>
              <a:t>Similarity Metric (2)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974725" y="1184275"/>
            <a:ext cx="7940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/>
              <a:t>Given a similarity metric: </a:t>
            </a:r>
            <a:r>
              <a:rPr lang="en-US" dirty="0" err="1"/>
              <a:t>sim</a:t>
            </a:r>
            <a:r>
              <a:rPr lang="en-US" dirty="0"/>
              <a:t>: M </a:t>
            </a:r>
            <a:r>
              <a:rPr lang="en-US" dirty="0">
                <a:sym typeface="Symbol" pitchFamily="18" charset="2"/>
              </a:rPr>
              <a:t> M </a:t>
            </a:r>
            <a:r>
              <a:rPr lang="en-US" dirty="0">
                <a:sym typeface="Wingdings" pitchFamily="2" charset="2"/>
              </a:rPr>
              <a:t> [0,1], it induces a similarity relation </a:t>
            </a:r>
            <a:r>
              <a:rPr lang="en-US" dirty="0" err="1">
                <a:sym typeface="Wingdings" pitchFamily="2" charset="2"/>
              </a:rPr>
              <a:t>S</a:t>
            </a:r>
            <a:r>
              <a:rPr lang="en-US" sz="2800" baseline="-25000" dirty="0" err="1">
                <a:sym typeface="Wingdings" pitchFamily="2" charset="2"/>
              </a:rPr>
              <a:t>sim</a:t>
            </a:r>
            <a:r>
              <a:rPr lang="en-US" dirty="0">
                <a:sym typeface="Wingdings" pitchFamily="2" charset="2"/>
              </a:rPr>
              <a:t> (</a:t>
            </a:r>
            <a:r>
              <a:rPr lang="en-US" dirty="0" err="1">
                <a:sym typeface="Wingdings" pitchFamily="2" charset="2"/>
              </a:rPr>
              <a:t>x,y,u,v</a:t>
            </a:r>
            <a:r>
              <a:rPr lang="en-US" dirty="0">
                <a:sym typeface="Wingdings" pitchFamily="2" charset="2"/>
              </a:rPr>
              <a:t>) and </a:t>
            </a:r>
            <a:r>
              <a:rPr lang="en-US" dirty="0">
                <a:sym typeface="Symbol" pitchFamily="18" charset="2"/>
              </a:rPr>
              <a:t></a:t>
            </a:r>
            <a:r>
              <a:rPr lang="en-US" sz="2800" baseline="-25000" dirty="0">
                <a:sym typeface="Symbol" pitchFamily="18" charset="2"/>
              </a:rPr>
              <a:t>x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>
                <a:sym typeface="Wingdings" pitchFamily="2" charset="2"/>
              </a:rPr>
              <a:t>as follows: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6400800" y="2209800"/>
            <a:ext cx="257474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 smtClean="0">
                <a:sym typeface="Wingdings" pitchFamily="2" charset="2"/>
              </a:rPr>
              <a:t>sim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err="1" smtClean="0">
                <a:sym typeface="Wingdings" pitchFamily="2" charset="2"/>
              </a:rPr>
              <a:t>x,y</a:t>
            </a:r>
            <a:r>
              <a:rPr lang="en-US" dirty="0">
                <a:sym typeface="Wingdings" pitchFamily="2" charset="2"/>
              </a:rPr>
              <a:t>) </a:t>
            </a:r>
            <a:r>
              <a:rPr lang="en-US" dirty="0">
                <a:sym typeface="Symbol" pitchFamily="18" charset="2"/>
              </a:rPr>
              <a:t> </a:t>
            </a:r>
            <a:r>
              <a:rPr lang="en-US" dirty="0" err="1">
                <a:sym typeface="Symbol" pitchFamily="18" charset="2"/>
              </a:rPr>
              <a:t>sim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dirty="0" err="1">
                <a:sym typeface="Symbol" pitchFamily="18" charset="2"/>
              </a:rPr>
              <a:t>u,v</a:t>
            </a:r>
            <a:r>
              <a:rPr lang="en-US" dirty="0">
                <a:sym typeface="Symbol" pitchFamily="18" charset="2"/>
              </a:rPr>
              <a:t>)</a:t>
            </a:r>
          </a:p>
          <a:p>
            <a:endParaRPr lang="en-US" dirty="0">
              <a:sym typeface="Symbol" pitchFamily="18" charset="2"/>
            </a:endParaRPr>
          </a:p>
          <a:p>
            <a:r>
              <a:rPr lang="en-US" dirty="0" err="1" smtClean="0">
                <a:sym typeface="Wingdings" pitchFamily="2" charset="2"/>
              </a:rPr>
              <a:t>sim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err="1" smtClean="0">
                <a:sym typeface="Wingdings" pitchFamily="2" charset="2"/>
              </a:rPr>
              <a:t>x,y</a:t>
            </a:r>
            <a:r>
              <a:rPr lang="en-US" dirty="0">
                <a:sym typeface="Wingdings" pitchFamily="2" charset="2"/>
              </a:rPr>
              <a:t>) </a:t>
            </a:r>
            <a:r>
              <a:rPr lang="en-US" dirty="0">
                <a:sym typeface="Symbol" pitchFamily="18" charset="2"/>
              </a:rPr>
              <a:t> </a:t>
            </a:r>
            <a:r>
              <a:rPr lang="en-US" dirty="0" err="1">
                <a:sym typeface="Symbol" pitchFamily="18" charset="2"/>
              </a:rPr>
              <a:t>sim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dirty="0" err="1">
                <a:sym typeface="Symbol" pitchFamily="18" charset="2"/>
              </a:rPr>
              <a:t>x,z</a:t>
            </a:r>
            <a:r>
              <a:rPr lang="en-US" dirty="0">
                <a:sym typeface="Symbol" pitchFamily="18" charset="2"/>
              </a:rPr>
              <a:t>)</a:t>
            </a:r>
            <a:endParaRPr lang="en-US" dirty="0">
              <a:sym typeface="Wingdings" pitchFamily="2" charset="2"/>
            </a:endParaRPr>
          </a:p>
        </p:txBody>
      </p:sp>
      <p:grpSp>
        <p:nvGrpSpPr>
          <p:cNvPr id="37916" name="Group 28"/>
          <p:cNvGrpSpPr>
            <a:grpSpLocks/>
          </p:cNvGrpSpPr>
          <p:nvPr/>
        </p:nvGrpSpPr>
        <p:grpSpPr bwMode="auto">
          <a:xfrm>
            <a:off x="381000" y="3733800"/>
            <a:ext cx="7483475" cy="2251075"/>
            <a:chOff x="240" y="2352"/>
            <a:chExt cx="4714" cy="1418"/>
          </a:xfrm>
        </p:grpSpPr>
        <p:grpSp>
          <p:nvGrpSpPr>
            <p:cNvPr id="37914" name="Group 26"/>
            <p:cNvGrpSpPr>
              <a:grpSpLocks/>
            </p:cNvGrpSpPr>
            <p:nvPr/>
          </p:nvGrpSpPr>
          <p:grpSpPr bwMode="auto">
            <a:xfrm>
              <a:off x="240" y="2352"/>
              <a:ext cx="4714" cy="1104"/>
              <a:chOff x="240" y="2474"/>
              <a:chExt cx="4714" cy="1104"/>
            </a:xfrm>
          </p:grpSpPr>
          <p:grpSp>
            <p:nvGrpSpPr>
              <p:cNvPr id="37912" name="Group 24"/>
              <p:cNvGrpSpPr>
                <a:grpSpLocks/>
              </p:cNvGrpSpPr>
              <p:nvPr/>
            </p:nvGrpSpPr>
            <p:grpSpPr bwMode="auto">
              <a:xfrm>
                <a:off x="806" y="2474"/>
                <a:ext cx="4148" cy="1104"/>
                <a:chOff x="806" y="2474"/>
                <a:chExt cx="4148" cy="1104"/>
              </a:xfrm>
            </p:grpSpPr>
            <p:sp>
              <p:nvSpPr>
                <p:cNvPr id="37894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806" y="2474"/>
                  <a:ext cx="382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Tx/>
                    <a:buChar char="•"/>
                  </a:pPr>
                  <a:r>
                    <a:rPr lang="en-US"/>
                    <a:t>sim provides a quantitative value for similarity:</a:t>
                  </a:r>
                </a:p>
              </p:txBody>
            </p:sp>
            <p:sp>
              <p:nvSpPr>
                <p:cNvPr id="37895" name="Line 7"/>
                <p:cNvSpPr>
                  <a:spLocks noChangeShapeType="1"/>
                </p:cNvSpPr>
                <p:nvPr/>
              </p:nvSpPr>
              <p:spPr bwMode="auto">
                <a:xfrm>
                  <a:off x="1152" y="3216"/>
                  <a:ext cx="36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896" name="Line 8"/>
                <p:cNvSpPr>
                  <a:spLocks noChangeShapeType="1"/>
                </p:cNvSpPr>
                <p:nvPr/>
              </p:nvSpPr>
              <p:spPr bwMode="auto">
                <a:xfrm>
                  <a:off x="1152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01" name="Line 13"/>
                <p:cNvSpPr>
                  <a:spLocks noChangeShapeType="1"/>
                </p:cNvSpPr>
                <p:nvPr/>
              </p:nvSpPr>
              <p:spPr bwMode="auto">
                <a:xfrm>
                  <a:off x="4800" y="312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02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046" y="3290"/>
                  <a:ext cx="21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0</a:t>
                  </a:r>
                </a:p>
              </p:txBody>
            </p:sp>
            <p:sp>
              <p:nvSpPr>
                <p:cNvPr id="37903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4742" y="3290"/>
                  <a:ext cx="21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1</a:t>
                  </a:r>
                </a:p>
              </p:txBody>
            </p:sp>
            <p:sp>
              <p:nvSpPr>
                <p:cNvPr id="37904" name="Oval 16"/>
                <p:cNvSpPr>
                  <a:spLocks noChangeArrowheads="1"/>
                </p:cNvSpPr>
                <p:nvPr/>
              </p:nvSpPr>
              <p:spPr bwMode="auto">
                <a:xfrm>
                  <a:off x="1584" y="3168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05" name="Oval 17"/>
                <p:cNvSpPr>
                  <a:spLocks noChangeArrowheads="1"/>
                </p:cNvSpPr>
                <p:nvPr/>
              </p:nvSpPr>
              <p:spPr bwMode="auto">
                <a:xfrm>
                  <a:off x="1872" y="3168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06" name="Oval 18"/>
                <p:cNvSpPr>
                  <a:spLocks noChangeArrowheads="1"/>
                </p:cNvSpPr>
                <p:nvPr/>
              </p:nvSpPr>
              <p:spPr bwMode="auto">
                <a:xfrm>
                  <a:off x="3648" y="3168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07" name="Oval 19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90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536" y="3168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y</a:t>
                  </a:r>
                  <a:r>
                    <a:rPr lang="en-US" sz="2800" baseline="-25000"/>
                    <a:t>1</a:t>
                  </a:r>
                </a:p>
              </p:txBody>
            </p:sp>
            <p:sp>
              <p:nvSpPr>
                <p:cNvPr id="3790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824" y="3168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y</a:t>
                  </a:r>
                  <a:r>
                    <a:rPr lang="en-US" sz="2800" baseline="-25000"/>
                    <a:t>2</a:t>
                  </a:r>
                </a:p>
              </p:txBody>
            </p:sp>
            <p:sp>
              <p:nvSpPr>
                <p:cNvPr id="37910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580" y="3168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y</a:t>
                  </a:r>
                  <a:r>
                    <a:rPr lang="en-US" sz="2800" baseline="-25000"/>
                    <a:t>3</a:t>
                  </a:r>
                </a:p>
              </p:txBody>
            </p:sp>
            <p:sp>
              <p:nvSpPr>
                <p:cNvPr id="3791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868" y="3168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y</a:t>
                  </a:r>
                  <a:r>
                    <a:rPr lang="en-US" sz="2800" baseline="-25000"/>
                    <a:t>4</a:t>
                  </a:r>
                </a:p>
              </p:txBody>
            </p:sp>
          </p:grpSp>
          <p:sp>
            <p:nvSpPr>
              <p:cNvPr id="37913" name="Text Box 25"/>
              <p:cNvSpPr txBox="1">
                <a:spLocks noChangeArrowheads="1"/>
              </p:cNvSpPr>
              <p:nvPr/>
            </p:nvSpPr>
            <p:spPr bwMode="auto">
              <a:xfrm>
                <a:off x="240" y="3024"/>
                <a:ext cx="85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sim(x, y</a:t>
                </a:r>
                <a:r>
                  <a:rPr lang="en-US" sz="2800" baseline="-25000"/>
                  <a:t>i</a:t>
                </a:r>
                <a:r>
                  <a:rPr lang="en-US"/>
                  <a:t>)</a:t>
                </a:r>
              </a:p>
            </p:txBody>
          </p:sp>
        </p:grpSp>
        <p:sp>
          <p:nvSpPr>
            <p:cNvPr id="37915" name="Text Box 27"/>
            <p:cNvSpPr txBox="1">
              <a:spLocks noChangeArrowheads="1"/>
            </p:cNvSpPr>
            <p:nvPr/>
          </p:nvSpPr>
          <p:spPr bwMode="auto">
            <a:xfrm>
              <a:off x="2198" y="3482"/>
              <a:ext cx="22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Thus y</a:t>
              </a:r>
              <a:r>
                <a:rPr lang="en-US" sz="2800" baseline="-25000"/>
                <a:t>4</a:t>
              </a:r>
              <a:r>
                <a:rPr lang="en-US"/>
                <a:t> is more similar to x</a:t>
              </a:r>
            </a:p>
          </p:txBody>
        </p:sp>
      </p:grp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1279525" y="2209800"/>
            <a:ext cx="536319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For all x, y, u, v:  </a:t>
            </a:r>
            <a:r>
              <a:rPr lang="en-US" dirty="0" err="1" smtClean="0"/>
              <a:t>S</a:t>
            </a:r>
            <a:r>
              <a:rPr lang="en-US" sz="2800" baseline="-25000" dirty="0" err="1">
                <a:solidFill>
                  <a:srgbClr val="000000"/>
                </a:solidFill>
                <a:sym typeface="Wingdings" pitchFamily="2" charset="2"/>
              </a:rPr>
              <a:t>sim</a:t>
            </a:r>
            <a:r>
              <a:rPr lang="en-US" sz="2800" baseline="-25000" dirty="0">
                <a:solidFill>
                  <a:srgbClr val="000000"/>
                </a:solidFill>
                <a:sym typeface="Wingdings" pitchFamily="2" charset="2"/>
              </a:rPr>
              <a:t> </a:t>
            </a:r>
            <a:r>
              <a:rPr lang="en-US" dirty="0" smtClean="0"/>
              <a:t>(</a:t>
            </a:r>
            <a:r>
              <a:rPr lang="en-US" dirty="0" err="1"/>
              <a:t>x,y,u,v</a:t>
            </a:r>
            <a:r>
              <a:rPr lang="en-US" dirty="0"/>
              <a:t>) holds if</a:t>
            </a:r>
            <a:endParaRPr lang="en-US" dirty="0">
              <a:sym typeface="Symbol" pitchFamily="18" charset="2"/>
            </a:endParaRPr>
          </a:p>
          <a:p>
            <a:pPr>
              <a:buFont typeface="Wingdings" pitchFamily="2" charset="2"/>
              <a:buChar char="Ø"/>
            </a:pPr>
            <a:endParaRPr lang="en-US" dirty="0">
              <a:sym typeface="Symbol" pitchFamily="18" charset="2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ym typeface="Symbol" pitchFamily="18" charset="2"/>
              </a:rPr>
              <a:t>                         For </a:t>
            </a:r>
            <a:r>
              <a:rPr lang="en-US" dirty="0">
                <a:sym typeface="Symbol" pitchFamily="18" charset="2"/>
              </a:rPr>
              <a:t>all x, y, z: 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y </a:t>
            </a:r>
            <a:r>
              <a:rPr lang="en-US" dirty="0">
                <a:sym typeface="Symbol" pitchFamily="18" charset="2"/>
              </a:rPr>
              <a:t></a:t>
            </a:r>
            <a:r>
              <a:rPr lang="en-US" sz="2800" baseline="-25000" dirty="0">
                <a:sym typeface="Symbol" pitchFamily="18" charset="2"/>
              </a:rPr>
              <a:t>x</a:t>
            </a:r>
            <a:r>
              <a:rPr lang="en-US" dirty="0">
                <a:sym typeface="Symbol" pitchFamily="18" charset="2"/>
              </a:rPr>
              <a:t> z if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 b="1"/>
              <a:t>Distance Metric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914400" y="1143000"/>
            <a:ext cx="65532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1"/>
              <a:t>Definition</a:t>
            </a:r>
            <a:r>
              <a:rPr lang="en-US"/>
              <a:t>: A </a:t>
            </a:r>
            <a:r>
              <a:rPr lang="en-US" i="1"/>
              <a:t>distance function</a:t>
            </a:r>
            <a:r>
              <a:rPr lang="en-US"/>
              <a:t> over a set M is a function:</a:t>
            </a:r>
          </a:p>
          <a:p>
            <a:endParaRPr lang="en-US"/>
          </a:p>
          <a:p>
            <a:r>
              <a:rPr lang="en-US"/>
              <a:t>                      d: M </a:t>
            </a:r>
            <a:r>
              <a:rPr lang="en-US">
                <a:sym typeface="Symbol" pitchFamily="18" charset="2"/>
              </a:rPr>
              <a:t> M </a:t>
            </a:r>
            <a:r>
              <a:rPr lang="en-US">
                <a:sym typeface="Wingdings" pitchFamily="2" charset="2"/>
              </a:rPr>
              <a:t> [0,</a:t>
            </a:r>
            <a:r>
              <a:rPr lang="en-US">
                <a:sym typeface="Symbol" pitchFamily="18" charset="2"/>
              </a:rPr>
              <a:t>)</a:t>
            </a:r>
            <a:endParaRPr lang="en-US" sz="2800" baseline="30000">
              <a:sym typeface="Wingdings" pitchFamily="2" charset="2"/>
            </a:endParaRPr>
          </a:p>
          <a:p>
            <a:endParaRPr lang="en-US">
              <a:sym typeface="Wingdings" pitchFamily="2" charset="2"/>
            </a:endParaRPr>
          </a:p>
          <a:p>
            <a:r>
              <a:rPr lang="en-US">
                <a:sym typeface="Wingdings" pitchFamily="2" charset="2"/>
              </a:rPr>
              <a:t>Such that: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For all x in M: d(x,x) = 0 holds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For all x, y in M: d(x,y) = d(y,x)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762000" y="4419600"/>
            <a:ext cx="65532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1"/>
              <a:t>Definition</a:t>
            </a:r>
            <a:r>
              <a:rPr lang="en-US"/>
              <a:t>: A distance function over a set M is a </a:t>
            </a:r>
            <a:r>
              <a:rPr lang="en-US" i="1"/>
              <a:t>metric</a:t>
            </a:r>
            <a:r>
              <a:rPr lang="en-US"/>
              <a:t> if:</a:t>
            </a:r>
          </a:p>
          <a:p>
            <a:endParaRPr lang="en-US"/>
          </a:p>
          <a:p>
            <a:pPr lvl="1">
              <a:buFont typeface="Wingdings" pitchFamily="2" charset="2"/>
              <a:buChar char="Ø"/>
            </a:pPr>
            <a:r>
              <a:rPr lang="en-US"/>
              <a:t>For all x, y in M: d(x,y) = 0 holds then x = y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For all x, y, z in M: </a:t>
            </a:r>
            <a:r>
              <a:rPr lang="en-US">
                <a:sym typeface="Symbol" pitchFamily="18" charset="2"/>
              </a:rPr>
              <a:t>d(x,z) + d(z,y)  </a:t>
            </a:r>
            <a:r>
              <a:rPr lang="en-US"/>
              <a:t>d(x,y)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Relation between Similarity and Distance Metric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974725" y="2057400"/>
            <a:ext cx="7407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/>
              <a:t>Given a distance metric, d, it induces a similarity relation S</a:t>
            </a:r>
            <a:r>
              <a:rPr lang="en-US" sz="2800" baseline="-25000"/>
              <a:t>d</a:t>
            </a:r>
            <a:r>
              <a:rPr lang="en-US"/>
              <a:t>(x,y,u,v), </a:t>
            </a:r>
            <a:r>
              <a:rPr lang="en-US">
                <a:sym typeface="Symbol" pitchFamily="18" charset="2"/>
              </a:rPr>
              <a:t></a:t>
            </a:r>
            <a:r>
              <a:rPr lang="en-US" sz="2800" baseline="-25000">
                <a:sym typeface="Symbol" pitchFamily="18" charset="2"/>
              </a:rPr>
              <a:t>x</a:t>
            </a:r>
            <a:r>
              <a:rPr lang="en-US">
                <a:sym typeface="Symbol" pitchFamily="18" charset="2"/>
              </a:rPr>
              <a:t> </a:t>
            </a:r>
            <a:r>
              <a:rPr lang="en-US"/>
              <a:t>as follows: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2270125" y="3200400"/>
            <a:ext cx="48196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/>
              <a:t>For all x, y, u, v:  S(x,y,u,v) holds if</a:t>
            </a:r>
            <a:endParaRPr lang="en-US">
              <a:sym typeface="Symbol" pitchFamily="18" charset="2"/>
            </a:endParaRPr>
          </a:p>
          <a:p>
            <a:pPr>
              <a:buFont typeface="Wingdings" pitchFamily="2" charset="2"/>
              <a:buChar char="Ø"/>
            </a:pPr>
            <a:endParaRPr lang="en-US">
              <a:sym typeface="Symbol" pitchFamily="18" charset="2"/>
            </a:endParaRPr>
          </a:p>
          <a:p>
            <a:pPr>
              <a:buFont typeface="Wingdings" pitchFamily="2" charset="2"/>
              <a:buChar char="Ø"/>
            </a:pPr>
            <a:r>
              <a:rPr lang="en-US">
                <a:sym typeface="Symbol" pitchFamily="18" charset="2"/>
              </a:rPr>
              <a:t>For all x, y, z: y </a:t>
            </a:r>
            <a:r>
              <a:rPr lang="en-US" sz="2800" baseline="-25000">
                <a:sym typeface="Symbol" pitchFamily="18" charset="2"/>
              </a:rPr>
              <a:t>x</a:t>
            </a:r>
            <a:r>
              <a:rPr lang="en-US">
                <a:sym typeface="Symbol" pitchFamily="18" charset="2"/>
              </a:rPr>
              <a:t> z if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1050925" y="4689475"/>
            <a:ext cx="7635875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/>
              <a:t>Definition</a:t>
            </a:r>
            <a:r>
              <a:rPr lang="en-US"/>
              <a:t>: A similarity metric sim and a distance metric d are compatible iff:</a:t>
            </a:r>
          </a:p>
          <a:p>
            <a:r>
              <a:rPr lang="en-US"/>
              <a:t>      for all x,y, u, v: S</a:t>
            </a:r>
            <a:r>
              <a:rPr lang="en-US" sz="2800" baseline="-25000"/>
              <a:t>d</a:t>
            </a:r>
            <a:r>
              <a:rPr lang="en-US"/>
              <a:t>(x,y,u,v) iff S</a:t>
            </a:r>
            <a:r>
              <a:rPr lang="en-US" sz="2800" baseline="-25000"/>
              <a:t>sim</a:t>
            </a:r>
            <a:r>
              <a:rPr lang="en-US"/>
              <a:t>(x,y,u,v)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6938963" y="3200400"/>
            <a:ext cx="1976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d(x,y) </a:t>
            </a:r>
            <a:r>
              <a:rPr lang="en-US">
                <a:sym typeface="Symbol" pitchFamily="18" charset="2"/>
              </a:rPr>
              <a:t> d(u,v)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5410200" y="3962400"/>
            <a:ext cx="1958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d</a:t>
            </a:r>
            <a:r>
              <a:rPr lang="en-US"/>
              <a:t>(x,y) </a:t>
            </a:r>
            <a:r>
              <a:rPr lang="en-US">
                <a:sym typeface="Symbol" pitchFamily="18" charset="2"/>
              </a:rPr>
              <a:t> d(x,z)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 animBg="1" autoUpdateAnimBg="0"/>
      <p:bldP spid="39943" grpId="0" autoUpdateAnimBg="0"/>
      <p:bldP spid="3994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Relation between Similarity and Distance Metric (2)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685800" y="2057400"/>
            <a:ext cx="7635875" cy="2657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/>
              <a:t>Property</a:t>
            </a:r>
            <a:r>
              <a:rPr lang="en-US"/>
              <a:t>: Let </a:t>
            </a:r>
          </a:p>
          <a:p>
            <a:r>
              <a:rPr lang="en-US"/>
              <a:t>                        f: </a:t>
            </a:r>
            <a:r>
              <a:rPr lang="en-US">
                <a:sym typeface="Symbol" pitchFamily="18" charset="2"/>
              </a:rPr>
              <a:t> </a:t>
            </a:r>
            <a:r>
              <a:rPr lang="en-US">
                <a:sym typeface="Wingdings" pitchFamily="2" charset="2"/>
              </a:rPr>
              <a:t>[0,</a:t>
            </a:r>
            <a:r>
              <a:rPr lang="en-US">
                <a:sym typeface="Symbol" pitchFamily="18" charset="2"/>
              </a:rPr>
              <a:t>)  </a:t>
            </a:r>
            <a:r>
              <a:rPr lang="en-US">
                <a:sym typeface="Wingdings" pitchFamily="2" charset="2"/>
              </a:rPr>
              <a:t> (0,1]</a:t>
            </a:r>
          </a:p>
          <a:p>
            <a:r>
              <a:rPr lang="en-US">
                <a:sym typeface="Wingdings" pitchFamily="2" charset="2"/>
              </a:rPr>
              <a:t>Be a </a:t>
            </a:r>
            <a:r>
              <a:rPr lang="en-US" i="1">
                <a:sym typeface="Wingdings" pitchFamily="2" charset="2"/>
              </a:rPr>
              <a:t>bijective</a:t>
            </a:r>
            <a:r>
              <a:rPr lang="en-US">
                <a:sym typeface="Wingdings" pitchFamily="2" charset="2"/>
              </a:rPr>
              <a:t> and </a:t>
            </a:r>
            <a:r>
              <a:rPr lang="en-US" i="1">
                <a:sym typeface="Wingdings" pitchFamily="2" charset="2"/>
              </a:rPr>
              <a:t>order inverting</a:t>
            </a:r>
            <a:r>
              <a:rPr lang="en-US">
                <a:sym typeface="Wingdings" pitchFamily="2" charset="2"/>
              </a:rPr>
              <a:t> (if  u&lt; v then f(v) &lt; f(u)) function such that:</a:t>
            </a:r>
          </a:p>
          <a:p>
            <a:pPr lvl="1">
              <a:buFontTx/>
              <a:buChar char="•"/>
            </a:pPr>
            <a:r>
              <a:rPr lang="en-US">
                <a:sym typeface="Symbol" pitchFamily="18" charset="2"/>
              </a:rPr>
              <a:t>f(0) = 1</a:t>
            </a:r>
          </a:p>
          <a:p>
            <a:pPr lvl="1">
              <a:buFontTx/>
              <a:buChar char="•"/>
            </a:pPr>
            <a:r>
              <a:rPr lang="en-US">
                <a:sym typeface="Symbol" pitchFamily="18" charset="2"/>
              </a:rPr>
              <a:t>f(d(x,y)) = sim(x,y)</a:t>
            </a:r>
          </a:p>
          <a:p>
            <a:r>
              <a:rPr lang="en-US"/>
              <a:t> then d and sim are compatible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898525" y="4918075"/>
            <a:ext cx="530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If d(x,y) &lt; d(u,v) then sim(x,y) &gt; sim(u,v)</a:t>
            </a:r>
          </a:p>
        </p:txBody>
      </p:sp>
      <p:grpSp>
        <p:nvGrpSpPr>
          <p:cNvPr id="40973" name="Group 13"/>
          <p:cNvGrpSpPr>
            <a:grpSpLocks/>
          </p:cNvGrpSpPr>
          <p:nvPr/>
        </p:nvGrpSpPr>
        <p:grpSpPr bwMode="auto">
          <a:xfrm>
            <a:off x="2324100" y="5295900"/>
            <a:ext cx="3146425" cy="1069975"/>
            <a:chOff x="1464" y="3336"/>
            <a:chExt cx="1982" cy="674"/>
          </a:xfrm>
        </p:grpSpPr>
        <p:sp>
          <p:nvSpPr>
            <p:cNvPr id="40970" name="AutoShape 10"/>
            <p:cNvSpPr>
              <a:spLocks noChangeArrowheads="1"/>
            </p:cNvSpPr>
            <p:nvPr/>
          </p:nvSpPr>
          <p:spPr bwMode="auto">
            <a:xfrm rot="3156882">
              <a:off x="1392" y="3408"/>
              <a:ext cx="432" cy="288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1" name="Text Box 11"/>
            <p:cNvSpPr txBox="1">
              <a:spLocks noChangeArrowheads="1"/>
            </p:cNvSpPr>
            <p:nvPr/>
          </p:nvSpPr>
          <p:spPr bwMode="auto">
            <a:xfrm>
              <a:off x="1814" y="3722"/>
              <a:ext cx="16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f(d(x,y)) &gt; f(d(u,v))</a:t>
              </a:r>
            </a:p>
          </p:txBody>
        </p:sp>
      </p:grpSp>
      <p:sp>
        <p:nvSpPr>
          <p:cNvPr id="40972" name="AutoShape 12"/>
          <p:cNvSpPr>
            <a:spLocks noChangeArrowheads="1"/>
          </p:cNvSpPr>
          <p:nvPr/>
        </p:nvSpPr>
        <p:spPr bwMode="auto">
          <a:xfrm>
            <a:off x="4267200" y="5410200"/>
            <a:ext cx="457200" cy="4572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8" grpId="0"/>
      <p:bldP spid="4097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30175"/>
            <a:ext cx="7772400" cy="1143000"/>
          </a:xfrm>
        </p:spPr>
        <p:txBody>
          <a:bodyPr/>
          <a:lstStyle/>
          <a:p>
            <a:r>
              <a:rPr lang="en-US" sz="3600" b="1"/>
              <a:t>Relation between Similarity and Distance Metric (3)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81000" y="1165225"/>
            <a:ext cx="8474075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F(x) can be used to construct sim giving d. Example of such a function is:</a:t>
            </a:r>
          </a:p>
          <a:p>
            <a:r>
              <a:rPr lang="en-US"/>
              <a:t>                    </a:t>
            </a:r>
          </a:p>
          <a:p>
            <a:pPr lvl="2">
              <a:buFontTx/>
              <a:buChar char="•"/>
            </a:pPr>
            <a:r>
              <a:rPr lang="en-US"/>
              <a:t>if you have the Euclidean distance:</a:t>
            </a:r>
          </a:p>
          <a:p>
            <a:r>
              <a:rPr lang="en-US"/>
              <a:t>                              </a:t>
            </a:r>
          </a:p>
          <a:p>
            <a:r>
              <a:rPr lang="en-US"/>
              <a:t>                               d((x,y),(u,v)) = sqr((x-u)</a:t>
            </a:r>
            <a:r>
              <a:rPr lang="en-US" sz="2800" baseline="30000"/>
              <a:t>2</a:t>
            </a:r>
            <a:r>
              <a:rPr lang="en-US"/>
              <a:t> + (y-v)</a:t>
            </a:r>
            <a:r>
              <a:rPr lang="en-US" sz="2800" baseline="30000"/>
              <a:t>2</a:t>
            </a:r>
            <a:r>
              <a:rPr lang="en-US"/>
              <a:t>)</a:t>
            </a:r>
          </a:p>
          <a:p>
            <a:endParaRPr lang="en-US"/>
          </a:p>
          <a:p>
            <a:pPr lvl="2">
              <a:buFontTx/>
              <a:buChar char="•"/>
            </a:pPr>
            <a:r>
              <a:rPr lang="en-US"/>
              <a:t>  Since f(x) = 1 – (x/(x+1)) meets the property before</a:t>
            </a:r>
          </a:p>
          <a:p>
            <a:pPr lvl="2">
              <a:buFontTx/>
              <a:buChar char="•"/>
            </a:pPr>
            <a:r>
              <a:rPr lang="en-US"/>
              <a:t>Then:</a:t>
            </a:r>
          </a:p>
          <a:p>
            <a:pPr lvl="2"/>
            <a:r>
              <a:rPr lang="en-US"/>
              <a:t>     sim((x,y),(u,v))) = f(d((x,y),(u,v))) </a:t>
            </a:r>
          </a:p>
          <a:p>
            <a:pPr lvl="2"/>
            <a:r>
              <a:rPr lang="en-US"/>
              <a:t>                                = 1 – (d((x,y),(u,v)) /(d((x,y),(u,v)) +1))</a:t>
            </a:r>
          </a:p>
          <a:p>
            <a:pPr lvl="2"/>
            <a:r>
              <a:rPr lang="en-US"/>
              <a:t>     is a similarity metric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b="1"/>
              <a:t>Relation between Similarity and Distance Metric (3)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8077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  <a:p>
            <a:pPr>
              <a:buFontTx/>
              <a:buChar char="•"/>
            </a:pPr>
            <a:r>
              <a:rPr lang="en-US"/>
              <a:t>The function f(x) = 1 – (x/(x+1)) is a bijective function from </a:t>
            </a:r>
            <a:r>
              <a:rPr lang="en-US">
                <a:sym typeface="Wingdings" pitchFamily="2" charset="2"/>
              </a:rPr>
              <a:t>[0,</a:t>
            </a:r>
            <a:r>
              <a:rPr lang="en-US">
                <a:sym typeface="Symbol" pitchFamily="18" charset="2"/>
              </a:rPr>
              <a:t>)  </a:t>
            </a:r>
            <a:r>
              <a:rPr lang="en-US">
                <a:sym typeface="Wingdings" pitchFamily="2" charset="2"/>
              </a:rPr>
              <a:t>into (0,1]:</a:t>
            </a: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2286000" y="3733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1905000" y="51054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>
            <a:off x="1905000" y="3962400"/>
            <a:ext cx="3657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1492250" y="4876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1431925" y="36988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51209" name="Freeform 9"/>
          <p:cNvSpPr>
            <a:spLocks/>
          </p:cNvSpPr>
          <p:nvPr/>
        </p:nvSpPr>
        <p:spPr bwMode="auto">
          <a:xfrm>
            <a:off x="2286000" y="3962400"/>
            <a:ext cx="3429000" cy="457200"/>
          </a:xfrm>
          <a:custGeom>
            <a:avLst/>
            <a:gdLst>
              <a:gd name="T0" fmla="*/ 0 w 2160"/>
              <a:gd name="T1" fmla="*/ 0 h 288"/>
              <a:gd name="T2" fmla="*/ 528 w 2160"/>
              <a:gd name="T3" fmla="*/ 48 h 288"/>
              <a:gd name="T4" fmla="*/ 1296 w 2160"/>
              <a:gd name="T5" fmla="*/ 144 h 288"/>
              <a:gd name="T6" fmla="*/ 2160 w 2160"/>
              <a:gd name="T7" fmla="*/ 28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" h="288">
                <a:moveTo>
                  <a:pt x="0" y="0"/>
                </a:moveTo>
                <a:cubicBezTo>
                  <a:pt x="156" y="12"/>
                  <a:pt x="312" y="24"/>
                  <a:pt x="528" y="48"/>
                </a:cubicBezTo>
                <a:cubicBezTo>
                  <a:pt x="744" y="72"/>
                  <a:pt x="1024" y="104"/>
                  <a:pt x="1296" y="144"/>
                </a:cubicBezTo>
                <a:cubicBezTo>
                  <a:pt x="1568" y="184"/>
                  <a:pt x="2016" y="264"/>
                  <a:pt x="2160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3600" b="1"/>
              <a:t>Other Similarity Metrics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669925" y="1946275"/>
            <a:ext cx="7940675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Suppose that we have cases represented as attribute-value pairs (e.g.,  the restaurant domain)</a:t>
            </a:r>
          </a:p>
          <a:p>
            <a:pPr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Suppose initially that the values are binary</a:t>
            </a:r>
          </a:p>
          <a:p>
            <a:pPr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We want to define similarity between two cases of the form:</a:t>
            </a:r>
          </a:p>
          <a:p>
            <a:pPr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                  X = (X</a:t>
            </a:r>
            <a:r>
              <a:rPr lang="en-US" sz="2800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, …, X</a:t>
            </a:r>
            <a:r>
              <a:rPr lang="en-US" sz="2800" baseline="-25000">
                <a:solidFill>
                  <a:srgbClr val="000000"/>
                </a:solidFill>
              </a:rPr>
              <a:t>n</a:t>
            </a:r>
            <a:r>
              <a:rPr lang="en-US">
                <a:solidFill>
                  <a:srgbClr val="000000"/>
                </a:solidFill>
              </a:rPr>
              <a:t>) where X</a:t>
            </a:r>
            <a:r>
              <a:rPr lang="en-US" sz="2800" baseline="-25000">
                <a:solidFill>
                  <a:srgbClr val="000000"/>
                </a:solidFill>
              </a:rPr>
              <a:t>i</a:t>
            </a:r>
            <a:r>
              <a:rPr lang="en-US">
                <a:solidFill>
                  <a:srgbClr val="000000"/>
                </a:solidFill>
              </a:rPr>
              <a:t> = 0 or 1</a:t>
            </a:r>
          </a:p>
          <a:p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                   Y = (Y</a:t>
            </a:r>
            <a:r>
              <a:rPr lang="en-US" sz="2800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, …,Y</a:t>
            </a:r>
            <a:r>
              <a:rPr lang="en-US" sz="2800" baseline="-25000">
                <a:solidFill>
                  <a:srgbClr val="000000"/>
                </a:solidFill>
              </a:rPr>
              <a:t>n</a:t>
            </a:r>
            <a:r>
              <a:rPr lang="en-US">
                <a:solidFill>
                  <a:srgbClr val="000000"/>
                </a:solidFill>
              </a:rPr>
              <a:t>) where Y</a:t>
            </a:r>
            <a:r>
              <a:rPr lang="en-US" sz="2800" baseline="-25000">
                <a:solidFill>
                  <a:srgbClr val="000000"/>
                </a:solidFill>
              </a:rPr>
              <a:t>i</a:t>
            </a:r>
            <a:r>
              <a:rPr lang="en-US">
                <a:solidFill>
                  <a:srgbClr val="000000"/>
                </a:solidFill>
              </a:rPr>
              <a:t> = 0 or 1</a:t>
            </a:r>
          </a:p>
        </p:txBody>
      </p:sp>
    </p:spTree>
    <p:extLst>
      <p:ext uri="{BB962C8B-B14F-4D97-AF65-F5344CB8AC3E}">
        <p14:creationId xmlns:p14="http://schemas.microsoft.com/office/powerpoint/2010/main" val="297281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3600" b="1"/>
              <a:t>Preliminaries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685800" y="1498600"/>
            <a:ext cx="4086225" cy="473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Let:</a:t>
            </a:r>
          </a:p>
          <a:p>
            <a:endParaRPr lang="en-US">
              <a:solidFill>
                <a:srgbClr val="000000"/>
              </a:solidFill>
            </a:endParaRPr>
          </a:p>
          <a:p>
            <a:pPr lvl="1">
              <a:buFont typeface="Wingdings" pitchFamily="2" charset="2"/>
              <a:buChar char="v"/>
            </a:pPr>
            <a:r>
              <a:rPr lang="en-US">
                <a:solidFill>
                  <a:srgbClr val="000000"/>
                </a:solidFill>
              </a:rPr>
              <a:t>A = 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</a:t>
            </a:r>
            <a:r>
              <a:rPr lang="en-US" sz="2800" baseline="-25000">
                <a:solidFill>
                  <a:srgbClr val="000000"/>
                </a:solidFill>
                <a:sym typeface="Symbol" pitchFamily="18" charset="2"/>
              </a:rPr>
              <a:t>(i=1,n)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2800" baseline="-25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i</a:t>
            </a:r>
            <a:r>
              <a:rPr lang="en-US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•Y</a:t>
            </a:r>
            <a:r>
              <a:rPr lang="en-US" sz="2800" baseline="-25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i</a:t>
            </a:r>
            <a:r>
              <a:rPr lang="en-US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</a:t>
            </a:r>
          </a:p>
          <a:p>
            <a:pPr lvl="1">
              <a:buFont typeface="Wingdings" pitchFamily="2" charset="2"/>
              <a:buChar char="v"/>
            </a:pPr>
            <a:endParaRPr lang="en-US">
              <a:solidFill>
                <a:srgbClr val="000000"/>
              </a:solidFill>
              <a:cs typeface="Times New Roman" pitchFamily="18" charset="0"/>
              <a:sym typeface="Symbol" pitchFamily="18" charset="2"/>
            </a:endParaRPr>
          </a:p>
          <a:p>
            <a:pPr lvl="1">
              <a:buFont typeface="Wingdings" pitchFamily="2" charset="2"/>
              <a:buChar char="v"/>
            </a:pPr>
            <a:r>
              <a:rPr lang="en-US">
                <a:solidFill>
                  <a:srgbClr val="000000"/>
                </a:solidFill>
              </a:rPr>
              <a:t>B = 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</a:t>
            </a:r>
            <a:r>
              <a:rPr lang="en-US" sz="2800" baseline="-25000">
                <a:solidFill>
                  <a:srgbClr val="000000"/>
                </a:solidFill>
                <a:sym typeface="Symbol" pitchFamily="18" charset="2"/>
              </a:rPr>
              <a:t>(i=1,n)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2800" baseline="-25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i</a:t>
            </a:r>
            <a:r>
              <a:rPr lang="en-US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•(1-Y</a:t>
            </a:r>
            <a:r>
              <a:rPr lang="en-US" sz="2800" baseline="-25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i</a:t>
            </a:r>
            <a:r>
              <a:rPr lang="en-US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)</a:t>
            </a:r>
          </a:p>
          <a:p>
            <a:pPr lvl="1">
              <a:buFont typeface="Wingdings" pitchFamily="2" charset="2"/>
              <a:buChar char="v"/>
            </a:pPr>
            <a:endParaRPr lang="en-US">
              <a:solidFill>
                <a:srgbClr val="000000"/>
              </a:solidFill>
              <a:cs typeface="Times New Roman" pitchFamily="18" charset="0"/>
              <a:sym typeface="Symbol" pitchFamily="18" charset="2"/>
            </a:endParaRPr>
          </a:p>
          <a:p>
            <a:pPr lvl="1">
              <a:buFont typeface="Wingdings" pitchFamily="2" charset="2"/>
              <a:buChar char="v"/>
            </a:pPr>
            <a:r>
              <a:rPr lang="en-US">
                <a:solidFill>
                  <a:srgbClr val="000000"/>
                </a:solidFill>
              </a:rPr>
              <a:t>C = 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</a:t>
            </a:r>
            <a:r>
              <a:rPr lang="en-US" sz="2800" baseline="-25000">
                <a:solidFill>
                  <a:srgbClr val="000000"/>
                </a:solidFill>
                <a:sym typeface="Symbol" pitchFamily="18" charset="2"/>
              </a:rPr>
              <a:t>(i=1,n)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(</a:t>
            </a:r>
            <a:r>
              <a:rPr lang="en-US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1-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2800" baseline="-25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i</a:t>
            </a:r>
            <a:r>
              <a:rPr lang="en-US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)•Y</a:t>
            </a:r>
            <a:r>
              <a:rPr lang="en-US" sz="2800" baseline="-25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i</a:t>
            </a:r>
          </a:p>
          <a:p>
            <a:pPr lvl="1">
              <a:buFont typeface="Wingdings" pitchFamily="2" charset="2"/>
              <a:buChar char="v"/>
            </a:pPr>
            <a:endParaRPr lang="en-US" sz="2800" baseline="-25000">
              <a:solidFill>
                <a:srgbClr val="000000"/>
              </a:solidFill>
              <a:cs typeface="Times New Roman" pitchFamily="18" charset="0"/>
              <a:sym typeface="Symbol" pitchFamily="18" charset="2"/>
            </a:endParaRPr>
          </a:p>
          <a:p>
            <a:pPr lvl="1">
              <a:buFont typeface="Wingdings" pitchFamily="2" charset="2"/>
              <a:buChar char="v"/>
            </a:pPr>
            <a:r>
              <a:rPr lang="en-US">
                <a:solidFill>
                  <a:srgbClr val="000000"/>
                </a:solidFill>
              </a:rPr>
              <a:t>D = 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</a:t>
            </a:r>
            <a:r>
              <a:rPr lang="en-US" sz="2800" baseline="-25000">
                <a:solidFill>
                  <a:srgbClr val="000000"/>
                </a:solidFill>
                <a:sym typeface="Symbol" pitchFamily="18" charset="2"/>
              </a:rPr>
              <a:t>(i=1,n)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(1-X</a:t>
            </a:r>
            <a:r>
              <a:rPr lang="en-US" sz="2800" baseline="-25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i</a:t>
            </a:r>
            <a:r>
              <a:rPr lang="en-US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) •(1-Y</a:t>
            </a:r>
            <a:r>
              <a:rPr lang="en-US" sz="2800" baseline="-25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i</a:t>
            </a:r>
            <a:r>
              <a:rPr lang="en-US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)</a:t>
            </a:r>
          </a:p>
          <a:p>
            <a:pPr lvl="1">
              <a:buFont typeface="Wingdings" pitchFamily="2" charset="2"/>
              <a:buChar char="v"/>
            </a:pPr>
            <a:endParaRPr lang="en-US" sz="2800" baseline="-25000">
              <a:solidFill>
                <a:srgbClr val="000000"/>
              </a:solidFill>
              <a:cs typeface="Times New Roman" pitchFamily="18" charset="0"/>
              <a:sym typeface="Symbol" pitchFamily="18" charset="2"/>
            </a:endParaRPr>
          </a:p>
          <a:p>
            <a:pPr lvl="1">
              <a:buFont typeface="Wingdings" pitchFamily="2" charset="2"/>
              <a:buChar char="v"/>
            </a:pPr>
            <a:endParaRPr lang="en-US" sz="2800" baseline="-25000">
              <a:solidFill>
                <a:srgbClr val="000000"/>
              </a:solidFill>
              <a:cs typeface="Times New Roman" pitchFamily="18" charset="0"/>
              <a:sym typeface="Symbol" pitchFamily="18" charset="2"/>
            </a:endParaRPr>
          </a:p>
          <a:p>
            <a:pPr lvl="1">
              <a:buFont typeface="Wingdings" pitchFamily="2" charset="2"/>
              <a:buChar char="v"/>
            </a:pPr>
            <a:r>
              <a:rPr lang="en-US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Then, A + B + C + D = 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4403725" y="2057400"/>
            <a:ext cx="4359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(number of attributes for which X</a:t>
            </a:r>
            <a:r>
              <a:rPr lang="en-US" sz="2800" baseline="-25000">
                <a:solidFill>
                  <a:srgbClr val="000000"/>
                </a:solidFill>
              </a:rPr>
              <a:t>i</a:t>
            </a:r>
            <a:r>
              <a:rPr lang="en-US">
                <a:solidFill>
                  <a:srgbClr val="000000"/>
                </a:solidFill>
              </a:rPr>
              <a:t> =1 and Y</a:t>
            </a:r>
            <a:r>
              <a:rPr lang="en-US" sz="2800" baseline="-25000">
                <a:solidFill>
                  <a:srgbClr val="000000"/>
                </a:solidFill>
              </a:rPr>
              <a:t>i</a:t>
            </a:r>
            <a:r>
              <a:rPr lang="en-US">
                <a:solidFill>
                  <a:srgbClr val="000000"/>
                </a:solidFill>
              </a:rPr>
              <a:t> = 1)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4479925" y="2971800"/>
            <a:ext cx="4359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(number of attributes for which X</a:t>
            </a:r>
            <a:r>
              <a:rPr lang="en-US" sz="2800" baseline="-25000">
                <a:solidFill>
                  <a:srgbClr val="000000"/>
                </a:solidFill>
              </a:rPr>
              <a:t>i</a:t>
            </a:r>
            <a:r>
              <a:rPr lang="en-US">
                <a:solidFill>
                  <a:srgbClr val="000000"/>
                </a:solidFill>
              </a:rPr>
              <a:t> =1 and Y</a:t>
            </a:r>
            <a:r>
              <a:rPr lang="en-US" sz="2800" baseline="-25000">
                <a:solidFill>
                  <a:srgbClr val="000000"/>
                </a:solidFill>
              </a:rPr>
              <a:t>i</a:t>
            </a:r>
            <a:r>
              <a:rPr lang="en-US">
                <a:solidFill>
                  <a:srgbClr val="000000"/>
                </a:solidFill>
              </a:rPr>
              <a:t> = 0)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4556125" y="3902075"/>
            <a:ext cx="4359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(number of attributes for which X</a:t>
            </a:r>
            <a:r>
              <a:rPr lang="en-US" sz="2800" baseline="-25000">
                <a:solidFill>
                  <a:srgbClr val="000000"/>
                </a:solidFill>
              </a:rPr>
              <a:t>i</a:t>
            </a:r>
            <a:r>
              <a:rPr lang="en-US">
                <a:solidFill>
                  <a:srgbClr val="000000"/>
                </a:solidFill>
              </a:rPr>
              <a:t> =0 and Y</a:t>
            </a:r>
            <a:r>
              <a:rPr lang="en-US" sz="2800" baseline="-25000">
                <a:solidFill>
                  <a:srgbClr val="000000"/>
                </a:solidFill>
              </a:rPr>
              <a:t>i</a:t>
            </a:r>
            <a:r>
              <a:rPr lang="en-US">
                <a:solidFill>
                  <a:srgbClr val="000000"/>
                </a:solidFill>
              </a:rPr>
              <a:t> = 1)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4708525" y="4816475"/>
            <a:ext cx="4359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(number of attributes for which X</a:t>
            </a:r>
            <a:r>
              <a:rPr lang="en-US" sz="2800" baseline="-25000">
                <a:solidFill>
                  <a:srgbClr val="000000"/>
                </a:solidFill>
              </a:rPr>
              <a:t>i</a:t>
            </a:r>
            <a:r>
              <a:rPr lang="en-US">
                <a:solidFill>
                  <a:srgbClr val="000000"/>
                </a:solidFill>
              </a:rPr>
              <a:t> =0 and Y</a:t>
            </a:r>
            <a:r>
              <a:rPr lang="en-US" sz="2800" baseline="-25000">
                <a:solidFill>
                  <a:srgbClr val="000000"/>
                </a:solidFill>
              </a:rPr>
              <a:t>i</a:t>
            </a:r>
            <a:r>
              <a:rPr lang="en-US">
                <a:solidFill>
                  <a:srgbClr val="000000"/>
                </a:solidFill>
              </a:rPr>
              <a:t> = 0)</a:t>
            </a: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4495800" y="5715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n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5051425" y="5730875"/>
            <a:ext cx="10445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A+D =</a:t>
            </a:r>
          </a:p>
          <a:p>
            <a:r>
              <a:rPr lang="en-US">
                <a:solidFill>
                  <a:srgbClr val="000000"/>
                </a:solidFill>
              </a:rPr>
              <a:t>B+C=</a:t>
            </a: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6019800" y="5715000"/>
            <a:ext cx="32337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“matching attributes”</a:t>
            </a:r>
          </a:p>
          <a:p>
            <a:r>
              <a:rPr lang="en-US">
                <a:solidFill>
                  <a:srgbClr val="000000"/>
                </a:solidFill>
              </a:rPr>
              <a:t>“mismatching attributes”</a:t>
            </a:r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>
            <a:off x="4953000" y="5791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71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2" grpId="0" autoUpdateAnimBg="0"/>
      <p:bldP spid="47113" grpId="0" autoUpdateAnimBg="0"/>
      <p:bldP spid="47114" grpId="0" autoUpdateAnimBg="0"/>
      <p:bldP spid="47115" grpId="0" autoUpdateAnimBg="0"/>
      <p:bldP spid="47116" grpId="0" autoUpdateAnimBg="0"/>
      <p:bldP spid="4711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 b="1"/>
              <a:t>Computing Similarity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41325" y="1219200"/>
            <a:ext cx="7788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Similarity is a key (the key?) concept in CBR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57200" y="1905000"/>
            <a:ext cx="4227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/>
              <a:t>We saw that a case consists of: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57200" y="3581400"/>
            <a:ext cx="733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/>
              <a:t>We saw that the CBR problem solving cycle consists of:</a:t>
            </a:r>
          </a:p>
        </p:txBody>
      </p:sp>
      <p:grpSp>
        <p:nvGrpSpPr>
          <p:cNvPr id="3083" name="Group 11"/>
          <p:cNvGrpSpPr>
            <a:grpSpLocks/>
          </p:cNvGrpSpPr>
          <p:nvPr/>
        </p:nvGrpSpPr>
        <p:grpSpPr bwMode="auto">
          <a:xfrm>
            <a:off x="2362200" y="2251075"/>
            <a:ext cx="1866900" cy="457200"/>
            <a:chOff x="1488" y="1418"/>
            <a:chExt cx="1176" cy="288"/>
          </a:xfrm>
        </p:grpSpPr>
        <p:sp>
          <p:nvSpPr>
            <p:cNvPr id="3081" name="AutoShape 9"/>
            <p:cNvSpPr>
              <a:spLocks noChangeArrowheads="1"/>
            </p:cNvSpPr>
            <p:nvPr/>
          </p:nvSpPr>
          <p:spPr bwMode="auto">
            <a:xfrm>
              <a:off x="1488" y="1488"/>
              <a:ext cx="288" cy="192"/>
            </a:xfrm>
            <a:prstGeom prst="leftArrow">
              <a:avLst>
                <a:gd name="adj1" fmla="val 50000"/>
                <a:gd name="adj2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Text Box 10"/>
            <p:cNvSpPr txBox="1">
              <a:spLocks noChangeArrowheads="1"/>
            </p:cNvSpPr>
            <p:nvPr/>
          </p:nvSpPr>
          <p:spPr bwMode="auto">
            <a:xfrm>
              <a:off x="1814" y="1418"/>
              <a:ext cx="85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/>
                <a:t>similarity</a:t>
              </a:r>
            </a:p>
          </p:txBody>
        </p:sp>
      </p:grp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57200" y="2257425"/>
            <a:ext cx="211931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US"/>
              <a:t>Problem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Solution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Adequacy</a:t>
            </a:r>
          </a:p>
          <a:p>
            <a:endParaRPr lang="en-US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381000" y="3902075"/>
            <a:ext cx="207486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US"/>
              <a:t>Retrieval 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Reuse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Revise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Retain</a:t>
            </a:r>
          </a:p>
        </p:txBody>
      </p:sp>
      <p:grpSp>
        <p:nvGrpSpPr>
          <p:cNvPr id="3086" name="Group 14"/>
          <p:cNvGrpSpPr>
            <a:grpSpLocks/>
          </p:cNvGrpSpPr>
          <p:nvPr/>
        </p:nvGrpSpPr>
        <p:grpSpPr bwMode="auto">
          <a:xfrm>
            <a:off x="2438400" y="3886200"/>
            <a:ext cx="1866900" cy="457200"/>
            <a:chOff x="1488" y="1418"/>
            <a:chExt cx="1176" cy="288"/>
          </a:xfrm>
        </p:grpSpPr>
        <p:sp>
          <p:nvSpPr>
            <p:cNvPr id="3087" name="AutoShape 15"/>
            <p:cNvSpPr>
              <a:spLocks noChangeArrowheads="1"/>
            </p:cNvSpPr>
            <p:nvPr/>
          </p:nvSpPr>
          <p:spPr bwMode="auto">
            <a:xfrm>
              <a:off x="1488" y="1488"/>
              <a:ext cx="288" cy="192"/>
            </a:xfrm>
            <a:prstGeom prst="leftArrow">
              <a:avLst>
                <a:gd name="adj1" fmla="val 50000"/>
                <a:gd name="adj2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Text Box 16"/>
            <p:cNvSpPr txBox="1">
              <a:spLocks noChangeArrowheads="1"/>
            </p:cNvSpPr>
            <p:nvPr/>
          </p:nvSpPr>
          <p:spPr bwMode="auto">
            <a:xfrm>
              <a:off x="1814" y="1418"/>
              <a:ext cx="85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/>
                <a:t>similarity</a:t>
              </a:r>
            </a:p>
          </p:txBody>
        </p:sp>
      </p:grp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593725" y="5451475"/>
            <a:ext cx="55848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We will distinguish between: 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Meaning of similarity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Formal axioms capturing this meaning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utoUpdateAnimBg="0"/>
      <p:bldP spid="3077" grpId="0" autoUpdateAnimBg="0"/>
      <p:bldP spid="3084" grpId="0" autoUpdateAnimBg="0"/>
      <p:bldP spid="3085" grpId="0" autoUpdateAnimBg="0"/>
      <p:bldP spid="3089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3600" b="1"/>
              <a:t>Hamming Distance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940675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H(X,Y)  = n </a:t>
            </a:r>
            <a:r>
              <a:rPr lang="en-US" sz="32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</a:t>
            </a:r>
            <a:r>
              <a:rPr lang="en-US" sz="2800" baseline="-25000">
                <a:solidFill>
                  <a:srgbClr val="000000"/>
                </a:solidFill>
                <a:sym typeface="Symbol" pitchFamily="18" charset="2"/>
              </a:rPr>
              <a:t>(i=1,n)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2800" baseline="-25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i</a:t>
            </a:r>
            <a:r>
              <a:rPr lang="en-US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•Y</a:t>
            </a:r>
            <a:r>
              <a:rPr lang="en-US" sz="2800" baseline="-25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i</a:t>
            </a:r>
            <a:r>
              <a:rPr lang="en-US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en-US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</a:t>
            </a:r>
            <a:r>
              <a:rPr lang="en-US" sz="2800" baseline="-25000">
                <a:solidFill>
                  <a:srgbClr val="000000"/>
                </a:solidFill>
                <a:sym typeface="Symbol" pitchFamily="18" charset="2"/>
              </a:rPr>
              <a:t>(i=1,n)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(1-X</a:t>
            </a:r>
            <a:r>
              <a:rPr lang="en-US" sz="2800" baseline="-25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i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)</a:t>
            </a:r>
            <a:r>
              <a:rPr lang="en-US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•(1-Y</a:t>
            </a:r>
            <a:r>
              <a:rPr lang="en-US" sz="2800" baseline="-25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i</a:t>
            </a:r>
            <a:r>
              <a:rPr lang="en-US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) 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898525" y="2860675"/>
            <a:ext cx="7164388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Properties:</a:t>
            </a:r>
          </a:p>
          <a:p>
            <a:endParaRPr lang="en-US">
              <a:solidFill>
                <a:srgbClr val="000000"/>
              </a:solidFill>
            </a:endParaRPr>
          </a:p>
          <a:p>
            <a:pPr lvl="1">
              <a:buFont typeface="Wingdings" pitchFamily="2" charset="2"/>
              <a:buChar char="v"/>
            </a:pPr>
            <a:r>
              <a:rPr lang="en-US">
                <a:solidFill>
                  <a:srgbClr val="000000"/>
                </a:solidFill>
              </a:rPr>
              <a:t>Range of H: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00"/>
                </a:solidFill>
              </a:rPr>
              <a:t>H counts the mismatch between the attribute values</a:t>
            </a:r>
          </a:p>
          <a:p>
            <a:pPr lvl="1">
              <a:buFont typeface="Wingdings" pitchFamily="2" charset="2"/>
              <a:buChar char="v"/>
            </a:pPr>
            <a:r>
              <a:rPr lang="en-US">
                <a:solidFill>
                  <a:srgbClr val="000000"/>
                </a:solidFill>
              </a:rPr>
              <a:t>H is a distance metric:</a:t>
            </a:r>
          </a:p>
          <a:p>
            <a:pPr lvl="1">
              <a:buFont typeface="Wingdings" pitchFamily="2" charset="2"/>
              <a:buChar char="v"/>
            </a:pPr>
            <a:endParaRPr lang="en-US">
              <a:solidFill>
                <a:srgbClr val="000000"/>
              </a:solidFill>
            </a:endParaRPr>
          </a:p>
          <a:p>
            <a:pPr lvl="1">
              <a:buFont typeface="Wingdings" pitchFamily="2" charset="2"/>
              <a:buChar char="v"/>
            </a:pPr>
            <a:endParaRPr lang="en-US">
              <a:solidFill>
                <a:srgbClr val="000000"/>
              </a:solidFill>
            </a:endParaRPr>
          </a:p>
          <a:p>
            <a:pPr lvl="1">
              <a:buFont typeface="Wingdings" pitchFamily="2" charset="2"/>
              <a:buChar char="v"/>
            </a:pPr>
            <a:endParaRPr lang="en-US">
              <a:solidFill>
                <a:srgbClr val="000000"/>
              </a:solidFill>
            </a:endParaRPr>
          </a:p>
          <a:p>
            <a:pPr lvl="1">
              <a:buFont typeface="Wingdings" pitchFamily="2" charset="2"/>
              <a:buChar char="v"/>
            </a:pPr>
            <a:r>
              <a:rPr lang="en-US">
                <a:solidFill>
                  <a:srgbClr val="000000"/>
                </a:solidFill>
              </a:rPr>
              <a:t>H((1-X</a:t>
            </a:r>
            <a:r>
              <a:rPr lang="en-US" sz="2800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, …, 1-X</a:t>
            </a:r>
            <a:r>
              <a:rPr lang="en-US" sz="2800" baseline="-25000">
                <a:solidFill>
                  <a:srgbClr val="000000"/>
                </a:solidFill>
              </a:rPr>
              <a:t>n</a:t>
            </a:r>
            <a:r>
              <a:rPr lang="en-US">
                <a:solidFill>
                  <a:srgbClr val="000000"/>
                </a:solidFill>
              </a:rPr>
              <a:t>), (1-Y</a:t>
            </a:r>
            <a:r>
              <a:rPr lang="en-US" sz="2800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, …,1-Y</a:t>
            </a:r>
            <a:r>
              <a:rPr lang="en-US" sz="2800" baseline="-25000">
                <a:solidFill>
                  <a:srgbClr val="000000"/>
                </a:solidFill>
              </a:rPr>
              <a:t>n</a:t>
            </a:r>
            <a:r>
              <a:rPr lang="en-US">
                <a:solidFill>
                  <a:srgbClr val="000000"/>
                </a:solidFill>
              </a:rPr>
              <a:t>)) =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3260725" y="3546475"/>
            <a:ext cx="768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[0,n]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2362200" y="4724400"/>
            <a:ext cx="24971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H(X,X) = 0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H(X,Y) = H(Y,X)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2819400" y="6172200"/>
            <a:ext cx="3675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H((X</a:t>
            </a:r>
            <a:r>
              <a:rPr lang="en-US" sz="2800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, …, X</a:t>
            </a:r>
            <a:r>
              <a:rPr lang="en-US" sz="2800" baseline="-25000">
                <a:solidFill>
                  <a:srgbClr val="000000"/>
                </a:solidFill>
              </a:rPr>
              <a:t>n</a:t>
            </a:r>
            <a:r>
              <a:rPr lang="en-US">
                <a:solidFill>
                  <a:srgbClr val="000000"/>
                </a:solidFill>
              </a:rPr>
              <a:t>), (Y</a:t>
            </a:r>
            <a:r>
              <a:rPr lang="en-US" sz="2800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, …,Y</a:t>
            </a:r>
            <a:r>
              <a:rPr lang="en-US" sz="2800" baseline="-25000">
                <a:solidFill>
                  <a:srgbClr val="000000"/>
                </a:solidFill>
              </a:rPr>
              <a:t>n</a:t>
            </a:r>
            <a:r>
              <a:rPr lang="en-US">
                <a:solidFill>
                  <a:srgbClr val="000000"/>
                </a:solidFill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204084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 autoUpdateAnimBg="0"/>
      <p:bldP spid="45062" grpId="0" autoUpdateAnimBg="0"/>
      <p:bldP spid="4506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Simple-Matching-Coefficient (SMC)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822325" y="2098675"/>
            <a:ext cx="1644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>
                <a:solidFill>
                  <a:srgbClr val="000000"/>
                </a:solidFill>
              </a:rPr>
              <a:t>H(X,Y) =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2438400" y="2057400"/>
            <a:ext cx="2740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n – (A + D)  = B + C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898525" y="3089275"/>
            <a:ext cx="8153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Another distance-similarity compatible function is</a:t>
            </a:r>
          </a:p>
          <a:p>
            <a:pPr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  <a:p>
            <a:pPr lvl="1"/>
            <a:r>
              <a:rPr lang="en-US">
                <a:solidFill>
                  <a:srgbClr val="000000"/>
                </a:solidFill>
              </a:rPr>
              <a:t>    f(x)  = 1 – x/max  (where max is the maximum value for x)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898525" y="4689475"/>
            <a:ext cx="547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>
                <a:solidFill>
                  <a:srgbClr val="000000"/>
                </a:solidFill>
              </a:rPr>
              <a:t>We can define the SMC similarity, sim</a:t>
            </a:r>
            <a:r>
              <a:rPr lang="en-US" sz="2800" baseline="-25000">
                <a:solidFill>
                  <a:srgbClr val="000000"/>
                </a:solidFill>
              </a:rPr>
              <a:t>H</a:t>
            </a:r>
            <a:r>
              <a:rPr lang="en-US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1279525" y="5299075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sim</a:t>
            </a:r>
            <a:r>
              <a:rPr lang="en-US" sz="2800" baseline="-25000">
                <a:solidFill>
                  <a:srgbClr val="000000"/>
                </a:solidFill>
              </a:rPr>
              <a:t>H</a:t>
            </a:r>
            <a:r>
              <a:rPr lang="en-US">
                <a:solidFill>
                  <a:srgbClr val="000000"/>
                </a:solidFill>
              </a:rPr>
              <a:t>(X,Y) =  1 – ((n – (A+D))/n) = (A+D)/n = 1- ((B+C)/n)</a:t>
            </a:r>
          </a:p>
        </p:txBody>
      </p:sp>
      <p:grpSp>
        <p:nvGrpSpPr>
          <p:cNvPr id="48140" name="Group 12"/>
          <p:cNvGrpSpPr>
            <a:grpSpLocks/>
          </p:cNvGrpSpPr>
          <p:nvPr/>
        </p:nvGrpSpPr>
        <p:grpSpPr bwMode="auto">
          <a:xfrm>
            <a:off x="7086600" y="4359275"/>
            <a:ext cx="2057400" cy="974725"/>
            <a:chOff x="4464" y="2746"/>
            <a:chExt cx="1296" cy="614"/>
          </a:xfrm>
        </p:grpSpPr>
        <p:sp>
          <p:nvSpPr>
            <p:cNvPr id="48137" name="Text Box 9"/>
            <p:cNvSpPr txBox="1">
              <a:spLocks noChangeArrowheads="1"/>
            </p:cNvSpPr>
            <p:nvPr/>
          </p:nvSpPr>
          <p:spPr bwMode="auto">
            <a:xfrm>
              <a:off x="4464" y="2746"/>
              <a:ext cx="129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Proportion of the difference</a:t>
              </a:r>
            </a:p>
          </p:txBody>
        </p:sp>
        <p:sp>
          <p:nvSpPr>
            <p:cNvPr id="48139" name="AutoShape 11"/>
            <p:cNvSpPr>
              <a:spLocks/>
            </p:cNvSpPr>
            <p:nvPr/>
          </p:nvSpPr>
          <p:spPr bwMode="auto">
            <a:xfrm rot="16190495">
              <a:off x="5040" y="2976"/>
              <a:ext cx="48" cy="720"/>
            </a:xfrm>
            <a:prstGeom prst="rightBrace">
              <a:avLst>
                <a:gd name="adj1" fmla="val 12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48141" name="Group 13"/>
          <p:cNvGrpSpPr>
            <a:grpSpLocks/>
          </p:cNvGrpSpPr>
          <p:nvPr/>
        </p:nvGrpSpPr>
        <p:grpSpPr bwMode="auto">
          <a:xfrm>
            <a:off x="3886200" y="1143000"/>
            <a:ext cx="2286000" cy="974725"/>
            <a:chOff x="4464" y="2746"/>
            <a:chExt cx="1296" cy="614"/>
          </a:xfrm>
        </p:grpSpPr>
        <p:sp>
          <p:nvSpPr>
            <p:cNvPr id="48142" name="Text Box 14"/>
            <p:cNvSpPr txBox="1">
              <a:spLocks noChangeArrowheads="1"/>
            </p:cNvSpPr>
            <p:nvPr/>
          </p:nvSpPr>
          <p:spPr bwMode="auto">
            <a:xfrm>
              <a:off x="4464" y="2746"/>
              <a:ext cx="129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>
                <a:solidFill>
                  <a:srgbClr val="000000"/>
                </a:solidFill>
              </a:endParaRPr>
            </a:p>
            <a:p>
              <a:r>
                <a:rPr lang="en-US">
                  <a:solidFill>
                    <a:srgbClr val="000000"/>
                  </a:solidFill>
                </a:rPr>
                <a:t># of mismatches</a:t>
              </a:r>
            </a:p>
          </p:txBody>
        </p:sp>
        <p:sp>
          <p:nvSpPr>
            <p:cNvPr id="48143" name="AutoShape 15"/>
            <p:cNvSpPr>
              <a:spLocks/>
            </p:cNvSpPr>
            <p:nvPr/>
          </p:nvSpPr>
          <p:spPr bwMode="auto">
            <a:xfrm rot="16190495">
              <a:off x="5040" y="2976"/>
              <a:ext cx="48" cy="720"/>
            </a:xfrm>
            <a:prstGeom prst="rightBrace">
              <a:avLst>
                <a:gd name="adj1" fmla="val 12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446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utoUpdateAnimBg="0"/>
      <p:bldP spid="48133" grpId="0" autoUpdateAnimBg="0"/>
      <p:bldP spid="48134" grpId="0" autoUpdateAnimBg="0"/>
      <p:bldP spid="4813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sz="3600" b="1"/>
              <a:t>Simple-Matching-Coefficient (SMC) (II)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0" y="1905000"/>
            <a:ext cx="8931275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If we use on sim</a:t>
            </a:r>
            <a:r>
              <a:rPr lang="en-US" sz="2800" baseline="-25000">
                <a:solidFill>
                  <a:srgbClr val="000000"/>
                </a:solidFill>
              </a:rPr>
              <a:t>H</a:t>
            </a:r>
            <a:r>
              <a:rPr lang="en-US">
                <a:solidFill>
                  <a:srgbClr val="000000"/>
                </a:solidFill>
              </a:rPr>
              <a:t>(X,Y) = (A+D)/n =1- ((B+C)/n) = factor(A, B, C, D)</a:t>
            </a:r>
          </a:p>
          <a:p>
            <a:pPr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00"/>
                </a:solidFill>
              </a:rPr>
              <a:t>Monotonic: </a:t>
            </a:r>
          </a:p>
          <a:p>
            <a:pPr lvl="1">
              <a:buFont typeface="Wingdings" pitchFamily="2" charset="2"/>
              <a:buChar char="Ø"/>
            </a:pPr>
            <a:endParaRPr lang="en-US">
              <a:solidFill>
                <a:srgbClr val="000000"/>
              </a:solidFill>
            </a:endParaRPr>
          </a:p>
          <a:p>
            <a:pPr lvl="2">
              <a:buFont typeface="Wingdings" pitchFamily="2" charset="2"/>
              <a:buChar char="v"/>
            </a:pPr>
            <a:r>
              <a:rPr lang="en-US">
                <a:solidFill>
                  <a:srgbClr val="000000"/>
                </a:solidFill>
              </a:rPr>
              <a:t>If A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</a:t>
            </a:r>
            <a:r>
              <a:rPr lang="en-US">
                <a:solidFill>
                  <a:srgbClr val="000000"/>
                </a:solidFill>
              </a:rPr>
              <a:t> A’ then:</a:t>
            </a:r>
          </a:p>
          <a:p>
            <a:pPr lvl="2">
              <a:buFont typeface="Wingdings" pitchFamily="2" charset="2"/>
              <a:buChar char="v"/>
            </a:pPr>
            <a:r>
              <a:rPr lang="en-US">
                <a:solidFill>
                  <a:srgbClr val="000000"/>
                </a:solidFill>
              </a:rPr>
              <a:t>If B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</a:t>
            </a:r>
            <a:r>
              <a:rPr lang="en-US">
                <a:solidFill>
                  <a:srgbClr val="000000"/>
                </a:solidFill>
              </a:rPr>
              <a:t> B’ then:</a:t>
            </a:r>
          </a:p>
          <a:p>
            <a:pPr lvl="2">
              <a:buFont typeface="Wingdings" pitchFamily="2" charset="2"/>
              <a:buChar char="v"/>
            </a:pPr>
            <a:r>
              <a:rPr lang="en-US">
                <a:solidFill>
                  <a:srgbClr val="000000"/>
                </a:solidFill>
              </a:rPr>
              <a:t>If C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</a:t>
            </a:r>
            <a:r>
              <a:rPr lang="en-US">
                <a:solidFill>
                  <a:srgbClr val="000000"/>
                </a:solidFill>
              </a:rPr>
              <a:t> C’ then:</a:t>
            </a:r>
          </a:p>
          <a:p>
            <a:pPr lvl="2">
              <a:buFont typeface="Wingdings" pitchFamily="2" charset="2"/>
              <a:buChar char="v"/>
            </a:pPr>
            <a:r>
              <a:rPr lang="en-US">
                <a:solidFill>
                  <a:srgbClr val="000000"/>
                </a:solidFill>
              </a:rPr>
              <a:t>If D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</a:t>
            </a:r>
            <a:r>
              <a:rPr lang="en-US">
                <a:solidFill>
                  <a:srgbClr val="000000"/>
                </a:solidFill>
              </a:rPr>
              <a:t> D’ then: </a:t>
            </a:r>
          </a:p>
          <a:p>
            <a:pPr lvl="1">
              <a:buFont typeface="Wingdings" pitchFamily="2" charset="2"/>
              <a:buChar char="Ø"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3276600" y="3352800"/>
            <a:ext cx="4583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factor(A,B,C,D)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</a:t>
            </a:r>
            <a:r>
              <a:rPr lang="en-US">
                <a:solidFill>
                  <a:srgbClr val="000000"/>
                </a:solidFill>
              </a:rPr>
              <a:t> factor(A’,B,C,D)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3278188" y="3663950"/>
            <a:ext cx="4583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factor(A,B’,C,D)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</a:t>
            </a:r>
            <a:r>
              <a:rPr lang="en-US">
                <a:solidFill>
                  <a:srgbClr val="000000"/>
                </a:solidFill>
              </a:rPr>
              <a:t> factor(A,B,C,D)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3276600" y="4044950"/>
            <a:ext cx="4583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factor(A,B,C’,D)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</a:t>
            </a:r>
            <a:r>
              <a:rPr lang="en-US">
                <a:solidFill>
                  <a:srgbClr val="000000"/>
                </a:solidFill>
              </a:rPr>
              <a:t> factor(A,B,C,D)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3278188" y="4425950"/>
            <a:ext cx="4583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factor(A,B,C,D)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</a:t>
            </a:r>
            <a:r>
              <a:rPr lang="en-US">
                <a:solidFill>
                  <a:srgbClr val="000000"/>
                </a:solidFill>
              </a:rPr>
              <a:t> factor(A,B,C,D’)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533400" y="5222875"/>
            <a:ext cx="50831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00"/>
                </a:solidFill>
              </a:rPr>
              <a:t>Symmetric: </a:t>
            </a:r>
          </a:p>
          <a:p>
            <a:r>
              <a:rPr lang="en-US">
                <a:solidFill>
                  <a:srgbClr val="000000"/>
                </a:solidFill>
              </a:rPr>
              <a:t>                       sim</a:t>
            </a:r>
            <a:r>
              <a:rPr lang="en-US" sz="2800" baseline="-25000">
                <a:solidFill>
                  <a:srgbClr val="000000"/>
                </a:solidFill>
              </a:rPr>
              <a:t>H</a:t>
            </a:r>
            <a:r>
              <a:rPr lang="en-US">
                <a:solidFill>
                  <a:srgbClr val="000000"/>
                </a:solidFill>
              </a:rPr>
              <a:t> (X,Y) = sim</a:t>
            </a:r>
            <a:r>
              <a:rPr lang="en-US" sz="2800" baseline="-25000">
                <a:solidFill>
                  <a:srgbClr val="000000"/>
                </a:solidFill>
              </a:rPr>
              <a:t>H</a:t>
            </a:r>
            <a:r>
              <a:rPr lang="en-US">
                <a:solidFill>
                  <a:srgbClr val="000000"/>
                </a:solidFill>
              </a:rPr>
              <a:t>(Y,X) </a:t>
            </a:r>
          </a:p>
        </p:txBody>
      </p:sp>
    </p:spTree>
    <p:extLst>
      <p:ext uri="{BB962C8B-B14F-4D97-AF65-F5344CB8AC3E}">
        <p14:creationId xmlns:p14="http://schemas.microsoft.com/office/powerpoint/2010/main" val="10397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utoUpdateAnimBg="0"/>
      <p:bldP spid="51208" grpId="0" autoUpdateAnimBg="0"/>
      <p:bldP spid="51209" grpId="0" autoUpdateAnimBg="0"/>
      <p:bldP spid="51210" grpId="0" autoUpdateAnimBg="0"/>
      <p:bldP spid="51211" grpId="0" autoUpdateAnimBg="0"/>
      <p:bldP spid="51212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sz="3600" b="1"/>
              <a:t>Variations of the SMC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593725" y="1184275"/>
            <a:ext cx="8397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The hamming similarity assign equal value to matches (both 0 or both 1)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593725" y="2301875"/>
            <a:ext cx="839787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There are situations in which you want to count different when both match with 1 as when both match with 0</a:t>
            </a:r>
          </a:p>
          <a:p>
            <a:pPr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00"/>
                </a:solidFill>
              </a:rPr>
              <a:t>Thus, sim((1-X</a:t>
            </a:r>
            <a:r>
              <a:rPr lang="en-US" sz="2800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, …, 1-X</a:t>
            </a:r>
            <a:r>
              <a:rPr lang="en-US" sz="2800" baseline="-25000">
                <a:solidFill>
                  <a:srgbClr val="000000"/>
                </a:solidFill>
              </a:rPr>
              <a:t>n</a:t>
            </a:r>
            <a:r>
              <a:rPr lang="en-US">
                <a:solidFill>
                  <a:srgbClr val="000000"/>
                </a:solidFill>
              </a:rPr>
              <a:t>), (1-Y</a:t>
            </a:r>
            <a:r>
              <a:rPr lang="en-US" sz="2800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, …,1-Y</a:t>
            </a:r>
            <a:r>
              <a:rPr lang="en-US" sz="2800" baseline="-25000">
                <a:solidFill>
                  <a:srgbClr val="000000"/>
                </a:solidFill>
              </a:rPr>
              <a:t>n</a:t>
            </a:r>
            <a:r>
              <a:rPr lang="en-US">
                <a:solidFill>
                  <a:srgbClr val="000000"/>
                </a:solidFill>
              </a:rPr>
              <a:t>)) = </a:t>
            </a:r>
          </a:p>
          <a:p>
            <a:pPr lvl="1"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             sim((X</a:t>
            </a:r>
            <a:r>
              <a:rPr lang="en-US" sz="2800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, …, X</a:t>
            </a:r>
            <a:r>
              <a:rPr lang="en-US" sz="2800" baseline="-25000">
                <a:solidFill>
                  <a:srgbClr val="000000"/>
                </a:solidFill>
              </a:rPr>
              <a:t>n</a:t>
            </a:r>
            <a:r>
              <a:rPr lang="en-US">
                <a:solidFill>
                  <a:srgbClr val="000000"/>
                </a:solidFill>
              </a:rPr>
              <a:t>), (Y</a:t>
            </a:r>
            <a:r>
              <a:rPr lang="en-US" sz="2800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, …,Y</a:t>
            </a:r>
            <a:r>
              <a:rPr lang="en-US" sz="2800" baseline="-25000">
                <a:solidFill>
                  <a:srgbClr val="000000"/>
                </a:solidFill>
              </a:rPr>
              <a:t>n</a:t>
            </a:r>
            <a:r>
              <a:rPr lang="en-US">
                <a:solidFill>
                  <a:srgbClr val="000000"/>
                </a:solidFill>
              </a:rPr>
              <a:t>)) may not hold</a:t>
            </a:r>
          </a:p>
          <a:p>
            <a:pPr lvl="1">
              <a:buFont typeface="Wingdings" pitchFamily="2" charset="2"/>
              <a:buChar char="v"/>
            </a:pPr>
            <a:r>
              <a:rPr lang="en-US">
                <a:solidFill>
                  <a:srgbClr val="000000"/>
                </a:solidFill>
              </a:rPr>
              <a:t>Example: </a:t>
            </a:r>
          </a:p>
          <a:p>
            <a:pPr lvl="1">
              <a:buFont typeface="Wingdings" pitchFamily="2" charset="2"/>
              <a:buChar char="Ø"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2590800" y="4114800"/>
            <a:ext cx="62801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Two symptoms of patients are similar if they both have fever (X</a:t>
            </a:r>
            <a:r>
              <a:rPr lang="en-US" sz="2800" baseline="-25000">
                <a:solidFill>
                  <a:srgbClr val="000000"/>
                </a:solidFill>
              </a:rPr>
              <a:t>i</a:t>
            </a:r>
            <a:r>
              <a:rPr lang="en-US">
                <a:solidFill>
                  <a:srgbClr val="000000"/>
                </a:solidFill>
              </a:rPr>
              <a:t> = 1 and Y</a:t>
            </a:r>
            <a:r>
              <a:rPr lang="en-US" sz="2800" baseline="-25000">
                <a:solidFill>
                  <a:srgbClr val="000000"/>
                </a:solidFill>
              </a:rPr>
              <a:t>i</a:t>
            </a:r>
            <a:r>
              <a:rPr lang="en-US">
                <a:solidFill>
                  <a:srgbClr val="000000"/>
                </a:solidFill>
              </a:rPr>
              <a:t> = 1) but not similar if neither have fever (X</a:t>
            </a:r>
            <a:r>
              <a:rPr lang="en-US" sz="2800" baseline="-25000">
                <a:solidFill>
                  <a:srgbClr val="000000"/>
                </a:solidFill>
              </a:rPr>
              <a:t>i</a:t>
            </a:r>
            <a:r>
              <a:rPr lang="en-US">
                <a:solidFill>
                  <a:srgbClr val="000000"/>
                </a:solidFill>
              </a:rPr>
              <a:t> = 0 and Y</a:t>
            </a:r>
            <a:r>
              <a:rPr lang="en-US" sz="2800" baseline="-25000">
                <a:solidFill>
                  <a:srgbClr val="000000"/>
                </a:solidFill>
              </a:rPr>
              <a:t>i</a:t>
            </a:r>
            <a:r>
              <a:rPr lang="en-US">
                <a:solidFill>
                  <a:srgbClr val="000000"/>
                </a:solidFill>
              </a:rPr>
              <a:t> = 0) 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593725" y="5257800"/>
            <a:ext cx="839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>
                <a:solidFill>
                  <a:srgbClr val="000000"/>
                </a:solidFill>
              </a:rPr>
              <a:t>Specific attributes may be more important than other attributes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1127125" y="5603875"/>
            <a:ext cx="7864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Example: manufacturing domain: some parts of the workpiece are more important than others</a:t>
            </a:r>
          </a:p>
        </p:txBody>
      </p:sp>
    </p:spTree>
    <p:extLst>
      <p:ext uri="{BB962C8B-B14F-4D97-AF65-F5344CB8AC3E}">
        <p14:creationId xmlns:p14="http://schemas.microsoft.com/office/powerpoint/2010/main" val="401099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5" grpId="0" autoUpdateAnimBg="0"/>
      <p:bldP spid="50186" grpId="0" autoUpdateAnimBg="0"/>
      <p:bldP spid="50187" grpId="0" autoUpdateAnimBg="0"/>
      <p:bldP spid="5018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sz="3600" b="1">
                <a:solidFill>
                  <a:schemeClr val="tx1"/>
                </a:solidFill>
              </a:rPr>
              <a:t>Variations of SMC (III)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746125" y="2971800"/>
            <a:ext cx="839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We introduce a weight,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, with 0 &lt;  &lt; 1: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822325" y="1412875"/>
            <a:ext cx="581761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dirty="0" err="1">
                <a:solidFill>
                  <a:srgbClr val="000000"/>
                </a:solidFill>
              </a:rPr>
              <a:t>sim</a:t>
            </a:r>
            <a:r>
              <a:rPr lang="en-US" baseline="-25000" dirty="0" err="1">
                <a:solidFill>
                  <a:srgbClr val="000000"/>
                </a:solidFill>
              </a:rPr>
              <a:t>H</a:t>
            </a:r>
            <a:r>
              <a:rPr lang="en-US" dirty="0">
                <a:solidFill>
                  <a:srgbClr val="000000"/>
                </a:solidFill>
              </a:rPr>
              <a:t>(X,Y) = (A+D)/n = (A+D)/(A+B+C+D)</a:t>
            </a:r>
          </a:p>
          <a:p>
            <a:pPr>
              <a:buFont typeface="Wingdings" pitchFamily="2" charset="2"/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1295400" y="3879850"/>
            <a:ext cx="6310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sim</a:t>
            </a:r>
            <a:r>
              <a:rPr lang="en-US" sz="2800" baseline="-25000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</a:rPr>
              <a:t>(X,Y) = 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</a:rPr>
              <a:t>(A+D))/ 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</a:rPr>
              <a:t>(A+D) + (1 -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)(B+C))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898525" y="4759325"/>
            <a:ext cx="543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>
                <a:solidFill>
                  <a:srgbClr val="000000"/>
                </a:solidFill>
              </a:rPr>
              <a:t>For which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 is </a:t>
            </a:r>
            <a:r>
              <a:rPr lang="en-US">
                <a:solidFill>
                  <a:srgbClr val="000000"/>
                </a:solidFill>
              </a:rPr>
              <a:t>sim</a:t>
            </a:r>
            <a:r>
              <a:rPr lang="en-US" sz="2800" baseline="-25000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</a:rPr>
              <a:t>(X,Y) = sim</a:t>
            </a:r>
            <a:r>
              <a:rPr lang="en-US" sz="2800" baseline="-25000">
                <a:solidFill>
                  <a:srgbClr val="000000"/>
                </a:solidFill>
                <a:sym typeface="Symbol" pitchFamily="18" charset="2"/>
              </a:rPr>
              <a:t>H</a:t>
            </a:r>
            <a:r>
              <a:rPr lang="en-US">
                <a:solidFill>
                  <a:srgbClr val="000000"/>
                </a:solidFill>
              </a:rPr>
              <a:t>(X,Y)?</a:t>
            </a: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6461125" y="4759325"/>
            <a:ext cx="1081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sym typeface="Symbol" pitchFamily="18" charset="2"/>
              </a:rPr>
              <a:t> = 0.5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914400" y="5451475"/>
            <a:ext cx="8042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>
                <a:solidFill>
                  <a:srgbClr val="000000"/>
                </a:solidFill>
              </a:rPr>
              <a:t>sim</a:t>
            </a:r>
            <a:r>
              <a:rPr lang="en-US" sz="2800" baseline="-25000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</a:rPr>
              <a:t>(X,Y) preserves the monotonic and symmetric conditions</a:t>
            </a:r>
          </a:p>
        </p:txBody>
      </p:sp>
    </p:spTree>
    <p:extLst>
      <p:ext uri="{BB962C8B-B14F-4D97-AF65-F5344CB8AC3E}">
        <p14:creationId xmlns:p14="http://schemas.microsoft.com/office/powerpoint/2010/main" val="100991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6" grpId="0" autoUpdateAnimBg="0"/>
      <p:bldP spid="52237" grpId="0" autoUpdateAnimBg="0"/>
      <p:bldP spid="52238" grpId="0" autoUpdateAnimBg="0"/>
      <p:bldP spid="52240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sz="3600" b="1">
                <a:solidFill>
                  <a:schemeClr val="tx1"/>
                </a:solidFill>
              </a:rPr>
              <a:t>The similarity depends only from A, B, C and D (3)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533400" y="1371600"/>
            <a:ext cx="839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What is the role of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? What happens if  &gt; 0.5? If  &lt; 0.5?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1082675" y="1905000"/>
            <a:ext cx="6310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sim</a:t>
            </a:r>
            <a:r>
              <a:rPr lang="en-US" sz="2800" baseline="-25000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</a:rPr>
              <a:t>(X,Y) = 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</a:rPr>
              <a:t>(A+D))/ 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</a:rPr>
              <a:t>(A+D) + (1 -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)(B+C))</a:t>
            </a:r>
          </a:p>
        </p:txBody>
      </p:sp>
      <p:grpSp>
        <p:nvGrpSpPr>
          <p:cNvPr id="53274" name="Group 26"/>
          <p:cNvGrpSpPr>
            <a:grpSpLocks/>
          </p:cNvGrpSpPr>
          <p:nvPr/>
        </p:nvGrpSpPr>
        <p:grpSpPr bwMode="auto">
          <a:xfrm>
            <a:off x="762000" y="3276600"/>
            <a:ext cx="3960813" cy="2362200"/>
            <a:chOff x="480" y="2064"/>
            <a:chExt cx="2495" cy="1488"/>
          </a:xfrm>
        </p:grpSpPr>
        <p:sp>
          <p:nvSpPr>
            <p:cNvPr id="53258" name="Line 10"/>
            <p:cNvSpPr>
              <a:spLocks noChangeShapeType="1"/>
            </p:cNvSpPr>
            <p:nvPr/>
          </p:nvSpPr>
          <p:spPr bwMode="auto">
            <a:xfrm flipV="1">
              <a:off x="826" y="2064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3259" name="Line 11"/>
            <p:cNvSpPr>
              <a:spLocks noChangeShapeType="1"/>
            </p:cNvSpPr>
            <p:nvPr/>
          </p:nvSpPr>
          <p:spPr bwMode="auto">
            <a:xfrm>
              <a:off x="682" y="3168"/>
              <a:ext cx="2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3260" name="Line 12"/>
            <p:cNvSpPr>
              <a:spLocks noChangeShapeType="1"/>
            </p:cNvSpPr>
            <p:nvPr/>
          </p:nvSpPr>
          <p:spPr bwMode="auto">
            <a:xfrm>
              <a:off x="778" y="24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3261" name="Text Box 13"/>
            <p:cNvSpPr txBox="1">
              <a:spLocks noChangeArrowheads="1"/>
            </p:cNvSpPr>
            <p:nvPr/>
          </p:nvSpPr>
          <p:spPr bwMode="auto">
            <a:xfrm>
              <a:off x="528" y="223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53262" name="Text Box 14"/>
            <p:cNvSpPr txBox="1">
              <a:spLocks noChangeArrowheads="1"/>
            </p:cNvSpPr>
            <p:nvPr/>
          </p:nvSpPr>
          <p:spPr bwMode="auto">
            <a:xfrm>
              <a:off x="480" y="300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53263" name="Text Box 15"/>
            <p:cNvSpPr txBox="1">
              <a:spLocks noChangeArrowheads="1"/>
            </p:cNvSpPr>
            <p:nvPr/>
          </p:nvSpPr>
          <p:spPr bwMode="auto">
            <a:xfrm>
              <a:off x="700" y="326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53264" name="Line 16"/>
            <p:cNvSpPr>
              <a:spLocks noChangeShapeType="1"/>
            </p:cNvSpPr>
            <p:nvPr/>
          </p:nvSpPr>
          <p:spPr bwMode="auto">
            <a:xfrm>
              <a:off x="2688" y="30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3265" name="Text Box 17"/>
            <p:cNvSpPr txBox="1">
              <a:spLocks noChangeArrowheads="1"/>
            </p:cNvSpPr>
            <p:nvPr/>
          </p:nvSpPr>
          <p:spPr bwMode="auto">
            <a:xfrm>
              <a:off x="2630" y="324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53266" name="Line 18"/>
            <p:cNvSpPr>
              <a:spLocks noChangeShapeType="1"/>
            </p:cNvSpPr>
            <p:nvPr/>
          </p:nvSpPr>
          <p:spPr bwMode="auto">
            <a:xfrm>
              <a:off x="816" y="2400"/>
              <a:ext cx="1872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3267" name="Line 19"/>
            <p:cNvSpPr>
              <a:spLocks noChangeShapeType="1"/>
            </p:cNvSpPr>
            <p:nvPr/>
          </p:nvSpPr>
          <p:spPr bwMode="auto">
            <a:xfrm flipV="1">
              <a:off x="2688" y="2400"/>
              <a:ext cx="0" cy="76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3268" name="Line 20"/>
            <p:cNvSpPr>
              <a:spLocks noChangeShapeType="1"/>
            </p:cNvSpPr>
            <p:nvPr/>
          </p:nvSpPr>
          <p:spPr bwMode="auto">
            <a:xfrm flipV="1">
              <a:off x="816" y="2400"/>
              <a:ext cx="1872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3271" name="Text Box 23"/>
            <p:cNvSpPr txBox="1">
              <a:spLocks noChangeArrowheads="1"/>
            </p:cNvSpPr>
            <p:nvPr/>
          </p:nvSpPr>
          <p:spPr bwMode="auto">
            <a:xfrm>
              <a:off x="2294" y="2422"/>
              <a:ext cx="6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sym typeface="Symbol" pitchFamily="18" charset="2"/>
                </a:rPr>
                <a:t> = 0.5</a:t>
              </a:r>
            </a:p>
          </p:txBody>
        </p:sp>
      </p:grpSp>
      <p:grpSp>
        <p:nvGrpSpPr>
          <p:cNvPr id="53276" name="Group 28"/>
          <p:cNvGrpSpPr>
            <a:grpSpLocks/>
          </p:cNvGrpSpPr>
          <p:nvPr/>
        </p:nvGrpSpPr>
        <p:grpSpPr bwMode="auto">
          <a:xfrm>
            <a:off x="1295400" y="3733800"/>
            <a:ext cx="2971800" cy="1295400"/>
            <a:chOff x="3552" y="2352"/>
            <a:chExt cx="1872" cy="816"/>
          </a:xfrm>
        </p:grpSpPr>
        <p:sp>
          <p:nvSpPr>
            <p:cNvPr id="53273" name="Freeform 25"/>
            <p:cNvSpPr>
              <a:spLocks/>
            </p:cNvSpPr>
            <p:nvPr/>
          </p:nvSpPr>
          <p:spPr bwMode="auto">
            <a:xfrm>
              <a:off x="3552" y="2400"/>
              <a:ext cx="1872" cy="768"/>
            </a:xfrm>
            <a:custGeom>
              <a:avLst/>
              <a:gdLst>
                <a:gd name="T0" fmla="*/ 0 w 1872"/>
                <a:gd name="T1" fmla="*/ 768 h 768"/>
                <a:gd name="T2" fmla="*/ 144 w 1872"/>
                <a:gd name="T3" fmla="*/ 624 h 768"/>
                <a:gd name="T4" fmla="*/ 240 w 1872"/>
                <a:gd name="T5" fmla="*/ 528 h 768"/>
                <a:gd name="T6" fmla="*/ 480 w 1872"/>
                <a:gd name="T7" fmla="*/ 288 h 768"/>
                <a:gd name="T8" fmla="*/ 864 w 1872"/>
                <a:gd name="T9" fmla="*/ 96 h 768"/>
                <a:gd name="T10" fmla="*/ 1344 w 1872"/>
                <a:gd name="T11" fmla="*/ 48 h 768"/>
                <a:gd name="T12" fmla="*/ 1872 w 1872"/>
                <a:gd name="T13" fmla="*/ 0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72" h="768">
                  <a:moveTo>
                    <a:pt x="0" y="768"/>
                  </a:moveTo>
                  <a:cubicBezTo>
                    <a:pt x="52" y="716"/>
                    <a:pt x="104" y="664"/>
                    <a:pt x="144" y="624"/>
                  </a:cubicBezTo>
                  <a:cubicBezTo>
                    <a:pt x="184" y="584"/>
                    <a:pt x="184" y="584"/>
                    <a:pt x="240" y="528"/>
                  </a:cubicBezTo>
                  <a:cubicBezTo>
                    <a:pt x="296" y="472"/>
                    <a:pt x="376" y="360"/>
                    <a:pt x="480" y="288"/>
                  </a:cubicBezTo>
                  <a:cubicBezTo>
                    <a:pt x="584" y="216"/>
                    <a:pt x="720" y="136"/>
                    <a:pt x="864" y="96"/>
                  </a:cubicBezTo>
                  <a:cubicBezTo>
                    <a:pt x="1008" y="56"/>
                    <a:pt x="1176" y="64"/>
                    <a:pt x="1344" y="48"/>
                  </a:cubicBezTo>
                  <a:cubicBezTo>
                    <a:pt x="1512" y="32"/>
                    <a:pt x="1784" y="8"/>
                    <a:pt x="187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3275" name="Text Box 27"/>
            <p:cNvSpPr txBox="1">
              <a:spLocks noChangeArrowheads="1"/>
            </p:cNvSpPr>
            <p:nvPr/>
          </p:nvSpPr>
          <p:spPr bwMode="auto">
            <a:xfrm>
              <a:off x="3552" y="2352"/>
              <a:ext cx="6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sym typeface="Symbol" pitchFamily="18" charset="2"/>
                </a:rPr>
                <a:t> &gt; 0.5</a:t>
              </a:r>
            </a:p>
          </p:txBody>
        </p:sp>
      </p:grpSp>
      <p:grpSp>
        <p:nvGrpSpPr>
          <p:cNvPr id="53283" name="Group 35"/>
          <p:cNvGrpSpPr>
            <a:grpSpLocks/>
          </p:cNvGrpSpPr>
          <p:nvPr/>
        </p:nvGrpSpPr>
        <p:grpSpPr bwMode="auto">
          <a:xfrm>
            <a:off x="1281113" y="3810000"/>
            <a:ext cx="3138487" cy="1219200"/>
            <a:chOff x="3408" y="2496"/>
            <a:chExt cx="1977" cy="768"/>
          </a:xfrm>
        </p:grpSpPr>
        <p:sp>
          <p:nvSpPr>
            <p:cNvPr id="53281" name="Freeform 33"/>
            <p:cNvSpPr>
              <a:spLocks/>
            </p:cNvSpPr>
            <p:nvPr/>
          </p:nvSpPr>
          <p:spPr bwMode="auto">
            <a:xfrm rot="-10789277">
              <a:off x="3408" y="2496"/>
              <a:ext cx="1872" cy="768"/>
            </a:xfrm>
            <a:custGeom>
              <a:avLst/>
              <a:gdLst>
                <a:gd name="T0" fmla="*/ 0 w 1872"/>
                <a:gd name="T1" fmla="*/ 768 h 768"/>
                <a:gd name="T2" fmla="*/ 144 w 1872"/>
                <a:gd name="T3" fmla="*/ 624 h 768"/>
                <a:gd name="T4" fmla="*/ 240 w 1872"/>
                <a:gd name="T5" fmla="*/ 528 h 768"/>
                <a:gd name="T6" fmla="*/ 480 w 1872"/>
                <a:gd name="T7" fmla="*/ 288 h 768"/>
                <a:gd name="T8" fmla="*/ 864 w 1872"/>
                <a:gd name="T9" fmla="*/ 96 h 768"/>
                <a:gd name="T10" fmla="*/ 1344 w 1872"/>
                <a:gd name="T11" fmla="*/ 48 h 768"/>
                <a:gd name="T12" fmla="*/ 1872 w 1872"/>
                <a:gd name="T13" fmla="*/ 0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72" h="768">
                  <a:moveTo>
                    <a:pt x="0" y="768"/>
                  </a:moveTo>
                  <a:cubicBezTo>
                    <a:pt x="52" y="716"/>
                    <a:pt x="104" y="664"/>
                    <a:pt x="144" y="624"/>
                  </a:cubicBezTo>
                  <a:cubicBezTo>
                    <a:pt x="184" y="584"/>
                    <a:pt x="184" y="584"/>
                    <a:pt x="240" y="528"/>
                  </a:cubicBezTo>
                  <a:cubicBezTo>
                    <a:pt x="296" y="472"/>
                    <a:pt x="376" y="360"/>
                    <a:pt x="480" y="288"/>
                  </a:cubicBezTo>
                  <a:cubicBezTo>
                    <a:pt x="584" y="216"/>
                    <a:pt x="720" y="136"/>
                    <a:pt x="864" y="96"/>
                  </a:cubicBezTo>
                  <a:cubicBezTo>
                    <a:pt x="1008" y="56"/>
                    <a:pt x="1176" y="64"/>
                    <a:pt x="1344" y="48"/>
                  </a:cubicBezTo>
                  <a:cubicBezTo>
                    <a:pt x="1512" y="32"/>
                    <a:pt x="1784" y="8"/>
                    <a:pt x="187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3282" name="Text Box 34"/>
            <p:cNvSpPr txBox="1">
              <a:spLocks noChangeArrowheads="1"/>
            </p:cNvSpPr>
            <p:nvPr/>
          </p:nvSpPr>
          <p:spPr bwMode="auto">
            <a:xfrm>
              <a:off x="4704" y="2880"/>
              <a:ext cx="6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sym typeface="Symbol" pitchFamily="18" charset="2"/>
                </a:rPr>
                <a:t> &lt; 0.5</a:t>
              </a:r>
            </a:p>
          </p:txBody>
        </p:sp>
      </p:grpSp>
      <p:sp>
        <p:nvSpPr>
          <p:cNvPr id="53284" name="Text Box 36"/>
          <p:cNvSpPr txBox="1">
            <a:spLocks noChangeArrowheads="1"/>
          </p:cNvSpPr>
          <p:nvPr/>
        </p:nvSpPr>
        <p:spPr bwMode="auto">
          <a:xfrm>
            <a:off x="5334000" y="2971800"/>
            <a:ext cx="374967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>
                <a:solidFill>
                  <a:srgbClr val="000000"/>
                </a:solidFill>
              </a:rPr>
              <a:t>If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 &gt; 0.5 we give more weights to the matching attributes </a:t>
            </a:r>
            <a:endParaRPr lang="en-US" dirty="0" smtClean="0">
              <a:solidFill>
                <a:srgbClr val="000000"/>
              </a:solidFill>
              <a:sym typeface="Symbol" pitchFamily="18" charset="2"/>
            </a:endParaRPr>
          </a:p>
          <a:p>
            <a:pPr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If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 &lt; 0.5 we give more weights to the miss-matching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attributes</a:t>
            </a:r>
            <a:endParaRPr lang="en-US" dirty="0">
              <a:solidFill>
                <a:srgbClr val="000000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2851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84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chemeClr val="tx1"/>
                </a:solidFill>
              </a:rPr>
              <a:t>Discarding 0-match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974725" y="2174875"/>
            <a:ext cx="809307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Thus, sim((1-X</a:t>
            </a:r>
            <a:r>
              <a:rPr lang="en-US" sz="2800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, …, 1-X</a:t>
            </a:r>
            <a:r>
              <a:rPr lang="en-US" sz="2800" baseline="-25000">
                <a:solidFill>
                  <a:srgbClr val="000000"/>
                </a:solidFill>
              </a:rPr>
              <a:t>n</a:t>
            </a:r>
            <a:r>
              <a:rPr lang="en-US">
                <a:solidFill>
                  <a:srgbClr val="000000"/>
                </a:solidFill>
              </a:rPr>
              <a:t>), (1-Y</a:t>
            </a:r>
            <a:r>
              <a:rPr lang="en-US" sz="2800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, …,1-Y</a:t>
            </a:r>
            <a:r>
              <a:rPr lang="en-US" sz="2800" baseline="-25000">
                <a:solidFill>
                  <a:srgbClr val="000000"/>
                </a:solidFill>
              </a:rPr>
              <a:t>n</a:t>
            </a:r>
            <a:r>
              <a:rPr lang="en-US">
                <a:solidFill>
                  <a:srgbClr val="000000"/>
                </a:solidFill>
              </a:rPr>
              <a:t>)) = </a:t>
            </a:r>
          </a:p>
          <a:p>
            <a:pPr lvl="1"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             sim((X</a:t>
            </a:r>
            <a:r>
              <a:rPr lang="en-US" sz="2800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, …, X</a:t>
            </a:r>
            <a:r>
              <a:rPr lang="en-US" sz="2800" baseline="-25000">
                <a:solidFill>
                  <a:srgbClr val="000000"/>
                </a:solidFill>
              </a:rPr>
              <a:t>n</a:t>
            </a:r>
            <a:r>
              <a:rPr lang="en-US">
                <a:solidFill>
                  <a:srgbClr val="000000"/>
                </a:solidFill>
              </a:rPr>
              <a:t>), (Y</a:t>
            </a:r>
            <a:r>
              <a:rPr lang="en-US" sz="2800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, …,Y</a:t>
            </a:r>
            <a:r>
              <a:rPr lang="en-US" sz="2800" baseline="-25000">
                <a:solidFill>
                  <a:srgbClr val="000000"/>
                </a:solidFill>
              </a:rPr>
              <a:t>n</a:t>
            </a:r>
            <a:r>
              <a:rPr lang="en-US">
                <a:solidFill>
                  <a:srgbClr val="000000"/>
                </a:solidFill>
              </a:rPr>
              <a:t>)) may not hold</a:t>
            </a:r>
          </a:p>
          <a:p>
            <a:pPr lvl="1">
              <a:buFont typeface="Wingdings" pitchFamily="2" charset="2"/>
              <a:buNone/>
            </a:pPr>
            <a:endParaRPr lang="en-US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Only when the attribute occurs (i.e., X</a:t>
            </a:r>
            <a:r>
              <a:rPr lang="en-US" sz="2800" baseline="-25000">
                <a:solidFill>
                  <a:srgbClr val="000000"/>
                </a:solidFill>
              </a:rPr>
              <a:t>i</a:t>
            </a:r>
            <a:r>
              <a:rPr lang="en-US">
                <a:solidFill>
                  <a:srgbClr val="000000"/>
                </a:solidFill>
              </a:rPr>
              <a:t> = 1 and Y</a:t>
            </a:r>
            <a:r>
              <a:rPr lang="en-US" sz="2800" baseline="-25000">
                <a:solidFill>
                  <a:srgbClr val="000000"/>
                </a:solidFill>
              </a:rPr>
              <a:t>i</a:t>
            </a:r>
            <a:r>
              <a:rPr lang="en-US">
                <a:solidFill>
                  <a:srgbClr val="000000"/>
                </a:solidFill>
              </a:rPr>
              <a:t> = 1 ) will contribute to the similarity </a:t>
            </a:r>
          </a:p>
          <a:p>
            <a:pPr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>
                <a:solidFill>
                  <a:srgbClr val="000000"/>
                </a:solidFill>
              </a:rPr>
              <a:t>Possible definition of the similarity: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2193925" y="5070475"/>
            <a:ext cx="2654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sim = A / (A+ B+C)</a:t>
            </a:r>
          </a:p>
        </p:txBody>
      </p:sp>
    </p:spTree>
    <p:extLst>
      <p:ext uri="{BB962C8B-B14F-4D97-AF65-F5344CB8AC3E}">
        <p14:creationId xmlns:p14="http://schemas.microsoft.com/office/powerpoint/2010/main" val="23279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chemeClr val="tx1"/>
                </a:solidFill>
              </a:rPr>
              <a:t>Specific Attributes may be More Important Than Other Attributes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974725" y="2098675"/>
            <a:ext cx="46005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Significance of the attributes varies</a:t>
            </a:r>
          </a:p>
          <a:p>
            <a:pPr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Weighted Hamming distance: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609600" y="4800600"/>
            <a:ext cx="8153400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H</a:t>
            </a:r>
            <a:r>
              <a:rPr lang="en-US" sz="2800" baseline="-25000">
                <a:solidFill>
                  <a:srgbClr val="000000"/>
                </a:solidFill>
                <a:sym typeface="Symbol" pitchFamily="18" charset="2"/>
              </a:rPr>
              <a:t>W</a:t>
            </a:r>
            <a:r>
              <a:rPr lang="en-US">
                <a:solidFill>
                  <a:srgbClr val="000000"/>
                </a:solidFill>
              </a:rPr>
              <a:t>(X,Y)  = 1 </a:t>
            </a:r>
            <a:r>
              <a:rPr lang="en-US" sz="32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</a:t>
            </a:r>
            <a:r>
              <a:rPr lang="en-US" sz="2800" baseline="-25000">
                <a:solidFill>
                  <a:srgbClr val="000000"/>
                </a:solidFill>
                <a:sym typeface="Symbol" pitchFamily="18" charset="2"/>
              </a:rPr>
              <a:t>(i=1,n)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 sz="2800" baseline="-25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i </a:t>
            </a:r>
            <a:r>
              <a:rPr lang="en-US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•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X</a:t>
            </a:r>
            <a:r>
              <a:rPr lang="en-US" sz="2800" baseline="-25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i</a:t>
            </a:r>
            <a:r>
              <a:rPr lang="en-US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•Y</a:t>
            </a:r>
            <a:r>
              <a:rPr lang="en-US" sz="2800" baseline="-25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i</a:t>
            </a:r>
            <a:r>
              <a:rPr lang="en-US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–</a:t>
            </a:r>
            <a:r>
              <a:rPr lang="en-US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</a:t>
            </a:r>
            <a:r>
              <a:rPr lang="en-US" sz="2800" baseline="-25000">
                <a:solidFill>
                  <a:srgbClr val="000000"/>
                </a:solidFill>
                <a:sym typeface="Symbol" pitchFamily="18" charset="2"/>
              </a:rPr>
              <a:t>(i=1,n)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 sz="2800" baseline="-25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i </a:t>
            </a:r>
            <a:r>
              <a:rPr lang="en-US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•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(1-X</a:t>
            </a:r>
            <a:r>
              <a:rPr lang="en-US" sz="2800" baseline="-25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i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)</a:t>
            </a:r>
            <a:r>
              <a:rPr lang="en-US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•(1-Y</a:t>
            </a:r>
            <a:r>
              <a:rPr lang="en-US" sz="2800" baseline="-25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i</a:t>
            </a:r>
            <a:r>
              <a:rPr lang="en-US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) 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1660525" y="3540125"/>
            <a:ext cx="62103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>
                <a:solidFill>
                  <a:srgbClr val="000000"/>
                </a:solidFill>
              </a:rPr>
              <a:t>There is a weight vector: 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 sz="2800" baseline="-25000">
                <a:solidFill>
                  <a:srgbClr val="000000"/>
                </a:solidFill>
                <a:sym typeface="Symbol" pitchFamily="18" charset="2"/>
              </a:rPr>
              <a:t>1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, …, </a:t>
            </a:r>
            <a:r>
              <a:rPr lang="en-US" sz="2800" baseline="-25000">
                <a:solidFill>
                  <a:srgbClr val="000000"/>
                </a:solidFill>
                <a:sym typeface="Symbol" pitchFamily="18" charset="2"/>
              </a:rPr>
              <a:t>n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) such that </a:t>
            </a:r>
          </a:p>
          <a:p>
            <a:r>
              <a:rPr lang="en-US">
                <a:solidFill>
                  <a:srgbClr val="000000"/>
                </a:solidFill>
                <a:sym typeface="Symbol" pitchFamily="18" charset="2"/>
              </a:rPr>
              <a:t>            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</a:t>
            </a:r>
            <a:r>
              <a:rPr lang="en-US" sz="2800" baseline="-25000">
                <a:solidFill>
                  <a:srgbClr val="000000"/>
                </a:solidFill>
                <a:sym typeface="Symbol" pitchFamily="18" charset="2"/>
              </a:rPr>
              <a:t>(i=1,n)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 sz="2800" baseline="-25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i</a:t>
            </a:r>
            <a:r>
              <a:rPr lang="en-US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= 1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1050925" y="5756275"/>
            <a:ext cx="1455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Example: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2514600" y="5791200"/>
            <a:ext cx="6096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“Process planning: some features are more important than others”</a:t>
            </a:r>
          </a:p>
        </p:txBody>
      </p:sp>
    </p:spTree>
    <p:extLst>
      <p:ext uri="{BB962C8B-B14F-4D97-AF65-F5344CB8AC3E}">
        <p14:creationId xmlns:p14="http://schemas.microsoft.com/office/powerpoint/2010/main" val="181254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2" grpId="0" animBg="1" autoUpdateAnimBg="0"/>
      <p:bldP spid="55303" grpId="0" autoUpdateAnimBg="0"/>
      <p:bldP spid="55304" grpId="0" autoUpdateAnimBg="0"/>
      <p:bldP spid="55305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b="1"/>
              <a:t>Non Monotonic Similarity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746125" y="1641475"/>
            <a:ext cx="794067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>
                <a:solidFill>
                  <a:srgbClr val="000000"/>
                </a:solidFill>
              </a:rPr>
              <a:t>The monotony condition  in similarity, formally, says that:</a:t>
            </a:r>
          </a:p>
          <a:p>
            <a:pPr>
              <a:buFontTx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pPr lvl="2">
              <a:buFont typeface="Wingdings" pitchFamily="2" charset="2"/>
              <a:buNone/>
            </a:pPr>
            <a:r>
              <a:rPr lang="en-US" dirty="0" err="1">
                <a:solidFill>
                  <a:srgbClr val="000000"/>
                </a:solidFill>
              </a:rPr>
              <a:t>sim</a:t>
            </a:r>
            <a:r>
              <a:rPr lang="en-US" dirty="0">
                <a:solidFill>
                  <a:srgbClr val="000000"/>
                </a:solidFill>
              </a:rPr>
              <a:t>(A,B)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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sim</a:t>
            </a:r>
            <a:r>
              <a:rPr lang="en-US" dirty="0">
                <a:solidFill>
                  <a:srgbClr val="000000"/>
                </a:solidFill>
              </a:rPr>
              <a:t>(A’,B)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</a:rPr>
              <a:t>                             </a:t>
            </a:r>
          </a:p>
          <a:p>
            <a:r>
              <a:rPr lang="en-US" dirty="0">
                <a:solidFill>
                  <a:srgbClr val="000000"/>
                </a:solidFill>
              </a:rPr>
              <a:t>always holds </a:t>
            </a:r>
            <a:r>
              <a:rPr lang="en-US" dirty="0" smtClean="0">
                <a:solidFill>
                  <a:srgbClr val="000000"/>
                </a:solidFill>
              </a:rPr>
              <a:t>if A counts the number of matches and A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</a:t>
            </a:r>
            <a:r>
              <a:rPr lang="en-US" dirty="0">
                <a:solidFill>
                  <a:srgbClr val="000000"/>
                </a:solidFill>
              </a:rPr>
              <a:t> A’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762000" y="4648200"/>
            <a:ext cx="7924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Informally the monotony condition can be expressed as:</a:t>
            </a:r>
          </a:p>
          <a:p>
            <a:r>
              <a:rPr lang="en-US">
                <a:solidFill>
                  <a:srgbClr val="000000"/>
                </a:solidFill>
              </a:rPr>
              <a:t>                 </a:t>
            </a:r>
          </a:p>
          <a:p>
            <a:r>
              <a:rPr lang="en-US">
                <a:solidFill>
                  <a:srgbClr val="000000"/>
                </a:solidFill>
              </a:rPr>
              <a:t>For any X, Y, X’ attribute-value vectors, If we obtain X’ by modifying X on the value of one attribute such that X’ and Y have the same value on that attribute then: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5943600" y="6102350"/>
            <a:ext cx="291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</a:rPr>
              <a:t>sim</a:t>
            </a:r>
            <a:r>
              <a:rPr lang="en-US" dirty="0">
                <a:solidFill>
                  <a:srgbClr val="000000"/>
                </a:solidFill>
              </a:rPr>
              <a:t>(X,Y)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  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sim</a:t>
            </a:r>
            <a:r>
              <a:rPr lang="en-US" dirty="0">
                <a:solidFill>
                  <a:srgbClr val="000000"/>
                </a:solidFill>
              </a:rPr>
              <a:t>(X’,Y)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7162800" y="60960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sym typeface="Symbol" pitchFamily="18" charset="2"/>
              </a:rPr>
              <a:t></a:t>
            </a:r>
          </a:p>
        </p:txBody>
      </p:sp>
    </p:spTree>
    <p:extLst>
      <p:ext uri="{BB962C8B-B14F-4D97-AF65-F5344CB8AC3E}">
        <p14:creationId xmlns:p14="http://schemas.microsoft.com/office/powerpoint/2010/main" val="23627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b="1"/>
              <a:t>Non Monotonic Similarity (2)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1828800" y="2001838"/>
            <a:ext cx="4406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sim</a:t>
            </a:r>
            <a:r>
              <a:rPr lang="en-US" sz="2800" baseline="-25000">
                <a:solidFill>
                  <a:srgbClr val="000000"/>
                </a:solidFill>
              </a:rPr>
              <a:t>H</a:t>
            </a:r>
            <a:r>
              <a:rPr lang="en-US">
                <a:solidFill>
                  <a:srgbClr val="000000"/>
                </a:solidFill>
              </a:rPr>
              <a:t>(X,Y) = </a:t>
            </a:r>
            <a:r>
              <a:rPr lang="en-US" sz="3200">
                <a:solidFill>
                  <a:srgbClr val="000000"/>
                </a:solidFill>
                <a:sym typeface="Symbol" pitchFamily="18" charset="2"/>
              </a:rPr>
              <a:t></a:t>
            </a:r>
            <a:r>
              <a:rPr lang="en-US" sz="2800" baseline="-25000">
                <a:solidFill>
                  <a:srgbClr val="000000"/>
                </a:solidFill>
                <a:sym typeface="Symbol" pitchFamily="18" charset="2"/>
              </a:rPr>
              <a:t>(i=1,n)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eq(X</a:t>
            </a:r>
            <a:r>
              <a:rPr lang="en-US" sz="2800" baseline="-25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i</a:t>
            </a:r>
            <a:r>
              <a:rPr lang="en-US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,Y</a:t>
            </a:r>
            <a:r>
              <a:rPr lang="en-US" sz="2800" baseline="-25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i</a:t>
            </a:r>
            <a:r>
              <a:rPr lang="en-US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)</a:t>
            </a:r>
            <a:r>
              <a:rPr lang="en-US">
                <a:solidFill>
                  <a:srgbClr val="000000"/>
                </a:solidFill>
              </a:rPr>
              <a:t>  / n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669925" y="1336675"/>
            <a:ext cx="4935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>
                <a:solidFill>
                  <a:srgbClr val="000000"/>
                </a:solidFill>
              </a:rPr>
              <a:t>Is the hamming distance monotonic?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562600" y="1336675"/>
            <a:ext cx="658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Yes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685800" y="3124200"/>
            <a:ext cx="3975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>
                <a:solidFill>
                  <a:srgbClr val="000000"/>
                </a:solidFill>
              </a:rPr>
              <a:t>Consider the XOR function: 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1508125" y="3851275"/>
            <a:ext cx="528478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>
                <a:solidFill>
                  <a:srgbClr val="000000"/>
                </a:solidFill>
              </a:rPr>
              <a:t>(0,0) and (1,1) are on the same class (+)</a:t>
            </a:r>
          </a:p>
          <a:p>
            <a:pPr>
              <a:buFont typeface="Wingdings" pitchFamily="2" charset="2"/>
              <a:buChar char="Ø"/>
            </a:pPr>
            <a:r>
              <a:rPr lang="en-US">
                <a:solidFill>
                  <a:srgbClr val="000000"/>
                </a:solidFill>
              </a:rPr>
              <a:t>(0,1) and (1,0) are on the same class (-)</a:t>
            </a:r>
          </a:p>
          <a:p>
            <a:pPr>
              <a:buFont typeface="Wingdings" pitchFamily="2" charset="2"/>
              <a:buChar char="Ø"/>
            </a:pPr>
            <a:r>
              <a:rPr lang="en-US">
                <a:solidFill>
                  <a:srgbClr val="000000"/>
                </a:solidFill>
              </a:rPr>
              <a:t>Thus d((1,1),(1,0)) &gt; d((1,1),(0,0))</a:t>
            </a:r>
          </a:p>
          <a:p>
            <a:pPr>
              <a:buFont typeface="Wingdings" pitchFamily="2" charset="2"/>
              <a:buChar char="Ø"/>
            </a:pPr>
            <a:r>
              <a:rPr lang="en-US">
                <a:solidFill>
                  <a:srgbClr val="000000"/>
                </a:solidFill>
              </a:rPr>
              <a:t>Is this monotonic?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4191000" y="495300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412160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 autoUpdateAnimBg="0"/>
      <p:bldP spid="5837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 b="1"/>
              <a:t>Meaning of Similarity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669925" y="1489075"/>
            <a:ext cx="824547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/>
              <a:t>Observation 1</a:t>
            </a:r>
            <a:r>
              <a:rPr lang="en-US"/>
              <a:t>: Similarity always concentrates on one aspect or task:</a:t>
            </a:r>
          </a:p>
          <a:p>
            <a:endParaRPr lang="en-US"/>
          </a:p>
          <a:p>
            <a:pPr lvl="1">
              <a:buFont typeface="Wingdings" pitchFamily="2" charset="2"/>
              <a:buChar char="Ø"/>
            </a:pPr>
            <a:r>
              <a:rPr lang="en-US"/>
              <a:t>There is no absolute similarity</a:t>
            </a:r>
          </a:p>
          <a:p>
            <a:pPr lvl="1">
              <a:buFont typeface="Wingdings" pitchFamily="2" charset="2"/>
              <a:buChar char="v"/>
            </a:pPr>
            <a:r>
              <a:rPr lang="en-US"/>
              <a:t>Example: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1889125" y="3394075"/>
            <a:ext cx="6873875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Two cars are similar if they have similar capacity (two compact cars may be similar to each other but not to a full-size car)</a:t>
            </a:r>
          </a:p>
          <a:p>
            <a:pPr>
              <a:buFontTx/>
              <a:buChar char="•"/>
            </a:pPr>
            <a:r>
              <a:rPr lang="en-US"/>
              <a:t>Two cars are similar if they have similar price (a new compact car may be similar to an old full-size car but not to an old compact car)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1127125" y="5680075"/>
            <a:ext cx="80168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When computing similarity we are </a:t>
            </a:r>
            <a:r>
              <a:rPr lang="en-US" dirty="0" smtClean="0"/>
              <a:t>concentrating on one such aspect or aggregating several such aspects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8" grpId="0" autoUpdateAnimBg="0"/>
      <p:bldP spid="28689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 sz="3600" b="1"/>
              <a:t>Non Monotonic Similarity (3)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492125" y="914400"/>
            <a:ext cx="8423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You may think: “well that was mathematics, how about real world?”</a:t>
            </a:r>
          </a:p>
        </p:txBody>
      </p:sp>
      <p:grpSp>
        <p:nvGrpSpPr>
          <p:cNvPr id="59396" name="Group 4"/>
          <p:cNvGrpSpPr>
            <a:grpSpLocks/>
          </p:cNvGrpSpPr>
          <p:nvPr/>
        </p:nvGrpSpPr>
        <p:grpSpPr bwMode="auto">
          <a:xfrm>
            <a:off x="593725" y="2098675"/>
            <a:ext cx="8016875" cy="4073525"/>
            <a:chOff x="374" y="1322"/>
            <a:chExt cx="5050" cy="2566"/>
          </a:xfrm>
        </p:grpSpPr>
        <p:sp>
          <p:nvSpPr>
            <p:cNvPr id="59397" name="Text Box 5"/>
            <p:cNvSpPr txBox="1">
              <a:spLocks noChangeArrowheads="1"/>
            </p:cNvSpPr>
            <p:nvPr/>
          </p:nvSpPr>
          <p:spPr bwMode="auto">
            <a:xfrm>
              <a:off x="374" y="1322"/>
              <a:ext cx="5050" cy="1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Tx/>
                <a:buChar char="•"/>
              </a:pPr>
              <a:r>
                <a:rPr lang="en-US">
                  <a:solidFill>
                    <a:srgbClr val="000000"/>
                  </a:solidFill>
                </a:rPr>
                <a:t>Suppose that we have two interconnected batteries B and B’ and 3 lamps X, Y and Z that have the following properties:</a:t>
              </a:r>
            </a:p>
            <a:p>
              <a:pPr>
                <a:buFontTx/>
                <a:buChar char="•"/>
              </a:pPr>
              <a:endParaRPr lang="en-US">
                <a:solidFill>
                  <a:srgbClr val="000000"/>
                </a:solidFill>
              </a:endParaRPr>
            </a:p>
            <a:p>
              <a:pPr lvl="1">
                <a:buFont typeface="Wingdings" pitchFamily="2" charset="2"/>
                <a:buChar char="Ø"/>
              </a:pPr>
              <a:r>
                <a:rPr lang="en-US">
                  <a:solidFill>
                    <a:srgbClr val="000000"/>
                  </a:solidFill>
                </a:rPr>
                <a:t> If X is on, B and B’ work</a:t>
              </a:r>
            </a:p>
            <a:p>
              <a:pPr lvl="1">
                <a:buFont typeface="Wingdings" pitchFamily="2" charset="2"/>
                <a:buChar char="Ø"/>
              </a:pPr>
              <a:r>
                <a:rPr lang="en-US">
                  <a:solidFill>
                    <a:srgbClr val="000000"/>
                  </a:solidFill>
                </a:rPr>
                <a:t> If Y is on, B or B’ work</a:t>
              </a:r>
            </a:p>
            <a:p>
              <a:pPr lvl="1">
                <a:buFont typeface="Wingdings" pitchFamily="2" charset="2"/>
                <a:buChar char="Ø"/>
              </a:pPr>
              <a:r>
                <a:rPr lang="en-US">
                  <a:solidFill>
                    <a:srgbClr val="000000"/>
                  </a:solidFill>
                </a:rPr>
                <a:t> If Z is on, B works</a:t>
              </a:r>
            </a:p>
          </p:txBody>
        </p:sp>
        <p:sp>
          <p:nvSpPr>
            <p:cNvPr id="59398" name="Text Box 6"/>
            <p:cNvSpPr txBox="1">
              <a:spLocks noChangeArrowheads="1"/>
            </p:cNvSpPr>
            <p:nvPr/>
          </p:nvSpPr>
          <p:spPr bwMode="auto">
            <a:xfrm>
              <a:off x="1200" y="3072"/>
              <a:ext cx="2248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AutoNum type="arabicPlain"/>
              </a:pPr>
              <a:r>
                <a:rPr lang="en-US">
                  <a:solidFill>
                    <a:srgbClr val="000000"/>
                  </a:solidFill>
                </a:rPr>
                <a:t>  0    1    1       Ok    Fail</a:t>
              </a:r>
            </a:p>
            <a:p>
              <a:pPr>
                <a:buFontTx/>
                <a:buAutoNum type="arabicPlain"/>
              </a:pPr>
              <a:r>
                <a:rPr lang="en-US">
                  <a:solidFill>
                    <a:srgbClr val="000000"/>
                  </a:solidFill>
                </a:rPr>
                <a:t>  0    1    0       Fail   Ok</a:t>
              </a:r>
            </a:p>
            <a:p>
              <a:pPr>
                <a:buFontTx/>
                <a:buAutoNum type="arabicPlain"/>
              </a:pPr>
              <a:r>
                <a:rPr lang="en-US">
                  <a:solidFill>
                    <a:srgbClr val="000000"/>
                  </a:solidFill>
                </a:rPr>
                <a:t>  0    0    0       Fail   Fail</a:t>
              </a:r>
            </a:p>
          </p:txBody>
        </p:sp>
        <p:sp>
          <p:nvSpPr>
            <p:cNvPr id="59399" name="Text Box 7"/>
            <p:cNvSpPr txBox="1">
              <a:spLocks noChangeArrowheads="1"/>
            </p:cNvSpPr>
            <p:nvPr/>
          </p:nvSpPr>
          <p:spPr bwMode="auto">
            <a:xfrm>
              <a:off x="720" y="2832"/>
              <a:ext cx="26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Situation   X   Y   Z        B      B’</a:t>
              </a:r>
            </a:p>
          </p:txBody>
        </p:sp>
        <p:sp>
          <p:nvSpPr>
            <p:cNvPr id="59400" name="Rectangle 8"/>
            <p:cNvSpPr>
              <a:spLocks noChangeArrowheads="1"/>
            </p:cNvSpPr>
            <p:nvPr/>
          </p:nvSpPr>
          <p:spPr bwMode="auto">
            <a:xfrm>
              <a:off x="672" y="2832"/>
              <a:ext cx="2928" cy="10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9401" name="Line 9"/>
            <p:cNvSpPr>
              <a:spLocks noChangeShapeType="1"/>
            </p:cNvSpPr>
            <p:nvPr/>
          </p:nvSpPr>
          <p:spPr bwMode="auto">
            <a:xfrm>
              <a:off x="1536" y="283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9402" name="Line 10"/>
            <p:cNvSpPr>
              <a:spLocks noChangeShapeType="1"/>
            </p:cNvSpPr>
            <p:nvPr/>
          </p:nvSpPr>
          <p:spPr bwMode="auto">
            <a:xfrm>
              <a:off x="2448" y="283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9403" name="Line 11"/>
            <p:cNvSpPr>
              <a:spLocks noChangeShapeType="1"/>
            </p:cNvSpPr>
            <p:nvPr/>
          </p:nvSpPr>
          <p:spPr bwMode="auto">
            <a:xfrm>
              <a:off x="672" y="3072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6037263" y="4495800"/>
            <a:ext cx="273208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176213" indent="-1762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Thus: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sim(1,3) &gt; sim(1,2)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Non monotonic!</a:t>
            </a:r>
          </a:p>
        </p:txBody>
      </p:sp>
    </p:spTree>
    <p:extLst>
      <p:ext uri="{BB962C8B-B14F-4D97-AF65-F5344CB8AC3E}">
        <p14:creationId xmlns:p14="http://schemas.microsoft.com/office/powerpoint/2010/main" val="344078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4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b="1"/>
              <a:t>Tversky Contrast Model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898525" y="1641475"/>
            <a:ext cx="8016875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Defines a non monotonic distance</a:t>
            </a:r>
          </a:p>
          <a:p>
            <a:pPr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Comparison of a situation S with a prototype  P (i.e, a case)</a:t>
            </a:r>
          </a:p>
          <a:p>
            <a:pPr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S and P are sets of features</a:t>
            </a:r>
          </a:p>
          <a:p>
            <a:pPr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The following sets:</a:t>
            </a:r>
          </a:p>
          <a:p>
            <a:pPr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00"/>
                </a:solidFill>
              </a:rPr>
              <a:t> A = S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 P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00"/>
                </a:solidFill>
                <a:sym typeface="Symbol" pitchFamily="18" charset="2"/>
              </a:rPr>
              <a:t> B = P </a:t>
            </a:r>
            <a:r>
              <a:rPr lang="en-US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– S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00"/>
                </a:solidFill>
              </a:rPr>
              <a:t>C = S </a:t>
            </a:r>
            <a:r>
              <a:rPr lang="en-US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– P</a:t>
            </a:r>
          </a:p>
        </p:txBody>
      </p:sp>
      <p:grpSp>
        <p:nvGrpSpPr>
          <p:cNvPr id="60420" name="Group 4"/>
          <p:cNvGrpSpPr>
            <a:grpSpLocks/>
          </p:cNvGrpSpPr>
          <p:nvPr/>
        </p:nvGrpSpPr>
        <p:grpSpPr bwMode="auto">
          <a:xfrm>
            <a:off x="4648200" y="4003675"/>
            <a:ext cx="2438400" cy="1711325"/>
            <a:chOff x="2928" y="2522"/>
            <a:chExt cx="1536" cy="1078"/>
          </a:xfrm>
        </p:grpSpPr>
        <p:sp>
          <p:nvSpPr>
            <p:cNvPr id="60421" name="Oval 5"/>
            <p:cNvSpPr>
              <a:spLocks noChangeArrowheads="1"/>
            </p:cNvSpPr>
            <p:nvPr/>
          </p:nvSpPr>
          <p:spPr bwMode="auto">
            <a:xfrm>
              <a:off x="2928" y="2880"/>
              <a:ext cx="960" cy="6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0422" name="Oval 6"/>
            <p:cNvSpPr>
              <a:spLocks noChangeArrowheads="1"/>
            </p:cNvSpPr>
            <p:nvPr/>
          </p:nvSpPr>
          <p:spPr bwMode="auto">
            <a:xfrm>
              <a:off x="3504" y="2832"/>
              <a:ext cx="960" cy="76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0423" name="Text Box 7"/>
            <p:cNvSpPr txBox="1">
              <a:spLocks noChangeArrowheads="1"/>
            </p:cNvSpPr>
            <p:nvPr/>
          </p:nvSpPr>
          <p:spPr bwMode="auto">
            <a:xfrm>
              <a:off x="3590" y="3050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60424" name="Text Box 8"/>
            <p:cNvSpPr txBox="1">
              <a:spLocks noChangeArrowheads="1"/>
            </p:cNvSpPr>
            <p:nvPr/>
          </p:nvSpPr>
          <p:spPr bwMode="auto">
            <a:xfrm>
              <a:off x="3014" y="2570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S</a:t>
              </a:r>
            </a:p>
          </p:txBody>
        </p:sp>
        <p:sp>
          <p:nvSpPr>
            <p:cNvPr id="60425" name="Text Box 9"/>
            <p:cNvSpPr txBox="1">
              <a:spLocks noChangeArrowheads="1"/>
            </p:cNvSpPr>
            <p:nvPr/>
          </p:nvSpPr>
          <p:spPr bwMode="auto">
            <a:xfrm>
              <a:off x="4214" y="2522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P</a:t>
              </a:r>
            </a:p>
          </p:txBody>
        </p:sp>
        <p:sp>
          <p:nvSpPr>
            <p:cNvPr id="60426" name="Text Box 10"/>
            <p:cNvSpPr txBox="1">
              <a:spLocks noChangeArrowheads="1"/>
            </p:cNvSpPr>
            <p:nvPr/>
          </p:nvSpPr>
          <p:spPr bwMode="auto">
            <a:xfrm>
              <a:off x="3110" y="3098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60427" name="Text Box 11"/>
            <p:cNvSpPr txBox="1">
              <a:spLocks noChangeArrowheads="1"/>
            </p:cNvSpPr>
            <p:nvPr/>
          </p:nvSpPr>
          <p:spPr bwMode="auto">
            <a:xfrm>
              <a:off x="4070" y="3050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279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 sz="3600" b="1" dirty="0" err="1"/>
              <a:t>Tversky</a:t>
            </a:r>
            <a:r>
              <a:rPr lang="en-US" sz="3600" b="1" dirty="0"/>
              <a:t> Contrast Model (2)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898525" y="1066800"/>
            <a:ext cx="8016875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Tversky-distance:</a:t>
            </a:r>
          </a:p>
          <a:p>
            <a:pPr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Where f: </a:t>
            </a:r>
            <a:r>
              <a:rPr lang="en-US">
                <a:solidFill>
                  <a:srgbClr val="000000"/>
                </a:solidFill>
                <a:sym typeface="Wingdings" pitchFamily="2" charset="2"/>
              </a:rPr>
              <a:t> [0,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)</a:t>
            </a:r>
            <a:endParaRPr lang="en-US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 f,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, ,  and  are fixed and defined by the user</a:t>
            </a:r>
            <a:r>
              <a:rPr lang="en-US">
                <a:solidFill>
                  <a:srgbClr val="000000"/>
                </a:solidFill>
              </a:rPr>
              <a:t> </a:t>
            </a:r>
          </a:p>
          <a:p>
            <a:pPr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Example: 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00"/>
                </a:solidFill>
              </a:rPr>
              <a:t>If f(A) = # elements in A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00"/>
                </a:solidFill>
                <a:sym typeface="Symbol" pitchFamily="18" charset="2"/>
              </a:rPr>
              <a:t> =  =  = 1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00"/>
                </a:solidFill>
                <a:sym typeface="Symbol" pitchFamily="18" charset="2"/>
              </a:rPr>
              <a:t>T counts the number of elements in common minus the differences</a:t>
            </a:r>
          </a:p>
          <a:p>
            <a:pPr lvl="1">
              <a:buFont typeface="Wingdings" pitchFamily="2" charset="2"/>
              <a:buChar char="Ø"/>
            </a:pPr>
            <a:endParaRPr lang="en-US">
              <a:solidFill>
                <a:srgbClr val="000000"/>
              </a:solidFill>
              <a:sym typeface="Symbol" pitchFamily="18" charset="2"/>
            </a:endParaRPr>
          </a:p>
          <a:p>
            <a:pPr>
              <a:buFont typeface="Wingdings" pitchFamily="2" charset="2"/>
              <a:buChar char="v"/>
            </a:pPr>
            <a:r>
              <a:rPr lang="en-US">
                <a:solidFill>
                  <a:srgbClr val="000000"/>
                </a:solidFill>
              </a:rPr>
              <a:t>The Tversky-distance is not symmetric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981200" y="1704975"/>
            <a:ext cx="39322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T(P,S) =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f(A) - f(B) - f(C)</a:t>
            </a:r>
            <a:r>
              <a:rPr lang="en-US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3451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Local versus Global Similarity Metrics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914400"/>
          </a:xfrm>
        </p:spPr>
        <p:txBody>
          <a:bodyPr/>
          <a:lstStyle/>
          <a:p>
            <a:r>
              <a:rPr lang="en-US" sz="2400"/>
              <a:t>In many situations we have similarity metrics between </a:t>
            </a:r>
            <a:r>
              <a:rPr lang="en-US" sz="2400">
                <a:solidFill>
                  <a:srgbClr val="0066FF"/>
                </a:solidFill>
              </a:rPr>
              <a:t>attributes</a:t>
            </a:r>
            <a:r>
              <a:rPr lang="en-US" sz="2400"/>
              <a:t> of the same type (called </a:t>
            </a:r>
            <a:r>
              <a:rPr lang="en-US" sz="2400" b="1"/>
              <a:t>local</a:t>
            </a:r>
            <a:r>
              <a:rPr lang="en-US" sz="2400"/>
              <a:t> similarity metrics).  Example: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1965325" y="2936875"/>
            <a:ext cx="7026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For a complex engine, we may have a similarity for the </a:t>
            </a:r>
            <a:r>
              <a:rPr lang="en-US">
                <a:solidFill>
                  <a:srgbClr val="0066FF"/>
                </a:solidFill>
              </a:rPr>
              <a:t>temperature</a:t>
            </a:r>
            <a:r>
              <a:rPr lang="en-US">
                <a:solidFill>
                  <a:srgbClr val="000000"/>
                </a:solidFill>
              </a:rPr>
              <a:t> of the engine</a:t>
            </a: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838200" y="38862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In such situations a reasonable approach to define a </a:t>
            </a:r>
            <a:r>
              <a:rPr lang="en-US" b="1">
                <a:solidFill>
                  <a:srgbClr val="000000"/>
                </a:solidFill>
              </a:rPr>
              <a:t>global</a:t>
            </a:r>
            <a:r>
              <a:rPr lang="en-US">
                <a:solidFill>
                  <a:srgbClr val="000000"/>
                </a:solidFill>
              </a:rPr>
              <a:t> similarity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sim</a:t>
            </a:r>
            <a:r>
              <a:rPr lang="en-US" baseline="-25000">
                <a:solidFill>
                  <a:srgbClr val="000000"/>
                </a:solidFill>
                <a:sym typeface="Symbol" pitchFamily="18" charset="2"/>
              </a:rPr>
              <a:t>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(x,y)  </a:t>
            </a:r>
            <a:r>
              <a:rPr lang="en-US">
                <a:solidFill>
                  <a:srgbClr val="000000"/>
                </a:solidFill>
              </a:rPr>
              <a:t>is to “aggregate” the local similarity metrics sim</a:t>
            </a:r>
            <a:r>
              <a:rPr lang="en-US" baseline="-25000">
                <a:solidFill>
                  <a:srgbClr val="000000"/>
                </a:solidFill>
              </a:rPr>
              <a:t>i</a:t>
            </a:r>
            <a:r>
              <a:rPr lang="en-US">
                <a:solidFill>
                  <a:srgbClr val="000000"/>
                </a:solidFill>
              </a:rPr>
              <a:t>(x</a:t>
            </a:r>
            <a:r>
              <a:rPr lang="en-US" baseline="-25000">
                <a:solidFill>
                  <a:srgbClr val="000000"/>
                </a:solidFill>
              </a:rPr>
              <a:t>i</a:t>
            </a:r>
            <a:r>
              <a:rPr lang="en-US">
                <a:solidFill>
                  <a:srgbClr val="000000"/>
                </a:solidFill>
              </a:rPr>
              <a:t>,y</a:t>
            </a:r>
            <a:r>
              <a:rPr lang="en-US" baseline="-25000">
                <a:solidFill>
                  <a:srgbClr val="000000"/>
                </a:solidFill>
              </a:rPr>
              <a:t>i</a:t>
            </a:r>
            <a:r>
              <a:rPr lang="en-US">
                <a:solidFill>
                  <a:srgbClr val="000000"/>
                </a:solidFill>
              </a:rPr>
              <a:t>). A widely used practice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1828800" y="609600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sym typeface="Symbol" pitchFamily="18" charset="2"/>
              </a:rPr>
              <a:t>sim</a:t>
            </a:r>
            <a:r>
              <a:rPr lang="en-US" baseline="-25000">
                <a:solidFill>
                  <a:srgbClr val="000000"/>
                </a:solidFill>
                <a:sym typeface="Symbol" pitchFamily="18" charset="2"/>
              </a:rPr>
              <a:t>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(x,y) </a:t>
            </a:r>
            <a:r>
              <a:rPr lang="en-US">
                <a:solidFill>
                  <a:srgbClr val="000000"/>
                </a:solidFill>
              </a:rPr>
              <a:t>to increate </a:t>
            </a:r>
            <a:r>
              <a:rPr lang="en-US" b="1">
                <a:solidFill>
                  <a:srgbClr val="000000"/>
                </a:solidFill>
              </a:rPr>
              <a:t>monotonically</a:t>
            </a:r>
            <a:r>
              <a:rPr lang="en-US">
                <a:solidFill>
                  <a:srgbClr val="000000"/>
                </a:solidFill>
              </a:rPr>
              <a:t> with each sim</a:t>
            </a:r>
            <a:r>
              <a:rPr lang="en-US" baseline="-25000">
                <a:solidFill>
                  <a:srgbClr val="000000"/>
                </a:solidFill>
              </a:rPr>
              <a:t>i</a:t>
            </a:r>
            <a:r>
              <a:rPr lang="en-US">
                <a:solidFill>
                  <a:srgbClr val="000000"/>
                </a:solidFill>
              </a:rPr>
              <a:t>(x</a:t>
            </a:r>
            <a:r>
              <a:rPr lang="en-US" baseline="-25000">
                <a:solidFill>
                  <a:srgbClr val="000000"/>
                </a:solidFill>
              </a:rPr>
              <a:t>i</a:t>
            </a:r>
            <a:r>
              <a:rPr lang="en-US">
                <a:solidFill>
                  <a:srgbClr val="000000"/>
                </a:solidFill>
              </a:rPr>
              <a:t>,y</a:t>
            </a:r>
            <a:r>
              <a:rPr lang="en-US" baseline="-25000">
                <a:solidFill>
                  <a:srgbClr val="000000"/>
                </a:solidFill>
              </a:rPr>
              <a:t>i</a:t>
            </a:r>
            <a:r>
              <a:rPr lang="en-US">
                <a:solidFill>
                  <a:srgbClr val="000000"/>
                </a:solidFill>
              </a:rPr>
              <a:t>). </a:t>
            </a: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838200" y="51054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What requirements should we give to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sim</a:t>
            </a:r>
            <a:r>
              <a:rPr lang="en-US" baseline="-25000">
                <a:solidFill>
                  <a:srgbClr val="000000"/>
                </a:solidFill>
                <a:sym typeface="Symbol" pitchFamily="18" charset="2"/>
              </a:rPr>
              <a:t>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(x,y) in terms of the use of </a:t>
            </a:r>
            <a:r>
              <a:rPr lang="en-US">
                <a:solidFill>
                  <a:srgbClr val="000000"/>
                </a:solidFill>
              </a:rPr>
              <a:t>sim</a:t>
            </a:r>
            <a:r>
              <a:rPr lang="en-US" baseline="-25000">
                <a:solidFill>
                  <a:srgbClr val="000000"/>
                </a:solidFill>
              </a:rPr>
              <a:t>i</a:t>
            </a:r>
            <a:r>
              <a:rPr lang="en-US">
                <a:solidFill>
                  <a:srgbClr val="000000"/>
                </a:solidFill>
              </a:rPr>
              <a:t>(x</a:t>
            </a:r>
            <a:r>
              <a:rPr lang="en-US" baseline="-25000">
                <a:solidFill>
                  <a:srgbClr val="000000"/>
                </a:solidFill>
              </a:rPr>
              <a:t>i</a:t>
            </a:r>
            <a:r>
              <a:rPr lang="en-US">
                <a:solidFill>
                  <a:srgbClr val="000000"/>
                </a:solidFill>
              </a:rPr>
              <a:t>,y</a:t>
            </a:r>
            <a:r>
              <a:rPr lang="en-US" baseline="-25000">
                <a:solidFill>
                  <a:srgbClr val="000000"/>
                </a:solidFill>
              </a:rPr>
              <a:t>i</a:t>
            </a:r>
            <a:r>
              <a:rPr lang="en-US">
                <a:solidFill>
                  <a:srgbClr val="000000"/>
                </a:solidFill>
              </a:rPr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40122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/>
      <p:bldP spid="64517" grpId="0"/>
      <p:bldP spid="64518" grpId="0"/>
      <p:bldP spid="6451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3200" b="1"/>
              <a:t>Local versus Global Similarity Metrics (Formal Definitions)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304800" y="1270000"/>
            <a:ext cx="88392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A </a:t>
            </a:r>
            <a:r>
              <a:rPr lang="en-US" b="1">
                <a:solidFill>
                  <a:srgbClr val="000000"/>
                </a:solidFill>
              </a:rPr>
              <a:t>local similarity metric</a:t>
            </a:r>
            <a:r>
              <a:rPr lang="en-US">
                <a:solidFill>
                  <a:srgbClr val="000000"/>
                </a:solidFill>
              </a:rPr>
              <a:t> on an attribute T</a:t>
            </a:r>
            <a:r>
              <a:rPr lang="en-US" baseline="-25000">
                <a:solidFill>
                  <a:srgbClr val="000000"/>
                </a:solidFill>
              </a:rPr>
              <a:t>i</a:t>
            </a:r>
            <a:r>
              <a:rPr lang="en-US">
                <a:solidFill>
                  <a:srgbClr val="000000"/>
                </a:solidFill>
              </a:rPr>
              <a:t> is a similarity metric sim</a:t>
            </a:r>
            <a:r>
              <a:rPr lang="en-US" baseline="-25000">
                <a:solidFill>
                  <a:srgbClr val="000000"/>
                </a:solidFill>
              </a:rPr>
              <a:t>i</a:t>
            </a:r>
            <a:r>
              <a:rPr lang="en-US">
                <a:solidFill>
                  <a:srgbClr val="000000"/>
                </a:solidFill>
              </a:rPr>
              <a:t>: T</a:t>
            </a:r>
            <a:r>
              <a:rPr lang="en-US" baseline="-25000">
                <a:solidFill>
                  <a:srgbClr val="000000"/>
                </a:solidFill>
              </a:rPr>
              <a:t>i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 T</a:t>
            </a:r>
            <a:r>
              <a:rPr lang="en-US" baseline="-25000">
                <a:solidFill>
                  <a:srgbClr val="000000"/>
                </a:solidFill>
                <a:sym typeface="Symbol" pitchFamily="18" charset="2"/>
              </a:rPr>
              <a:t>i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>
                <a:solidFill>
                  <a:srgbClr val="000000"/>
                </a:solidFill>
                <a:sym typeface="Wingdings" pitchFamily="2" charset="2"/>
              </a:rPr>
              <a:t> [0,1]</a:t>
            </a:r>
            <a:endParaRPr lang="en-US">
              <a:solidFill>
                <a:srgbClr val="000000"/>
              </a:solidFill>
              <a:sym typeface="Symbol" pitchFamily="18" charset="2"/>
            </a:endParaRPr>
          </a:p>
          <a:p>
            <a:pPr>
              <a:buFontTx/>
              <a:buChar char="•"/>
            </a:pPr>
            <a:endParaRPr lang="en-US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A function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: [0,1]</a:t>
            </a:r>
            <a:r>
              <a:rPr lang="en-US" baseline="30000">
                <a:solidFill>
                  <a:srgbClr val="000000"/>
                </a:solidFill>
                <a:sym typeface="Symbol" pitchFamily="18" charset="2"/>
              </a:rPr>
              <a:t>n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>
                <a:solidFill>
                  <a:srgbClr val="000000"/>
                </a:solidFill>
                <a:sym typeface="Wingdings" pitchFamily="2" charset="2"/>
              </a:rPr>
              <a:t> [0,1] is an aggregation function if: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00"/>
                </a:solidFill>
                <a:sym typeface="Symbol" pitchFamily="18" charset="2"/>
              </a:rPr>
              <a:t>(0,0,…,0) = 0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00"/>
                </a:solidFill>
                <a:sym typeface="Symbol" pitchFamily="18" charset="2"/>
              </a:rPr>
              <a:t> is monotonic non-decreasing on every argument</a:t>
            </a:r>
          </a:p>
          <a:p>
            <a:pPr lvl="1">
              <a:buFont typeface="Wingdings" pitchFamily="2" charset="2"/>
              <a:buChar char="Ø"/>
            </a:pPr>
            <a:endParaRPr lang="en-US">
              <a:solidFill>
                <a:srgbClr val="000000"/>
              </a:solidFill>
              <a:sym typeface="Symbol" pitchFamily="18" charset="2"/>
            </a:endParaRPr>
          </a:p>
          <a:p>
            <a:pPr>
              <a:buFontTx/>
              <a:buChar char="•"/>
            </a:pPr>
            <a:r>
              <a:rPr lang="en-US">
                <a:solidFill>
                  <a:srgbClr val="000000"/>
                </a:solidFill>
                <a:sym typeface="Symbol" pitchFamily="18" charset="2"/>
              </a:rPr>
              <a:t>Given a collection of n similarity metrics </a:t>
            </a:r>
            <a:r>
              <a:rPr lang="en-US">
                <a:solidFill>
                  <a:srgbClr val="000000"/>
                </a:solidFill>
              </a:rPr>
              <a:t>sim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, …, sim</a:t>
            </a:r>
            <a:r>
              <a:rPr lang="en-US" baseline="-25000">
                <a:solidFill>
                  <a:srgbClr val="000000"/>
                </a:solidFill>
              </a:rPr>
              <a:t>n</a:t>
            </a:r>
            <a:r>
              <a:rPr lang="en-US">
                <a:solidFill>
                  <a:srgbClr val="000000"/>
                </a:solidFill>
              </a:rPr>
              <a:t>, for attributes taken values from T</a:t>
            </a:r>
            <a:r>
              <a:rPr lang="en-US" baseline="-25000">
                <a:solidFill>
                  <a:srgbClr val="000000"/>
                </a:solidFill>
              </a:rPr>
              <a:t>i</a:t>
            </a:r>
            <a:r>
              <a:rPr lang="en-US">
                <a:solidFill>
                  <a:srgbClr val="000000"/>
                </a:solidFill>
              </a:rPr>
              <a:t>,  a </a:t>
            </a:r>
            <a:r>
              <a:rPr lang="en-US" b="1">
                <a:solidFill>
                  <a:srgbClr val="000000"/>
                </a:solidFill>
              </a:rPr>
              <a:t>global</a:t>
            </a:r>
            <a:r>
              <a:rPr lang="en-US">
                <a:solidFill>
                  <a:srgbClr val="000000"/>
                </a:solidFill>
              </a:rPr>
              <a:t> similarity metric, is a similarity metric sim:V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 V </a:t>
            </a:r>
            <a:r>
              <a:rPr lang="en-US">
                <a:solidFill>
                  <a:srgbClr val="000000"/>
                </a:solidFill>
                <a:sym typeface="Wingdings" pitchFamily="2" charset="2"/>
              </a:rPr>
              <a:t> [0,1], V in T</a:t>
            </a:r>
            <a:r>
              <a:rPr lang="en-US" baseline="-25000">
                <a:solidFill>
                  <a:srgbClr val="000000"/>
                </a:solidFill>
                <a:sym typeface="Wingdings" pitchFamily="2" charset="2"/>
              </a:rPr>
              <a:t>1</a:t>
            </a:r>
            <a:r>
              <a:rPr lang="en-US">
                <a:solidFill>
                  <a:srgbClr val="000000"/>
                </a:solidFill>
                <a:sym typeface="Wingdings" pitchFamily="2" charset="2"/>
              </a:rPr>
              <a:t>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 … T</a:t>
            </a:r>
            <a:r>
              <a:rPr lang="en-US" baseline="-25000">
                <a:solidFill>
                  <a:srgbClr val="000000"/>
                </a:solidFill>
                <a:sym typeface="Symbol" pitchFamily="18" charset="2"/>
              </a:rPr>
              <a:t>n</a:t>
            </a:r>
            <a:r>
              <a:rPr lang="en-US">
                <a:solidFill>
                  <a:srgbClr val="000000"/>
                </a:solidFill>
                <a:sym typeface="Wingdings" pitchFamily="2" charset="2"/>
              </a:rPr>
              <a:t>, such that there is an aggregation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</a:t>
            </a:r>
            <a:r>
              <a:rPr lang="en-US">
                <a:solidFill>
                  <a:srgbClr val="000000"/>
                </a:solidFill>
                <a:sym typeface="Wingdings" pitchFamily="2" charset="2"/>
              </a:rPr>
              <a:t> function with:</a:t>
            </a:r>
          </a:p>
          <a:p>
            <a:r>
              <a:rPr lang="en-US">
                <a:solidFill>
                  <a:srgbClr val="000000"/>
                </a:solidFill>
                <a:sym typeface="Symbol" pitchFamily="18" charset="2"/>
              </a:rPr>
              <a:t>           </a:t>
            </a:r>
            <a:r>
              <a:rPr lang="en-US">
                <a:solidFill>
                  <a:srgbClr val="000000"/>
                </a:solidFill>
              </a:rPr>
              <a:t>sim(X,Y) =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 sim</a:t>
            </a:r>
            <a:r>
              <a:rPr lang="en-US" baseline="-25000">
                <a:solidFill>
                  <a:srgbClr val="000000"/>
                </a:solidFill>
                <a:sym typeface="Symbol" pitchFamily="18" charset="2"/>
              </a:rPr>
              <a:t>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(X,Y) = (</a:t>
            </a:r>
            <a:r>
              <a:rPr lang="en-US">
                <a:solidFill>
                  <a:srgbClr val="000000"/>
                </a:solidFill>
              </a:rPr>
              <a:t>sim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(X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,Y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), …,sim</a:t>
            </a:r>
            <a:r>
              <a:rPr lang="en-US" baseline="-25000">
                <a:solidFill>
                  <a:srgbClr val="000000"/>
                </a:solidFill>
              </a:rPr>
              <a:t>n</a:t>
            </a:r>
            <a:r>
              <a:rPr lang="en-US">
                <a:solidFill>
                  <a:srgbClr val="000000"/>
                </a:solidFill>
              </a:rPr>
              <a:t>(X</a:t>
            </a:r>
            <a:r>
              <a:rPr lang="en-US" baseline="-25000">
                <a:solidFill>
                  <a:srgbClr val="000000"/>
                </a:solidFill>
              </a:rPr>
              <a:t>n</a:t>
            </a:r>
            <a:r>
              <a:rPr lang="en-US">
                <a:solidFill>
                  <a:srgbClr val="000000"/>
                </a:solidFill>
              </a:rPr>
              <a:t>,Y</a:t>
            </a:r>
            <a:r>
              <a:rPr lang="en-US" baseline="-25000">
                <a:solidFill>
                  <a:srgbClr val="000000"/>
                </a:solidFill>
              </a:rPr>
              <a:t>n</a:t>
            </a:r>
            <a:r>
              <a:rPr lang="en-US">
                <a:solidFill>
                  <a:srgbClr val="000000"/>
                </a:solidFill>
              </a:rPr>
              <a:t>)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)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2438400" y="60198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sym typeface="Symbol" pitchFamily="18" charset="2"/>
              </a:rPr>
              <a:t>(X</a:t>
            </a:r>
            <a:r>
              <a:rPr lang="en-US" baseline="-25000">
                <a:solidFill>
                  <a:srgbClr val="000000"/>
                </a:solidFill>
                <a:sym typeface="Symbol" pitchFamily="18" charset="2"/>
              </a:rPr>
              <a:t>1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,X</a:t>
            </a:r>
            <a:r>
              <a:rPr lang="en-US" baseline="-2500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,…,X</a:t>
            </a:r>
            <a:r>
              <a:rPr lang="en-US" baseline="-25000">
                <a:solidFill>
                  <a:srgbClr val="000000"/>
                </a:solidFill>
                <a:sym typeface="Symbol" pitchFamily="18" charset="2"/>
              </a:rPr>
              <a:t>n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) = (X</a:t>
            </a:r>
            <a:r>
              <a:rPr lang="en-US" baseline="-25000">
                <a:solidFill>
                  <a:srgbClr val="000000"/>
                </a:solidFill>
                <a:sym typeface="Symbol" pitchFamily="18" charset="2"/>
              </a:rPr>
              <a:t>1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+X</a:t>
            </a:r>
            <a:r>
              <a:rPr lang="en-US" baseline="-2500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+…+X</a:t>
            </a:r>
            <a:r>
              <a:rPr lang="en-US" baseline="-25000">
                <a:solidFill>
                  <a:srgbClr val="000000"/>
                </a:solidFill>
                <a:sym typeface="Symbol" pitchFamily="18" charset="2"/>
              </a:rPr>
              <a:t>n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)/n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914400" y="5943600"/>
            <a:ext cx="1419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Example</a:t>
            </a:r>
            <a:r>
              <a:rPr lang="en-US">
                <a:solidFill>
                  <a:srgbClr val="00000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04608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b="1" dirty="0" smtClean="0"/>
              <a:t>Example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077200" cy="4114800"/>
          </a:xfrm>
        </p:spPr>
        <p:txBody>
          <a:bodyPr/>
          <a:lstStyle/>
          <a:p>
            <a:r>
              <a:rPr lang="en-US" sz="2400" dirty="0" smtClean="0"/>
              <a:t>Cases may contain attributes of type:</a:t>
            </a:r>
          </a:p>
          <a:p>
            <a:pPr lvl="1"/>
            <a:r>
              <a:rPr lang="en-US" sz="2400" dirty="0" smtClean="0"/>
              <a:t>real number A: the voltage output of a device </a:t>
            </a:r>
          </a:p>
          <a:p>
            <a:pPr lvl="2"/>
            <a:r>
              <a:rPr lang="en-US" dirty="0" smtClean="0"/>
              <a:t>define a local similarity metric, </a:t>
            </a:r>
            <a:r>
              <a:rPr lang="en-US" dirty="0" err="1" smtClean="0"/>
              <a:t>sim</a:t>
            </a:r>
            <a:r>
              <a:rPr lang="en-US" baseline="-25000" dirty="0" err="1" smtClean="0"/>
              <a:t>voltage</a:t>
            </a:r>
            <a:r>
              <a:rPr lang="en-US" dirty="0" smtClean="0"/>
              <a:t>()</a:t>
            </a:r>
          </a:p>
          <a:p>
            <a:pPr lvl="1"/>
            <a:r>
              <a:rPr lang="en-US" sz="2400" dirty="0" smtClean="0"/>
              <a:t>Integer B: revolutions per second </a:t>
            </a:r>
          </a:p>
          <a:p>
            <a:pPr lvl="2"/>
            <a:r>
              <a:rPr lang="en-US" dirty="0" smtClean="0"/>
              <a:t>define </a:t>
            </a:r>
            <a:r>
              <a:rPr lang="en-US" dirty="0"/>
              <a:t>a local similarity metric, </a:t>
            </a:r>
            <a:r>
              <a:rPr lang="en-US" dirty="0" err="1" smtClean="0"/>
              <a:t>sim</a:t>
            </a:r>
            <a:r>
              <a:rPr lang="en-US" baseline="-25000" dirty="0" err="1" smtClean="0"/>
              <a:t>rps</a:t>
            </a:r>
            <a:r>
              <a:rPr lang="en-US" dirty="0" smtClean="0"/>
              <a:t>()</a:t>
            </a:r>
            <a:endParaRPr lang="en-US" dirty="0"/>
          </a:p>
          <a:p>
            <a:pPr lvl="1"/>
            <a:r>
              <a:rPr lang="en-US" sz="2400" dirty="0" smtClean="0"/>
              <a:t>A bunch of symbolic attributes </a:t>
            </a:r>
            <a:r>
              <a:rPr lang="en-US" sz="2400" dirty="0">
                <a:sym typeface="Symbol"/>
              </a:rPr>
              <a:t></a:t>
            </a:r>
            <a:r>
              <a:rPr lang="en-US" sz="2400" baseline="-25000" dirty="0" smtClean="0"/>
              <a:t>m </a:t>
            </a:r>
            <a:r>
              <a:rPr lang="en-US" sz="2400" dirty="0" smtClean="0"/>
              <a:t>= (C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,..,C</a:t>
            </a:r>
            <a:r>
              <a:rPr lang="en-US" sz="2400" baseline="-25000" dirty="0" smtClean="0"/>
              <a:t>m</a:t>
            </a:r>
            <a:r>
              <a:rPr lang="en-US" sz="2400" dirty="0" smtClean="0"/>
              <a:t>): front light blinking or none, year of manufacture, </a:t>
            </a:r>
            <a:r>
              <a:rPr lang="en-US" sz="2400" dirty="0" err="1" smtClean="0"/>
              <a:t>etc</a:t>
            </a:r>
            <a:r>
              <a:rPr lang="en-US" sz="2400" dirty="0" smtClean="0"/>
              <a:t> </a:t>
            </a:r>
          </a:p>
          <a:p>
            <a:pPr lvl="2"/>
            <a:r>
              <a:rPr lang="en-US" dirty="0" smtClean="0"/>
              <a:t>define a Hamming similarity, </a:t>
            </a:r>
            <a:r>
              <a:rPr lang="en-US" dirty="0" err="1" smtClean="0"/>
              <a:t>sim</a:t>
            </a:r>
            <a:r>
              <a:rPr lang="en-US" baseline="-25000" dirty="0" err="1" smtClean="0"/>
              <a:t>H</a:t>
            </a:r>
            <a:r>
              <a:rPr lang="en-US" dirty="0" smtClean="0"/>
              <a:t>(), combining all these attributes</a:t>
            </a:r>
          </a:p>
          <a:p>
            <a:r>
              <a:rPr lang="en-US" sz="2400" dirty="0" smtClean="0"/>
              <a:t>Define an aggregated similarity </a:t>
            </a:r>
            <a:r>
              <a:rPr lang="en-US" sz="2400" dirty="0" err="1" smtClean="0"/>
              <a:t>sim</a:t>
            </a:r>
            <a:r>
              <a:rPr lang="en-US" sz="2400" dirty="0" smtClean="0"/>
              <a:t>() metric:</a:t>
            </a:r>
          </a:p>
          <a:p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10208" y="5791200"/>
            <a:ext cx="893379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000000"/>
                </a:solidFill>
              </a:rPr>
              <a:t>sim</a:t>
            </a:r>
            <a:r>
              <a:rPr lang="en-US" sz="2200" dirty="0">
                <a:solidFill>
                  <a:srgbClr val="000000"/>
                </a:solidFill>
              </a:rPr>
              <a:t>(C,C’) = </a:t>
            </a:r>
            <a:r>
              <a:rPr lang="en-US" sz="2200" dirty="0" smtClean="0">
                <a:solidFill>
                  <a:srgbClr val="000000"/>
                </a:solidFill>
                <a:sym typeface="Symbol"/>
              </a:rPr>
              <a:t></a:t>
            </a:r>
            <a:r>
              <a:rPr lang="en-US" sz="2200" baseline="-25000" dirty="0">
                <a:solidFill>
                  <a:srgbClr val="000000"/>
                </a:solidFill>
                <a:sym typeface="Symbol"/>
              </a:rPr>
              <a:t>1</a:t>
            </a:r>
            <a:r>
              <a:rPr lang="en-US" sz="2200" dirty="0">
                <a:solidFill>
                  <a:srgbClr val="000000"/>
                </a:solidFill>
                <a:sym typeface="Symbol"/>
              </a:rPr>
              <a:t> *</a:t>
            </a:r>
            <a:r>
              <a:rPr lang="en-US" sz="2200" dirty="0" err="1">
                <a:solidFill>
                  <a:srgbClr val="000000"/>
                </a:solidFill>
              </a:rPr>
              <a:t>sim</a:t>
            </a:r>
            <a:r>
              <a:rPr lang="en-US" sz="2200" baseline="-25000" dirty="0" err="1">
                <a:solidFill>
                  <a:srgbClr val="000000"/>
                </a:solidFill>
              </a:rPr>
              <a:t>voltage</a:t>
            </a:r>
            <a:r>
              <a:rPr lang="en-US" sz="2200" dirty="0">
                <a:solidFill>
                  <a:srgbClr val="000000"/>
                </a:solidFill>
              </a:rPr>
              <a:t>(A,A’) + </a:t>
            </a:r>
            <a:r>
              <a:rPr lang="en-US" sz="2200" dirty="0">
                <a:solidFill>
                  <a:srgbClr val="000000"/>
                </a:solidFill>
                <a:sym typeface="Symbol"/>
              </a:rPr>
              <a:t></a:t>
            </a:r>
            <a:r>
              <a:rPr lang="en-US" sz="2200" baseline="-25000" dirty="0">
                <a:solidFill>
                  <a:srgbClr val="000000"/>
                </a:solidFill>
                <a:sym typeface="Symbol"/>
              </a:rPr>
              <a:t>2</a:t>
            </a:r>
            <a:r>
              <a:rPr lang="en-US" sz="2200" dirty="0">
                <a:solidFill>
                  <a:srgbClr val="000000"/>
                </a:solidFill>
                <a:sym typeface="Symbol"/>
              </a:rPr>
              <a:t> *</a:t>
            </a:r>
            <a:r>
              <a:rPr lang="en-US" sz="2200" dirty="0" err="1">
                <a:solidFill>
                  <a:srgbClr val="000000"/>
                </a:solidFill>
              </a:rPr>
              <a:t>sim</a:t>
            </a:r>
            <a:r>
              <a:rPr lang="en-US" sz="2200" baseline="-25000" dirty="0" err="1">
                <a:solidFill>
                  <a:srgbClr val="000000"/>
                </a:solidFill>
              </a:rPr>
              <a:t>voltage</a:t>
            </a:r>
            <a:r>
              <a:rPr lang="en-US" sz="2200" dirty="0">
                <a:solidFill>
                  <a:srgbClr val="000000"/>
                </a:solidFill>
              </a:rPr>
              <a:t>(A,A’) + </a:t>
            </a:r>
            <a:r>
              <a:rPr lang="en-US" sz="2200" dirty="0" smtClean="0">
                <a:solidFill>
                  <a:srgbClr val="000000"/>
                </a:solidFill>
                <a:sym typeface="Symbol"/>
              </a:rPr>
              <a:t></a:t>
            </a:r>
            <a:r>
              <a:rPr lang="en-US" sz="2200" baseline="-25000" dirty="0" smtClean="0">
                <a:solidFill>
                  <a:srgbClr val="000000"/>
                </a:solidFill>
                <a:sym typeface="Symbol"/>
              </a:rPr>
              <a:t>3</a:t>
            </a:r>
            <a:r>
              <a:rPr lang="en-US" sz="2200" dirty="0" smtClean="0">
                <a:solidFill>
                  <a:srgbClr val="000000"/>
                </a:solidFill>
                <a:sym typeface="Symbol"/>
              </a:rPr>
              <a:t> </a:t>
            </a:r>
            <a:r>
              <a:rPr lang="en-US" sz="2200" dirty="0">
                <a:solidFill>
                  <a:srgbClr val="000000"/>
                </a:solidFill>
                <a:sym typeface="Symbol"/>
              </a:rPr>
              <a:t>*</a:t>
            </a:r>
            <a:r>
              <a:rPr lang="en-US" sz="2200" dirty="0" err="1">
                <a:solidFill>
                  <a:srgbClr val="000000"/>
                </a:solidFill>
              </a:rPr>
              <a:t>sim</a:t>
            </a:r>
            <a:r>
              <a:rPr lang="en-US" sz="2200" baseline="-25000" dirty="0" err="1">
                <a:solidFill>
                  <a:srgbClr val="000000"/>
                </a:solidFill>
              </a:rPr>
              <a:t>H</a:t>
            </a:r>
            <a:r>
              <a:rPr lang="en-US" sz="2200" dirty="0">
                <a:solidFill>
                  <a:srgbClr val="000000"/>
                </a:solidFill>
              </a:rPr>
              <a:t>(</a:t>
            </a:r>
            <a:r>
              <a:rPr lang="en-US" sz="2200" dirty="0">
                <a:solidFill>
                  <a:srgbClr val="000000"/>
                </a:solidFill>
                <a:sym typeface="Symbol"/>
              </a:rPr>
              <a:t></a:t>
            </a:r>
            <a:r>
              <a:rPr lang="en-US" sz="2200" baseline="-25000" dirty="0">
                <a:solidFill>
                  <a:srgbClr val="000000"/>
                </a:solidFill>
              </a:rPr>
              <a:t>m</a:t>
            </a:r>
            <a:r>
              <a:rPr lang="en-US" sz="2200" dirty="0">
                <a:solidFill>
                  <a:srgbClr val="000000"/>
                </a:solidFill>
              </a:rPr>
              <a:t>,</a:t>
            </a:r>
            <a:r>
              <a:rPr lang="en-US" sz="2200" dirty="0">
                <a:solidFill>
                  <a:srgbClr val="000000"/>
                </a:solidFill>
                <a:sym typeface="Symbol"/>
              </a:rPr>
              <a:t> </a:t>
            </a:r>
            <a:r>
              <a:rPr lang="en-US" sz="2200" baseline="-25000" dirty="0">
                <a:solidFill>
                  <a:srgbClr val="000000"/>
                </a:solidFill>
              </a:rPr>
              <a:t>m</a:t>
            </a:r>
            <a:r>
              <a:rPr lang="en-US" sz="2200" dirty="0">
                <a:solidFill>
                  <a:srgbClr val="000000"/>
                </a:solidFill>
              </a:rPr>
              <a:t>’) </a:t>
            </a:r>
          </a:p>
        </p:txBody>
      </p:sp>
    </p:spTree>
    <p:extLst>
      <p:ext uri="{BB962C8B-B14F-4D97-AF65-F5344CB8AC3E}">
        <p14:creationId xmlns:p14="http://schemas.microsoft.com/office/powerpoint/2010/main" val="228745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b="1" dirty="0" smtClean="0"/>
              <a:t>Homework (1 of 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77200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In Slide 12 we define the similarity relation </a:t>
            </a:r>
            <a:r>
              <a:rPr lang="en-US" sz="2400" dirty="0" err="1" smtClean="0">
                <a:sym typeface="Wingdings" pitchFamily="2" charset="2"/>
              </a:rPr>
              <a:t>S</a:t>
            </a:r>
            <a:r>
              <a:rPr lang="en-US" sz="2800" baseline="-25000" dirty="0" err="1" smtClean="0">
                <a:sym typeface="Wingdings" pitchFamily="2" charset="2"/>
              </a:rPr>
              <a:t>sim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x,y,u,v</a:t>
            </a:r>
            <a:r>
              <a:rPr lang="en-US" sz="2400" dirty="0" smtClean="0">
                <a:sym typeface="Wingdings" pitchFamily="2" charset="2"/>
              </a:rPr>
              <a:t>). Which of the 4 kinds of relations defined in Slide 9 are satisfied by </a:t>
            </a:r>
            <a:r>
              <a:rPr lang="en-US" sz="2400" dirty="0" err="1" smtClean="0">
                <a:sym typeface="Wingdings" pitchFamily="2" charset="2"/>
              </a:rPr>
              <a:t>S</a:t>
            </a:r>
            <a:r>
              <a:rPr lang="en-US" sz="2800" baseline="-25000" dirty="0" err="1" smtClean="0">
                <a:sym typeface="Wingdings" pitchFamily="2" charset="2"/>
              </a:rPr>
              <a:t>sim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x,y,u,v</a:t>
            </a:r>
            <a:r>
              <a:rPr lang="en-US" sz="2400" dirty="0" smtClean="0">
                <a:sym typeface="Wingdings" pitchFamily="2" charset="2"/>
              </a:rPr>
              <a:t>)?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Let us define:</a:t>
            </a:r>
          </a:p>
          <a:p>
            <a:pPr marL="0" indent="0">
              <a:buNone/>
            </a:pPr>
            <a:r>
              <a:rPr lang="en-US" sz="2400" dirty="0" smtClean="0"/>
              <a:t>            </a:t>
            </a:r>
            <a:r>
              <a:rPr lang="en-US" sz="2400" kern="1200" dirty="0" smtClean="0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US" sz="2800" kern="1200" baseline="-25000" dirty="0" smtClean="0">
                <a:solidFill>
                  <a:srgbClr val="000000"/>
                </a:solidFill>
                <a:latin typeface="Times New Roman" pitchFamily="18" charset="0"/>
                <a:sym typeface="Wingdings" pitchFamily="2" charset="2"/>
              </a:rPr>
              <a:t>H</a:t>
            </a:r>
            <a:r>
              <a:rPr lang="en-US" sz="2400" kern="1200" dirty="0" smtClean="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en-US" sz="2400" kern="1200" dirty="0" err="1" smtClean="0">
                <a:solidFill>
                  <a:srgbClr val="000000"/>
                </a:solidFill>
                <a:latin typeface="Times New Roman" pitchFamily="18" charset="0"/>
              </a:rPr>
              <a:t>x,y,u,v</a:t>
            </a:r>
            <a:r>
              <a:rPr lang="en-US" sz="2400" kern="1200" dirty="0" smtClean="0">
                <a:solidFill>
                  <a:srgbClr val="000000"/>
                </a:solidFill>
                <a:latin typeface="Times New Roman" pitchFamily="18" charset="0"/>
              </a:rPr>
              <a:t>)  </a:t>
            </a:r>
            <a:r>
              <a:rPr lang="en-US" sz="2400" kern="1200" dirty="0" err="1" smtClean="0">
                <a:solidFill>
                  <a:srgbClr val="000000"/>
                </a:solidFill>
                <a:latin typeface="Times New Roman" pitchFamily="18" charset="0"/>
              </a:rPr>
              <a:t>iff</a:t>
            </a:r>
            <a:r>
              <a:rPr lang="en-US" sz="2400" kern="1200" dirty="0" smtClean="0">
                <a:solidFill>
                  <a:srgbClr val="000000"/>
                </a:solidFill>
                <a:latin typeface="Times New Roman" pitchFamily="18" charset="0"/>
              </a:rPr>
              <a:t>    H(</a:t>
            </a:r>
            <a:r>
              <a:rPr lang="en-US" sz="2400" kern="1200" dirty="0" err="1" smtClean="0">
                <a:solidFill>
                  <a:srgbClr val="000000"/>
                </a:solidFill>
                <a:latin typeface="Times New Roman" pitchFamily="18" charset="0"/>
              </a:rPr>
              <a:t>x,y</a:t>
            </a:r>
            <a:r>
              <a:rPr lang="en-US" sz="2400" kern="1200" dirty="0" smtClean="0">
                <a:solidFill>
                  <a:srgbClr val="000000"/>
                </a:solidFill>
                <a:latin typeface="Times New Roman" pitchFamily="18" charset="0"/>
              </a:rPr>
              <a:t>) </a:t>
            </a:r>
            <a:r>
              <a:rPr lang="en-US" sz="2400" kern="1200" dirty="0" smtClean="0">
                <a:solidFill>
                  <a:srgbClr val="000000"/>
                </a:solidFill>
                <a:latin typeface="Times New Roman" pitchFamily="18" charset="0"/>
                <a:sym typeface="Symbol"/>
              </a:rPr>
              <a:t> H(</a:t>
            </a:r>
            <a:r>
              <a:rPr lang="en-US" sz="2400" kern="1200" dirty="0" err="1" smtClean="0">
                <a:solidFill>
                  <a:srgbClr val="000000"/>
                </a:solidFill>
                <a:latin typeface="Times New Roman" pitchFamily="18" charset="0"/>
                <a:sym typeface="Symbol"/>
              </a:rPr>
              <a:t>u,v</a:t>
            </a:r>
            <a:r>
              <a:rPr lang="en-US" sz="2400" kern="1200" dirty="0">
                <a:solidFill>
                  <a:srgbClr val="000000"/>
                </a:solidFill>
                <a:latin typeface="Times New Roman" pitchFamily="18" charset="0"/>
                <a:sym typeface="Symbol"/>
              </a:rPr>
              <a:t>)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  where H is the Hamming distance (defined in Slide 20). 	</a:t>
            </a:r>
            <a:r>
              <a:rPr lang="en-US" sz="2400" dirty="0" smtClean="0">
                <a:sym typeface="Wingdings" pitchFamily="2" charset="2"/>
              </a:rPr>
              <a:t>Which </a:t>
            </a:r>
            <a:r>
              <a:rPr lang="en-US" sz="2400" dirty="0">
                <a:sym typeface="Wingdings" pitchFamily="2" charset="2"/>
              </a:rPr>
              <a:t>of the 4 kinds of relations defined in Slide 9 are </a:t>
            </a:r>
            <a:r>
              <a:rPr lang="en-US" sz="2400" dirty="0" smtClean="0">
                <a:sym typeface="Wingdings" pitchFamily="2" charset="2"/>
              </a:rPr>
              <a:t>	satisfied </a:t>
            </a:r>
            <a:r>
              <a:rPr lang="en-US" sz="2400" dirty="0">
                <a:sym typeface="Wingdings" pitchFamily="2" charset="2"/>
              </a:rPr>
              <a:t>by </a:t>
            </a:r>
            <a:r>
              <a:rPr lang="en-US" sz="2400" dirty="0" smtClean="0">
                <a:sym typeface="Wingdings" pitchFamily="2" charset="2"/>
              </a:rPr>
              <a:t>S</a:t>
            </a:r>
            <a:r>
              <a:rPr lang="en-US" sz="2800" baseline="-25000" dirty="0" smtClean="0">
                <a:sym typeface="Wingdings" pitchFamily="2" charset="2"/>
              </a:rPr>
              <a:t>H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x,y,u,v</a:t>
            </a:r>
            <a:r>
              <a:rPr lang="en-US" sz="2400" dirty="0" smtClean="0">
                <a:sym typeface="Wingdings" pitchFamily="2" charset="2"/>
              </a:rPr>
              <a:t>)?</a:t>
            </a:r>
          </a:p>
          <a:p>
            <a:pPr marL="0" lvl="0" indent="0">
              <a:buNone/>
            </a:pPr>
            <a:r>
              <a:rPr lang="en-US" sz="2400" dirty="0" smtClean="0">
                <a:sym typeface="Wingdings" pitchFamily="2" charset="2"/>
              </a:rPr>
              <a:t>3.     </a:t>
            </a:r>
            <a:r>
              <a:rPr lang="en-US" sz="2400" dirty="0" smtClean="0">
                <a:solidFill>
                  <a:srgbClr val="000000"/>
                </a:solidFill>
              </a:rPr>
              <a:t>Let </a:t>
            </a:r>
            <a:r>
              <a:rPr lang="en-US" sz="2400" dirty="0">
                <a:solidFill>
                  <a:srgbClr val="000000"/>
                </a:solidFill>
              </a:rPr>
              <a:t>us define:</a:t>
            </a:r>
          </a:p>
          <a:p>
            <a:pPr marL="0" lv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            </a:t>
            </a:r>
            <a:r>
              <a:rPr lang="en-US" sz="2400" kern="1200" dirty="0" smtClean="0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US" sz="2800" kern="1200" baseline="-25000" dirty="0" smtClean="0">
                <a:solidFill>
                  <a:srgbClr val="000000"/>
                </a:solidFill>
                <a:latin typeface="Times New Roman" pitchFamily="18" charset="0"/>
                <a:sym typeface="Wingdings" pitchFamily="2" charset="2"/>
              </a:rPr>
              <a:t>T</a:t>
            </a:r>
            <a:r>
              <a:rPr lang="en-US" sz="2400" kern="1200" dirty="0" smtClean="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en-US" sz="2400" kern="1200" dirty="0" err="1" smtClean="0">
                <a:solidFill>
                  <a:srgbClr val="000000"/>
                </a:solidFill>
                <a:latin typeface="Times New Roman" pitchFamily="18" charset="0"/>
              </a:rPr>
              <a:t>x,y,u,v</a:t>
            </a:r>
            <a:r>
              <a:rPr lang="en-US" sz="2400" kern="1200" dirty="0">
                <a:solidFill>
                  <a:srgbClr val="000000"/>
                </a:solidFill>
                <a:latin typeface="Times New Roman" pitchFamily="18" charset="0"/>
              </a:rPr>
              <a:t>)  </a:t>
            </a:r>
            <a:r>
              <a:rPr lang="en-US" sz="2400" kern="1200" dirty="0" err="1">
                <a:solidFill>
                  <a:srgbClr val="000000"/>
                </a:solidFill>
                <a:latin typeface="Times New Roman" pitchFamily="18" charset="0"/>
              </a:rPr>
              <a:t>iff</a:t>
            </a:r>
            <a:r>
              <a:rPr lang="en-US" sz="2400" kern="1200" dirty="0">
                <a:solidFill>
                  <a:srgbClr val="000000"/>
                </a:solidFill>
                <a:latin typeface="Times New Roman" pitchFamily="18" charset="0"/>
              </a:rPr>
              <a:t>    </a:t>
            </a:r>
            <a:r>
              <a:rPr lang="en-US" sz="2400" kern="1200" dirty="0" smtClean="0">
                <a:solidFill>
                  <a:srgbClr val="000000"/>
                </a:solidFill>
                <a:latin typeface="Times New Roman" pitchFamily="18" charset="0"/>
              </a:rPr>
              <a:t>T(</a:t>
            </a:r>
            <a:r>
              <a:rPr lang="en-US" sz="2400" kern="1200" dirty="0" err="1" smtClean="0">
                <a:solidFill>
                  <a:srgbClr val="000000"/>
                </a:solidFill>
                <a:latin typeface="Times New Roman" pitchFamily="18" charset="0"/>
              </a:rPr>
              <a:t>x,y</a:t>
            </a:r>
            <a:r>
              <a:rPr lang="en-US" sz="2400" kern="1200" dirty="0">
                <a:solidFill>
                  <a:srgbClr val="000000"/>
                </a:solidFill>
                <a:latin typeface="Times New Roman" pitchFamily="18" charset="0"/>
              </a:rPr>
              <a:t>) </a:t>
            </a:r>
            <a:r>
              <a:rPr lang="en-US" sz="2400" kern="1200" dirty="0">
                <a:solidFill>
                  <a:srgbClr val="000000"/>
                </a:solidFill>
                <a:latin typeface="Times New Roman" pitchFamily="18" charset="0"/>
                <a:sym typeface="Symbol"/>
              </a:rPr>
              <a:t> </a:t>
            </a:r>
            <a:r>
              <a:rPr lang="en-US" sz="2400" kern="1200" dirty="0" smtClean="0">
                <a:solidFill>
                  <a:srgbClr val="000000"/>
                </a:solidFill>
                <a:latin typeface="Times New Roman" pitchFamily="18" charset="0"/>
                <a:sym typeface="Symbol"/>
              </a:rPr>
              <a:t>T(</a:t>
            </a:r>
            <a:r>
              <a:rPr lang="en-US" sz="2400" kern="1200" dirty="0" err="1" smtClean="0">
                <a:solidFill>
                  <a:srgbClr val="000000"/>
                </a:solidFill>
                <a:latin typeface="Times New Roman" pitchFamily="18" charset="0"/>
                <a:sym typeface="Symbol"/>
              </a:rPr>
              <a:t>u,v</a:t>
            </a:r>
            <a:r>
              <a:rPr lang="en-US" sz="2400" kern="1200" dirty="0">
                <a:solidFill>
                  <a:srgbClr val="000000"/>
                </a:solidFill>
                <a:latin typeface="Times New Roman" pitchFamily="18" charset="0"/>
                <a:sym typeface="Symbol"/>
              </a:rPr>
              <a:t>)</a:t>
            </a:r>
            <a:endParaRPr lang="en-US" sz="24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       where </a:t>
            </a:r>
            <a:r>
              <a:rPr lang="en-US" sz="2400" dirty="0" smtClean="0">
                <a:solidFill>
                  <a:srgbClr val="000000"/>
                </a:solidFill>
              </a:rPr>
              <a:t>T </a:t>
            </a:r>
            <a:r>
              <a:rPr lang="en-US" sz="2400" dirty="0">
                <a:solidFill>
                  <a:srgbClr val="000000"/>
                </a:solidFill>
              </a:rPr>
              <a:t>is the </a:t>
            </a:r>
            <a:r>
              <a:rPr lang="en-US" sz="2400" dirty="0" err="1">
                <a:solidFill>
                  <a:srgbClr val="000000"/>
                </a:solidFill>
              </a:rPr>
              <a:t>Tversky</a:t>
            </a:r>
            <a:r>
              <a:rPr lang="en-US" sz="2400" dirty="0">
                <a:solidFill>
                  <a:srgbClr val="000000"/>
                </a:solidFill>
              </a:rPr>
              <a:t> Contrast Model (defined in Slide </a:t>
            </a:r>
            <a:r>
              <a:rPr lang="en-US" sz="2400" dirty="0" smtClean="0">
                <a:solidFill>
                  <a:srgbClr val="000000"/>
                </a:solidFill>
              </a:rPr>
              <a:t>	31).  </a:t>
            </a:r>
            <a:r>
              <a:rPr lang="en-US" sz="2400" dirty="0" smtClean="0">
                <a:solidFill>
                  <a:srgbClr val="000000"/>
                </a:solidFill>
                <a:sym typeface="Wingdings" pitchFamily="2" charset="2"/>
              </a:rPr>
              <a:t>Which </a:t>
            </a:r>
            <a:r>
              <a:rPr lang="en-US" sz="2400" dirty="0">
                <a:solidFill>
                  <a:srgbClr val="000000"/>
                </a:solidFill>
                <a:sym typeface="Wingdings" pitchFamily="2" charset="2"/>
              </a:rPr>
              <a:t>of the 4 kinds of relations defined in Slide 9 </a:t>
            </a:r>
            <a:r>
              <a:rPr lang="en-US" sz="2400" dirty="0" smtClean="0">
                <a:solidFill>
                  <a:srgbClr val="000000"/>
                </a:solidFill>
                <a:sym typeface="Wingdings" pitchFamily="2" charset="2"/>
              </a:rPr>
              <a:t>	are satisfied </a:t>
            </a:r>
            <a:r>
              <a:rPr lang="en-US" sz="2400" dirty="0">
                <a:solidFill>
                  <a:srgbClr val="000000"/>
                </a:solidFill>
                <a:sym typeface="Wingdings" pitchFamily="2" charset="2"/>
              </a:rPr>
              <a:t>by </a:t>
            </a:r>
            <a:r>
              <a:rPr lang="en-US" sz="2400" dirty="0" smtClean="0">
                <a:solidFill>
                  <a:srgbClr val="000000"/>
                </a:solidFill>
                <a:sym typeface="Wingdings" pitchFamily="2" charset="2"/>
              </a:rPr>
              <a:t>S</a:t>
            </a:r>
            <a:r>
              <a:rPr lang="en-US" sz="2800" baseline="-25000" dirty="0" smtClean="0">
                <a:solidFill>
                  <a:srgbClr val="000000"/>
                </a:solidFill>
                <a:sym typeface="Wingdings" pitchFamily="2" charset="2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sym typeface="Wingdings" pitchFamily="2" charset="2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sym typeface="Wingdings" pitchFamily="2" charset="2"/>
              </a:rPr>
              <a:t>x,y,u,v</a:t>
            </a:r>
            <a:r>
              <a:rPr lang="en-US" sz="2400" dirty="0">
                <a:solidFill>
                  <a:srgbClr val="000000"/>
                </a:solidFill>
                <a:sym typeface="Wingdings" pitchFamily="2" charset="2"/>
              </a:rPr>
              <a:t>)?</a:t>
            </a:r>
          </a:p>
          <a:p>
            <a:pPr marL="0" indent="0">
              <a:buNone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622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b="1" dirty="0" smtClean="0"/>
              <a:t>Homework (2 of 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772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4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958975" y="2820987"/>
            <a:ext cx="416415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dirty="0">
                <a:solidFill>
                  <a:srgbClr val="000000"/>
                </a:solidFill>
              </a:rPr>
              <a:t>X = (X</a:t>
            </a:r>
            <a:r>
              <a:rPr lang="en-US" sz="2800" baseline="-25000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, …, </a:t>
            </a:r>
            <a:r>
              <a:rPr lang="en-US" dirty="0" err="1">
                <a:solidFill>
                  <a:srgbClr val="000000"/>
                </a:solidFill>
              </a:rPr>
              <a:t>X</a:t>
            </a:r>
            <a:r>
              <a:rPr lang="en-US" sz="2800" baseline="-25000" dirty="0" err="1">
                <a:solidFill>
                  <a:srgbClr val="000000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) where X</a:t>
            </a:r>
            <a:r>
              <a:rPr lang="en-US" sz="2800" baseline="-25000" dirty="0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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T</a:t>
            </a:r>
            <a:r>
              <a:rPr lang="en-US" sz="2800" baseline="-25000" dirty="0" smtClean="0">
                <a:solidFill>
                  <a:srgbClr val="000000"/>
                </a:solidFill>
                <a:sym typeface="Symbol" pitchFamily="18" charset="2"/>
              </a:rPr>
              <a:t>i</a:t>
            </a:r>
            <a:endParaRPr lang="en-US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en-US" dirty="0">
                <a:solidFill>
                  <a:srgbClr val="000000"/>
                </a:solidFill>
              </a:rPr>
              <a:t>Y = (Y</a:t>
            </a:r>
            <a:r>
              <a:rPr lang="en-US" sz="2800" baseline="-25000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, …,</a:t>
            </a:r>
            <a:r>
              <a:rPr lang="en-US" dirty="0" err="1">
                <a:solidFill>
                  <a:srgbClr val="000000"/>
                </a:solidFill>
              </a:rPr>
              <a:t>Y</a:t>
            </a:r>
            <a:r>
              <a:rPr lang="en-US" sz="2800" baseline="-25000" dirty="0" err="1">
                <a:solidFill>
                  <a:srgbClr val="000000"/>
                </a:solidFill>
              </a:rPr>
              <a:t>n</a:t>
            </a:r>
            <a:r>
              <a:rPr lang="en-US" dirty="0">
                <a:solidFill>
                  <a:srgbClr val="000000"/>
                </a:solidFill>
              </a:rPr>
              <a:t>) where Y</a:t>
            </a:r>
            <a:r>
              <a:rPr lang="en-US" sz="2800" baseline="-25000" dirty="0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 </a:t>
            </a:r>
            <a:r>
              <a:rPr lang="en-US" dirty="0" smtClean="0">
                <a:solidFill>
                  <a:srgbClr val="000000"/>
                </a:solidFill>
                <a:sym typeface="Symbol" pitchFamily="18" charset="2"/>
              </a:rPr>
              <a:t>T</a:t>
            </a:r>
            <a:r>
              <a:rPr lang="en-US" sz="2800" baseline="-25000" dirty="0" smtClean="0">
                <a:solidFill>
                  <a:srgbClr val="000000"/>
                </a:solidFill>
                <a:sym typeface="Symbol" pitchFamily="18" charset="2"/>
              </a:rPr>
              <a:t>i</a:t>
            </a:r>
            <a:endParaRPr lang="en-US" dirty="0">
              <a:solidFill>
                <a:srgbClr val="000000"/>
              </a:solidFill>
              <a:sym typeface="Symbol" pitchFamily="18" charset="2"/>
            </a:endParaRPr>
          </a:p>
          <a:p>
            <a:pPr>
              <a:buFontTx/>
              <a:buChar char="•"/>
            </a:pP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Each T</a:t>
            </a:r>
            <a:r>
              <a:rPr lang="en-US" sz="2800" baseline="-25000" dirty="0">
                <a:solidFill>
                  <a:srgbClr val="000000"/>
                </a:solidFill>
                <a:sym typeface="Symbol" pitchFamily="18" charset="2"/>
              </a:rPr>
              <a:t>i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 is finite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066800" y="1676400"/>
            <a:ext cx="7772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Define a formula for the Hamming distance </a:t>
            </a:r>
            <a:r>
              <a:rPr lang="en-US" dirty="0" smtClean="0">
                <a:solidFill>
                  <a:srgbClr val="000000"/>
                </a:solidFill>
              </a:rPr>
              <a:t>when the attributes are symbolic but may take more than 2 values:</a:t>
            </a:r>
            <a:endParaRPr lang="en-US" dirty="0">
              <a:solidFill>
                <a:srgbClr val="000000"/>
              </a:solidFill>
              <a:cs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2389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 b="1"/>
              <a:t>Meaning of Similarity (2)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669925" y="1489075"/>
            <a:ext cx="82454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/>
              <a:t>Observation 2</a:t>
            </a:r>
            <a:r>
              <a:rPr lang="en-US"/>
              <a:t>: Similarity is not always transitive:</a:t>
            </a:r>
          </a:p>
          <a:p>
            <a:endParaRPr lang="en-US"/>
          </a:p>
          <a:p>
            <a:pPr lvl="1">
              <a:buFont typeface="Wingdings" pitchFamily="2" charset="2"/>
              <a:buChar char="v"/>
            </a:pPr>
            <a:r>
              <a:rPr lang="en-US"/>
              <a:t>Example: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828800" y="2667000"/>
            <a:ext cx="6873875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/>
              <a:t>I define similar to mean “within walking distance”</a:t>
            </a:r>
          </a:p>
          <a:p>
            <a:endParaRPr lang="en-US" dirty="0"/>
          </a:p>
          <a:p>
            <a:pPr>
              <a:buFontTx/>
              <a:buChar char="•"/>
            </a:pPr>
            <a:r>
              <a:rPr lang="en-US" dirty="0"/>
              <a:t>“Lehigh’s book store” is similar to </a:t>
            </a:r>
            <a:r>
              <a:rPr lang="en-US" dirty="0" smtClean="0"/>
              <a:t>“</a:t>
            </a:r>
            <a:r>
              <a:rPr lang="en-US" dirty="0" err="1" smtClean="0"/>
              <a:t>Lupita</a:t>
            </a:r>
            <a:r>
              <a:rPr lang="en-US" dirty="0" smtClean="0"/>
              <a:t>”</a:t>
            </a:r>
            <a:endParaRPr lang="en-US" dirty="0"/>
          </a:p>
          <a:p>
            <a:pPr>
              <a:buFontTx/>
              <a:buChar char="•"/>
            </a:pPr>
            <a:r>
              <a:rPr lang="en-US" dirty="0" smtClean="0"/>
              <a:t>“</a:t>
            </a:r>
            <a:r>
              <a:rPr lang="en-US" dirty="0" err="1" smtClean="0"/>
              <a:t>Lupitas</a:t>
            </a:r>
            <a:r>
              <a:rPr lang="en-US" dirty="0" smtClean="0"/>
              <a:t>” </a:t>
            </a:r>
            <a:r>
              <a:rPr lang="en-US" dirty="0"/>
              <a:t>is similar to “Perkins”</a:t>
            </a:r>
          </a:p>
          <a:p>
            <a:pPr>
              <a:buFontTx/>
              <a:buChar char="•"/>
            </a:pPr>
            <a:r>
              <a:rPr lang="en-US" dirty="0"/>
              <a:t>“Perkins” is similar to “Monrovia book store”</a:t>
            </a:r>
          </a:p>
          <a:p>
            <a:pPr>
              <a:buFontTx/>
              <a:buChar char="•"/>
            </a:pPr>
            <a:r>
              <a:rPr lang="en-US" dirty="0"/>
              <a:t>…</a:t>
            </a:r>
          </a:p>
          <a:p>
            <a:pPr>
              <a:buFontTx/>
              <a:buChar char="•"/>
            </a:pPr>
            <a:r>
              <a:rPr lang="en-US" b="1" dirty="0"/>
              <a:t>But</a:t>
            </a:r>
            <a:r>
              <a:rPr lang="en-US" dirty="0"/>
              <a:t>: “Lehigh’s book store” is not similar to “Best Buy” in Allentown !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127125" y="5680075"/>
            <a:ext cx="8016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/>
              <a:t>The problem is that the property “small difference” cannot be propagated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utoUpdateAnimBg="0"/>
      <p:bldP spid="2970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 b="1"/>
              <a:t>Meaning of Similarity (3)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669925" y="1489075"/>
            <a:ext cx="82454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/>
              <a:t>Observation 3</a:t>
            </a:r>
            <a:r>
              <a:rPr lang="en-US"/>
              <a:t>: Similarity is not always symmetric:</a:t>
            </a:r>
          </a:p>
          <a:p>
            <a:endParaRPr lang="en-US"/>
          </a:p>
          <a:p>
            <a:pPr lvl="1">
              <a:buFont typeface="Wingdings" pitchFamily="2" charset="2"/>
              <a:buChar char="v"/>
            </a:pPr>
            <a:r>
              <a:rPr lang="en-US"/>
              <a:t>Example: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457200" y="4724400"/>
            <a:ext cx="8016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/>
              <a:t>The problem is that in general the distance from an element to a prototype of a category is larger than the other way around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889125" y="2936875"/>
            <a:ext cx="417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 “Mike Tyson fights like a lion”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905000" y="3505200"/>
            <a:ext cx="6934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 But do we really want to say that “a lion fights like Mike Tyson”?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utoUpdateAnimBg="0"/>
      <p:bldP spid="30726" grpId="0" autoUpdateAnimBg="0"/>
      <p:bldP spid="3072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 b="1"/>
              <a:t>Similarity and Utility in CBR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457200" y="1412875"/>
            <a:ext cx="8305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1"/>
              <a:t>Utility</a:t>
            </a:r>
            <a:r>
              <a:rPr lang="en-US"/>
              <a:t>: measure of the improvement in efficiency as a result of a body of knowledge (We’ll come back to this point)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457200" y="2454275"/>
            <a:ext cx="8305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/>
              <a:t>The goal of the similarity is to select cases that can be easily adapted to solve a new problem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1447800" y="3657600"/>
            <a:ext cx="6096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Similarity = </a:t>
            </a:r>
            <a:r>
              <a:rPr lang="en-US" i="1"/>
              <a:t>Prediction</a:t>
            </a:r>
            <a:r>
              <a:rPr lang="en-US"/>
              <a:t> of the utility of the case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762000" y="4495800"/>
            <a:ext cx="54387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However: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 The similarity is an a priori criterion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 The utility is an a posteriori criterion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457200" y="5943600"/>
            <a:ext cx="704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 </a:t>
            </a:r>
            <a:r>
              <a:rPr lang="en-US" b="1"/>
              <a:t>Ideal</a:t>
            </a:r>
            <a:r>
              <a:rPr lang="en-US"/>
              <a:t>: Similarity makes a good prediction of the utility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autoUpdateAnimBg="0"/>
      <p:bldP spid="31753" grpId="0" animBg="1" autoUpdateAnimBg="0"/>
      <p:bldP spid="31754" grpId="0" autoUpdateAnimBg="0"/>
      <p:bldP spid="3175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b="1"/>
              <a:t>Axioms for Similarity</a:t>
            </a:r>
            <a:r>
              <a:rPr lang="en-US"/>
              <a:t> 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762000" y="1371600"/>
            <a:ext cx="8169275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There are 3 types of axioms:</a:t>
            </a:r>
          </a:p>
          <a:p>
            <a:pPr>
              <a:buFontTx/>
              <a:buChar char="•"/>
            </a:pPr>
            <a:endParaRPr lang="en-US"/>
          </a:p>
          <a:p>
            <a:pPr lvl="1">
              <a:buFont typeface="Wingdings" pitchFamily="2" charset="2"/>
              <a:buChar char="Ø"/>
            </a:pPr>
            <a:r>
              <a:rPr lang="en-US"/>
              <a:t>Binary similarity predicate “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similar”</a:t>
            </a:r>
          </a:p>
          <a:p>
            <a:pPr lvl="1">
              <a:buFont typeface="Wingdings" pitchFamily="2" charset="2"/>
              <a:buChar char="Ø"/>
            </a:pPr>
            <a:endParaRPr lang="en-US"/>
          </a:p>
          <a:p>
            <a:pPr lvl="1">
              <a:buFont typeface="Wingdings" pitchFamily="2" charset="2"/>
              <a:buChar char="Ø"/>
            </a:pPr>
            <a:r>
              <a:rPr lang="en-US"/>
              <a:t>Binary dissimilarity predicate “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dissimilar”</a:t>
            </a:r>
          </a:p>
          <a:p>
            <a:pPr lvl="1">
              <a:buFont typeface="Wingdings" pitchFamily="2" charset="2"/>
              <a:buChar char="Ø"/>
            </a:pPr>
            <a:endParaRPr lang="en-US"/>
          </a:p>
          <a:p>
            <a:pPr lvl="1">
              <a:buFont typeface="Wingdings" pitchFamily="2" charset="2"/>
              <a:buChar char="Ø"/>
            </a:pPr>
            <a:r>
              <a:rPr lang="en-US"/>
              <a:t>Similarity as order relation: “</a:t>
            </a:r>
            <a:r>
              <a:rPr lang="en-US" i="1"/>
              <a:t>x</a:t>
            </a:r>
            <a:r>
              <a:rPr lang="en-US"/>
              <a:t> is at least as similar to </a:t>
            </a:r>
            <a:r>
              <a:rPr lang="en-US" i="1"/>
              <a:t>y</a:t>
            </a:r>
            <a:r>
              <a:rPr lang="en-US"/>
              <a:t> as it is to </a:t>
            </a:r>
            <a:r>
              <a:rPr lang="en-US" i="1"/>
              <a:t>z</a:t>
            </a:r>
            <a:r>
              <a:rPr lang="en-US"/>
              <a:t>”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822325" y="4460875"/>
            <a:ext cx="775652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Observation:</a:t>
            </a:r>
          </a:p>
          <a:p>
            <a:pPr>
              <a:buFontTx/>
              <a:buChar char="•"/>
            </a:pPr>
            <a:endParaRPr lang="en-US"/>
          </a:p>
          <a:p>
            <a:pPr lvl="1">
              <a:buFont typeface="Wingdings" pitchFamily="2" charset="2"/>
              <a:buChar char="Ø"/>
            </a:pPr>
            <a:r>
              <a:rPr lang="en-US"/>
              <a:t>The first and the second are equivalent</a:t>
            </a:r>
          </a:p>
          <a:p>
            <a:pPr lvl="1">
              <a:buFont typeface="Wingdings" pitchFamily="2" charset="2"/>
              <a:buChar char="Ø"/>
            </a:pPr>
            <a:endParaRPr lang="en-US"/>
          </a:p>
          <a:p>
            <a:pPr lvl="1">
              <a:buFont typeface="Wingdings" pitchFamily="2" charset="2"/>
              <a:buChar char="Ø"/>
            </a:pPr>
            <a:r>
              <a:rPr lang="en-US"/>
              <a:t>The third provides more information: grade of similarity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b="1"/>
              <a:t>Similarity Relations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822325" y="1565275"/>
            <a:ext cx="809307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We want to define a relation:</a:t>
            </a:r>
          </a:p>
          <a:p>
            <a:r>
              <a:rPr lang="en-US" dirty="0"/>
              <a:t>                      R(</a:t>
            </a:r>
            <a:r>
              <a:rPr lang="en-US" dirty="0" err="1"/>
              <a:t>x,y,z</a:t>
            </a:r>
            <a:r>
              <a:rPr lang="en-US" dirty="0"/>
              <a:t>) </a:t>
            </a:r>
            <a:r>
              <a:rPr lang="en-US" dirty="0" err="1"/>
              <a:t>iff</a:t>
            </a:r>
            <a:r>
              <a:rPr lang="en-US" dirty="0"/>
              <a:t> “</a:t>
            </a:r>
            <a:r>
              <a:rPr lang="en-US" i="1" dirty="0"/>
              <a:t>x</a:t>
            </a:r>
            <a:r>
              <a:rPr lang="en-US" dirty="0"/>
              <a:t> is at least as similar to </a:t>
            </a:r>
            <a:r>
              <a:rPr lang="en-US" i="1" dirty="0"/>
              <a:t>y</a:t>
            </a:r>
            <a:r>
              <a:rPr lang="en-US" dirty="0"/>
              <a:t> as </a:t>
            </a:r>
            <a:r>
              <a:rPr lang="en-US" dirty="0" smtClean="0"/>
              <a:t>x is 					similar </a:t>
            </a:r>
            <a:r>
              <a:rPr lang="en-US" dirty="0"/>
              <a:t>is to </a:t>
            </a:r>
            <a:r>
              <a:rPr lang="en-US" i="1" dirty="0"/>
              <a:t>z</a:t>
            </a:r>
            <a:r>
              <a:rPr lang="en-US" dirty="0"/>
              <a:t>”</a:t>
            </a:r>
          </a:p>
          <a:p>
            <a:endParaRPr lang="en-US" dirty="0"/>
          </a:p>
          <a:p>
            <a:pPr>
              <a:buFontTx/>
              <a:buChar char="•"/>
            </a:pPr>
            <a:r>
              <a:rPr lang="en-US" dirty="0"/>
              <a:t>First lets consider the following relation:</a:t>
            </a:r>
          </a:p>
          <a:p>
            <a:r>
              <a:rPr lang="en-US" dirty="0"/>
              <a:t>               S(</a:t>
            </a:r>
            <a:r>
              <a:rPr lang="en-US" dirty="0" err="1"/>
              <a:t>x,y,u,v</a:t>
            </a:r>
            <a:r>
              <a:rPr lang="en-US" dirty="0"/>
              <a:t>) </a:t>
            </a:r>
            <a:r>
              <a:rPr lang="en-US" dirty="0" err="1"/>
              <a:t>iff</a:t>
            </a:r>
            <a:r>
              <a:rPr lang="en-US" dirty="0"/>
              <a:t> “</a:t>
            </a:r>
            <a:r>
              <a:rPr lang="en-US" i="1" dirty="0"/>
              <a:t>x</a:t>
            </a:r>
            <a:r>
              <a:rPr lang="en-US" dirty="0"/>
              <a:t> is at least as similar to </a:t>
            </a:r>
            <a:r>
              <a:rPr lang="en-US" i="1" dirty="0"/>
              <a:t>y</a:t>
            </a:r>
            <a:r>
              <a:rPr lang="en-US" dirty="0"/>
              <a:t> as </a:t>
            </a:r>
            <a:r>
              <a:rPr lang="en-US" i="1" dirty="0"/>
              <a:t>u</a:t>
            </a:r>
            <a:r>
              <a:rPr lang="en-US" dirty="0"/>
              <a:t> is similar   			 to </a:t>
            </a:r>
            <a:r>
              <a:rPr lang="en-US" i="1" dirty="0"/>
              <a:t>v</a:t>
            </a:r>
            <a:r>
              <a:rPr lang="en-US" dirty="0"/>
              <a:t>”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822325" y="4003675"/>
            <a:ext cx="4041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/>
              <a:t>Definition of R in terms of S: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2955925" y="4460875"/>
            <a:ext cx="2816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R(x,y,z) iff S(x,y,x,z)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utoUpdateAnimBg="0"/>
      <p:bldP spid="3379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b="1"/>
              <a:t>Similarity Relations (2)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974725" y="1717675"/>
            <a:ext cx="7093801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Possible requirements on the relation S:</a:t>
            </a:r>
          </a:p>
          <a:p>
            <a:pPr>
              <a:buFontTx/>
              <a:buChar char="•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Reflexive: S(</a:t>
            </a:r>
            <a:r>
              <a:rPr lang="en-US" dirty="0" err="1" smtClean="0"/>
              <a:t>x,x,u,v</a:t>
            </a:r>
            <a:r>
              <a:rPr lang="en-US" dirty="0"/>
              <a:t>)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Symmetry: S(</a:t>
            </a:r>
            <a:r>
              <a:rPr lang="en-US" dirty="0" err="1" smtClean="0"/>
              <a:t>x,y,y,x</a:t>
            </a:r>
            <a:r>
              <a:rPr lang="en-US" dirty="0"/>
              <a:t>)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Transitivity: S(</a:t>
            </a:r>
            <a:r>
              <a:rPr lang="en-US" dirty="0" err="1" smtClean="0"/>
              <a:t>x,y,u,v</a:t>
            </a:r>
            <a:r>
              <a:rPr lang="en-US" dirty="0"/>
              <a:t>) &amp; S(</a:t>
            </a:r>
            <a:r>
              <a:rPr lang="en-US" dirty="0" err="1"/>
              <a:t>u,v,s,t</a:t>
            </a:r>
            <a:r>
              <a:rPr lang="en-US" dirty="0"/>
              <a:t>) </a:t>
            </a:r>
            <a:r>
              <a:rPr lang="en-US" dirty="0">
                <a:sym typeface="Wingdings" pitchFamily="2" charset="2"/>
              </a:rPr>
              <a:t> S(</a:t>
            </a:r>
            <a:r>
              <a:rPr lang="en-US" dirty="0" err="1">
                <a:sym typeface="Wingdings" pitchFamily="2" charset="2"/>
              </a:rPr>
              <a:t>x,y,s,t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>
              <a:sym typeface="Wingdings" pitchFamily="2" charset="2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Symmetry: S(</a:t>
            </a:r>
            <a:r>
              <a:rPr lang="en-US" dirty="0" err="1" smtClean="0">
                <a:sym typeface="Wingdings" pitchFamily="2" charset="2"/>
              </a:rPr>
              <a:t>x,y,u,v</a:t>
            </a:r>
            <a:r>
              <a:rPr lang="en-US" dirty="0">
                <a:sym typeface="Wingdings" pitchFamily="2" charset="2"/>
              </a:rPr>
              <a:t>) </a:t>
            </a:r>
            <a:r>
              <a:rPr lang="en-US" dirty="0" err="1">
                <a:sym typeface="Wingdings" pitchFamily="2" charset="2"/>
              </a:rPr>
              <a:t>iff</a:t>
            </a:r>
            <a:r>
              <a:rPr lang="en-US" dirty="0">
                <a:sym typeface="Wingdings" pitchFamily="2" charset="2"/>
              </a:rPr>
              <a:t> S(</a:t>
            </a:r>
            <a:r>
              <a:rPr lang="en-US" dirty="0" err="1">
                <a:sym typeface="Wingdings" pitchFamily="2" charset="2"/>
              </a:rPr>
              <a:t>y,x,u,v</a:t>
            </a:r>
            <a:r>
              <a:rPr lang="en-US" dirty="0">
                <a:sym typeface="Wingdings" pitchFamily="2" charset="2"/>
              </a:rPr>
              <a:t>) </a:t>
            </a:r>
            <a:r>
              <a:rPr lang="en-US" dirty="0" err="1">
                <a:sym typeface="Wingdings" pitchFamily="2" charset="2"/>
              </a:rPr>
              <a:t>iff</a:t>
            </a:r>
            <a:r>
              <a:rPr lang="en-US" dirty="0">
                <a:sym typeface="Wingdings" pitchFamily="2" charset="2"/>
              </a:rPr>
              <a:t> S (</a:t>
            </a:r>
            <a:r>
              <a:rPr lang="en-US" dirty="0" err="1">
                <a:sym typeface="Wingdings" pitchFamily="2" charset="2"/>
              </a:rPr>
              <a:t>x,y,v,u</a:t>
            </a:r>
            <a:r>
              <a:rPr lang="en-US" dirty="0">
                <a:sym typeface="Wingdings" pitchFamily="2" charset="2"/>
              </a:rPr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44525</TotalTime>
  <Words>3053</Words>
  <Application>Microsoft Office PowerPoint</Application>
  <PresentationFormat>On-screen Show (4:3)</PresentationFormat>
  <Paragraphs>402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Default Design</vt:lpstr>
      <vt:lpstr>Similarity in CBR</vt:lpstr>
      <vt:lpstr>Computing Similarity</vt:lpstr>
      <vt:lpstr>Meaning of Similarity</vt:lpstr>
      <vt:lpstr>Meaning of Similarity (2)</vt:lpstr>
      <vt:lpstr>Meaning of Similarity (3)</vt:lpstr>
      <vt:lpstr>Similarity and Utility in CBR</vt:lpstr>
      <vt:lpstr>Axioms for Similarity </vt:lpstr>
      <vt:lpstr>Similarity Relations</vt:lpstr>
      <vt:lpstr>Similarity Relations (2)</vt:lpstr>
      <vt:lpstr>Similarity Relations (3)</vt:lpstr>
      <vt:lpstr>Similarity Metric</vt:lpstr>
      <vt:lpstr>Similarity Metric (2)</vt:lpstr>
      <vt:lpstr>Distance Metric</vt:lpstr>
      <vt:lpstr>Relation between Similarity and Distance Metric</vt:lpstr>
      <vt:lpstr>Relation between Similarity and Distance Metric (2)</vt:lpstr>
      <vt:lpstr>Relation between Similarity and Distance Metric (3)</vt:lpstr>
      <vt:lpstr>Relation between Similarity and Distance Metric (3)</vt:lpstr>
      <vt:lpstr>Other Similarity Metrics</vt:lpstr>
      <vt:lpstr>Preliminaries</vt:lpstr>
      <vt:lpstr>Hamming Distance</vt:lpstr>
      <vt:lpstr>Simple-Matching-Coefficient (SMC)</vt:lpstr>
      <vt:lpstr>Simple-Matching-Coefficient (SMC) (II)</vt:lpstr>
      <vt:lpstr>Variations of the SMC</vt:lpstr>
      <vt:lpstr>Variations of SMC (III)</vt:lpstr>
      <vt:lpstr>The similarity depends only from A, B, C and D (3)</vt:lpstr>
      <vt:lpstr>Discarding 0-match</vt:lpstr>
      <vt:lpstr>Specific Attributes may be More Important Than Other Attributes</vt:lpstr>
      <vt:lpstr>Non Monotonic Similarity</vt:lpstr>
      <vt:lpstr>Non Monotonic Similarity (2)</vt:lpstr>
      <vt:lpstr>Non Monotonic Similarity (3)</vt:lpstr>
      <vt:lpstr>Tversky Contrast Model</vt:lpstr>
      <vt:lpstr>Tversky Contrast Model (2)</vt:lpstr>
      <vt:lpstr>Local versus Global Similarity Metrics</vt:lpstr>
      <vt:lpstr>Local versus Global Similarity Metrics (Formal Definitions)</vt:lpstr>
      <vt:lpstr>Example</vt:lpstr>
      <vt:lpstr>Homework (1 of 2)</vt:lpstr>
      <vt:lpstr>Homework (2 of 2)</vt:lpstr>
    </vt:vector>
  </TitlesOfParts>
  <Company>Lehigh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Representation</dc:title>
  <dc:creator>Valued Gateway Client</dc:creator>
  <cp:lastModifiedBy>hector</cp:lastModifiedBy>
  <cp:revision>468</cp:revision>
  <dcterms:created xsi:type="dcterms:W3CDTF">2002-02-07T04:35:11Z</dcterms:created>
  <dcterms:modified xsi:type="dcterms:W3CDTF">2012-09-21T01:08:30Z</dcterms:modified>
</cp:coreProperties>
</file>