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9" r:id="rId3"/>
    <p:sldId id="290" r:id="rId4"/>
    <p:sldId id="291" r:id="rId5"/>
    <p:sldId id="256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57" r:id="rId15"/>
    <p:sldId id="267" r:id="rId16"/>
    <p:sldId id="259" r:id="rId17"/>
    <p:sldId id="268" r:id="rId18"/>
    <p:sldId id="269" r:id="rId19"/>
    <p:sldId id="270" r:id="rId20"/>
    <p:sldId id="271" r:id="rId21"/>
    <p:sldId id="272" r:id="rId22"/>
    <p:sldId id="288" r:id="rId23"/>
    <p:sldId id="273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>
        <p:scale>
          <a:sx n="77" d="100"/>
          <a:sy n="77" d="100"/>
        </p:scale>
        <p:origin x="-414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5D758-0CFF-4658-840F-6EEC60D37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3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6638E-E081-42D4-847C-B8518C736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3B085-6ED4-45DC-94E0-1370FEA8D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8D4F-4F52-4B8A-9C4B-3F7448E0A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5EACE-49AF-4191-9664-ADB30FC01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B490F-67D3-44D9-8BCF-62D68C8E2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EA262-6EC2-4315-A868-57F9292CF4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FBF0B-BC09-479D-B7C6-98DC5F619E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6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FC29-DB7C-4BF1-B54B-050D5891C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38C45-C9D6-4106-926B-81DA327403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E9ABF-D370-4FDB-ACD9-D4935DFF1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4F9D81-A70F-4F93-A3C4-00E1D5CE0D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sw.edu.au/~billw/cs9414/notes/ml/06prop/id3/id3.html" TargetMode="External"/><Relationship Id="rId2" Type="http://schemas.openxmlformats.org/officeDocument/2006/relationships/hyperlink" Target="http://www.dmi.unict.it/~apulvirenti/agd/Qui86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600" b="1"/>
              <a:t>The Knowledge Base in Expert Systems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98525" y="1641475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knowledge base consists of a collection of IF-THEN rules: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4725" y="2806700"/>
            <a:ext cx="61864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if</a:t>
            </a:r>
            <a:r>
              <a:rPr lang="en-US"/>
              <a:t> buyer is male &amp; age between 24-50 &amp; married </a:t>
            </a:r>
          </a:p>
          <a:p>
            <a:r>
              <a:rPr lang="en-US" b="1"/>
              <a:t>then</a:t>
            </a:r>
            <a:r>
              <a:rPr lang="en-US"/>
              <a:t> he buys sport magazines</a:t>
            </a:r>
          </a:p>
          <a:p>
            <a:endParaRPr lang="en-US"/>
          </a:p>
          <a:p>
            <a:r>
              <a:rPr lang="en-US" b="1"/>
              <a:t>if</a:t>
            </a:r>
            <a:r>
              <a:rPr lang="en-US"/>
              <a:t> buyer is male &amp; age between 18-30</a:t>
            </a:r>
          </a:p>
          <a:p>
            <a:r>
              <a:rPr lang="en-US" b="1"/>
              <a:t>then</a:t>
            </a:r>
            <a:r>
              <a:rPr lang="en-US"/>
              <a:t> he buys PC games magazines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4725" y="5070475"/>
            <a:ext cx="7635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Knowledge bases of fielded expert systems contain hundreds and sometimes even thousands such rules. Frequently rules are contradictory and/or overlap</a:t>
            </a:r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2362200" y="3200400"/>
            <a:ext cx="3276600" cy="2971800"/>
            <a:chOff x="1488" y="2016"/>
            <a:chExt cx="2064" cy="1872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488" y="201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488" y="268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592" y="38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552" y="2016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3216" y="38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600" b="1"/>
              <a:t>The Inference Engine in Expert Systems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98525" y="1641475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inference engine reasons on the rules in  the knowledge base and the facts of the current problem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4725" y="2927350"/>
            <a:ext cx="7635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Typically the inference engine will contain policies to deal with conflicts, such as “select the most specific rule in case of conflict”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74725" y="46482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Some expert systems incorporate probabilistic reasoning, particularly those doing predictions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600" b="1"/>
              <a:t>Expert Systems: Some Examples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98525" y="1641475"/>
            <a:ext cx="74072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MYCIN. It encodes expert knowledge to identify kinds of bacterial infections. Contains 500 rules and use some form of uncertain reasoning</a:t>
            </a:r>
          </a:p>
          <a:p>
            <a:endParaRPr lang="en-US"/>
          </a:p>
          <a:p>
            <a:r>
              <a:rPr lang="en-US"/>
              <a:t>DENDRAL. Identifies interpret mass spectra on organic chemical compounds</a:t>
            </a:r>
          </a:p>
          <a:p>
            <a:endParaRPr lang="en-US"/>
          </a:p>
          <a:p>
            <a:r>
              <a:rPr lang="en-US"/>
              <a:t>MOLGEN. Plans gene-cloning experiments in laboratories.</a:t>
            </a:r>
          </a:p>
          <a:p>
            <a:endParaRPr lang="en-US"/>
          </a:p>
          <a:p>
            <a:r>
              <a:rPr lang="en-US"/>
              <a:t>XCON. Used by DEC to configure, or set up, VAX computers. Contained 2500 rules and could handle computer system setups involving 100-200 modules.</a:t>
            </a:r>
            <a:br>
              <a:rPr lang="en-US"/>
            </a:b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153400" cy="1143000"/>
          </a:xfrm>
        </p:spPr>
        <p:txBody>
          <a:bodyPr/>
          <a:lstStyle/>
          <a:p>
            <a:r>
              <a:rPr lang="en-US" sz="3600" b="1"/>
              <a:t>Main Drawback of Expert Systems: The Knowledge Acquisition Bottle-Neck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98525" y="1447800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The main problem of expert systems is acquiring knowledge from human specialist is a difficult, cumbersome and long activity.</a:t>
            </a:r>
          </a:p>
        </p:txBody>
      </p:sp>
      <p:graphicFrame>
        <p:nvGraphicFramePr>
          <p:cNvPr id="13384" name="Group 72"/>
          <p:cNvGraphicFramePr>
            <a:graphicFrameLocks noGrp="1"/>
          </p:cNvGraphicFramePr>
          <p:nvPr/>
        </p:nvGraphicFramePr>
        <p:xfrm>
          <a:off x="457200" y="3048000"/>
          <a:ext cx="8305800" cy="2353437"/>
        </p:xfrm>
        <a:graphic>
          <a:graphicData uri="http://schemas.openxmlformats.org/drawingml/2006/table">
            <a:tbl>
              <a:tblPr/>
              <a:tblGrid>
                <a:gridCol w="1600200"/>
                <a:gridCol w="990600"/>
                <a:gridCol w="1295400"/>
                <a:gridCol w="2209800"/>
                <a:gridCol w="2209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#Rules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Const.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(man/years)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Maint.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(man/years)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MYCIN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XCON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1050925" y="5680075"/>
            <a:ext cx="3851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KB = Knowledge Base</a:t>
            </a:r>
          </a:p>
          <a:p>
            <a:r>
              <a:rPr lang="en-US"/>
              <a:t>KA = Knowledge Acquisition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3600" b="1"/>
              <a:t>Motivation # 2: Avoid Knowledge Acquisition Bottle-Neck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864475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GASOIL is an expert system for designing gas/oil separation systems stationed of-shore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The design depends on multiple factors including:</a:t>
            </a:r>
          </a:p>
          <a:p>
            <a:r>
              <a:rPr lang="en-US"/>
              <a:t>      </a:t>
            </a:r>
            <a:r>
              <a:rPr lang="en-US" sz="2000"/>
              <a:t>proportions of gas, oil and water, flow rate, pressure, density, viscosity, temperature and others</a:t>
            </a:r>
          </a:p>
          <a:p>
            <a:endParaRPr lang="en-US" sz="2000"/>
          </a:p>
          <a:p>
            <a:pPr>
              <a:buFontTx/>
              <a:buChar char="•"/>
            </a:pPr>
            <a:r>
              <a:rPr lang="en-US"/>
              <a:t>To build that system by hand would had taken 10 person years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It took only 3 person-months by using inductive learning!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GASOIL saved BP millions of dollars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Motivation # 2 : Avoid Knowledge Acquisition Bottle-Neck</a:t>
            </a:r>
          </a:p>
        </p:txBody>
      </p:sp>
      <p:graphicFrame>
        <p:nvGraphicFramePr>
          <p:cNvPr id="14392" name="Group 56"/>
          <p:cNvGraphicFramePr>
            <a:graphicFrameLocks noGrp="1"/>
          </p:cNvGraphicFramePr>
          <p:nvPr/>
        </p:nvGraphicFramePr>
        <p:xfrm>
          <a:off x="457200" y="1600200"/>
          <a:ext cx="8305800" cy="3903472"/>
        </p:xfrm>
        <a:graphic>
          <a:graphicData uri="http://schemas.openxmlformats.org/drawingml/2006/table">
            <a:tbl>
              <a:tblPr/>
              <a:tblGrid>
                <a:gridCol w="1600200"/>
                <a:gridCol w="990600"/>
                <a:gridCol w="1295400"/>
                <a:gridCol w="2209800"/>
                <a:gridCol w="22098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#Rules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Const.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(man/years)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Maint.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(man/months)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MYCIN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XCON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GASOIL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BMT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 (IDT)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30000+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9  (0.3)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2 (0.1)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050925" y="5486400"/>
            <a:ext cx="3908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KB = Knowledge Base</a:t>
            </a:r>
          </a:p>
          <a:p>
            <a:r>
              <a:rPr lang="en-US"/>
              <a:t>KA = Knowledge Acquisition</a:t>
            </a:r>
          </a:p>
          <a:p>
            <a:r>
              <a:rPr lang="en-US"/>
              <a:t>IDT = Induced 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Example</a:t>
            </a:r>
          </a:p>
        </p:txBody>
      </p:sp>
      <p:graphicFrame>
        <p:nvGraphicFramePr>
          <p:cNvPr id="6423" name="Group 279"/>
          <p:cNvGraphicFramePr>
            <a:graphicFrameLocks noGrp="1"/>
          </p:cNvGraphicFramePr>
          <p:nvPr/>
        </p:nvGraphicFramePr>
        <p:xfrm>
          <a:off x="381000" y="1447800"/>
          <a:ext cx="8382000" cy="4652964"/>
        </p:xfrm>
        <a:graphic>
          <a:graphicData uri="http://schemas.openxmlformats.org/drawingml/2006/table">
            <a:tbl>
              <a:tblPr/>
              <a:tblGrid>
                <a:gridCol w="1371600"/>
                <a:gridCol w="990600"/>
                <a:gridCol w="914400"/>
                <a:gridCol w="1066800"/>
                <a:gridCol w="1143000"/>
                <a:gridCol w="914400"/>
                <a:gridCol w="11430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Ex’ple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Burger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Italian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Thai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Example of a Decision Tree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43000" y="914400"/>
            <a:ext cx="1243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Patrons?</a:t>
            </a:r>
          </a:p>
        </p:txBody>
      </p:sp>
      <p:grpSp>
        <p:nvGrpSpPr>
          <p:cNvPr id="15440" name="Group 80"/>
          <p:cNvGrpSpPr>
            <a:grpSpLocks/>
          </p:cNvGrpSpPr>
          <p:nvPr/>
        </p:nvGrpSpPr>
        <p:grpSpPr bwMode="auto">
          <a:xfrm>
            <a:off x="533400" y="1336675"/>
            <a:ext cx="1954213" cy="1152525"/>
            <a:chOff x="336" y="842"/>
            <a:chExt cx="1231" cy="726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374" y="1274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902" y="1274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H="1">
              <a:off x="528" y="864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1056" y="8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Text Box 43"/>
            <p:cNvSpPr txBox="1">
              <a:spLocks noChangeArrowheads="1"/>
            </p:cNvSpPr>
            <p:nvPr/>
          </p:nvSpPr>
          <p:spPr bwMode="auto">
            <a:xfrm>
              <a:off x="336" y="842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none</a:t>
              </a:r>
            </a:p>
          </p:txBody>
        </p: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1046" y="938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some</a:t>
              </a:r>
            </a:p>
          </p:txBody>
        </p:sp>
      </p:grpSp>
      <p:grpSp>
        <p:nvGrpSpPr>
          <p:cNvPr id="15441" name="Group 81"/>
          <p:cNvGrpSpPr>
            <a:grpSpLocks/>
          </p:cNvGrpSpPr>
          <p:nvPr/>
        </p:nvGrpSpPr>
        <p:grpSpPr bwMode="auto">
          <a:xfrm>
            <a:off x="838200" y="1260475"/>
            <a:ext cx="7239000" cy="2397125"/>
            <a:chOff x="528" y="794"/>
            <a:chExt cx="4560" cy="1510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1670" y="1296"/>
              <a:ext cx="120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waitEstimate?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528" y="1994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4710" y="2010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392" y="864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672" y="1584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2784" y="1584"/>
              <a:ext cx="20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3900" y="1584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0-10</a:t>
              </a:r>
            </a:p>
          </p:txBody>
        </p:sp>
        <p:sp>
          <p:nvSpPr>
            <p:cNvPr id="15402" name="Text Box 42"/>
            <p:cNvSpPr txBox="1">
              <a:spLocks noChangeArrowheads="1"/>
            </p:cNvSpPr>
            <p:nvPr/>
          </p:nvSpPr>
          <p:spPr bwMode="auto">
            <a:xfrm>
              <a:off x="592" y="168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&gt;60</a:t>
              </a:r>
            </a:p>
          </p:txBody>
        </p:sp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1622" y="794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Full</a:t>
              </a:r>
            </a:p>
          </p:txBody>
        </p:sp>
      </p:grpSp>
      <p:grpSp>
        <p:nvGrpSpPr>
          <p:cNvPr id="15442" name="Group 82"/>
          <p:cNvGrpSpPr>
            <a:grpSpLocks/>
          </p:cNvGrpSpPr>
          <p:nvPr/>
        </p:nvGrpSpPr>
        <p:grpSpPr bwMode="auto">
          <a:xfrm>
            <a:off x="1066800" y="2514600"/>
            <a:ext cx="2632075" cy="3209925"/>
            <a:chOff x="672" y="1584"/>
            <a:chExt cx="1658" cy="2022"/>
          </a:xfrm>
        </p:grpSpPr>
        <p:sp>
          <p:nvSpPr>
            <p:cNvPr id="15409" name="Line 49"/>
            <p:cNvSpPr>
              <a:spLocks noChangeShapeType="1"/>
            </p:cNvSpPr>
            <p:nvPr/>
          </p:nvSpPr>
          <p:spPr bwMode="auto">
            <a:xfrm>
              <a:off x="1344" y="2976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258" y="1994"/>
              <a:ext cx="92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Alternate?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672" y="2666"/>
              <a:ext cx="112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Reservation?</a:t>
              </a: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H="1">
              <a:off x="1680" y="1584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H="1">
              <a:off x="1248" y="230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1430" y="3312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01" name="Text Box 41"/>
            <p:cNvSpPr txBox="1">
              <a:spLocks noChangeArrowheads="1"/>
            </p:cNvSpPr>
            <p:nvPr/>
          </p:nvSpPr>
          <p:spPr bwMode="auto">
            <a:xfrm>
              <a:off x="1766" y="1706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30-60</a:t>
              </a:r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1132" y="22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17" name="Text Box 57"/>
            <p:cNvSpPr txBox="1">
              <a:spLocks noChangeArrowheads="1"/>
            </p:cNvSpPr>
            <p:nvPr/>
          </p:nvSpPr>
          <p:spPr bwMode="auto">
            <a:xfrm>
              <a:off x="1430" y="295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15443" name="Group 83"/>
          <p:cNvGrpSpPr>
            <a:grpSpLocks/>
          </p:cNvGrpSpPr>
          <p:nvPr/>
        </p:nvGrpSpPr>
        <p:grpSpPr bwMode="auto">
          <a:xfrm>
            <a:off x="517525" y="4689475"/>
            <a:ext cx="1978025" cy="1949450"/>
            <a:chOff x="326" y="2954"/>
            <a:chExt cx="1246" cy="1228"/>
          </a:xfrm>
        </p:grpSpPr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H="1">
              <a:off x="576" y="360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>
              <a:off x="1056" y="360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326" y="3882"/>
              <a:ext cx="357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18" name="Text Box 58"/>
            <p:cNvSpPr txBox="1">
              <a:spLocks noChangeArrowheads="1"/>
            </p:cNvSpPr>
            <p:nvPr/>
          </p:nvSpPr>
          <p:spPr bwMode="auto">
            <a:xfrm>
              <a:off x="518" y="35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716" y="3306"/>
              <a:ext cx="4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Bar?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1056" y="3888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08" name="Line 48"/>
            <p:cNvSpPr>
              <a:spLocks noChangeShapeType="1"/>
            </p:cNvSpPr>
            <p:nvPr/>
          </p:nvSpPr>
          <p:spPr bwMode="auto">
            <a:xfrm flipH="1">
              <a:off x="960" y="297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Text Box 56"/>
            <p:cNvSpPr txBox="1">
              <a:spLocks noChangeArrowheads="1"/>
            </p:cNvSpPr>
            <p:nvPr/>
          </p:nvSpPr>
          <p:spPr bwMode="auto">
            <a:xfrm>
              <a:off x="854" y="295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19" name="Text Box 59"/>
            <p:cNvSpPr txBox="1">
              <a:spLocks noChangeArrowheads="1"/>
            </p:cNvSpPr>
            <p:nvPr/>
          </p:nvSpPr>
          <p:spPr bwMode="auto">
            <a:xfrm>
              <a:off x="1200" y="355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15444" name="Group 84"/>
          <p:cNvGrpSpPr>
            <a:grpSpLocks/>
          </p:cNvGrpSpPr>
          <p:nvPr/>
        </p:nvGrpSpPr>
        <p:grpSpPr bwMode="auto">
          <a:xfrm>
            <a:off x="3032125" y="3622675"/>
            <a:ext cx="1751013" cy="2066925"/>
            <a:chOff x="1910" y="2282"/>
            <a:chExt cx="1103" cy="1302"/>
          </a:xfrm>
        </p:grpSpPr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910" y="2682"/>
              <a:ext cx="7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Fri/Sat?</a:t>
              </a:r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1920" y="230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2006" y="3290"/>
              <a:ext cx="357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2592" y="3290"/>
              <a:ext cx="421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>
              <a:off x="2054" y="228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 flipH="1">
              <a:off x="2160" y="29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2448" y="297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Text Box 62"/>
            <p:cNvSpPr txBox="1">
              <a:spLocks noChangeArrowheads="1"/>
            </p:cNvSpPr>
            <p:nvPr/>
          </p:nvSpPr>
          <p:spPr bwMode="auto">
            <a:xfrm>
              <a:off x="2006" y="295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23" name="Text Box 63"/>
            <p:cNvSpPr txBox="1">
              <a:spLocks noChangeArrowheads="1"/>
            </p:cNvSpPr>
            <p:nvPr/>
          </p:nvSpPr>
          <p:spPr bwMode="auto">
            <a:xfrm>
              <a:off x="2582" y="290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  <p:grpSp>
        <p:nvGrpSpPr>
          <p:cNvPr id="15445" name="Group 85"/>
          <p:cNvGrpSpPr>
            <a:grpSpLocks/>
          </p:cNvGrpSpPr>
          <p:nvPr/>
        </p:nvGrpSpPr>
        <p:grpSpPr bwMode="auto">
          <a:xfrm>
            <a:off x="3962400" y="2514600"/>
            <a:ext cx="4689475" cy="4114800"/>
            <a:chOff x="2496" y="1584"/>
            <a:chExt cx="2954" cy="2592"/>
          </a:xfrm>
        </p:grpSpPr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 flipH="1">
              <a:off x="3360" y="2304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286" y="1994"/>
              <a:ext cx="79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Hungry?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3120" y="2618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496" y="1584"/>
              <a:ext cx="120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3158" y="228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2796" y="1754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10-30</a:t>
              </a:r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 flipH="1">
              <a:off x="3936" y="2928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 flipH="1">
              <a:off x="441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744" y="2618"/>
              <a:ext cx="92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Alternate?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698" y="3258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>
              <a:off x="3792" y="230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4070" y="2234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24" name="Text Box 64"/>
            <p:cNvSpPr txBox="1">
              <a:spLocks noChangeArrowheads="1"/>
            </p:cNvSpPr>
            <p:nvPr/>
          </p:nvSpPr>
          <p:spPr bwMode="auto">
            <a:xfrm>
              <a:off x="3734" y="290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4370" y="3258"/>
              <a:ext cx="81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Raining?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4230" y="3882"/>
              <a:ext cx="314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950" y="3834"/>
              <a:ext cx="378" cy="29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4320" y="292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4896" y="355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Text Box 65"/>
            <p:cNvSpPr txBox="1">
              <a:spLocks noChangeArrowheads="1"/>
            </p:cNvSpPr>
            <p:nvPr/>
          </p:nvSpPr>
          <p:spPr bwMode="auto">
            <a:xfrm>
              <a:off x="4512" y="288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5426" name="Text Box 66"/>
            <p:cNvSpPr txBox="1">
              <a:spLocks noChangeArrowheads="1"/>
            </p:cNvSpPr>
            <p:nvPr/>
          </p:nvSpPr>
          <p:spPr bwMode="auto">
            <a:xfrm>
              <a:off x="4262" y="353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5427" name="Text Box 67"/>
            <p:cNvSpPr txBox="1">
              <a:spLocks noChangeArrowheads="1"/>
            </p:cNvSpPr>
            <p:nvPr/>
          </p:nvSpPr>
          <p:spPr bwMode="auto">
            <a:xfrm>
              <a:off x="5078" y="348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Definition of A Decision Tree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69925" y="1946275"/>
            <a:ext cx="395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decision tree is a tree where: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89125" y="2632075"/>
            <a:ext cx="6950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 leaves are labeled with classifications (if the classification is “yes” or “no”. The tree is called a boolean tree)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81200" y="3994150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 non-leaves nodes are labeled with attributes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65325" y="5029200"/>
            <a:ext cx="6950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The </a:t>
            </a:r>
            <a:r>
              <a:rPr lang="en-US" dirty="0" smtClean="0"/>
              <a:t>edges out </a:t>
            </a:r>
            <a:r>
              <a:rPr lang="en-US" dirty="0"/>
              <a:t>of a node labeled with an attribute A are labeled with the possible values of the attribute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Some Properties of Decision Trees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Decision trees represent rules (or more formally logical sentences):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447800" y="2168525"/>
            <a:ext cx="5819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r</a:t>
            </a:r>
            <a:r>
              <a:rPr lang="en-US"/>
              <a:t> (patrons(r,full) </a:t>
            </a:r>
            <a:r>
              <a:rPr lang="en-US">
                <a:sym typeface="Symbol" pitchFamily="18" charset="2"/>
              </a:rPr>
              <a:t></a:t>
            </a:r>
            <a:r>
              <a:rPr lang="en-US"/>
              <a:t> waitingTime(r,t) </a:t>
            </a:r>
            <a:r>
              <a:rPr lang="en-US">
                <a:sym typeface="Symbol" pitchFamily="18" charset="2"/>
              </a:rPr>
              <a:t> t &gt;</a:t>
            </a:r>
            <a:r>
              <a:rPr lang="en-US"/>
              <a:t> 60</a:t>
            </a:r>
          </a:p>
          <a:p>
            <a:r>
              <a:rPr lang="en-US" b="1">
                <a:sym typeface="Symbol" pitchFamily="18" charset="2"/>
              </a:rPr>
              <a:t>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</a:t>
            </a:r>
            <a:r>
              <a:rPr lang="en-US"/>
              <a:t>willWait(r))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7525" y="3327400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Decision trees represent functions: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3400" y="3978275"/>
            <a:ext cx="8153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F: Patrons </a:t>
            </a:r>
            <a:r>
              <a:rPr lang="en-US">
                <a:cs typeface="Times New Roman" pitchFamily="18" charset="0"/>
              </a:rPr>
              <a:t>× WaitExtimate × Hungry × </a:t>
            </a:r>
          </a:p>
          <a:p>
            <a:r>
              <a:rPr lang="en-US">
                <a:cs typeface="Times New Roman" pitchFamily="18" charset="0"/>
              </a:rPr>
              <a:t>type ×  Fri/Sat ×  Alternate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× Raining </a:t>
            </a:r>
            <a:r>
              <a:rPr lang="en-US">
                <a:cs typeface="Times New Roman" pitchFamily="18" charset="0"/>
                <a:sym typeface="Wingdings" pitchFamily="2" charset="2"/>
              </a:rPr>
              <a:t> {True,False}</a:t>
            </a:r>
          </a:p>
          <a:p>
            <a:endParaRPr lang="en-US">
              <a:cs typeface="Times New Roman" pitchFamily="18" charset="0"/>
              <a:sym typeface="Wingdings" pitchFamily="2" charset="2"/>
            </a:endParaRPr>
          </a:p>
          <a:p>
            <a:r>
              <a:rPr lang="en-US">
                <a:cs typeface="Times New Roman" pitchFamily="18" charset="0"/>
                <a:sym typeface="Wingdings" pitchFamily="2" charset="2"/>
              </a:rPr>
              <a:t>               F(Full, &gt;60, _, _, _, _, _) = No</a:t>
            </a:r>
          </a:p>
          <a:p>
            <a:r>
              <a:rPr lang="en-US">
                <a:cs typeface="Times New Roman" pitchFamily="18" charset="0"/>
                <a:sym typeface="Wingdings" pitchFamily="2" charset="2"/>
              </a:rPr>
              <a:t>               F(Full,10-30,Yes,_,_,Yes,Yes) = Yes</a:t>
            </a:r>
          </a:p>
          <a:p>
            <a:r>
              <a:rPr lang="en-US">
                <a:cs typeface="Times New Roman" pitchFamily="18" charset="0"/>
                <a:sym typeface="Wingdings" pitchFamily="2" charset="2"/>
              </a:rPr>
              <a:t>                                     …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5" grpId="0" autoUpdateAnimBg="0"/>
      <p:bldP spid="17416" grpId="0" autoUpdateAnimBg="0"/>
      <p:bldP spid="174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Homework (next class)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Chapter 2 of the Experience Management book and answer the following questions: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Provide an example of something that is data but not information, something that is information but not knowledge, and something that is knowledge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Give an example of experience. Why can’t experience be general knowledge?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What is the relation between experience management and CBR? </a:t>
            </a:r>
            <a:r>
              <a:rPr lang="en-US" smtClean="0"/>
              <a:t>What is/are the difference(s)?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Provide an example for each of the 4 phases of the CBR cycle for a domain of your own (can’t be the restaurant example). First you would need to think what is the task that you are trying to solve. Please specify. Is this a classification or a synthesis task? Please specify</a:t>
            </a:r>
          </a:p>
        </p:txBody>
      </p:sp>
    </p:spTree>
    <p:extLst>
      <p:ext uri="{BB962C8B-B14F-4D97-AF65-F5344CB8AC3E}">
        <p14:creationId xmlns:p14="http://schemas.microsoft.com/office/powerpoint/2010/main" val="24106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/>
              <a:t>Some Properties of Decision Trees (II)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5562600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b="1" dirty="0" smtClean="0"/>
              <a:t>Homework</a:t>
            </a:r>
            <a:r>
              <a:rPr lang="en-US" dirty="0" smtClean="0"/>
              <a:t> </a:t>
            </a:r>
            <a:r>
              <a:rPr lang="en-US" b="1" dirty="0" smtClean="0"/>
              <a:t>Question</a:t>
            </a:r>
            <a:r>
              <a:rPr lang="en-US" dirty="0"/>
              <a:t>: What is the maximum number of rows does the table defining F has assuming that each attribute </a:t>
            </a:r>
            <a:r>
              <a:rPr lang="en-US" dirty="0">
                <a:cs typeface="Times New Roman" pitchFamily="18" charset="0"/>
              </a:rPr>
              <a:t>A</a:t>
            </a:r>
            <a:r>
              <a:rPr lang="en-US" sz="2800" baseline="-25000" dirty="0">
                <a:cs typeface="Times New Roman" pitchFamily="18" charset="0"/>
              </a:rPr>
              <a:t>i</a:t>
            </a:r>
            <a:r>
              <a:rPr lang="en-US" dirty="0"/>
              <a:t> has 2 values?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52482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Lets consider a Boolean function:</a:t>
            </a:r>
          </a:p>
          <a:p>
            <a:endParaRPr lang="en-US"/>
          </a:p>
          <a:p>
            <a:r>
              <a:rPr lang="en-US"/>
              <a:t>   F: A</a:t>
            </a:r>
            <a:r>
              <a:rPr lang="en-US" sz="2800" baseline="-25000"/>
              <a:t>1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× </a:t>
            </a:r>
            <a:r>
              <a:rPr lang="en-US"/>
              <a:t>A</a:t>
            </a:r>
            <a:r>
              <a:rPr lang="en-US" sz="2800" baseline="-25000"/>
              <a:t>2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× … × A</a:t>
            </a:r>
            <a:r>
              <a:rPr lang="en-US" sz="2800" baseline="-25000">
                <a:cs typeface="Times New Roman" pitchFamily="18" charset="0"/>
              </a:rPr>
              <a:t>n </a:t>
            </a:r>
            <a:r>
              <a:rPr lang="en-US">
                <a:cs typeface="Times New Roman" pitchFamily="18" charset="0"/>
                <a:sym typeface="Wingdings" pitchFamily="2" charset="2"/>
              </a:rPr>
              <a:t>{Yes, No}</a:t>
            </a:r>
          </a:p>
          <a:p>
            <a:endParaRPr lang="en-US">
              <a:cs typeface="Times New Roman" pitchFamily="18" charset="0"/>
              <a:sym typeface="Wingdings" pitchFamily="2" charset="2"/>
            </a:endParaRPr>
          </a:p>
          <a:p>
            <a:r>
              <a:rPr lang="en-US">
                <a:cs typeface="Times New Roman" pitchFamily="18" charset="0"/>
                <a:sym typeface="Wingdings" pitchFamily="2" charset="2"/>
              </a:rPr>
              <a:t>F can obviously be represented in a table:</a:t>
            </a:r>
            <a:endParaRPr lang="en-US">
              <a:cs typeface="Times New Roman" pitchFamily="18" charset="0"/>
            </a:endParaRPr>
          </a:p>
        </p:txBody>
      </p:sp>
      <p:graphicFrame>
        <p:nvGraphicFramePr>
          <p:cNvPr id="18472" name="Group 40"/>
          <p:cNvGraphicFramePr>
            <a:graphicFrameLocks noGrp="1"/>
          </p:cNvGraphicFramePr>
          <p:nvPr/>
        </p:nvGraphicFramePr>
        <p:xfrm>
          <a:off x="1981200" y="3259138"/>
          <a:ext cx="4953000" cy="200025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  <a:gridCol w="990600"/>
                <a:gridCol w="9906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600" b="1"/>
              <a:t>Some Properties of Decision Trees (III)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Answer:</a:t>
            </a:r>
            <a:r>
              <a:rPr lang="en-US" dirty="0"/>
              <a:t> </a:t>
            </a:r>
            <a:r>
              <a:rPr lang="en-US" dirty="0" smtClean="0"/>
              <a:t>A lot!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(You are tasked with give a formula for the exact number)</a:t>
            </a:r>
            <a:endParaRPr lang="en-US" dirty="0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09600" y="2819400"/>
            <a:ext cx="7620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 smtClean="0"/>
              <a:t>Danger (not just for decision trees but for learning in general):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err="1" smtClean="0"/>
              <a:t>Overfitting</a:t>
            </a:r>
            <a:r>
              <a:rPr lang="en-US" dirty="0" smtClean="0"/>
              <a:t>: learner adjust to features of the data that do not reflect the target function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Infamous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0387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9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199"/>
            <a:ext cx="8077200" cy="640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4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600" b="1"/>
              <a:t>Some Properties of Decision Trees (IV)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We observed that given a decision tree, it can be represented as a Boolean function.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1000" y="5562600"/>
            <a:ext cx="87903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Answer</a:t>
            </a:r>
            <a:r>
              <a:rPr lang="en-US" dirty="0"/>
              <a:t>:  Yes!. Make A</a:t>
            </a:r>
            <a:r>
              <a:rPr lang="en-US" baseline="-25000" dirty="0"/>
              <a:t>1</a:t>
            </a:r>
            <a:r>
              <a:rPr lang="en-US" dirty="0"/>
              <a:t> first node, A</a:t>
            </a:r>
            <a:r>
              <a:rPr lang="en-US" baseline="-25000" dirty="0"/>
              <a:t>2</a:t>
            </a:r>
            <a:r>
              <a:rPr lang="en-US" dirty="0"/>
              <a:t> second node, etc. (Brute force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table may have several possible decision </a:t>
            </a: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" y="2667000"/>
            <a:ext cx="8686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Question</a:t>
            </a:r>
            <a:r>
              <a:rPr lang="en-US"/>
              <a:t>: Given a Boolean function:</a:t>
            </a:r>
          </a:p>
          <a:p>
            <a:endParaRPr lang="en-US"/>
          </a:p>
          <a:p>
            <a:r>
              <a:rPr lang="en-US"/>
              <a:t>     F: A</a:t>
            </a:r>
            <a:r>
              <a:rPr lang="en-US" sz="2800" baseline="-25000"/>
              <a:t>1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× </a:t>
            </a:r>
            <a:r>
              <a:rPr lang="en-US"/>
              <a:t>A</a:t>
            </a:r>
            <a:r>
              <a:rPr lang="en-US" sz="2800" baseline="-25000"/>
              <a:t>2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× … × A</a:t>
            </a:r>
            <a:r>
              <a:rPr lang="en-US" sz="2800" baseline="-25000">
                <a:cs typeface="Times New Roman" pitchFamily="18" charset="0"/>
              </a:rPr>
              <a:t>n </a:t>
            </a:r>
            <a:r>
              <a:rPr lang="en-US">
                <a:cs typeface="Times New Roman" pitchFamily="18" charset="0"/>
                <a:sym typeface="Wingdings" pitchFamily="2" charset="2"/>
              </a:rPr>
              <a:t>{Yes, No}</a:t>
            </a:r>
          </a:p>
          <a:p>
            <a:endParaRPr lang="en-US">
              <a:cs typeface="Times New Roman" pitchFamily="18" charset="0"/>
              <a:sym typeface="Wingdings" pitchFamily="2" charset="2"/>
            </a:endParaRPr>
          </a:p>
          <a:p>
            <a:r>
              <a:rPr lang="en-US"/>
              <a:t>Where each of A</a:t>
            </a:r>
            <a:r>
              <a:rPr lang="en-US" sz="2800" baseline="-25000"/>
              <a:t>i</a:t>
            </a:r>
            <a:r>
              <a:rPr lang="en-US"/>
              <a:t> can take a finite set of attributes. Can F be represented as a decision tree?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8" grpId="0" autoUpdateAnimBg="0"/>
      <p:bldP spid="2048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Homework Next Class</a:t>
            </a:r>
            <a:endParaRPr lang="en-US" sz="3600" b="1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3513" indent="-163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4863" indent="-2968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36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08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79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36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94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51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08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Assignment: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Tx/>
              <a:buAutoNum type="arabicPeriod"/>
            </a:pPr>
            <a:r>
              <a:rPr lang="en-US" dirty="0"/>
              <a:t>We never test the same attribute twice along one branch in a decision tree. Why not</a:t>
            </a:r>
            <a:r>
              <a:rPr lang="en-US" dirty="0" smtClean="0"/>
              <a:t>?</a:t>
            </a:r>
          </a:p>
          <a:p>
            <a:pPr lvl="1">
              <a:buFontTx/>
              <a:buAutoNum type="arabicPeriod"/>
            </a:pPr>
            <a:r>
              <a:rPr lang="en-US" dirty="0" smtClean="0"/>
              <a:t>See Slide 22</a:t>
            </a:r>
            <a:endParaRPr lang="en-US" dirty="0"/>
          </a:p>
          <a:p>
            <a:pPr lvl="1">
              <a:buFontTx/>
              <a:buAutoNum type="arabicPeriod"/>
            </a:pPr>
            <a:r>
              <a:rPr lang="en-US" dirty="0" smtClean="0"/>
              <a:t>(CSE 435) Investigate and write down the definition for </a:t>
            </a:r>
            <a:r>
              <a:rPr lang="en-US" b="1" dirty="0" smtClean="0"/>
              <a:t>NP-complete</a:t>
            </a:r>
          </a:p>
          <a:p>
            <a:pPr lvl="1">
              <a:buFontTx/>
              <a:buAutoNum type="arabicPeriod"/>
            </a:pPr>
            <a:r>
              <a:rPr lang="en-US" dirty="0" smtClean="0"/>
              <a:t>(CSE 435) Provide an informal explanation of what this means</a:t>
            </a:r>
          </a:p>
          <a:p>
            <a:pPr marL="1079500" lvl="2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2" name="Rectangle 2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b="1"/>
              <a:t>From Data to Knowledge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422525" y="45370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Data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267200" y="4537075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Simple objects</a:t>
            </a:r>
            <a:r>
              <a:rPr lang="en-US"/>
              <a:t>: john, Sebastian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3810000" y="1600200"/>
            <a:ext cx="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828800" y="365760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Information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213225" y="3657600"/>
            <a:ext cx="438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Relations</a:t>
            </a:r>
            <a:r>
              <a:rPr lang="en-US"/>
              <a:t>: parent(john, Sebastian)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137025" y="1828800"/>
            <a:ext cx="45608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Clauses or meta-relations</a:t>
            </a:r>
            <a:r>
              <a:rPr lang="en-US"/>
              <a:t>: </a:t>
            </a:r>
          </a:p>
          <a:p>
            <a:r>
              <a:rPr lang="en-US"/>
              <a:t>     GrandParent(X,Z) if</a:t>
            </a:r>
          </a:p>
          <a:p>
            <a:r>
              <a:rPr lang="en-US"/>
              <a:t>                               Parent(X,Y) and</a:t>
            </a:r>
          </a:p>
          <a:p>
            <a:r>
              <a:rPr lang="en-US"/>
              <a:t>                                Parent(Y,Z)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3200400" y="1031875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Abstract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3127375" y="5486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Concrete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1905000" y="1981200"/>
            <a:ext cx="163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Knowledge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90500" y="1981200"/>
            <a:ext cx="1790700" cy="457200"/>
            <a:chOff x="120" y="1248"/>
            <a:chExt cx="1128" cy="288"/>
          </a:xfrm>
        </p:grpSpPr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120" y="1248"/>
              <a:ext cx="1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Experience</a:t>
              </a:r>
            </a:p>
          </p:txBody>
        </p:sp>
        <p:sp>
          <p:nvSpPr>
            <p:cNvPr id="31784" name="Line 40"/>
            <p:cNvSpPr>
              <a:spLocks noChangeShapeType="1"/>
            </p:cNvSpPr>
            <p:nvPr/>
          </p:nvSpPr>
          <p:spPr bwMode="auto">
            <a:xfrm>
              <a:off x="1104" y="1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9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3" grpId="0" autoUpdateAnimBg="0"/>
      <p:bldP spid="31774" grpId="0" autoUpdateAnimBg="0"/>
      <p:bldP spid="31776" grpId="0" autoUpdateAnimBg="0"/>
      <p:bldP spid="31777" grpId="0" autoUpdateAnimBg="0"/>
      <p:bldP spid="31779" grpId="0" autoUpdateAnimBg="0"/>
      <p:bldP spid="317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/>
              <a:t>Experience Management vs CBR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85800" y="40386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93725" y="1336675"/>
            <a:ext cx="199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Experience Management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CBR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(Organization)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62000" y="5867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(IDSS)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066800" y="4114800"/>
            <a:ext cx="6962775" cy="2667000"/>
            <a:chOff x="672" y="2592"/>
            <a:chExt cx="4386" cy="1680"/>
          </a:xfrm>
        </p:grpSpPr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 flipH="1">
              <a:off x="3024" y="3984"/>
              <a:ext cx="1139" cy="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4176" y="3744"/>
              <a:ext cx="882" cy="464"/>
              <a:chOff x="4272" y="2688"/>
              <a:chExt cx="882" cy="464"/>
            </a:xfrm>
          </p:grpSpPr>
          <p:sp>
            <p:nvSpPr>
              <p:cNvPr id="30755" name="Oval 35"/>
              <p:cNvSpPr>
                <a:spLocks noChangeArrowheads="1"/>
              </p:cNvSpPr>
              <p:nvPr/>
            </p:nvSpPr>
            <p:spPr bwMode="auto">
              <a:xfrm>
                <a:off x="4272" y="2688"/>
                <a:ext cx="882" cy="464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/>
            </p:nvSpPr>
            <p:spPr bwMode="auto">
              <a:xfrm>
                <a:off x="4368" y="2832"/>
                <a:ext cx="691" cy="231"/>
              </a:xfrm>
              <a:prstGeom prst="rect">
                <a:avLst/>
              </a:prstGeom>
              <a:solidFill>
                <a:srgbClr val="011C6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 b="1" i="1">
                    <a:solidFill>
                      <a:schemeClr val="bg1"/>
                    </a:solidFill>
                    <a:latin typeface="Arial" charset="0"/>
                  </a:rPr>
                  <a:t>2. </a:t>
                </a:r>
                <a:r>
                  <a:rPr lang="en-US" sz="1800" b="1" i="1">
                    <a:solidFill>
                      <a:schemeClr val="bg1"/>
                    </a:solidFill>
                    <a:latin typeface="Arial" charset="0"/>
                  </a:rPr>
                  <a:t>Reuse</a:t>
                </a:r>
                <a:endParaRPr lang="en-US" sz="1600" b="1" i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2112" y="3760"/>
              <a:ext cx="864" cy="512"/>
              <a:chOff x="432" y="3120"/>
              <a:chExt cx="864" cy="512"/>
            </a:xfrm>
          </p:grpSpPr>
          <p:sp>
            <p:nvSpPr>
              <p:cNvPr id="30758" name="Oval 38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864" cy="51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/>
            </p:nvSpPr>
            <p:spPr bwMode="auto">
              <a:xfrm>
                <a:off x="480" y="3264"/>
                <a:ext cx="72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 b="1" i="1">
                    <a:solidFill>
                      <a:schemeClr val="bg1"/>
                    </a:solidFill>
                    <a:latin typeface="Arial" charset="0"/>
                  </a:rPr>
                  <a:t>3. </a:t>
                </a:r>
                <a:r>
                  <a:rPr lang="en-US" sz="1800" b="1" i="1">
                    <a:solidFill>
                      <a:schemeClr val="bg1"/>
                    </a:solidFill>
                    <a:latin typeface="Arial" charset="0"/>
                  </a:rPr>
                  <a:t>Revise</a:t>
                </a:r>
                <a:endParaRPr lang="en-US" sz="1600" b="1" i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672" y="2938"/>
              <a:ext cx="816" cy="422"/>
              <a:chOff x="672" y="1427"/>
              <a:chExt cx="816" cy="422"/>
            </a:xfrm>
          </p:grpSpPr>
          <p:sp>
            <p:nvSpPr>
              <p:cNvPr id="30761" name="Oval 41"/>
              <p:cNvSpPr>
                <a:spLocks noChangeArrowheads="1"/>
              </p:cNvSpPr>
              <p:nvPr/>
            </p:nvSpPr>
            <p:spPr bwMode="auto">
              <a:xfrm>
                <a:off x="672" y="1427"/>
                <a:ext cx="816" cy="42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/>
            </p:nvSpPr>
            <p:spPr bwMode="auto">
              <a:xfrm>
                <a:off x="720" y="1522"/>
                <a:ext cx="6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600" b="1" i="1">
                    <a:solidFill>
                      <a:schemeClr val="bg1"/>
                    </a:solidFill>
                    <a:latin typeface="Arial" charset="0"/>
                  </a:rPr>
                  <a:t>4. </a:t>
                </a:r>
                <a:r>
                  <a:rPr lang="en-US" sz="1800" b="1" i="1">
                    <a:solidFill>
                      <a:schemeClr val="bg1"/>
                    </a:solidFill>
                    <a:latin typeface="Arial" charset="0"/>
                  </a:rPr>
                  <a:t>Retain</a:t>
                </a:r>
                <a:endParaRPr lang="en-US" sz="1600" b="1" i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30763" name="AutoShape 43"/>
            <p:cNvSpPr>
              <a:spLocks noChangeArrowheads="1"/>
            </p:cNvSpPr>
            <p:nvPr/>
          </p:nvSpPr>
          <p:spPr bwMode="auto">
            <a:xfrm>
              <a:off x="1776" y="2592"/>
              <a:ext cx="1968" cy="1056"/>
            </a:xfrm>
            <a:prstGeom prst="hexagon">
              <a:avLst>
                <a:gd name="adj" fmla="val 46582"/>
                <a:gd name="vf" fmla="val 11547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000">
                <a:latin typeface="Arial" charset="0"/>
              </a:endParaRPr>
            </a:p>
          </p:txBody>
        </p:sp>
        <p:sp>
          <p:nvSpPr>
            <p:cNvPr id="30764" name="Rectangle 44"/>
            <p:cNvSpPr>
              <a:spLocks noChangeArrowheads="1"/>
            </p:cNvSpPr>
            <p:nvPr/>
          </p:nvSpPr>
          <p:spPr bwMode="auto">
            <a:xfrm>
              <a:off x="2352" y="2632"/>
              <a:ext cx="720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114300" indent="-114300" algn="ctr" eaLnBrk="0" hangingPunct="0"/>
              <a:r>
                <a:rPr lang="en-US" sz="1800" b="1">
                  <a:latin typeface="Arial" charset="0"/>
                </a:rPr>
                <a:t>Case Library</a:t>
              </a:r>
              <a:endParaRPr lang="en-US" sz="1600" b="1">
                <a:latin typeface="Arial" charset="0"/>
              </a:endParaRPr>
            </a:p>
          </p:txBody>
        </p: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006" y="2934"/>
              <a:ext cx="925" cy="422"/>
              <a:chOff x="4080" y="1200"/>
              <a:chExt cx="925" cy="422"/>
            </a:xfrm>
          </p:grpSpPr>
          <p:sp>
            <p:nvSpPr>
              <p:cNvPr id="30766" name="Oval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925" cy="422"/>
              </a:xfrm>
              <a:prstGeom prst="ellipse">
                <a:avLst/>
              </a:prstGeom>
              <a:solidFill>
                <a:srgbClr val="011C6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8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800" b="1" i="1">
                    <a:solidFill>
                      <a:schemeClr val="bg1"/>
                    </a:solidFill>
                    <a:latin typeface="Arial" charset="0"/>
                  </a:rPr>
                  <a:t>1. Retrieve</a:t>
                </a:r>
              </a:p>
            </p:txBody>
          </p:sp>
        </p:grpSp>
        <p:cxnSp>
          <p:nvCxnSpPr>
            <p:cNvPr id="30768" name="AutoShape 48"/>
            <p:cNvCxnSpPr>
              <a:cxnSpLocks noChangeShapeType="1"/>
              <a:stCxn id="30766" idx="4"/>
              <a:endCxn id="30755" idx="0"/>
            </p:cNvCxnSpPr>
            <p:nvPr/>
          </p:nvCxnSpPr>
          <p:spPr bwMode="auto">
            <a:xfrm>
              <a:off x="4469" y="3356"/>
              <a:ext cx="148" cy="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 flipH="1" flipV="1">
              <a:off x="1104" y="3380"/>
              <a:ext cx="1008" cy="5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770" name="AutoShape 50"/>
            <p:cNvCxnSpPr>
              <a:cxnSpLocks noChangeShapeType="1"/>
              <a:stCxn id="30761" idx="6"/>
              <a:endCxn id="30764" idx="1"/>
            </p:cNvCxnSpPr>
            <p:nvPr/>
          </p:nvCxnSpPr>
          <p:spPr bwMode="auto">
            <a:xfrm flipV="1">
              <a:off x="1488" y="2837"/>
              <a:ext cx="864" cy="3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 flipH="1" flipV="1">
              <a:off x="3072" y="2718"/>
              <a:ext cx="912" cy="4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Rectangle 52"/>
            <p:cNvSpPr>
              <a:spLocks noChangeArrowheads="1"/>
            </p:cNvSpPr>
            <p:nvPr/>
          </p:nvSpPr>
          <p:spPr bwMode="auto">
            <a:xfrm>
              <a:off x="2208" y="3216"/>
              <a:ext cx="1056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114300" indent="-114300" algn="ctr" eaLnBrk="0" hangingPunct="0"/>
              <a:r>
                <a:rPr lang="en-US" sz="1800" b="1">
                  <a:latin typeface="Arial" charset="0"/>
                </a:rPr>
                <a:t>Background Knowledge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0774" name="Line 54"/>
            <p:cNvSpPr>
              <a:spLocks noChangeShapeType="1"/>
            </p:cNvSpPr>
            <p:nvPr/>
          </p:nvSpPr>
          <p:spPr bwMode="auto">
            <a:xfrm>
              <a:off x="2736" y="303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2590800" y="896938"/>
            <a:ext cx="6246813" cy="2897187"/>
            <a:chOff x="1632" y="565"/>
            <a:chExt cx="3935" cy="1825"/>
          </a:xfrm>
        </p:grpSpPr>
        <p:sp>
          <p:nvSpPr>
            <p:cNvPr id="30775" name="Rectangle 55"/>
            <p:cNvSpPr>
              <a:spLocks noChangeArrowheads="1"/>
            </p:cNvSpPr>
            <p:nvPr/>
          </p:nvSpPr>
          <p:spPr bwMode="auto">
            <a:xfrm>
              <a:off x="1968" y="1366"/>
              <a:ext cx="912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114300" indent="-114300" algn="ctr" eaLnBrk="0" hangingPunct="0"/>
              <a:r>
                <a:rPr lang="en-US" sz="1800" b="1">
                  <a:latin typeface="Arial" charset="0"/>
                </a:rPr>
                <a:t>Experience base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0776" name="Rectangle 56"/>
            <p:cNvSpPr>
              <a:spLocks noChangeArrowheads="1"/>
            </p:cNvSpPr>
            <p:nvPr/>
          </p:nvSpPr>
          <p:spPr bwMode="auto">
            <a:xfrm>
              <a:off x="2880" y="1296"/>
              <a:ext cx="1008" cy="5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114300" indent="-114300" algn="ctr" eaLnBrk="0" hangingPunct="0"/>
              <a:r>
                <a:rPr lang="en-US" sz="1800" b="1">
                  <a:latin typeface="Arial" charset="0"/>
                </a:rPr>
                <a:t>Reuse-related knowledge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auto">
            <a:xfrm>
              <a:off x="3168" y="720"/>
              <a:ext cx="816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3216" y="720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chemeClr val="bg1"/>
                  </a:solidFill>
                  <a:latin typeface="Arial" charset="0"/>
                </a:rPr>
                <a:t>Problem acquisition</a:t>
              </a:r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auto">
            <a:xfrm>
              <a:off x="3936" y="1152"/>
              <a:ext cx="1104" cy="720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4032" y="1248"/>
              <a:ext cx="91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chemeClr val="bg1"/>
                  </a:solidFill>
                  <a:latin typeface="Arial" charset="0"/>
                </a:rPr>
                <a:t>Experience evaluation and retrieval</a:t>
              </a:r>
            </a:p>
          </p:txBody>
        </p:sp>
        <p:sp>
          <p:nvSpPr>
            <p:cNvPr id="30784" name="Oval 64"/>
            <p:cNvSpPr>
              <a:spLocks noChangeArrowheads="1"/>
            </p:cNvSpPr>
            <p:nvPr/>
          </p:nvSpPr>
          <p:spPr bwMode="auto">
            <a:xfrm>
              <a:off x="3216" y="1968"/>
              <a:ext cx="816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3264" y="1968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chemeClr val="bg1"/>
                  </a:solidFill>
                  <a:latin typeface="Arial" charset="0"/>
                </a:rPr>
                <a:t>Experience adaptation</a:t>
              </a:r>
            </a:p>
          </p:txBody>
        </p:sp>
        <p:sp>
          <p:nvSpPr>
            <p:cNvPr id="30786" name="Oval 66"/>
            <p:cNvSpPr>
              <a:spLocks noChangeArrowheads="1"/>
            </p:cNvSpPr>
            <p:nvPr/>
          </p:nvSpPr>
          <p:spPr bwMode="auto">
            <a:xfrm>
              <a:off x="1632" y="1920"/>
              <a:ext cx="912" cy="422"/>
            </a:xfrm>
            <a:prstGeom prst="ellipse">
              <a:avLst/>
            </a:prstGeom>
            <a:solidFill>
              <a:srgbClr val="011C6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Rectangle 67"/>
            <p:cNvSpPr>
              <a:spLocks noChangeArrowheads="1"/>
            </p:cNvSpPr>
            <p:nvPr/>
          </p:nvSpPr>
          <p:spPr bwMode="auto">
            <a:xfrm>
              <a:off x="1680" y="1920"/>
              <a:ext cx="9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chemeClr val="bg1"/>
                  </a:solidFill>
                  <a:latin typeface="Arial" charset="0"/>
                </a:rPr>
                <a:t>Experience presentation</a:t>
              </a:r>
            </a:p>
          </p:txBody>
        </p:sp>
        <p:sp>
          <p:nvSpPr>
            <p:cNvPr id="30789" name="Oval 69"/>
            <p:cNvSpPr>
              <a:spLocks noChangeArrowheads="1"/>
            </p:cNvSpPr>
            <p:nvPr/>
          </p:nvSpPr>
          <p:spPr bwMode="auto">
            <a:xfrm>
              <a:off x="1632" y="672"/>
              <a:ext cx="912" cy="5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Rectangle 70"/>
            <p:cNvSpPr>
              <a:spLocks noChangeArrowheads="1"/>
            </p:cNvSpPr>
            <p:nvPr/>
          </p:nvSpPr>
          <p:spPr bwMode="auto">
            <a:xfrm>
              <a:off x="1728" y="672"/>
              <a:ext cx="91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 b="1" i="1">
                  <a:latin typeface="Arial" charset="0"/>
                </a:rPr>
                <a:t>Complex problem solving</a:t>
              </a:r>
            </a:p>
          </p:txBody>
        </p:sp>
        <p:sp>
          <p:nvSpPr>
            <p:cNvPr id="30791" name="Text Box 71"/>
            <p:cNvSpPr txBox="1">
              <a:spLocks noChangeArrowheads="1"/>
            </p:cNvSpPr>
            <p:nvPr/>
          </p:nvSpPr>
          <p:spPr bwMode="auto">
            <a:xfrm rot="5400000">
              <a:off x="4555" y="1051"/>
              <a:ext cx="1498" cy="52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Development and Management    Methodologies</a:t>
              </a:r>
            </a:p>
          </p:txBody>
        </p:sp>
      </p:grpSp>
      <p:sp>
        <p:nvSpPr>
          <p:cNvPr id="30792" name="Text Box 72"/>
          <p:cNvSpPr txBox="1">
            <a:spLocks noChangeArrowheads="1"/>
          </p:cNvSpPr>
          <p:nvPr/>
        </p:nvSpPr>
        <p:spPr bwMode="auto">
          <a:xfrm rot="5400000">
            <a:off x="8138319" y="3877469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8765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utoUpdateAnimBg="0"/>
      <p:bldP spid="30727" grpId="0" autoUpdateAnimBg="0"/>
      <p:bldP spid="307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dirty="0" smtClean="0"/>
              <a:t>Decision </a:t>
            </a:r>
            <a:r>
              <a:rPr lang="en-US" dirty="0"/>
              <a:t>Trees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14600"/>
            <a:ext cx="8077200" cy="2362200"/>
          </a:xfrm>
        </p:spPr>
        <p:txBody>
          <a:bodyPr/>
          <a:lstStyle/>
          <a:p>
            <a:r>
              <a:rPr lang="en-US" dirty="0"/>
              <a:t>CSE 335/435</a:t>
            </a:r>
          </a:p>
          <a:p>
            <a:pPr algn="l"/>
            <a:r>
              <a:rPr lang="en-US" sz="2400" dirty="0"/>
              <a:t>Resources:</a:t>
            </a:r>
          </a:p>
          <a:p>
            <a:pPr lvl="1" algn="l">
              <a:buFontTx/>
              <a:buChar char="–"/>
            </a:pPr>
            <a:r>
              <a:rPr lang="en-US" sz="2000" b="1" dirty="0"/>
              <a:t>Main: </a:t>
            </a:r>
            <a:r>
              <a:rPr lang="en-US" sz="2000" dirty="0">
                <a:cs typeface="Arial" charset="0"/>
              </a:rPr>
              <a:t>Artificial Intelligence: A Modern Approach (Russell and </a:t>
            </a:r>
            <a:r>
              <a:rPr lang="en-US" sz="2000" dirty="0" err="1">
                <a:cs typeface="Arial" charset="0"/>
              </a:rPr>
              <a:t>Norvig</a:t>
            </a:r>
            <a:r>
              <a:rPr lang="en-US" sz="2000" dirty="0">
                <a:cs typeface="Arial" charset="0"/>
              </a:rPr>
              <a:t>; Chapter “Learning from Examples</a:t>
            </a:r>
            <a:r>
              <a:rPr lang="en-US" sz="2000" dirty="0" smtClean="0">
                <a:cs typeface="Arial" charset="0"/>
              </a:rPr>
              <a:t>”)</a:t>
            </a:r>
          </a:p>
          <a:p>
            <a:pPr lvl="1" algn="l">
              <a:buFontTx/>
              <a:buChar char="–"/>
            </a:pPr>
            <a:r>
              <a:rPr lang="en-US" sz="2000" b="1" dirty="0" smtClean="0">
                <a:cs typeface="Arial" charset="0"/>
              </a:rPr>
              <a:t>Alternatives:</a:t>
            </a:r>
            <a:endParaRPr lang="en-US" sz="2000" b="1" dirty="0" smtClean="0"/>
          </a:p>
          <a:p>
            <a:pPr lvl="2" algn="l">
              <a:buFontTx/>
              <a:buChar char="–"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://www.dmi.unict.it/~</a:t>
            </a:r>
            <a:r>
              <a:rPr lang="en-US" sz="2000" dirty="0" smtClean="0">
                <a:hlinkClick r:id="rId2"/>
              </a:rPr>
              <a:t>apulvirenti/agd/Qui86.pdf</a:t>
            </a:r>
            <a:endParaRPr lang="en-US" sz="2000" dirty="0" smtClean="0"/>
          </a:p>
          <a:p>
            <a:pPr lvl="2" algn="l">
              <a:buFontTx/>
              <a:buChar char="–"/>
            </a:pPr>
            <a:r>
              <a:rPr lang="en-US" sz="2000" dirty="0">
                <a:hlinkClick r:id="rId3"/>
              </a:rPr>
              <a:t>http://www.cse.unsw.edu.au/~</a:t>
            </a:r>
            <a:r>
              <a:rPr lang="en-US" sz="2000" dirty="0" smtClean="0">
                <a:hlinkClick r:id="rId3"/>
              </a:rPr>
              <a:t>billw/cs9414/notes/ml/06prop/id3/id3.html</a:t>
            </a:r>
            <a:endParaRPr lang="en-US" sz="2000" dirty="0" smtClean="0"/>
          </a:p>
          <a:p>
            <a:pPr lvl="1" algn="l">
              <a:buFontTx/>
              <a:buChar char="–"/>
            </a:pPr>
            <a:r>
              <a:rPr lang="en-US" sz="2000" dirty="0" smtClean="0"/>
              <a:t>http</a:t>
            </a:r>
            <a:r>
              <a:rPr lang="en-US" sz="2000" dirty="0"/>
              <a:t>://www.aaai.org/AITopics/html/expert.html</a:t>
            </a:r>
          </a:p>
          <a:p>
            <a:pPr lvl="1" algn="l"/>
            <a:r>
              <a:rPr lang="en-US" sz="2000" dirty="0"/>
              <a:t>  (article: Think About It: Artificial Intelligence &amp; Expert Systems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/>
          </a:p>
          <a:p>
            <a:pPr lvl="1" algn="l">
              <a:buFontTx/>
              <a:buChar char="–"/>
            </a:pPr>
            <a:r>
              <a:rPr lang="en-US" sz="2000" dirty="0"/>
              <a:t>http://</a:t>
            </a:r>
            <a:r>
              <a:rPr lang="en-US" sz="2000" dirty="0" smtClean="0"/>
              <a:t>www.aaai.org/AITopics/html/trees.html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Motivation # 1: Analysis Tool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93725" y="2098675"/>
            <a:ext cx="78644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Suppose that a company have a data base of sales data, lots of sales data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How can that company’s CEO use this data to figure out an effective sales strategy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Safeway, Giant, etc cards: what is that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Motivation # 1: Analysis Tool (cont’d)</a:t>
            </a:r>
          </a:p>
        </p:txBody>
      </p:sp>
      <p:graphicFrame>
        <p:nvGraphicFramePr>
          <p:cNvPr id="7277" name="Group 109"/>
          <p:cNvGraphicFramePr>
            <a:graphicFrameLocks noGrp="1"/>
          </p:cNvGraphicFramePr>
          <p:nvPr/>
        </p:nvGraphicFramePr>
        <p:xfrm>
          <a:off x="609600" y="2057400"/>
          <a:ext cx="4038600" cy="2590800"/>
        </p:xfrm>
        <a:graphic>
          <a:graphicData uri="http://schemas.openxmlformats.org/drawingml/2006/table">
            <a:tbl>
              <a:tblPr/>
              <a:tblGrid>
                <a:gridCol w="661988"/>
                <a:gridCol w="476250"/>
                <a:gridCol w="439737"/>
                <a:gridCol w="514350"/>
                <a:gridCol w="550863"/>
                <a:gridCol w="587375"/>
                <a:gridCol w="403225"/>
                <a:gridCol w="40481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Ex’ple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french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x11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9" name="Text Box 111"/>
          <p:cNvSpPr txBox="1">
            <a:spLocks noChangeArrowheads="1"/>
          </p:cNvSpPr>
          <p:nvPr/>
        </p:nvSpPr>
        <p:spPr bwMode="auto">
          <a:xfrm>
            <a:off x="1714500" y="1371600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Sales data</a:t>
            </a:r>
          </a:p>
        </p:txBody>
      </p:sp>
      <p:grpSp>
        <p:nvGrpSpPr>
          <p:cNvPr id="7298" name="Group 130"/>
          <p:cNvGrpSpPr>
            <a:grpSpLocks/>
          </p:cNvGrpSpPr>
          <p:nvPr/>
        </p:nvGrpSpPr>
        <p:grpSpPr bwMode="auto">
          <a:xfrm>
            <a:off x="1676400" y="3886200"/>
            <a:ext cx="6837363" cy="2041525"/>
            <a:chOff x="1056" y="2448"/>
            <a:chExt cx="4307" cy="1286"/>
          </a:xfrm>
        </p:grpSpPr>
        <p:sp>
          <p:nvSpPr>
            <p:cNvPr id="7294" name="Line 126"/>
            <p:cNvSpPr>
              <a:spLocks noChangeShapeType="1"/>
            </p:cNvSpPr>
            <p:nvPr/>
          </p:nvSpPr>
          <p:spPr bwMode="auto">
            <a:xfrm flipH="1">
              <a:off x="3360" y="244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Text Box 127"/>
            <p:cNvSpPr txBox="1">
              <a:spLocks noChangeArrowheads="1"/>
            </p:cNvSpPr>
            <p:nvPr/>
          </p:nvSpPr>
          <p:spPr bwMode="auto">
            <a:xfrm>
              <a:off x="1056" y="3216"/>
              <a:ext cx="430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“</a:t>
              </a:r>
              <a:r>
                <a:rPr lang="en-US" b="1"/>
                <a:t>if</a:t>
              </a:r>
              <a:r>
                <a:rPr lang="en-US"/>
                <a:t> buyer is male &amp; and age between 24-35 &amp; married </a:t>
              </a:r>
            </a:p>
            <a:p>
              <a:r>
                <a:rPr lang="en-US"/>
                <a:t>  </a:t>
              </a:r>
              <a:r>
                <a:rPr lang="en-US" b="1"/>
                <a:t>then</a:t>
              </a:r>
              <a:r>
                <a:rPr lang="en-US"/>
                <a:t> he buys sport magazines” </a:t>
              </a:r>
            </a:p>
          </p:txBody>
        </p:sp>
      </p:grp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4953000" y="1641475"/>
            <a:ext cx="3629025" cy="2473325"/>
            <a:chOff x="3120" y="1034"/>
            <a:chExt cx="2286" cy="1558"/>
          </a:xfrm>
        </p:grpSpPr>
        <p:sp>
          <p:nvSpPr>
            <p:cNvPr id="7278" name="AutoShape 110"/>
            <p:cNvSpPr>
              <a:spLocks noChangeArrowheads="1"/>
            </p:cNvSpPr>
            <p:nvPr/>
          </p:nvSpPr>
          <p:spPr bwMode="auto">
            <a:xfrm>
              <a:off x="3120" y="1632"/>
              <a:ext cx="864" cy="96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induction</a:t>
              </a:r>
            </a:p>
          </p:txBody>
        </p:sp>
        <p:sp>
          <p:nvSpPr>
            <p:cNvPr id="7281" name="Oval 113"/>
            <p:cNvSpPr>
              <a:spLocks noChangeArrowheads="1"/>
            </p:cNvSpPr>
            <p:nvPr/>
          </p:nvSpPr>
          <p:spPr bwMode="auto">
            <a:xfrm>
              <a:off x="4656" y="1440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" name="Oval 114"/>
            <p:cNvSpPr>
              <a:spLocks noChangeArrowheads="1"/>
            </p:cNvSpPr>
            <p:nvPr/>
          </p:nvSpPr>
          <p:spPr bwMode="auto">
            <a:xfrm>
              <a:off x="4512" y="182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" name="Oval 115"/>
            <p:cNvSpPr>
              <a:spLocks noChangeArrowheads="1"/>
            </p:cNvSpPr>
            <p:nvPr/>
          </p:nvSpPr>
          <p:spPr bwMode="auto">
            <a:xfrm>
              <a:off x="4848" y="1824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" name="Oval 116"/>
            <p:cNvSpPr>
              <a:spLocks noChangeArrowheads="1"/>
            </p:cNvSpPr>
            <p:nvPr/>
          </p:nvSpPr>
          <p:spPr bwMode="auto">
            <a:xfrm>
              <a:off x="4320" y="225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" name="Oval 117"/>
            <p:cNvSpPr>
              <a:spLocks noChangeArrowheads="1"/>
            </p:cNvSpPr>
            <p:nvPr/>
          </p:nvSpPr>
          <p:spPr bwMode="auto">
            <a:xfrm>
              <a:off x="4560" y="225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" name="Oval 118"/>
            <p:cNvSpPr>
              <a:spLocks noChangeArrowheads="1"/>
            </p:cNvSpPr>
            <p:nvPr/>
          </p:nvSpPr>
          <p:spPr bwMode="auto">
            <a:xfrm>
              <a:off x="4752" y="225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7" name="Oval 119"/>
            <p:cNvSpPr>
              <a:spLocks noChangeArrowheads="1"/>
            </p:cNvSpPr>
            <p:nvPr/>
          </p:nvSpPr>
          <p:spPr bwMode="auto">
            <a:xfrm>
              <a:off x="5040" y="225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" name="Line 120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Line 121"/>
            <p:cNvSpPr>
              <a:spLocks noChangeShapeType="1"/>
            </p:cNvSpPr>
            <p:nvPr/>
          </p:nvSpPr>
          <p:spPr bwMode="auto">
            <a:xfrm>
              <a:off x="4752" y="1584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122"/>
            <p:cNvSpPr>
              <a:spLocks noChangeShapeType="1"/>
            </p:cNvSpPr>
            <p:nvPr/>
          </p:nvSpPr>
          <p:spPr bwMode="auto">
            <a:xfrm flipH="1">
              <a:off x="4368" y="19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Line 123"/>
            <p:cNvSpPr>
              <a:spLocks noChangeShapeType="1"/>
            </p:cNvSpPr>
            <p:nvPr/>
          </p:nvSpPr>
          <p:spPr bwMode="auto">
            <a:xfrm>
              <a:off x="4560" y="196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Line 124"/>
            <p:cNvSpPr>
              <a:spLocks noChangeShapeType="1"/>
            </p:cNvSpPr>
            <p:nvPr/>
          </p:nvSpPr>
          <p:spPr bwMode="auto">
            <a:xfrm flipH="1">
              <a:off x="4800" y="196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Line 125"/>
            <p:cNvSpPr>
              <a:spLocks noChangeShapeType="1"/>
            </p:cNvSpPr>
            <p:nvPr/>
          </p:nvSpPr>
          <p:spPr bwMode="auto">
            <a:xfrm>
              <a:off x="4944" y="192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Text Box 128"/>
            <p:cNvSpPr txBox="1">
              <a:spLocks noChangeArrowheads="1"/>
            </p:cNvSpPr>
            <p:nvPr/>
          </p:nvSpPr>
          <p:spPr bwMode="auto">
            <a:xfrm>
              <a:off x="4166" y="1034"/>
              <a:ext cx="1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Decision Tree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Motivation # 1: Analysis Tool (cont’d)</a:t>
            </a:r>
          </a:p>
        </p:txBody>
      </p:sp>
      <p:sp>
        <p:nvSpPr>
          <p:cNvPr id="8317" name="Text Box 125"/>
          <p:cNvSpPr txBox="1">
            <a:spLocks noChangeArrowheads="1"/>
          </p:cNvSpPr>
          <p:nvPr/>
        </p:nvSpPr>
        <p:spPr bwMode="auto">
          <a:xfrm>
            <a:off x="898525" y="1641475"/>
            <a:ext cx="74072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Decision trees has been frequently used in IDSS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Some companies: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SGI: provides tools for decision tree visualization</a:t>
            </a:r>
          </a:p>
          <a:p>
            <a:pPr lvl="1"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Acknosoft (France), Tech:Inno (Germany): combine decision trees with CBR technology</a:t>
            </a:r>
          </a:p>
          <a:p>
            <a:pPr lvl="1"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Several applications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Decision trees are used for Data Mining</a:t>
            </a:r>
          </a:p>
          <a:p>
            <a:pPr lvl="1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600" b="1"/>
              <a:t>Parenthesis: Expert Systems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98525" y="1641475"/>
            <a:ext cx="74072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Have been used in (Sweet; How Computers Work 1999): 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 medicine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oil and mineral exploration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weather forecasting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stock market predictions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financial credit, fault analysis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some complex control systems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Two components: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Knowledge Base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Inference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1599</Words>
  <Application>Microsoft Office PowerPoint</Application>
  <PresentationFormat>On-screen Show (4:3)</PresentationFormat>
  <Paragraphs>388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Homework</vt:lpstr>
      <vt:lpstr>Homework (next class)</vt:lpstr>
      <vt:lpstr>From Data to Knowledge</vt:lpstr>
      <vt:lpstr>Experience Management vs CBR</vt:lpstr>
      <vt:lpstr>Decision Trees</vt:lpstr>
      <vt:lpstr>Motivation # 1: Analysis Tool</vt:lpstr>
      <vt:lpstr>Motivation # 1: Analysis Tool (cont’d)</vt:lpstr>
      <vt:lpstr>Motivation # 1: Analysis Tool (cont’d)</vt:lpstr>
      <vt:lpstr>Parenthesis: Expert Systems</vt:lpstr>
      <vt:lpstr>The Knowledge Base in Expert Systems</vt:lpstr>
      <vt:lpstr>The Inference Engine in Expert Systems</vt:lpstr>
      <vt:lpstr>Expert Systems: Some Examples</vt:lpstr>
      <vt:lpstr>Main Drawback of Expert Systems: The Knowledge Acquisition Bottle-Neck</vt:lpstr>
      <vt:lpstr>Motivation # 2: Avoid Knowledge Acquisition Bottle-Neck</vt:lpstr>
      <vt:lpstr>Motivation # 2 : Avoid Knowledge Acquisition Bottle-Neck</vt:lpstr>
      <vt:lpstr>Example</vt:lpstr>
      <vt:lpstr>Example of a Decision Tree</vt:lpstr>
      <vt:lpstr>Definition of A Decision Tree</vt:lpstr>
      <vt:lpstr>Some Properties of Decision Trees</vt:lpstr>
      <vt:lpstr>Some Properties of Decision Trees (II)</vt:lpstr>
      <vt:lpstr>Some Properties of Decision Trees (III)</vt:lpstr>
      <vt:lpstr>PowerPoint Presentation</vt:lpstr>
      <vt:lpstr>Some Properties of Decision Trees (IV)</vt:lpstr>
      <vt:lpstr>Homework Next Class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Decision Trees</dc:title>
  <dc:creator>Valued Gateway Client</dc:creator>
  <cp:lastModifiedBy>hector</cp:lastModifiedBy>
  <cp:revision>271</cp:revision>
  <dcterms:created xsi:type="dcterms:W3CDTF">2002-01-23T19:22:02Z</dcterms:created>
  <dcterms:modified xsi:type="dcterms:W3CDTF">2012-09-05T02:10:01Z</dcterms:modified>
</cp:coreProperties>
</file>