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69" r:id="rId4"/>
    <p:sldId id="267" r:id="rId5"/>
    <p:sldId id="259" r:id="rId6"/>
    <p:sldId id="265" r:id="rId7"/>
    <p:sldId id="266" r:id="rId8"/>
    <p:sldId id="270" r:id="rId9"/>
    <p:sldId id="271" r:id="rId10"/>
    <p:sldId id="262" r:id="rId11"/>
    <p:sldId id="260" r:id="rId12"/>
    <p:sldId id="263" r:id="rId13"/>
    <p:sldId id="264" r:id="rId14"/>
    <p:sldId id="272" r:id="rId15"/>
    <p:sldId id="273" r:id="rId16"/>
    <p:sldId id="274" r:id="rId17"/>
    <p:sldId id="275" r:id="rId18"/>
    <p:sldId id="276" r:id="rId19"/>
    <p:sldId id="277" r:id="rId20"/>
    <p:sldId id="280" r:id="rId21"/>
    <p:sldId id="279" r:id="rId22"/>
    <p:sldId id="27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8" r:id="rId40"/>
    <p:sldId id="299" r:id="rId41"/>
    <p:sldId id="300" r:id="rId42"/>
    <p:sldId id="301" r:id="rId43"/>
    <p:sldId id="303" r:id="rId44"/>
    <p:sldId id="302" r:id="rId45"/>
    <p:sldId id="304" r:id="rId46"/>
    <p:sldId id="305" r:id="rId47"/>
    <p:sldId id="306" r:id="rId48"/>
    <p:sldId id="307" r:id="rId49"/>
    <p:sldId id="308" r:id="rId50"/>
    <p:sldId id="310" r:id="rId51"/>
    <p:sldId id="311" r:id="rId52"/>
    <p:sldId id="312" r:id="rId53"/>
    <p:sldId id="313" r:id="rId54"/>
    <p:sldId id="309" r:id="rId55"/>
    <p:sldId id="314" r:id="rId56"/>
    <p:sldId id="315" r:id="rId57"/>
    <p:sldId id="316" r:id="rId58"/>
    <p:sldId id="317" r:id="rId59"/>
    <p:sldId id="318" r:id="rId60"/>
    <p:sldId id="31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4654" autoAdjust="0"/>
  </p:normalViewPr>
  <p:slideViewPr>
    <p:cSldViewPr>
      <p:cViewPr>
        <p:scale>
          <a:sx n="66" d="100"/>
          <a:sy n="66" d="100"/>
        </p:scale>
        <p:origin x="-1122" y="-78"/>
      </p:cViewPr>
      <p:guideLst>
        <p:guide orient="horz" pos="2160"/>
        <p:guide pos="2880"/>
      </p:guideLst>
    </p:cSldViewPr>
  </p:slideViewPr>
  <p:outlineViewPr>
    <p:cViewPr>
      <p:scale>
        <a:sx n="33" d="100"/>
        <a:sy n="33" d="100"/>
      </p:scale>
      <p:origin x="0" y="161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92063492063489E-2"/>
          <c:y val="8.11965811965812E-2"/>
          <c:w val="0.90740740740740744"/>
          <c:h val="0.87179487179487181"/>
        </c:manualLayout>
      </c:layout>
      <c:scatterChart>
        <c:scatterStyle val="lineMarker"/>
        <c:varyColors val="0"/>
        <c:ser>
          <c:idx val="0"/>
          <c:order val="0"/>
          <c:tx>
            <c:strRef>
              <c:f>Sheet1!$B$1</c:f>
              <c:strCache>
                <c:ptCount val="1"/>
                <c:pt idx="0">
                  <c:v>Column1</c:v>
                </c:pt>
              </c:strCache>
            </c:strRef>
          </c:tx>
          <c:spPr>
            <a:ln w="28575">
              <a:noFill/>
            </a:ln>
          </c:spPr>
          <c:dPt>
            <c:idx val="0"/>
            <c:marker>
              <c:spPr>
                <a:solidFill>
                  <a:srgbClr val="FF0000"/>
                </a:solidFill>
              </c:spPr>
            </c:marker>
            <c:bubble3D val="0"/>
          </c:dPt>
          <c:dPt>
            <c:idx val="1"/>
            <c:marker>
              <c:spPr>
                <a:solidFill>
                  <a:srgbClr val="FF0000"/>
                </a:solidFill>
              </c:spPr>
            </c:marker>
            <c:bubble3D val="0"/>
          </c:dPt>
          <c:dPt>
            <c:idx val="2"/>
            <c:marker>
              <c:spPr>
                <a:solidFill>
                  <a:srgbClr val="FF0000"/>
                </a:solidFill>
              </c:spPr>
            </c:marker>
            <c:bubble3D val="0"/>
          </c:dPt>
          <c:xVal>
            <c:numRef>
              <c:f>Sheet1!$A$2:$A$12</c:f>
              <c:numCache>
                <c:formatCode>General</c:formatCode>
                <c:ptCount val="11"/>
                <c:pt idx="0">
                  <c:v>0.5</c:v>
                </c:pt>
                <c:pt idx="1">
                  <c:v>0.7</c:v>
                </c:pt>
                <c:pt idx="2">
                  <c:v>1</c:v>
                </c:pt>
                <c:pt idx="3">
                  <c:v>2</c:v>
                </c:pt>
                <c:pt idx="4">
                  <c:v>2.2000000000000002</c:v>
                </c:pt>
                <c:pt idx="5">
                  <c:v>2.6</c:v>
                </c:pt>
              </c:numCache>
            </c:numRef>
          </c:xVal>
          <c:yVal>
            <c:numRef>
              <c:f>Sheet1!$B$2:$B$12</c:f>
              <c:numCache>
                <c:formatCode>General</c:formatCode>
                <c:ptCount val="11"/>
                <c:pt idx="0">
                  <c:v>1</c:v>
                </c:pt>
                <c:pt idx="1">
                  <c:v>2</c:v>
                </c:pt>
                <c:pt idx="2">
                  <c:v>3</c:v>
                </c:pt>
                <c:pt idx="3">
                  <c:v>2</c:v>
                </c:pt>
                <c:pt idx="4">
                  <c:v>3</c:v>
                </c:pt>
                <c:pt idx="5">
                  <c:v>0.7</c:v>
                </c:pt>
              </c:numCache>
            </c:numRef>
          </c:yVal>
          <c:smooth val="0"/>
        </c:ser>
        <c:dLbls>
          <c:showLegendKey val="0"/>
          <c:showVal val="0"/>
          <c:showCatName val="0"/>
          <c:showSerName val="0"/>
          <c:showPercent val="0"/>
          <c:showBubbleSize val="0"/>
        </c:dLbls>
        <c:axId val="34688000"/>
        <c:axId val="34689792"/>
      </c:scatterChart>
      <c:valAx>
        <c:axId val="34688000"/>
        <c:scaling>
          <c:orientation val="minMax"/>
          <c:max val="3"/>
          <c:min val="0"/>
        </c:scaling>
        <c:delete val="0"/>
        <c:axPos val="b"/>
        <c:numFmt formatCode="General" sourceLinked="1"/>
        <c:majorTickMark val="out"/>
        <c:minorTickMark val="none"/>
        <c:tickLblPos val="none"/>
        <c:crossAx val="34689792"/>
        <c:crosses val="autoZero"/>
        <c:crossBetween val="midCat"/>
        <c:majorUnit val="1"/>
      </c:valAx>
      <c:valAx>
        <c:axId val="34689792"/>
        <c:scaling>
          <c:orientation val="minMax"/>
        </c:scaling>
        <c:delete val="0"/>
        <c:axPos val="l"/>
        <c:numFmt formatCode="#,##0" sourceLinked="0"/>
        <c:majorTickMark val="out"/>
        <c:minorTickMark val="none"/>
        <c:tickLblPos val="none"/>
        <c:crossAx val="346880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EA3C1AB-7449-4797-AD8D-8431A1998643}" type="datetimeFigureOut">
              <a:rPr lang="en-US" smtClean="0"/>
              <a:t>11/9/2012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80FB79E-4C79-4F48-BF30-258E6704A5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3C1AB-7449-4797-AD8D-8431A1998643}"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3C1AB-7449-4797-AD8D-8431A1998643}"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3C1AB-7449-4797-AD8D-8431A1998643}"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3C1AB-7449-4797-AD8D-8431A1998643}"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3C1AB-7449-4797-AD8D-8431A1998643}"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EA3C1AB-7449-4797-AD8D-8431A1998643}" type="datetimeFigureOut">
              <a:rPr lang="en-US" smtClean="0"/>
              <a:t>11/9/2012</a:t>
            </a:fld>
            <a:endParaRPr lang="en-US"/>
          </a:p>
        </p:txBody>
      </p:sp>
      <p:sp>
        <p:nvSpPr>
          <p:cNvPr id="27" name="Slide Number Placeholder 26"/>
          <p:cNvSpPr>
            <a:spLocks noGrp="1"/>
          </p:cNvSpPr>
          <p:nvPr>
            <p:ph type="sldNum" sz="quarter" idx="11"/>
          </p:nvPr>
        </p:nvSpPr>
        <p:spPr/>
        <p:txBody>
          <a:bodyPr rtlCol="0"/>
          <a:lstStyle/>
          <a:p>
            <a:fld id="{280FB79E-4C79-4F48-BF30-258E6704A52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EA3C1AB-7449-4797-AD8D-8431A1998643}" type="datetimeFigureOut">
              <a:rPr lang="en-US" smtClean="0"/>
              <a:t>11/9/2012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80FB79E-4C79-4F48-BF30-258E6704A5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3C1AB-7449-4797-AD8D-8431A1998643}"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3C1AB-7449-4797-AD8D-8431A1998643}"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3C1AB-7449-4797-AD8D-8431A1998643}"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FB79E-4C79-4F48-BF30-258E6704A5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EA3C1AB-7449-4797-AD8D-8431A1998643}" type="datetimeFigureOut">
              <a:rPr lang="en-US" smtClean="0"/>
              <a:t>11/9/2012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80FB79E-4C79-4F48-BF30-258E6704A5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Knowledge Containers</a:t>
            </a:r>
            <a:endParaRPr lang="en-US" dirty="0"/>
          </a:p>
        </p:txBody>
      </p:sp>
      <p:sp>
        <p:nvSpPr>
          <p:cNvPr id="5" name="TextBox 4"/>
          <p:cNvSpPr txBox="1"/>
          <p:nvPr/>
        </p:nvSpPr>
        <p:spPr>
          <a:xfrm>
            <a:off x="457200" y="4337209"/>
            <a:ext cx="7315200" cy="2215991"/>
          </a:xfrm>
          <a:prstGeom prst="rect">
            <a:avLst/>
          </a:prstGeom>
          <a:noFill/>
        </p:spPr>
        <p:txBody>
          <a:bodyPr wrap="square" rtlCol="0">
            <a:spAutoFit/>
          </a:bodyPr>
          <a:lstStyle/>
          <a:p>
            <a:r>
              <a:rPr lang="en-US" sz="2400" dirty="0" smtClean="0">
                <a:solidFill>
                  <a:schemeClr val="tx2">
                    <a:lumMod val="75000"/>
                  </a:schemeClr>
                </a:solidFill>
              </a:rPr>
              <a:t>Giulio Finestrali</a:t>
            </a:r>
          </a:p>
          <a:p>
            <a:r>
              <a:rPr lang="en-US" sz="2400" dirty="0" smtClean="0">
                <a:solidFill>
                  <a:schemeClr val="tx2">
                    <a:lumMod val="75000"/>
                  </a:schemeClr>
                </a:solidFill>
              </a:rPr>
              <a:t>CSE 435 – Intelligent Decision Support Systems</a:t>
            </a:r>
          </a:p>
          <a:p>
            <a:endParaRPr lang="en-US" sz="2400" dirty="0">
              <a:solidFill>
                <a:schemeClr val="tx2">
                  <a:lumMod val="75000"/>
                </a:schemeClr>
              </a:solidFill>
            </a:endParaRPr>
          </a:p>
          <a:p>
            <a:r>
              <a:rPr lang="en-US" sz="2400" dirty="0" smtClean="0">
                <a:solidFill>
                  <a:schemeClr val="tx2">
                    <a:lumMod val="75000"/>
                  </a:schemeClr>
                </a:solidFill>
              </a:rPr>
              <a:t>Instructor: Prof. Hector Muñoz-Avila</a:t>
            </a:r>
          </a:p>
          <a:p>
            <a:endParaRPr lang="en-US" sz="2400" dirty="0">
              <a:solidFill>
                <a:schemeClr val="tx2">
                  <a:lumMod val="75000"/>
                </a:schemeClr>
              </a:solidFill>
            </a:endParaRPr>
          </a:p>
          <a:p>
            <a:r>
              <a:rPr lang="en-US" dirty="0" smtClean="0">
                <a:solidFill>
                  <a:schemeClr val="tx2">
                    <a:lumMod val="75000"/>
                  </a:schemeClr>
                </a:solidFill>
              </a:rPr>
              <a:t>Lehigh University – Fall 2012</a:t>
            </a:r>
            <a:endParaRPr lang="en-US" dirty="0">
              <a:solidFill>
                <a:schemeClr val="tx2">
                  <a:lumMod val="75000"/>
                </a:schemeClr>
              </a:solidFill>
            </a:endParaRPr>
          </a:p>
        </p:txBody>
      </p:sp>
    </p:spTree>
    <p:extLst>
      <p:ext uri="{BB962C8B-B14F-4D97-AF65-F5344CB8AC3E}">
        <p14:creationId xmlns:p14="http://schemas.microsoft.com/office/powerpoint/2010/main" val="772212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CBR Knowledge Model</a:t>
            </a:r>
            <a:endParaRPr lang="en-US" b="1" dirty="0"/>
          </a:p>
        </p:txBody>
      </p:sp>
      <p:sp>
        <p:nvSpPr>
          <p:cNvPr id="3" name="Content Placeholder 2"/>
          <p:cNvSpPr>
            <a:spLocks noGrp="1"/>
          </p:cNvSpPr>
          <p:nvPr>
            <p:ph idx="1"/>
          </p:nvPr>
        </p:nvSpPr>
        <p:spPr/>
        <p:txBody>
          <a:bodyPr/>
          <a:lstStyle/>
          <a:p>
            <a:pPr>
              <a:buClr>
                <a:schemeClr val="accent1">
                  <a:lumMod val="75000"/>
                </a:schemeClr>
              </a:buClr>
            </a:pPr>
            <a:r>
              <a:rPr lang="en-US" dirty="0"/>
              <a:t>CBR is different than most knowledge representation systems: more flexible and sometimes more powerful</a:t>
            </a:r>
            <a:r>
              <a:rPr lang="en-US" dirty="0" smtClean="0"/>
              <a:t>.</a:t>
            </a:r>
          </a:p>
          <a:p>
            <a:pPr>
              <a:buClr>
                <a:schemeClr val="accent1">
                  <a:lumMod val="75000"/>
                </a:schemeClr>
              </a:buClr>
            </a:pPr>
            <a:endParaRPr lang="en-US" dirty="0"/>
          </a:p>
          <a:p>
            <a:pPr>
              <a:buClr>
                <a:schemeClr val="accent1">
                  <a:lumMod val="75000"/>
                </a:schemeClr>
              </a:buClr>
            </a:pPr>
            <a:r>
              <a:rPr lang="en-US" dirty="0" smtClean="0"/>
              <a:t>In CBR, we can improve the system by carefully handling knowledge containers: we can shift knowledge between containers in order to improve the performances of a CBR system.</a:t>
            </a:r>
            <a:endParaRPr lang="en-US" dirty="0"/>
          </a:p>
          <a:p>
            <a:pPr marL="109728" indent="0">
              <a:buClr>
                <a:schemeClr val="accent1">
                  <a:lumMod val="75000"/>
                </a:schemeClr>
              </a:buClr>
              <a:buNone/>
            </a:pPr>
            <a:endParaRPr lang="en-US" dirty="0" smtClean="0"/>
          </a:p>
          <a:p>
            <a:pPr marL="109728" indent="0">
              <a:buClr>
                <a:schemeClr val="accent1">
                  <a:lumMod val="75000"/>
                </a:schemeClr>
              </a:buClr>
              <a:buNone/>
            </a:pPr>
            <a:endParaRPr lang="en-US" dirty="0" smtClean="0"/>
          </a:p>
        </p:txBody>
      </p:sp>
    </p:spTree>
    <p:extLst>
      <p:ext uri="{BB962C8B-B14F-4D97-AF65-F5344CB8AC3E}">
        <p14:creationId xmlns:p14="http://schemas.microsoft.com/office/powerpoint/2010/main" val="22362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Containers in CBR</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In CBR we define four knowledge containers:</a:t>
            </a:r>
          </a:p>
          <a:p>
            <a:pPr lvl="1">
              <a:buClr>
                <a:schemeClr val="accent1">
                  <a:lumMod val="75000"/>
                </a:schemeClr>
              </a:buClr>
            </a:pPr>
            <a:r>
              <a:rPr lang="en-US" b="1" dirty="0" smtClean="0"/>
              <a:t>Vocabulary</a:t>
            </a:r>
          </a:p>
          <a:p>
            <a:pPr lvl="1">
              <a:buClr>
                <a:schemeClr val="accent1">
                  <a:lumMod val="75000"/>
                </a:schemeClr>
              </a:buClr>
            </a:pPr>
            <a:r>
              <a:rPr lang="en-US" b="1" dirty="0" smtClean="0"/>
              <a:t>Similarity Measure</a:t>
            </a:r>
          </a:p>
          <a:p>
            <a:pPr lvl="1">
              <a:buClr>
                <a:schemeClr val="accent1">
                  <a:lumMod val="75000"/>
                </a:schemeClr>
              </a:buClr>
            </a:pPr>
            <a:r>
              <a:rPr lang="en-US" b="1" dirty="0" smtClean="0"/>
              <a:t>Case Base</a:t>
            </a:r>
          </a:p>
          <a:p>
            <a:pPr lvl="1">
              <a:buClr>
                <a:schemeClr val="accent1">
                  <a:lumMod val="75000"/>
                </a:schemeClr>
              </a:buClr>
            </a:pPr>
            <a:r>
              <a:rPr lang="en-US" b="1" dirty="0" smtClean="0"/>
              <a:t>Solution Transformation</a:t>
            </a:r>
          </a:p>
          <a:p>
            <a:pPr marL="411480" lvl="1" indent="0">
              <a:buClr>
                <a:schemeClr val="accent1">
                  <a:lumMod val="75000"/>
                </a:schemeClr>
              </a:buClr>
              <a:buNone/>
            </a:pPr>
            <a:endParaRPr lang="en-US" b="1" dirty="0"/>
          </a:p>
          <a:p>
            <a:pPr>
              <a:buClr>
                <a:schemeClr val="accent1">
                  <a:lumMod val="75000"/>
                </a:schemeClr>
              </a:buClr>
            </a:pPr>
            <a:r>
              <a:rPr lang="en-US" dirty="0" smtClean="0"/>
              <a:t>These containers are not static but they interact between each other and their contents change throughout the execution of the system.</a:t>
            </a:r>
          </a:p>
        </p:txBody>
      </p:sp>
    </p:spTree>
    <p:extLst>
      <p:ext uri="{BB962C8B-B14F-4D97-AF65-F5344CB8AC3E}">
        <p14:creationId xmlns:p14="http://schemas.microsoft.com/office/powerpoint/2010/main" val="3545280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Containers interaction in CBR</a:t>
            </a:r>
          </a:p>
        </p:txBody>
      </p:sp>
      <p:sp>
        <p:nvSpPr>
          <p:cNvPr id="3" name="Content Placeholder 2"/>
          <p:cNvSpPr>
            <a:spLocks noGrp="1"/>
          </p:cNvSpPr>
          <p:nvPr>
            <p:ph idx="1"/>
          </p:nvPr>
        </p:nvSpPr>
        <p:spPr>
          <a:xfrm>
            <a:off x="457200" y="2249424"/>
            <a:ext cx="4495800" cy="4325112"/>
          </a:xfrm>
        </p:spPr>
        <p:txBody>
          <a:bodyPr>
            <a:normAutofit/>
          </a:bodyPr>
          <a:lstStyle/>
          <a:p>
            <a:pPr marL="109728" indent="0">
              <a:buClr>
                <a:schemeClr val="accent1">
                  <a:lumMod val="75000"/>
                </a:schemeClr>
              </a:buClr>
              <a:buNone/>
            </a:pPr>
            <a:r>
              <a:rPr lang="en-US" sz="2400" b="1" dirty="0" smtClean="0"/>
              <a:t>Observation:</a:t>
            </a:r>
          </a:p>
          <a:p>
            <a:pPr marL="109728" indent="0">
              <a:buClr>
                <a:schemeClr val="accent1">
                  <a:lumMod val="75000"/>
                </a:schemeClr>
              </a:buClr>
              <a:buNone/>
            </a:pPr>
            <a:r>
              <a:rPr lang="en-US" sz="2400" dirty="0" smtClean="0"/>
              <a:t>No container is able to solve completeley a task using exclusively its knowledge.</a:t>
            </a:r>
          </a:p>
          <a:p>
            <a:pPr marL="109728" indent="0">
              <a:buClr>
                <a:schemeClr val="accent1">
                  <a:lumMod val="75000"/>
                </a:schemeClr>
              </a:buClr>
              <a:buNone/>
            </a:pPr>
            <a:endParaRPr lang="en-US" sz="2400" dirty="0"/>
          </a:p>
          <a:p>
            <a:pPr marL="109728" indent="0">
              <a:buClr>
                <a:schemeClr val="accent1">
                  <a:lumMod val="75000"/>
                </a:schemeClr>
              </a:buClr>
              <a:buNone/>
            </a:pPr>
            <a:r>
              <a:rPr lang="en-US" sz="2400" dirty="0" smtClean="0"/>
              <a:t>The containers depend on each other to solve a given task.</a:t>
            </a:r>
          </a:p>
          <a:p>
            <a:pPr marL="109728" indent="0">
              <a:buClr>
                <a:schemeClr val="accent1">
                  <a:lumMod val="75000"/>
                </a:schemeClr>
              </a:buClr>
              <a:buNone/>
            </a:pPr>
            <a:endParaRPr lang="en-US" dirty="0" smtClean="0"/>
          </a:p>
          <a:p>
            <a:pPr marL="109728" indent="0">
              <a:buClr>
                <a:schemeClr val="accent1">
                  <a:lumMod val="75000"/>
                </a:schemeClr>
              </a:buClr>
              <a:buNone/>
            </a:pPr>
            <a:endParaRPr lang="en-US"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19400"/>
            <a:ext cx="2709863"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850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20000"/>
          </a:bodyPr>
          <a:lstStyle/>
          <a:p>
            <a:pPr>
              <a:buClr>
                <a:schemeClr val="accent1">
                  <a:lumMod val="75000"/>
                </a:schemeClr>
              </a:buClr>
            </a:pPr>
            <a:r>
              <a:rPr lang="en-US" dirty="0" smtClean="0"/>
              <a:t>The Vocabulary is the most basic Knowledge Container, yet probably the most important</a:t>
            </a:r>
          </a:p>
          <a:p>
            <a:pPr marL="109728" indent="0">
              <a:buClr>
                <a:schemeClr val="accent1">
                  <a:lumMod val="75000"/>
                </a:schemeClr>
              </a:buClr>
              <a:buNone/>
            </a:pPr>
            <a:endParaRPr lang="en-US" dirty="0" smtClean="0"/>
          </a:p>
          <a:p>
            <a:pPr>
              <a:buClr>
                <a:schemeClr val="accent1">
                  <a:lumMod val="75000"/>
                </a:schemeClr>
              </a:buClr>
            </a:pPr>
            <a:r>
              <a:rPr lang="en-US" dirty="0" smtClean="0"/>
              <a:t>It is common </a:t>
            </a:r>
            <a:r>
              <a:rPr lang="en-US" smtClean="0"/>
              <a:t>in every </a:t>
            </a:r>
            <a:r>
              <a:rPr lang="en-US" dirty="0" smtClean="0"/>
              <a:t>Knowledge-based system, not only in CBR</a:t>
            </a:r>
          </a:p>
          <a:p>
            <a:pPr marL="109728" indent="0">
              <a:buClr>
                <a:schemeClr val="accent1">
                  <a:lumMod val="75000"/>
                </a:schemeClr>
              </a:buClr>
              <a:buNone/>
            </a:pPr>
            <a:endParaRPr lang="en-US" dirty="0" smtClean="0"/>
          </a:p>
          <a:p>
            <a:pPr>
              <a:buClr>
                <a:schemeClr val="accent1">
                  <a:lumMod val="75000"/>
                </a:schemeClr>
              </a:buClr>
            </a:pPr>
            <a:r>
              <a:rPr lang="en-US" dirty="0" smtClean="0"/>
              <a:t>It contains everything we can talk about explicitly</a:t>
            </a:r>
          </a:p>
          <a:p>
            <a:pPr marL="109728" indent="0">
              <a:buClr>
                <a:schemeClr val="accent1">
                  <a:lumMod val="75000"/>
                </a:schemeClr>
              </a:buClr>
              <a:buNone/>
            </a:pPr>
            <a:endParaRPr lang="en-US" dirty="0" smtClean="0"/>
          </a:p>
          <a:p>
            <a:pPr>
              <a:buClr>
                <a:schemeClr val="accent1">
                  <a:lumMod val="75000"/>
                </a:schemeClr>
              </a:buClr>
            </a:pPr>
            <a:r>
              <a:rPr lang="en-US" dirty="0" smtClean="0"/>
              <a:t>In the case of CBR systems with attribute-value representation, the Vocabulary contains every attribute definition, the possible values for each attribute, the attribute weight etc.</a:t>
            </a:r>
          </a:p>
        </p:txBody>
      </p:sp>
    </p:spTree>
    <p:extLst>
      <p:ext uri="{BB962C8B-B14F-4D97-AF65-F5344CB8AC3E}">
        <p14:creationId xmlns:p14="http://schemas.microsoft.com/office/powerpoint/2010/main" val="1448850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Vocabulary - continued</a:t>
            </a:r>
            <a:endParaRPr lang="en-US" dirty="0"/>
          </a:p>
        </p:txBody>
      </p:sp>
      <p:sp>
        <p:nvSpPr>
          <p:cNvPr id="3" name="Content Placeholder 2"/>
          <p:cNvSpPr>
            <a:spLocks noGrp="1"/>
          </p:cNvSpPr>
          <p:nvPr>
            <p:ph idx="1"/>
          </p:nvPr>
        </p:nvSpPr>
        <p:spPr/>
        <p:txBody>
          <a:bodyPr>
            <a:normAutofit fontScale="92500" lnSpcReduction="10000"/>
          </a:bodyPr>
          <a:lstStyle/>
          <a:p>
            <a:pPr>
              <a:buClr>
                <a:schemeClr val="accent1">
                  <a:lumMod val="75000"/>
                </a:schemeClr>
              </a:buClr>
            </a:pPr>
            <a:r>
              <a:rPr lang="en-US" dirty="0" smtClean="0"/>
              <a:t>Consider a computable attribute C (like the quotient between two attributes). C is called a </a:t>
            </a:r>
            <a:r>
              <a:rPr lang="en-US" b="1" dirty="0" smtClean="0"/>
              <a:t>virtual attribute</a:t>
            </a:r>
          </a:p>
          <a:p>
            <a:pPr>
              <a:buClr>
                <a:schemeClr val="accent1">
                  <a:lumMod val="75000"/>
                </a:schemeClr>
              </a:buClr>
            </a:pPr>
            <a:endParaRPr lang="en-US" b="1" dirty="0" smtClean="0"/>
          </a:p>
          <a:p>
            <a:pPr>
              <a:buClr>
                <a:schemeClr val="accent1">
                  <a:lumMod val="75000"/>
                </a:schemeClr>
              </a:buClr>
            </a:pPr>
            <a:r>
              <a:rPr lang="en-US" dirty="0" smtClean="0"/>
              <a:t>When we have such attributes, we don’t know their relevance</a:t>
            </a:r>
          </a:p>
          <a:p>
            <a:pPr>
              <a:buClr>
                <a:schemeClr val="accent1">
                  <a:lumMod val="75000"/>
                </a:schemeClr>
              </a:buClr>
            </a:pPr>
            <a:endParaRPr lang="en-US" dirty="0" smtClean="0"/>
          </a:p>
          <a:p>
            <a:pPr>
              <a:buClr>
                <a:schemeClr val="accent1">
                  <a:lumMod val="75000"/>
                </a:schemeClr>
              </a:buClr>
            </a:pPr>
            <a:r>
              <a:rPr lang="en-US" dirty="0" smtClean="0"/>
              <a:t>Adding a virtual attribute to the Vocabulary can improve the performances of the system. Sometimes it can lead to the deletion of other (less useful) attributes</a:t>
            </a:r>
          </a:p>
        </p:txBody>
      </p:sp>
    </p:spTree>
    <p:extLst>
      <p:ext uri="{BB962C8B-B14F-4D97-AF65-F5344CB8AC3E}">
        <p14:creationId xmlns:p14="http://schemas.microsoft.com/office/powerpoint/2010/main" val="3360159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Vocabulary – Sub-containers</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We can identify several sub-containers in the Vocabulary:</a:t>
            </a:r>
          </a:p>
          <a:p>
            <a:pPr lvl="1">
              <a:buClr>
                <a:schemeClr val="accent1">
                  <a:lumMod val="75000"/>
                </a:schemeClr>
              </a:buClr>
            </a:pPr>
            <a:r>
              <a:rPr lang="en-US" dirty="0" smtClean="0"/>
              <a:t>Retrieval Attributes</a:t>
            </a:r>
          </a:p>
          <a:p>
            <a:pPr lvl="1">
              <a:buClr>
                <a:schemeClr val="accent1">
                  <a:lumMod val="75000"/>
                </a:schemeClr>
              </a:buClr>
            </a:pPr>
            <a:r>
              <a:rPr lang="en-US" dirty="0" smtClean="0"/>
              <a:t>Input Attributes</a:t>
            </a:r>
          </a:p>
          <a:p>
            <a:pPr lvl="1">
              <a:buClr>
                <a:schemeClr val="accent1">
                  <a:lumMod val="75000"/>
                </a:schemeClr>
              </a:buClr>
            </a:pPr>
            <a:r>
              <a:rPr lang="en-US" dirty="0" smtClean="0"/>
              <a:t>Output Attributes</a:t>
            </a:r>
          </a:p>
          <a:p>
            <a:pPr lvl="1">
              <a:buClr>
                <a:schemeClr val="accent1">
                  <a:lumMod val="75000"/>
                </a:schemeClr>
              </a:buClr>
            </a:pPr>
            <a:endParaRPr lang="en-US" dirty="0" smtClean="0"/>
          </a:p>
          <a:p>
            <a:pPr marL="576072" indent="-457200">
              <a:buClr>
                <a:schemeClr val="accent1">
                  <a:lumMod val="75000"/>
                </a:schemeClr>
              </a:buClr>
            </a:pPr>
            <a:r>
              <a:rPr lang="en-US" dirty="0" smtClean="0"/>
              <a:t>These sub-containers are often used in real world application domains</a:t>
            </a:r>
            <a:endParaRPr lang="en-US" dirty="0"/>
          </a:p>
        </p:txBody>
      </p:sp>
    </p:spTree>
    <p:extLst>
      <p:ext uri="{BB962C8B-B14F-4D97-AF65-F5344CB8AC3E}">
        <p14:creationId xmlns:p14="http://schemas.microsoft.com/office/powerpoint/2010/main" val="60731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Similarity Container</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In this container we store all the knowledge that is needed to compute similarity between cases</a:t>
            </a:r>
          </a:p>
          <a:p>
            <a:pPr>
              <a:buClr>
                <a:schemeClr val="accent1">
                  <a:lumMod val="75000"/>
                </a:schemeClr>
              </a:buClr>
            </a:pPr>
            <a:endParaRPr lang="en-US" dirty="0"/>
          </a:p>
          <a:p>
            <a:pPr>
              <a:buClr>
                <a:schemeClr val="accent1">
                  <a:lumMod val="75000"/>
                </a:schemeClr>
              </a:buClr>
            </a:pPr>
            <a:r>
              <a:rPr lang="en-US" dirty="0" smtClean="0"/>
              <a:t>In CBR it is important to quantify similarities.</a:t>
            </a:r>
          </a:p>
          <a:p>
            <a:pPr>
              <a:buClr>
                <a:schemeClr val="accent1">
                  <a:lumMod val="75000"/>
                </a:schemeClr>
              </a:buClr>
            </a:pPr>
            <a:endParaRPr lang="en-US" dirty="0"/>
          </a:p>
          <a:p>
            <a:pPr>
              <a:buClr>
                <a:schemeClr val="accent1">
                  <a:lumMod val="75000"/>
                </a:schemeClr>
              </a:buClr>
            </a:pPr>
            <a:r>
              <a:rPr lang="en-US" dirty="0" smtClean="0"/>
              <a:t>The Similarity Container will hold the similarity metrics used by the system</a:t>
            </a:r>
            <a:endParaRPr lang="en-US" dirty="0"/>
          </a:p>
        </p:txBody>
      </p:sp>
    </p:spTree>
    <p:extLst>
      <p:ext uri="{BB962C8B-B14F-4D97-AF65-F5344CB8AC3E}">
        <p14:creationId xmlns:p14="http://schemas.microsoft.com/office/powerpoint/2010/main" val="64637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Base Container</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buClr>
                <a:schemeClr val="accent1">
                  <a:lumMod val="75000"/>
                </a:schemeClr>
              </a:buClr>
            </a:pPr>
            <a:r>
              <a:rPr lang="en-US" dirty="0" smtClean="0"/>
              <a:t>Contains the experiences, which can either be available or constructed by variations of existing cases. </a:t>
            </a:r>
          </a:p>
          <a:p>
            <a:pPr marL="109728" indent="0">
              <a:lnSpc>
                <a:spcPct val="110000"/>
              </a:lnSpc>
              <a:buClr>
                <a:schemeClr val="accent1">
                  <a:lumMod val="75000"/>
                </a:schemeClr>
              </a:buClr>
              <a:buNone/>
            </a:pPr>
            <a:endParaRPr lang="en-US" dirty="0" smtClean="0"/>
          </a:p>
          <a:p>
            <a:pPr>
              <a:lnSpc>
                <a:spcPct val="110000"/>
              </a:lnSpc>
              <a:buClr>
                <a:schemeClr val="accent1">
                  <a:lumMod val="75000"/>
                </a:schemeClr>
              </a:buClr>
            </a:pPr>
            <a:r>
              <a:rPr lang="en-US" dirty="0" smtClean="0"/>
              <a:t>The experiences are usually stored in pairs (p, s),</a:t>
            </a:r>
            <a:r>
              <a:rPr lang="en-US" dirty="0"/>
              <a:t> </a:t>
            </a:r>
            <a:r>
              <a:rPr lang="en-US" dirty="0" smtClean="0"/>
              <a:t>where </a:t>
            </a:r>
            <a:r>
              <a:rPr lang="en-US" i="1" dirty="0"/>
              <a:t> </a:t>
            </a:r>
            <a:r>
              <a:rPr lang="en-US" i="1" dirty="0" smtClean="0"/>
              <a:t>p </a:t>
            </a:r>
            <a:r>
              <a:rPr lang="en-US" dirty="0" smtClean="0"/>
              <a:t>is the problem (the case) and </a:t>
            </a:r>
            <a:r>
              <a:rPr lang="en-US" i="1" dirty="0" smtClean="0"/>
              <a:t>s</a:t>
            </a:r>
            <a:r>
              <a:rPr lang="en-US" dirty="0" smtClean="0"/>
              <a:t> is the solution.</a:t>
            </a:r>
          </a:p>
          <a:p>
            <a:pPr marL="109728" indent="0">
              <a:buClr>
                <a:schemeClr val="accent1">
                  <a:lumMod val="75000"/>
                </a:schemeClr>
              </a:buClr>
              <a:buNone/>
            </a:pPr>
            <a:endParaRPr lang="en-US" dirty="0"/>
          </a:p>
          <a:p>
            <a:pPr>
              <a:buClr>
                <a:schemeClr val="accent1">
                  <a:lumMod val="75000"/>
                </a:schemeClr>
              </a:buClr>
            </a:pPr>
            <a:r>
              <a:rPr lang="en-US" dirty="0" smtClean="0"/>
              <a:t>An optimal Case Base container has three requirements:</a:t>
            </a:r>
          </a:p>
          <a:p>
            <a:pPr lvl="1">
              <a:buClr>
                <a:schemeClr val="accent1">
                  <a:lumMod val="75000"/>
                </a:schemeClr>
              </a:buClr>
            </a:pPr>
            <a:r>
              <a:rPr lang="en-US" dirty="0" smtClean="0"/>
              <a:t>It must contain only cases (</a:t>
            </a:r>
            <a:r>
              <a:rPr lang="en-US" dirty="0" err="1" smtClean="0"/>
              <a:t>p,s</a:t>
            </a:r>
            <a:r>
              <a:rPr lang="en-US" dirty="0" smtClean="0"/>
              <a:t>) such that the utility of s for the problem p is maximal (or a good approximation)</a:t>
            </a:r>
          </a:p>
          <a:p>
            <a:pPr lvl="1">
              <a:buClr>
                <a:schemeClr val="accent1">
                  <a:lumMod val="75000"/>
                </a:schemeClr>
              </a:buClr>
            </a:pPr>
            <a:r>
              <a:rPr lang="en-US" dirty="0" smtClean="0"/>
              <a:t>It has to be competent</a:t>
            </a:r>
          </a:p>
          <a:p>
            <a:pPr lvl="1">
              <a:buClr>
                <a:schemeClr val="accent1">
                  <a:lumMod val="75000"/>
                </a:schemeClr>
              </a:buClr>
            </a:pPr>
            <a:r>
              <a:rPr lang="en-US" dirty="0" smtClean="0"/>
              <a:t>It has to be efficient</a:t>
            </a:r>
            <a:endParaRPr lang="en-US" dirty="0"/>
          </a:p>
        </p:txBody>
      </p:sp>
    </p:spTree>
    <p:extLst>
      <p:ext uri="{BB962C8B-B14F-4D97-AF65-F5344CB8AC3E}">
        <p14:creationId xmlns:p14="http://schemas.microsoft.com/office/powerpoint/2010/main" val="1934091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Base Container</a:t>
            </a:r>
            <a:endParaRPr lang="en-US" dirty="0"/>
          </a:p>
        </p:txBody>
      </p:sp>
      <p:sp>
        <p:nvSpPr>
          <p:cNvPr id="3" name="Content Placeholder 2"/>
          <p:cNvSpPr>
            <a:spLocks noGrp="1"/>
          </p:cNvSpPr>
          <p:nvPr>
            <p:ph idx="1"/>
          </p:nvPr>
        </p:nvSpPr>
        <p:spPr/>
        <p:txBody>
          <a:bodyPr>
            <a:normAutofit fontScale="92500" lnSpcReduction="20000"/>
          </a:bodyPr>
          <a:lstStyle/>
          <a:p>
            <a:pPr>
              <a:buClr>
                <a:schemeClr val="accent1">
                  <a:lumMod val="75000"/>
                </a:schemeClr>
              </a:buClr>
            </a:pPr>
            <a:r>
              <a:rPr lang="en-US" dirty="0" smtClean="0"/>
              <a:t>The last two requirements are </a:t>
            </a:r>
            <a:r>
              <a:rPr lang="en-US" b="1" dirty="0" smtClean="0"/>
              <a:t>conflicting</a:t>
            </a:r>
            <a:endParaRPr lang="en-US" dirty="0" smtClean="0"/>
          </a:p>
          <a:p>
            <a:pPr>
              <a:buClr>
                <a:schemeClr val="accent1">
                  <a:lumMod val="75000"/>
                </a:schemeClr>
              </a:buClr>
            </a:pPr>
            <a:endParaRPr lang="en-US" dirty="0"/>
          </a:p>
          <a:p>
            <a:pPr>
              <a:buClr>
                <a:schemeClr val="accent1">
                  <a:lumMod val="75000"/>
                </a:schemeClr>
              </a:buClr>
            </a:pPr>
            <a:r>
              <a:rPr lang="en-US" dirty="0" smtClean="0"/>
              <a:t>Inserting a new case in the Case Base increases its </a:t>
            </a:r>
            <a:r>
              <a:rPr lang="en-US" b="1" dirty="0" smtClean="0"/>
              <a:t>competence</a:t>
            </a:r>
            <a:r>
              <a:rPr lang="en-US" dirty="0" smtClean="0"/>
              <a:t> but decreases its </a:t>
            </a:r>
            <a:r>
              <a:rPr lang="en-US" b="1" dirty="0" smtClean="0"/>
              <a:t>efficiency</a:t>
            </a:r>
            <a:endParaRPr lang="en-US" dirty="0" smtClean="0"/>
          </a:p>
          <a:p>
            <a:pPr>
              <a:buClr>
                <a:schemeClr val="accent1">
                  <a:lumMod val="75000"/>
                </a:schemeClr>
              </a:buClr>
            </a:pPr>
            <a:endParaRPr lang="en-US" dirty="0"/>
          </a:p>
          <a:p>
            <a:pPr>
              <a:buClr>
                <a:schemeClr val="accent1">
                  <a:lumMod val="75000"/>
                </a:schemeClr>
              </a:buClr>
            </a:pPr>
            <a:r>
              <a:rPr lang="en-US" dirty="0" smtClean="0"/>
              <a:t>We have to reach an optimal state where we only  store cases that maximize the system’s competence without impacting too much on the system’s efficiency</a:t>
            </a:r>
          </a:p>
          <a:p>
            <a:pPr>
              <a:buClr>
                <a:schemeClr val="accent1">
                  <a:lumMod val="75000"/>
                </a:schemeClr>
              </a:buClr>
            </a:pPr>
            <a:endParaRPr lang="en-US" dirty="0"/>
          </a:p>
          <a:p>
            <a:pPr>
              <a:buClr>
                <a:schemeClr val="accent1">
                  <a:lumMod val="75000"/>
                </a:schemeClr>
              </a:buClr>
            </a:pPr>
            <a:r>
              <a:rPr lang="en-US" dirty="0" smtClean="0"/>
              <a:t>To do so, it’s crucial that we keep our Case Base updated, trashing useless cases (more on this later)</a:t>
            </a:r>
            <a:endParaRPr lang="en-US" dirty="0"/>
          </a:p>
        </p:txBody>
      </p:sp>
    </p:spTree>
    <p:extLst>
      <p:ext uri="{BB962C8B-B14F-4D97-AF65-F5344CB8AC3E}">
        <p14:creationId xmlns:p14="http://schemas.microsoft.com/office/powerpoint/2010/main" val="348893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Transformation Container</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Also called the Adaptation Container</a:t>
            </a:r>
          </a:p>
          <a:p>
            <a:pPr marL="109728" indent="0">
              <a:buClr>
                <a:schemeClr val="accent1">
                  <a:lumMod val="75000"/>
                </a:schemeClr>
              </a:buClr>
              <a:buNone/>
            </a:pPr>
            <a:endParaRPr lang="en-US" dirty="0" smtClean="0"/>
          </a:p>
          <a:p>
            <a:pPr>
              <a:buClr>
                <a:schemeClr val="accent1">
                  <a:lumMod val="75000"/>
                </a:schemeClr>
              </a:buClr>
            </a:pPr>
            <a:r>
              <a:rPr lang="en-US" dirty="0" smtClean="0"/>
              <a:t>The solutions obtained from the Case Base by the Similarity Container may be inappropriate</a:t>
            </a:r>
          </a:p>
          <a:p>
            <a:pPr>
              <a:buClr>
                <a:schemeClr val="accent1">
                  <a:lumMod val="75000"/>
                </a:schemeClr>
              </a:buClr>
            </a:pPr>
            <a:endParaRPr lang="en-US" dirty="0"/>
          </a:p>
          <a:p>
            <a:pPr>
              <a:buClr>
                <a:schemeClr val="accent1">
                  <a:lumMod val="75000"/>
                </a:schemeClr>
              </a:buClr>
            </a:pPr>
            <a:r>
              <a:rPr lang="en-US" dirty="0" smtClean="0"/>
              <a:t>This might be because we have a bad similarity metric, or simply because there was no case in the Case Base having sufficient utility</a:t>
            </a:r>
          </a:p>
        </p:txBody>
      </p:sp>
    </p:spTree>
    <p:extLst>
      <p:ext uri="{BB962C8B-B14F-4D97-AF65-F5344CB8AC3E}">
        <p14:creationId xmlns:p14="http://schemas.microsoft.com/office/powerpoint/2010/main" val="61246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2249424"/>
            <a:ext cx="5181600" cy="4325112"/>
          </a:xfrm>
        </p:spPr>
        <p:txBody>
          <a:bodyPr/>
          <a:lstStyle/>
          <a:p>
            <a:pPr>
              <a:buClr>
                <a:schemeClr val="accent1">
                  <a:lumMod val="75000"/>
                </a:schemeClr>
              </a:buClr>
            </a:pPr>
            <a:r>
              <a:rPr lang="en-US" dirty="0" smtClean="0"/>
              <a:t>The notion of Knowledge </a:t>
            </a:r>
            <a:br>
              <a:rPr lang="en-US" dirty="0" smtClean="0"/>
            </a:br>
            <a:r>
              <a:rPr lang="en-US" dirty="0" smtClean="0"/>
              <a:t>Containers was introduced</a:t>
            </a:r>
            <a:br>
              <a:rPr lang="en-US" dirty="0" smtClean="0"/>
            </a:br>
            <a:r>
              <a:rPr lang="en-US" dirty="0" smtClean="0"/>
              <a:t>by Michael M. Richter</a:t>
            </a:r>
          </a:p>
          <a:p>
            <a:pPr>
              <a:buClr>
                <a:schemeClr val="accent1">
                  <a:lumMod val="75000"/>
                </a:schemeClr>
              </a:buClr>
            </a:pPr>
            <a:endParaRPr lang="en-US" dirty="0" smtClean="0"/>
          </a:p>
          <a:p>
            <a:pPr>
              <a:buClr>
                <a:schemeClr val="accent1">
                  <a:lumMod val="75000"/>
                </a:schemeClr>
              </a:buClr>
            </a:pPr>
            <a:r>
              <a:rPr lang="en-US" dirty="0"/>
              <a:t>Richter, M. M. (2003). Knowledge containers. </a:t>
            </a:r>
            <a:r>
              <a:rPr lang="en-US" i="1" dirty="0"/>
              <a:t>Readings in Case-Based Reasoning. Morgan Kaufmann Publishers</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600200"/>
            <a:ext cx="2813304" cy="4262582"/>
          </a:xfrm>
          <a:prstGeom prst="rect">
            <a:avLst/>
          </a:prstGeom>
        </p:spPr>
      </p:pic>
      <p:sp>
        <p:nvSpPr>
          <p:cNvPr id="5" name="TextBox 4"/>
          <p:cNvSpPr txBox="1"/>
          <p:nvPr/>
        </p:nvSpPr>
        <p:spPr>
          <a:xfrm>
            <a:off x="6172200" y="5943600"/>
            <a:ext cx="2279904" cy="307777"/>
          </a:xfrm>
          <a:prstGeom prst="rect">
            <a:avLst/>
          </a:prstGeom>
          <a:noFill/>
        </p:spPr>
        <p:txBody>
          <a:bodyPr wrap="square" rtlCol="0">
            <a:spAutoFit/>
          </a:bodyPr>
          <a:lstStyle/>
          <a:p>
            <a:pPr algn="ctr"/>
            <a:r>
              <a:rPr lang="en-US" sz="1400" dirty="0" smtClean="0"/>
              <a:t>Picture source: Wikipedia</a:t>
            </a:r>
            <a:endParaRPr lang="en-US" sz="1400" dirty="0"/>
          </a:p>
        </p:txBody>
      </p:sp>
    </p:spTree>
    <p:extLst>
      <p:ext uri="{BB962C8B-B14F-4D97-AF65-F5344CB8AC3E}">
        <p14:creationId xmlns:p14="http://schemas.microsoft.com/office/powerpoint/2010/main" val="23311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Transformation Container</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The Adaptation process usually utilizes rule bases.</a:t>
            </a:r>
            <a:r>
              <a:rPr lang="en-US" dirty="0"/>
              <a:t> </a:t>
            </a:r>
            <a:r>
              <a:rPr lang="en-US" dirty="0" smtClean="0"/>
              <a:t>In this case the Transformation Container contains such rules.</a:t>
            </a:r>
          </a:p>
          <a:p>
            <a:pPr>
              <a:buClr>
                <a:schemeClr val="accent1">
                  <a:lumMod val="75000"/>
                </a:schemeClr>
              </a:buClr>
            </a:pPr>
            <a:endParaRPr lang="en-US" dirty="0"/>
          </a:p>
          <a:p>
            <a:pPr>
              <a:buClr>
                <a:schemeClr val="accent1">
                  <a:lumMod val="75000"/>
                </a:schemeClr>
              </a:buClr>
            </a:pPr>
            <a:r>
              <a:rPr lang="en-US" dirty="0" smtClean="0"/>
              <a:t>We can use this knowledge mainly for two purposes:</a:t>
            </a:r>
          </a:p>
          <a:p>
            <a:pPr lvl="1">
              <a:buClr>
                <a:schemeClr val="accent1">
                  <a:lumMod val="75000"/>
                </a:schemeClr>
              </a:buClr>
            </a:pPr>
            <a:r>
              <a:rPr lang="en-US" dirty="0" smtClean="0"/>
              <a:t>Transform an existing solution into a new one</a:t>
            </a:r>
          </a:p>
          <a:p>
            <a:pPr lvl="1">
              <a:buClr>
                <a:schemeClr val="accent1">
                  <a:lumMod val="75000"/>
                </a:schemeClr>
              </a:buClr>
            </a:pPr>
            <a:r>
              <a:rPr lang="en-US" dirty="0" smtClean="0"/>
              <a:t>Generate a new solution (e.g. planning)</a:t>
            </a:r>
          </a:p>
        </p:txBody>
      </p:sp>
    </p:spTree>
    <p:extLst>
      <p:ext uri="{BB962C8B-B14F-4D97-AF65-F5344CB8AC3E}">
        <p14:creationId xmlns:p14="http://schemas.microsoft.com/office/powerpoint/2010/main" val="91632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Text Placeholder 2"/>
          <p:cNvSpPr>
            <a:spLocks noGrp="1"/>
          </p:cNvSpPr>
          <p:nvPr>
            <p:ph type="body" idx="1"/>
          </p:nvPr>
        </p:nvSpPr>
        <p:spPr>
          <a:xfrm>
            <a:off x="722312" y="3367088"/>
            <a:ext cx="8193088" cy="2957512"/>
          </a:xfrm>
        </p:spPr>
        <p:txBody>
          <a:bodyPr>
            <a:normAutofit fontScale="92500" lnSpcReduction="10000"/>
          </a:bodyPr>
          <a:lstStyle/>
          <a:p>
            <a:r>
              <a:rPr lang="en-US" sz="2400" dirty="0" smtClean="0"/>
              <a:t>Improving the structure and </a:t>
            </a:r>
          </a:p>
          <a:p>
            <a:r>
              <a:rPr lang="en-US" sz="2400" dirty="0" smtClean="0"/>
              <a:t>performance of Knowledge Containers</a:t>
            </a:r>
          </a:p>
          <a:p>
            <a:endParaRPr lang="en-US" sz="2400" dirty="0"/>
          </a:p>
          <a:p>
            <a:endParaRPr lang="en-US" sz="2400" dirty="0" smtClean="0"/>
          </a:p>
          <a:p>
            <a:endParaRPr lang="en-US" sz="2400" dirty="0"/>
          </a:p>
          <a:p>
            <a:endParaRPr lang="en-US" sz="2400" dirty="0" smtClean="0"/>
          </a:p>
          <a:p>
            <a:r>
              <a:rPr lang="en-US" sz="1900" dirty="0" smtClean="0"/>
              <a:t>Reference </a:t>
            </a:r>
          </a:p>
          <a:p>
            <a:r>
              <a:rPr lang="en-US" sz="1900" i="1" dirty="0" smtClean="0"/>
              <a:t>Case-Based Reasoning: a Textbook</a:t>
            </a:r>
          </a:p>
          <a:p>
            <a:r>
              <a:rPr lang="en-US" sz="1900" dirty="0" smtClean="0"/>
              <a:t>Michael M. Richter – Rosina O. Weber</a:t>
            </a:r>
            <a:endParaRPr lang="en-US" sz="1900" dirty="0"/>
          </a:p>
        </p:txBody>
      </p:sp>
    </p:spTree>
    <p:extLst>
      <p:ext uri="{BB962C8B-B14F-4D97-AF65-F5344CB8AC3E}">
        <p14:creationId xmlns:p14="http://schemas.microsoft.com/office/powerpoint/2010/main" val="3307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Learning</a:t>
            </a:r>
            <a:endParaRPr lang="en-US" b="1" dirty="0"/>
          </a:p>
        </p:txBody>
      </p:sp>
      <p:sp>
        <p:nvSpPr>
          <p:cNvPr id="3" name="Content Placeholder 2"/>
          <p:cNvSpPr>
            <a:spLocks noGrp="1"/>
          </p:cNvSpPr>
          <p:nvPr>
            <p:ph idx="1"/>
          </p:nvPr>
        </p:nvSpPr>
        <p:spPr/>
        <p:txBody>
          <a:bodyPr>
            <a:noAutofit/>
          </a:bodyPr>
          <a:lstStyle/>
          <a:p>
            <a:pPr>
              <a:lnSpc>
                <a:spcPct val="170000"/>
              </a:lnSpc>
              <a:buClr>
                <a:schemeClr val="accent1">
                  <a:lumMod val="75000"/>
                </a:schemeClr>
              </a:buClr>
            </a:pPr>
            <a:r>
              <a:rPr lang="en-US" sz="1600" dirty="0" smtClean="0"/>
              <a:t>CBR usually uses a </a:t>
            </a:r>
            <a:r>
              <a:rPr lang="en-US" sz="1600" i="1" dirty="0" smtClean="0"/>
              <a:t>lazy learning</a:t>
            </a:r>
            <a:r>
              <a:rPr lang="en-US" sz="1600" dirty="0" smtClean="0"/>
              <a:t> technique: the results of the learning process are learned only when they are used (at runtime)</a:t>
            </a:r>
          </a:p>
          <a:p>
            <a:pPr>
              <a:lnSpc>
                <a:spcPct val="170000"/>
              </a:lnSpc>
              <a:buClr>
                <a:schemeClr val="accent1">
                  <a:lumMod val="75000"/>
                </a:schemeClr>
              </a:buClr>
            </a:pPr>
            <a:endParaRPr lang="en-US" sz="1600" dirty="0"/>
          </a:p>
          <a:p>
            <a:pPr>
              <a:lnSpc>
                <a:spcPct val="170000"/>
              </a:lnSpc>
              <a:buClr>
                <a:schemeClr val="accent1">
                  <a:lumMod val="75000"/>
                </a:schemeClr>
              </a:buClr>
            </a:pPr>
            <a:r>
              <a:rPr lang="en-US" sz="1600" dirty="0" smtClean="0"/>
              <a:t>In contrast, </a:t>
            </a:r>
            <a:r>
              <a:rPr lang="en-US" sz="1600" i="1" dirty="0" smtClean="0"/>
              <a:t>eager learning</a:t>
            </a:r>
            <a:r>
              <a:rPr lang="en-US" sz="1600" dirty="0" smtClean="0"/>
              <a:t> is a learning technique in which the learning results are known right away and are compiled into the system for later use. This happens for example when we learn similarity measures and weights</a:t>
            </a:r>
          </a:p>
          <a:p>
            <a:pPr>
              <a:lnSpc>
                <a:spcPct val="170000"/>
              </a:lnSpc>
              <a:buClr>
                <a:schemeClr val="accent1">
                  <a:lumMod val="75000"/>
                </a:schemeClr>
              </a:buClr>
            </a:pPr>
            <a:endParaRPr lang="en-US" sz="1600" dirty="0"/>
          </a:p>
          <a:p>
            <a:pPr>
              <a:lnSpc>
                <a:spcPct val="170000"/>
              </a:lnSpc>
              <a:buClr>
                <a:schemeClr val="accent1">
                  <a:lumMod val="75000"/>
                </a:schemeClr>
              </a:buClr>
            </a:pPr>
            <a:r>
              <a:rPr lang="en-US" sz="1600" dirty="0" smtClean="0"/>
              <a:t>Even if CBR follows the lazy learning approach, we can still improve parts of a CBR system by eager learning. The results of this process will be compiled into the system (causing immediate improvements)</a:t>
            </a:r>
          </a:p>
        </p:txBody>
      </p:sp>
    </p:spTree>
    <p:extLst>
      <p:ext uri="{BB962C8B-B14F-4D97-AF65-F5344CB8AC3E}">
        <p14:creationId xmlns:p14="http://schemas.microsoft.com/office/powerpoint/2010/main" val="2307242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Performances</a:t>
            </a:r>
            <a:endParaRPr lang="en-US" dirty="0"/>
          </a:p>
        </p:txBody>
      </p:sp>
      <p:sp>
        <p:nvSpPr>
          <p:cNvPr id="3" name="Content Placeholder 2"/>
          <p:cNvSpPr>
            <a:spLocks noGrp="1"/>
          </p:cNvSpPr>
          <p:nvPr>
            <p:ph idx="1"/>
          </p:nvPr>
        </p:nvSpPr>
        <p:spPr/>
        <p:txBody>
          <a:bodyPr>
            <a:normAutofit/>
          </a:bodyPr>
          <a:lstStyle/>
          <a:p>
            <a:pPr>
              <a:buClr>
                <a:schemeClr val="accent1">
                  <a:lumMod val="75000"/>
                </a:schemeClr>
              </a:buClr>
            </a:pPr>
            <a:r>
              <a:rPr lang="en-US" dirty="0" smtClean="0"/>
              <a:t>When we talk about “improvement” we have to define what is </a:t>
            </a:r>
            <a:r>
              <a:rPr lang="en-US" i="1" dirty="0" smtClean="0"/>
              <a:t>good</a:t>
            </a:r>
            <a:r>
              <a:rPr lang="en-US" dirty="0" smtClean="0"/>
              <a:t> and what is </a:t>
            </a:r>
            <a:r>
              <a:rPr lang="en-US" i="1" dirty="0" smtClean="0"/>
              <a:t>better</a:t>
            </a:r>
            <a:endParaRPr lang="en-US" dirty="0"/>
          </a:p>
          <a:p>
            <a:pPr>
              <a:buClr>
                <a:schemeClr val="accent1">
                  <a:lumMod val="75000"/>
                </a:schemeClr>
              </a:buClr>
            </a:pPr>
            <a:endParaRPr lang="en-US" dirty="0" smtClean="0"/>
          </a:p>
          <a:p>
            <a:pPr>
              <a:buClr>
                <a:schemeClr val="accent1">
                  <a:lumMod val="75000"/>
                </a:schemeClr>
              </a:buClr>
            </a:pPr>
            <a:r>
              <a:rPr lang="en-US" dirty="0" smtClean="0"/>
              <a:t>This sounds easy, but is actually very hard! Even if formulated precisely, learning procedures cannot achieve this fully in reasonable time</a:t>
            </a:r>
          </a:p>
          <a:p>
            <a:pPr>
              <a:buClr>
                <a:schemeClr val="accent1">
                  <a:lumMod val="75000"/>
                </a:schemeClr>
              </a:buClr>
            </a:pPr>
            <a:endParaRPr lang="en-US" dirty="0"/>
          </a:p>
          <a:p>
            <a:pPr>
              <a:buClr>
                <a:schemeClr val="accent1">
                  <a:lumMod val="75000"/>
                </a:schemeClr>
              </a:buClr>
            </a:pPr>
            <a:r>
              <a:rPr lang="en-US" dirty="0" smtClean="0"/>
              <a:t>Conclusion: we have to live with inexactness</a:t>
            </a:r>
          </a:p>
        </p:txBody>
      </p:sp>
    </p:spTree>
    <p:extLst>
      <p:ext uri="{BB962C8B-B14F-4D97-AF65-F5344CB8AC3E}">
        <p14:creationId xmlns:p14="http://schemas.microsoft.com/office/powerpoint/2010/main" val="3496762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Inexactness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a:lnSpc>
                    <a:spcPct val="120000"/>
                  </a:lnSpc>
                  <a:buClr>
                    <a:schemeClr val="accent1">
                      <a:lumMod val="75000"/>
                    </a:schemeClr>
                  </a:buClr>
                </a:pPr>
                <a:r>
                  <a:rPr lang="en-US" dirty="0" smtClean="0"/>
                  <a:t>First, we can give a threshold </a:t>
                </a:r>
                <a:r>
                  <a:rPr lang="el-GR" dirty="0" smtClean="0">
                    <a:latin typeface="Georgia"/>
                  </a:rPr>
                  <a:t>ε</a:t>
                </a:r>
                <a:r>
                  <a:rPr lang="en-US" dirty="0" smtClean="0">
                    <a:latin typeface="Georgia"/>
                  </a:rPr>
                  <a:t> for an error in the learned result R. Such errors are tolerated</a:t>
                </a:r>
              </a:p>
              <a:p>
                <a:pPr marL="109728" indent="0">
                  <a:lnSpc>
                    <a:spcPct val="120000"/>
                  </a:lnSpc>
                  <a:buClr>
                    <a:schemeClr val="accent1">
                      <a:lumMod val="75000"/>
                    </a:schemeClr>
                  </a:buClr>
                  <a:buNone/>
                </a:pPr>
                <a:endParaRPr lang="en-US" dirty="0" smtClean="0">
                  <a:latin typeface="Georgia"/>
                </a:endParaRPr>
              </a:p>
              <a:p>
                <a:pPr>
                  <a:lnSpc>
                    <a:spcPct val="120000"/>
                  </a:lnSpc>
                  <a:buClr>
                    <a:schemeClr val="accent1">
                      <a:lumMod val="75000"/>
                    </a:schemeClr>
                  </a:buClr>
                </a:pPr>
                <a:r>
                  <a:rPr lang="en-US" dirty="0" smtClean="0">
                    <a:latin typeface="Georgia"/>
                  </a:rPr>
                  <a:t>Instead of enforcing that this tolerance is always respected, we require it to be respected with probability of at least 1-</a:t>
                </a:r>
                <a:r>
                  <a:rPr lang="el-GR" dirty="0" smtClean="0">
                    <a:latin typeface="Georgia"/>
                  </a:rPr>
                  <a:t>δ</a:t>
                </a:r>
                <a:r>
                  <a:rPr lang="en-US" dirty="0" smtClean="0">
                    <a:latin typeface="Georgia"/>
                  </a:rPr>
                  <a:t>:</a:t>
                </a:r>
              </a:p>
              <a:p>
                <a:pPr marL="109728" indent="0" algn="ctr">
                  <a:lnSpc>
                    <a:spcPct val="120000"/>
                  </a:lnSpc>
                  <a:buClr>
                    <a:schemeClr val="accent1">
                      <a:lumMod val="75000"/>
                    </a:schemeClr>
                  </a:buClr>
                  <a:buNone/>
                </a:pPr>
                <a14:m>
                  <m:oMathPara xmlns:m="http://schemas.openxmlformats.org/officeDocument/2006/math">
                    <m:oMathParaPr>
                      <m:jc m:val="centerGroup"/>
                    </m:oMathParaPr>
                    <m:oMath xmlns:m="http://schemas.openxmlformats.org/officeDocument/2006/math">
                      <m:r>
                        <a:rPr lang="en-US" b="0" i="1" smtClean="0">
                          <a:latin typeface="Cambria Math"/>
                        </a:rPr>
                        <m:t>𝑃𝑟𝑜𝑏</m:t>
                      </m:r>
                      <m:d>
                        <m:dPr>
                          <m:ctrlPr>
                            <a:rPr lang="en-US" b="0" i="1" smtClean="0">
                              <a:latin typeface="Cambria Math"/>
                            </a:rPr>
                          </m:ctrlPr>
                        </m:dPr>
                        <m:e>
                          <m:r>
                            <a:rPr lang="en-US" b="0" i="1" smtClean="0">
                              <a:latin typeface="Cambria Math"/>
                            </a:rPr>
                            <m:t>𝑒𝑟𝑟𝑜𝑟</m:t>
                          </m:r>
                          <m:d>
                            <m:dPr>
                              <m:ctrlPr>
                                <a:rPr lang="en-US" b="0" i="1" smtClean="0">
                                  <a:latin typeface="Cambria Math"/>
                                </a:rPr>
                              </m:ctrlPr>
                            </m:dPr>
                            <m:e>
                              <m:r>
                                <a:rPr lang="en-US" b="0" i="1" smtClean="0">
                                  <a:latin typeface="Cambria Math"/>
                                </a:rPr>
                                <m:t>𝑅</m:t>
                              </m:r>
                            </m:e>
                          </m:d>
                          <m:r>
                            <a:rPr lang="en-US" b="0" i="1" smtClean="0">
                              <a:latin typeface="Cambria Math"/>
                            </a:rPr>
                            <m:t>≤</m:t>
                          </m:r>
                          <m:r>
                            <a:rPr lang="en-US" b="0" i="1" smtClean="0">
                              <a:latin typeface="Cambria Math"/>
                            </a:rPr>
                            <m:t>𝜖</m:t>
                          </m:r>
                        </m:e>
                      </m:d>
                      <m:r>
                        <a:rPr lang="en-US" b="0" i="1" smtClean="0">
                          <a:latin typeface="Cambria Math"/>
                        </a:rPr>
                        <m:t>≥1−</m:t>
                      </m:r>
                      <m:r>
                        <a:rPr lang="en-US" b="0" i="1" smtClean="0">
                          <a:latin typeface="Cambria Math"/>
                        </a:rPr>
                        <m:t>𝛿</m:t>
                      </m:r>
                    </m:oMath>
                  </m:oMathPara>
                </a14:m>
                <a:endParaRPr lang="en-US" dirty="0" smtClean="0"/>
              </a:p>
              <a:p>
                <a:pPr marL="109728" indent="0" algn="ctr">
                  <a:lnSpc>
                    <a:spcPct val="120000"/>
                  </a:lnSpc>
                  <a:buClr>
                    <a:schemeClr val="accent1">
                      <a:lumMod val="75000"/>
                    </a:schemeClr>
                  </a:buClr>
                  <a:buNone/>
                </a:pPr>
                <a:endParaRPr lang="en-US" dirty="0" smtClean="0"/>
              </a:p>
              <a:p>
                <a:pPr>
                  <a:lnSpc>
                    <a:spcPct val="120000"/>
                  </a:lnSpc>
                  <a:buClr>
                    <a:schemeClr val="accent1">
                      <a:lumMod val="75000"/>
                    </a:schemeClr>
                  </a:buClr>
                </a:pPr>
                <a:r>
                  <a:rPr lang="el-GR" dirty="0" smtClean="0"/>
                  <a:t>ε</a:t>
                </a:r>
                <a:r>
                  <a:rPr lang="en-US" dirty="0" smtClean="0"/>
                  <a:t> and </a:t>
                </a:r>
                <a:r>
                  <a:rPr lang="el-GR" dirty="0" smtClean="0"/>
                  <a:t>δ</a:t>
                </a:r>
                <a:r>
                  <a:rPr lang="en-US" dirty="0" smtClean="0"/>
                  <a:t> are defined by the user</a:t>
                </a:r>
              </a:p>
              <a:p>
                <a:pPr>
                  <a:lnSpc>
                    <a:spcPct val="120000"/>
                  </a:lnSpc>
                  <a:buClr>
                    <a:schemeClr val="accent1">
                      <a:lumMod val="75000"/>
                    </a:schemeClr>
                  </a:buClr>
                </a:pPr>
                <a:endParaRPr lang="en-US" dirty="0" smtClean="0"/>
              </a:p>
              <a:p>
                <a:pPr>
                  <a:lnSpc>
                    <a:spcPct val="120000"/>
                  </a:lnSpc>
                  <a:buClr>
                    <a:schemeClr val="accent1">
                      <a:lumMod val="75000"/>
                    </a:schemeClr>
                  </a:buClr>
                </a:pPr>
                <a:r>
                  <a:rPr lang="en-US" dirty="0" smtClean="0"/>
                  <a:t>This type of learning is called PAC Learning:</a:t>
                </a:r>
                <a:br>
                  <a:rPr lang="en-US" dirty="0" smtClean="0"/>
                </a:br>
                <a:r>
                  <a:rPr lang="en-US" dirty="0" smtClean="0"/>
                  <a:t>“Probably Almost Correct”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45" r="-1704"/>
                </a:stretch>
              </a:blipFill>
            </p:spPr>
            <p:txBody>
              <a:bodyPr/>
              <a:lstStyle/>
              <a:p>
                <a:r>
                  <a:rPr lang="en-US">
                    <a:noFill/>
                  </a:rPr>
                  <a:t> </a:t>
                </a:r>
              </a:p>
            </p:txBody>
          </p:sp>
        </mc:Fallback>
      </mc:AlternateContent>
    </p:spTree>
    <p:extLst>
      <p:ext uri="{BB962C8B-B14F-4D97-AF65-F5344CB8AC3E}">
        <p14:creationId xmlns:p14="http://schemas.microsoft.com/office/powerpoint/2010/main" val="3902394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Overfitting and Underfitting</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dirty="0" smtClean="0"/>
              <a:t>A learning method that is “very exact” is very susceptible to errors and noise in the data</a:t>
            </a:r>
          </a:p>
          <a:p>
            <a:pPr>
              <a:lnSpc>
                <a:spcPct val="120000"/>
              </a:lnSpc>
              <a:buClr>
                <a:schemeClr val="accent1">
                  <a:lumMod val="75000"/>
                </a:schemeClr>
              </a:buClr>
            </a:pPr>
            <a:r>
              <a:rPr lang="en-US" dirty="0" smtClean="0"/>
              <a:t>Another cause to overfitting other than noise is missing attributes</a:t>
            </a:r>
          </a:p>
          <a:p>
            <a:pPr>
              <a:lnSpc>
                <a:spcPct val="120000"/>
              </a:lnSpc>
              <a:buClr>
                <a:schemeClr val="accent1">
                  <a:lumMod val="75000"/>
                </a:schemeClr>
              </a:buClr>
            </a:pPr>
            <a:r>
              <a:rPr lang="en-US" dirty="0" smtClean="0"/>
              <a:t>We have underfitting when there is something missing that is needed for understanding</a:t>
            </a:r>
          </a:p>
          <a:p>
            <a:pPr>
              <a:lnSpc>
                <a:spcPct val="120000"/>
              </a:lnSpc>
              <a:buClr>
                <a:schemeClr val="accent1">
                  <a:lumMod val="75000"/>
                </a:schemeClr>
              </a:buClr>
            </a:pPr>
            <a:r>
              <a:rPr lang="en-US" dirty="0" smtClean="0"/>
              <a:t>Underfitting produces excessive </a:t>
            </a:r>
            <a:r>
              <a:rPr lang="en-US" b="1" dirty="0" smtClean="0"/>
              <a:t>bias </a:t>
            </a:r>
            <a:r>
              <a:rPr lang="en-US" dirty="0" smtClean="0"/>
              <a:t>while overfitting produces excessive </a:t>
            </a:r>
            <a:r>
              <a:rPr lang="en-US" b="1" dirty="0" smtClean="0"/>
              <a:t>variance</a:t>
            </a:r>
            <a:endParaRPr lang="en-US" dirty="0" smtClean="0"/>
          </a:p>
        </p:txBody>
      </p:sp>
    </p:spTree>
    <p:extLst>
      <p:ext uri="{BB962C8B-B14F-4D97-AF65-F5344CB8AC3E}">
        <p14:creationId xmlns:p14="http://schemas.microsoft.com/office/powerpoint/2010/main" val="3603652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Learning to Fill the Containers</a:t>
            </a:r>
            <a:endParaRPr lang="en-US" b="1" dirty="0"/>
          </a:p>
        </p:txBody>
      </p:sp>
      <p:sp>
        <p:nvSpPr>
          <p:cNvPr id="3" name="Content Placeholder 2"/>
          <p:cNvSpPr>
            <a:spLocks noGrp="1"/>
          </p:cNvSpPr>
          <p:nvPr>
            <p:ph idx="1"/>
          </p:nvPr>
        </p:nvSpPr>
        <p:spPr/>
        <p:txBody>
          <a:bodyPr>
            <a:normAutofit fontScale="92500" lnSpcReduction="10000"/>
          </a:bodyPr>
          <a:lstStyle/>
          <a:p>
            <a:pPr marL="109728" indent="0">
              <a:lnSpc>
                <a:spcPct val="120000"/>
              </a:lnSpc>
              <a:buClr>
                <a:schemeClr val="accent1">
                  <a:lumMod val="75000"/>
                </a:schemeClr>
              </a:buClr>
              <a:buNone/>
            </a:pPr>
            <a:r>
              <a:rPr lang="en-US" b="1" dirty="0" smtClean="0"/>
              <a:t>Improving the Vocabulary</a:t>
            </a:r>
          </a:p>
          <a:p>
            <a:pPr>
              <a:lnSpc>
                <a:spcPct val="120000"/>
              </a:lnSpc>
              <a:buClr>
                <a:schemeClr val="accent1">
                  <a:lumMod val="75000"/>
                </a:schemeClr>
              </a:buClr>
            </a:pPr>
            <a:r>
              <a:rPr lang="en-US" dirty="0" smtClean="0"/>
              <a:t>Filling this container means to find useful/necessary terms for our problem</a:t>
            </a:r>
          </a:p>
          <a:p>
            <a:pPr>
              <a:lnSpc>
                <a:spcPct val="120000"/>
              </a:lnSpc>
              <a:buClr>
                <a:schemeClr val="accent1">
                  <a:lumMod val="75000"/>
                </a:schemeClr>
              </a:buClr>
            </a:pPr>
            <a:endParaRPr lang="en-US" dirty="0" smtClean="0"/>
          </a:p>
          <a:p>
            <a:pPr>
              <a:lnSpc>
                <a:spcPct val="120000"/>
              </a:lnSpc>
              <a:buClr>
                <a:schemeClr val="accent1">
                  <a:lumMod val="75000"/>
                </a:schemeClr>
              </a:buClr>
            </a:pPr>
            <a:r>
              <a:rPr lang="en-US" dirty="0" smtClean="0"/>
              <a:t>It is almost impossible to automate this process</a:t>
            </a:r>
          </a:p>
          <a:p>
            <a:pPr>
              <a:lnSpc>
                <a:spcPct val="120000"/>
              </a:lnSpc>
              <a:buClr>
                <a:schemeClr val="accent1">
                  <a:lumMod val="75000"/>
                </a:schemeClr>
              </a:buClr>
            </a:pPr>
            <a:endParaRPr lang="en-US" dirty="0" smtClean="0"/>
          </a:p>
          <a:p>
            <a:pPr>
              <a:lnSpc>
                <a:spcPct val="120000"/>
              </a:lnSpc>
              <a:buClr>
                <a:schemeClr val="accent1">
                  <a:lumMod val="75000"/>
                </a:schemeClr>
              </a:buClr>
            </a:pPr>
            <a:r>
              <a:rPr lang="en-US" dirty="0" smtClean="0"/>
              <a:t>As of today, expanding the Vocabulary is still a </a:t>
            </a:r>
            <a:r>
              <a:rPr lang="en-US" b="1" dirty="0" smtClean="0"/>
              <a:t>creative</a:t>
            </a:r>
            <a:r>
              <a:rPr lang="en-US" dirty="0" smtClean="0"/>
              <a:t> process that requires the help of domain experts</a:t>
            </a:r>
          </a:p>
        </p:txBody>
      </p:sp>
    </p:spTree>
    <p:extLst>
      <p:ext uri="{BB962C8B-B14F-4D97-AF65-F5344CB8AC3E}">
        <p14:creationId xmlns:p14="http://schemas.microsoft.com/office/powerpoint/2010/main" val="137083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Vocabulary</a:t>
            </a:r>
            <a:endParaRPr lang="en-US" dirty="0"/>
          </a:p>
        </p:txBody>
      </p:sp>
      <p:sp>
        <p:nvSpPr>
          <p:cNvPr id="3" name="Content Placeholder 2"/>
          <p:cNvSpPr>
            <a:spLocks noGrp="1"/>
          </p:cNvSpPr>
          <p:nvPr>
            <p:ph idx="1"/>
          </p:nvPr>
        </p:nvSpPr>
        <p:spPr/>
        <p:txBody>
          <a:bodyPr>
            <a:normAutofit/>
          </a:bodyPr>
          <a:lstStyle/>
          <a:p>
            <a:pPr marL="109728" indent="0">
              <a:lnSpc>
                <a:spcPct val="120000"/>
              </a:lnSpc>
              <a:buClr>
                <a:schemeClr val="accent1">
                  <a:lumMod val="75000"/>
                </a:schemeClr>
              </a:buClr>
              <a:buNone/>
            </a:pPr>
            <a:r>
              <a:rPr lang="en-US" dirty="0" smtClean="0"/>
              <a:t>There are ways we can improve the Vocabulary:</a:t>
            </a:r>
          </a:p>
          <a:p>
            <a:pPr>
              <a:lnSpc>
                <a:spcPct val="120000"/>
              </a:lnSpc>
              <a:buClr>
                <a:schemeClr val="accent1">
                  <a:lumMod val="75000"/>
                </a:schemeClr>
              </a:buClr>
            </a:pPr>
            <a:r>
              <a:rPr lang="en-US" dirty="0" smtClean="0"/>
              <a:t>Removing irrelevant attributes (</a:t>
            </a:r>
            <a:r>
              <a:rPr lang="en-US" b="1" dirty="0" smtClean="0"/>
              <a:t>feature selection</a:t>
            </a:r>
            <a:r>
              <a:rPr lang="en-US" dirty="0" smtClean="0"/>
              <a:t>)</a:t>
            </a:r>
          </a:p>
          <a:p>
            <a:pPr>
              <a:lnSpc>
                <a:spcPct val="120000"/>
              </a:lnSpc>
              <a:buClr>
                <a:schemeClr val="accent1">
                  <a:lumMod val="75000"/>
                </a:schemeClr>
              </a:buClr>
            </a:pPr>
            <a:endParaRPr lang="en-US" dirty="0" smtClean="0"/>
          </a:p>
          <a:p>
            <a:pPr>
              <a:lnSpc>
                <a:spcPct val="120000"/>
              </a:lnSpc>
              <a:buClr>
                <a:schemeClr val="accent1">
                  <a:lumMod val="75000"/>
                </a:schemeClr>
              </a:buClr>
            </a:pPr>
            <a:r>
              <a:rPr lang="en-US" dirty="0" smtClean="0"/>
              <a:t>Detect dependencies between attributes</a:t>
            </a:r>
          </a:p>
          <a:p>
            <a:pPr>
              <a:lnSpc>
                <a:spcPct val="120000"/>
              </a:lnSpc>
              <a:buClr>
                <a:schemeClr val="accent1">
                  <a:lumMod val="75000"/>
                </a:schemeClr>
              </a:buClr>
            </a:pPr>
            <a:endParaRPr lang="en-US" dirty="0" smtClean="0"/>
          </a:p>
          <a:p>
            <a:pPr>
              <a:lnSpc>
                <a:spcPct val="120000"/>
              </a:lnSpc>
              <a:buClr>
                <a:schemeClr val="accent1">
                  <a:lumMod val="75000"/>
                </a:schemeClr>
              </a:buClr>
            </a:pPr>
            <a:r>
              <a:rPr lang="en-US" dirty="0" smtClean="0"/>
              <a:t>Finding virtual attributes</a:t>
            </a:r>
          </a:p>
        </p:txBody>
      </p:sp>
    </p:spTree>
    <p:extLst>
      <p:ext uri="{BB962C8B-B14F-4D97-AF65-F5344CB8AC3E}">
        <p14:creationId xmlns:p14="http://schemas.microsoft.com/office/powerpoint/2010/main" val="220586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a:lnSpc>
                    <a:spcPct val="120000"/>
                  </a:lnSpc>
                  <a:buClr>
                    <a:schemeClr val="accent1">
                      <a:lumMod val="75000"/>
                    </a:schemeClr>
                  </a:buClr>
                </a:pPr>
                <a:r>
                  <a:rPr lang="en-US" dirty="0" smtClean="0"/>
                  <a:t>As we said, there are two conflicting requirements for the case base:</a:t>
                </a:r>
              </a:p>
              <a:p>
                <a:pPr lvl="1">
                  <a:lnSpc>
                    <a:spcPct val="120000"/>
                  </a:lnSpc>
                  <a:buClr>
                    <a:schemeClr val="accent1">
                      <a:lumMod val="75000"/>
                    </a:schemeClr>
                  </a:buClr>
                </a:pPr>
                <a:r>
                  <a:rPr lang="en-US" dirty="0" smtClean="0"/>
                  <a:t>Competence</a:t>
                </a:r>
              </a:p>
              <a:p>
                <a:pPr lvl="1">
                  <a:lnSpc>
                    <a:spcPct val="120000"/>
                  </a:lnSpc>
                  <a:buClr>
                    <a:schemeClr val="accent1">
                      <a:lumMod val="75000"/>
                    </a:schemeClr>
                  </a:buClr>
                </a:pPr>
                <a:r>
                  <a:rPr lang="en-US" dirty="0" smtClean="0"/>
                  <a:t>Efficiency</a:t>
                </a:r>
              </a:p>
              <a:p>
                <a:pPr lvl="1">
                  <a:lnSpc>
                    <a:spcPct val="120000"/>
                  </a:lnSpc>
                  <a:buClr>
                    <a:schemeClr val="accent1">
                      <a:lumMod val="75000"/>
                    </a:schemeClr>
                  </a:buClr>
                </a:pPr>
                <a:endParaRPr lang="en-US" dirty="0" smtClean="0"/>
              </a:p>
              <a:p>
                <a:pPr>
                  <a:lnSpc>
                    <a:spcPct val="120000"/>
                  </a:lnSpc>
                  <a:buClr>
                    <a:schemeClr val="accent1">
                      <a:lumMod val="75000"/>
                    </a:schemeClr>
                  </a:buClr>
                  <a:buFont typeface="Wingdings" pitchFamily="2" charset="2"/>
                  <a:buChar char="Ø"/>
                </a:pPr>
                <a:r>
                  <a:rPr lang="en-US" i="1" dirty="0" smtClean="0"/>
                  <a:t>A case base system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m:t>
                    </m:r>
                    <m:d>
                      <m:dPr>
                        <m:ctrlPr>
                          <a:rPr lang="en-US" b="0" i="1" smtClean="0">
                            <a:latin typeface="Cambria Math"/>
                          </a:rPr>
                        </m:ctrlPr>
                      </m:dPr>
                      <m:e>
                        <m:r>
                          <a:rPr lang="en-US" b="0" i="1" smtClean="0">
                            <a:latin typeface="Cambria Math"/>
                          </a:rPr>
                          <m:t>𝐶</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r>
                          <a:rPr lang="en-US" b="0" i="1" smtClean="0">
                            <a:latin typeface="Cambria Math"/>
                          </a:rPr>
                          <m:t>,</m:t>
                        </m:r>
                        <m:r>
                          <a:rPr lang="en-US" b="0" i="1" smtClean="0">
                            <a:latin typeface="Cambria Math"/>
                          </a:rPr>
                          <m:t>𝑠𝑖</m:t>
                        </m:r>
                        <m:sSub>
                          <m:sSubPr>
                            <m:ctrlPr>
                              <a:rPr lang="en-US" b="0" i="1" smtClean="0">
                                <a:latin typeface="Cambria Math"/>
                              </a:rPr>
                            </m:ctrlPr>
                          </m:sSubPr>
                          <m:e>
                            <m:r>
                              <a:rPr lang="en-US" b="0" i="1" smtClean="0">
                                <a:latin typeface="Cambria Math"/>
                              </a:rPr>
                              <m:t>𝑚</m:t>
                            </m:r>
                          </m:e>
                          <m:sub>
                            <m:r>
                              <a:rPr lang="en-US" b="0" i="1" smtClean="0">
                                <a:latin typeface="Cambria Math"/>
                              </a:rPr>
                              <m:t>1</m:t>
                            </m:r>
                          </m:sub>
                        </m:sSub>
                      </m:e>
                    </m:d>
                  </m:oMath>
                </a14:m>
                <a:r>
                  <a:rPr lang="en-US" i="1" dirty="0" smtClean="0"/>
                  <a:t> is </a:t>
                </a:r>
                <a:r>
                  <a:rPr lang="en-US" b="1" i="1" dirty="0" smtClean="0"/>
                  <a:t>better informed</a:t>
                </a:r>
                <a:r>
                  <a:rPr lang="en-US" i="1" dirty="0" smtClean="0"/>
                  <a:t> than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r>
                      <a:rPr lang="en-US" b="0" i="1" smtClean="0">
                        <a:latin typeface="Cambria Math"/>
                      </a:rPr>
                      <m:t>=</m:t>
                    </m:r>
                    <m:d>
                      <m:dPr>
                        <m:ctrlPr>
                          <a:rPr lang="en-US" b="0" i="1" smtClean="0">
                            <a:latin typeface="Cambria Math"/>
                          </a:rPr>
                        </m:ctrlPr>
                      </m:dPr>
                      <m:e>
                        <m:r>
                          <a:rPr lang="en-US" b="0" i="1" smtClean="0">
                            <a:latin typeface="Cambria Math"/>
                          </a:rPr>
                          <m:t>𝐶</m:t>
                        </m:r>
                        <m:sSub>
                          <m:sSubPr>
                            <m:ctrlPr>
                              <a:rPr lang="en-US" b="0" i="1" smtClean="0">
                                <a:latin typeface="Cambria Math"/>
                              </a:rPr>
                            </m:ctrlPr>
                          </m:sSubPr>
                          <m:e>
                            <m:r>
                              <a:rPr lang="en-US" b="0" i="1" smtClean="0">
                                <a:latin typeface="Cambria Math"/>
                              </a:rPr>
                              <m:t>𝐵</m:t>
                            </m:r>
                          </m:e>
                          <m:sub>
                            <m:r>
                              <a:rPr lang="en-US" b="0" i="1" smtClean="0">
                                <a:latin typeface="Cambria Math"/>
                              </a:rPr>
                              <m:t>2</m:t>
                            </m:r>
                          </m:sub>
                        </m:sSub>
                        <m:r>
                          <a:rPr lang="en-US" b="0" i="1" smtClean="0">
                            <a:latin typeface="Cambria Math"/>
                          </a:rPr>
                          <m:t>, </m:t>
                        </m:r>
                        <m:r>
                          <a:rPr lang="en-US" b="0" i="1" smtClean="0">
                            <a:latin typeface="Cambria Math"/>
                          </a:rPr>
                          <m:t>𝑠𝑖</m:t>
                        </m:r>
                        <m:sSub>
                          <m:sSubPr>
                            <m:ctrlPr>
                              <a:rPr lang="en-US" b="0" i="1" smtClean="0">
                                <a:latin typeface="Cambria Math"/>
                              </a:rPr>
                            </m:ctrlPr>
                          </m:sSubPr>
                          <m:e>
                            <m:r>
                              <a:rPr lang="en-US" b="0" i="1" smtClean="0">
                                <a:latin typeface="Cambria Math"/>
                              </a:rPr>
                              <m:t>𝑚</m:t>
                            </m:r>
                          </m:e>
                          <m:sub>
                            <m:r>
                              <a:rPr lang="en-US" b="0" i="1" smtClean="0">
                                <a:latin typeface="Cambria Math"/>
                              </a:rPr>
                              <m:t>2</m:t>
                            </m:r>
                          </m:sub>
                        </m:sSub>
                      </m:e>
                    </m:d>
                  </m:oMath>
                </a14:m>
                <a:r>
                  <a:rPr lang="en-US" i="1" dirty="0" smtClean="0"/>
                  <a:t> if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a14:m>
                <a:r>
                  <a:rPr lang="en-US" i="1" dirty="0" smtClean="0"/>
                  <a:t>classifies more problems correctly than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a14:m>
                <a:endParaRPr lang="en-US" i="1" dirty="0" smtClean="0"/>
              </a:p>
              <a:p>
                <a:pPr>
                  <a:lnSpc>
                    <a:spcPct val="120000"/>
                  </a:lnSpc>
                  <a:buClr>
                    <a:schemeClr val="accent1">
                      <a:lumMod val="75000"/>
                    </a:schemeClr>
                  </a:buClr>
                  <a:buFont typeface="Wingdings" pitchFamily="2" charset="2"/>
                  <a:buChar char="Ø"/>
                </a:pPr>
                <a:r>
                  <a:rPr lang="en-US" i="1" dirty="0" smtClean="0"/>
                  <a:t>A case base CB of a case based system (CB,sim) is called </a:t>
                </a:r>
                <a:r>
                  <a:rPr lang="en-US" b="1" i="1" dirty="0" smtClean="0"/>
                  <a:t>minimal</a:t>
                </a:r>
                <a:r>
                  <a:rPr lang="en-US" i="1" dirty="0" smtClean="0"/>
                  <a:t> if there is no sub case CB’ of CB s.t. (CB’,sim) classifies at least so many cases correctly than (CB,sim) does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45" r="-1111"/>
                </a:stretch>
              </a:blipFill>
            </p:spPr>
            <p:txBody>
              <a:bodyPr/>
              <a:lstStyle/>
              <a:p>
                <a:r>
                  <a:rPr lang="en-US">
                    <a:noFill/>
                  </a:rPr>
                  <a:t> </a:t>
                </a:r>
              </a:p>
            </p:txBody>
          </p:sp>
        </mc:Fallback>
      </mc:AlternateContent>
    </p:spTree>
    <p:extLst>
      <p:ext uri="{BB962C8B-B14F-4D97-AF65-F5344CB8AC3E}">
        <p14:creationId xmlns:p14="http://schemas.microsoft.com/office/powerpoint/2010/main" val="4230644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dirty="0" smtClean="0"/>
              <a:t>The task for an optimal CB can be formulated as:</a:t>
            </a:r>
            <a:r>
              <a:rPr lang="en-US" dirty="0"/>
              <a:t/>
            </a:r>
            <a:br>
              <a:rPr lang="en-US" dirty="0"/>
            </a:br>
            <a:r>
              <a:rPr lang="en-US" i="1" dirty="0" smtClean="0"/>
              <a:t>Find a case base CB such that:</a:t>
            </a:r>
            <a:br>
              <a:rPr lang="en-US" i="1" dirty="0" smtClean="0"/>
            </a:br>
            <a:r>
              <a:rPr lang="en-US" i="1" dirty="0" smtClean="0"/>
              <a:t>(i) CB is as informative as the whole set of given cases</a:t>
            </a:r>
            <a:br>
              <a:rPr lang="en-US" i="1" dirty="0" smtClean="0"/>
            </a:br>
            <a:r>
              <a:rPr lang="en-US" i="1" dirty="0" smtClean="0"/>
              <a:t>(ii) Minimal</a:t>
            </a:r>
            <a:endParaRPr lang="en-US" dirty="0" smtClean="0"/>
          </a:p>
          <a:p>
            <a:pPr>
              <a:lnSpc>
                <a:spcPct val="120000"/>
              </a:lnSpc>
              <a:buClr>
                <a:schemeClr val="accent1">
                  <a:lumMod val="75000"/>
                </a:schemeClr>
              </a:buClr>
            </a:pPr>
            <a:r>
              <a:rPr lang="en-US" dirty="0" smtClean="0"/>
              <a:t>There are three broadly used algorithms to fill a case base, IB1, IB2, and IB3. IB Stands for </a:t>
            </a:r>
            <a:r>
              <a:rPr lang="en-US" i="1" dirty="0" smtClean="0"/>
              <a:t>Instance Based</a:t>
            </a:r>
            <a:endParaRPr lang="en-US" dirty="0" smtClean="0"/>
          </a:p>
        </p:txBody>
      </p:sp>
    </p:spTree>
    <p:extLst>
      <p:ext uri="{BB962C8B-B14F-4D97-AF65-F5344CB8AC3E}">
        <p14:creationId xmlns:p14="http://schemas.microsoft.com/office/powerpoint/2010/main" val="106701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Knowledge</a:t>
            </a:r>
            <a:endParaRPr lang="en-US" dirty="0"/>
          </a:p>
        </p:txBody>
      </p:sp>
    </p:spTree>
    <p:extLst>
      <p:ext uri="{BB962C8B-B14F-4D97-AF65-F5344CB8AC3E}">
        <p14:creationId xmlns:p14="http://schemas.microsoft.com/office/powerpoint/2010/main" val="2965998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 – IB1</a:t>
            </a:r>
            <a:endParaRPr lang="en-US" dirty="0"/>
          </a:p>
        </p:txBody>
      </p:sp>
      <p:sp>
        <p:nvSpPr>
          <p:cNvPr id="3" name="Content Placeholder 2"/>
          <p:cNvSpPr>
            <a:spLocks noGrp="1"/>
          </p:cNvSpPr>
          <p:nvPr>
            <p:ph idx="1"/>
          </p:nvPr>
        </p:nvSpPr>
        <p:spPr/>
        <p:txBody>
          <a:bodyPr>
            <a:normAutofit lnSpcReduction="10000"/>
          </a:bodyPr>
          <a:lstStyle/>
          <a:p>
            <a:pPr>
              <a:lnSpc>
                <a:spcPct val="120000"/>
              </a:lnSpc>
              <a:buClr>
                <a:schemeClr val="accent1">
                  <a:lumMod val="75000"/>
                </a:schemeClr>
              </a:buClr>
            </a:pPr>
            <a:r>
              <a:rPr lang="en-US" dirty="0" smtClean="0"/>
              <a:t>IB1 is the most primitive form of learning</a:t>
            </a:r>
          </a:p>
          <a:p>
            <a:pPr>
              <a:lnSpc>
                <a:spcPct val="120000"/>
              </a:lnSpc>
              <a:buClr>
                <a:schemeClr val="accent1">
                  <a:lumMod val="75000"/>
                </a:schemeClr>
              </a:buClr>
            </a:pPr>
            <a:endParaRPr lang="en-US" dirty="0"/>
          </a:p>
          <a:p>
            <a:pPr>
              <a:lnSpc>
                <a:spcPct val="120000"/>
              </a:lnSpc>
              <a:buClr>
                <a:schemeClr val="accent1">
                  <a:lumMod val="75000"/>
                </a:schemeClr>
              </a:buClr>
            </a:pPr>
            <a:r>
              <a:rPr lang="en-US" dirty="0" smtClean="0"/>
              <a:t>It takes all cases into the case base</a:t>
            </a:r>
          </a:p>
          <a:p>
            <a:pPr>
              <a:lnSpc>
                <a:spcPct val="120000"/>
              </a:lnSpc>
              <a:buClr>
                <a:schemeClr val="accent1">
                  <a:lumMod val="75000"/>
                </a:schemeClr>
              </a:buClr>
            </a:pPr>
            <a:endParaRPr lang="en-US" dirty="0"/>
          </a:p>
          <a:p>
            <a:pPr>
              <a:lnSpc>
                <a:spcPct val="120000"/>
              </a:lnSpc>
              <a:buClr>
                <a:schemeClr val="accent1">
                  <a:lumMod val="75000"/>
                </a:schemeClr>
              </a:buClr>
            </a:pPr>
            <a:r>
              <a:rPr lang="en-US" dirty="0" smtClean="0"/>
              <a:t>We are guaranteed that CB will be as informed as it can get</a:t>
            </a:r>
          </a:p>
          <a:p>
            <a:pPr>
              <a:lnSpc>
                <a:spcPct val="120000"/>
              </a:lnSpc>
              <a:buClr>
                <a:schemeClr val="accent1">
                  <a:lumMod val="75000"/>
                </a:schemeClr>
              </a:buClr>
            </a:pPr>
            <a:endParaRPr lang="en-US" dirty="0"/>
          </a:p>
          <a:p>
            <a:pPr>
              <a:lnSpc>
                <a:spcPct val="120000"/>
              </a:lnSpc>
              <a:buClr>
                <a:schemeClr val="accent1">
                  <a:lumMod val="75000"/>
                </a:schemeClr>
              </a:buClr>
            </a:pPr>
            <a:r>
              <a:rPr lang="en-US" dirty="0" smtClean="0"/>
              <a:t>But almost always it will not be minimal</a:t>
            </a:r>
          </a:p>
        </p:txBody>
      </p:sp>
    </p:spTree>
    <p:extLst>
      <p:ext uri="{BB962C8B-B14F-4D97-AF65-F5344CB8AC3E}">
        <p14:creationId xmlns:p14="http://schemas.microsoft.com/office/powerpoint/2010/main" val="3202922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 – IB2</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buClr>
                <a:schemeClr val="accent1">
                  <a:lumMod val="75000"/>
                </a:schemeClr>
              </a:buClr>
            </a:pPr>
            <a:r>
              <a:rPr lang="en-US" dirty="0" smtClean="0"/>
              <a:t>IB2 refines IB1 by taking cases only if the actual CB performs a misclassification</a:t>
            </a:r>
          </a:p>
          <a:p>
            <a:pPr>
              <a:lnSpc>
                <a:spcPct val="120000"/>
              </a:lnSpc>
              <a:buClr>
                <a:schemeClr val="accent1">
                  <a:lumMod val="75000"/>
                </a:schemeClr>
              </a:buClr>
            </a:pPr>
            <a:endParaRPr lang="en-US" dirty="0"/>
          </a:p>
          <a:p>
            <a:pPr>
              <a:lnSpc>
                <a:spcPct val="120000"/>
              </a:lnSpc>
              <a:buClr>
                <a:schemeClr val="accent1">
                  <a:lumMod val="75000"/>
                </a:schemeClr>
              </a:buClr>
            </a:pPr>
            <a:r>
              <a:rPr lang="en-US" dirty="0" smtClean="0"/>
              <a:t>The problem is that there might be no misclassification is the training base but only in the final case base. </a:t>
            </a:r>
            <a:r>
              <a:rPr lang="en-US" dirty="0"/>
              <a:t>T</a:t>
            </a:r>
            <a:r>
              <a:rPr lang="en-US" dirty="0" smtClean="0"/>
              <a:t>his leads to errors when using IB2</a:t>
            </a:r>
          </a:p>
          <a:p>
            <a:pPr>
              <a:lnSpc>
                <a:spcPct val="120000"/>
              </a:lnSpc>
              <a:buClr>
                <a:schemeClr val="accent1">
                  <a:lumMod val="75000"/>
                </a:schemeClr>
              </a:buClr>
            </a:pPr>
            <a:endParaRPr lang="en-US" dirty="0"/>
          </a:p>
          <a:p>
            <a:pPr>
              <a:lnSpc>
                <a:spcPct val="120000"/>
              </a:lnSpc>
              <a:buClr>
                <a:schemeClr val="accent1">
                  <a:lumMod val="75000"/>
                </a:schemeClr>
              </a:buClr>
            </a:pPr>
            <a:r>
              <a:rPr lang="en-US" dirty="0" smtClean="0"/>
              <a:t>IB2 stores much less cases than IB1. It was shown that its competence is almost as good as IB1</a:t>
            </a:r>
          </a:p>
          <a:p>
            <a:pPr>
              <a:lnSpc>
                <a:spcPct val="120000"/>
              </a:lnSpc>
              <a:buClr>
                <a:schemeClr val="accent1">
                  <a:lumMod val="75000"/>
                </a:schemeClr>
              </a:buClr>
            </a:pPr>
            <a:endParaRPr lang="en-US" dirty="0"/>
          </a:p>
        </p:txBody>
      </p:sp>
    </p:spTree>
    <p:extLst>
      <p:ext uri="{BB962C8B-B14F-4D97-AF65-F5344CB8AC3E}">
        <p14:creationId xmlns:p14="http://schemas.microsoft.com/office/powerpoint/2010/main" val="2820507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 – IB3</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sz="2400" dirty="0" smtClean="0"/>
              <a:t>IB3 further refines IB2 by also removing </a:t>
            </a:r>
            <a:r>
              <a:rPr lang="en-US" sz="2400" i="1" dirty="0" smtClean="0"/>
              <a:t>bad</a:t>
            </a:r>
            <a:r>
              <a:rPr lang="en-US" sz="2400" dirty="0" smtClean="0"/>
              <a:t> cases</a:t>
            </a:r>
            <a:endParaRPr lang="en-US" sz="2400" dirty="0"/>
          </a:p>
          <a:p>
            <a:pPr>
              <a:lnSpc>
                <a:spcPct val="120000"/>
              </a:lnSpc>
              <a:buClr>
                <a:schemeClr val="accent1">
                  <a:lumMod val="75000"/>
                </a:schemeClr>
              </a:buClr>
            </a:pPr>
            <a:r>
              <a:rPr lang="en-US" sz="2400" dirty="0" smtClean="0"/>
              <a:t>Two predicates occur:</a:t>
            </a:r>
          </a:p>
          <a:p>
            <a:pPr lvl="1">
              <a:lnSpc>
                <a:spcPct val="120000"/>
              </a:lnSpc>
              <a:buClr>
                <a:schemeClr val="accent1">
                  <a:lumMod val="75000"/>
                </a:schemeClr>
              </a:buClr>
            </a:pPr>
            <a:r>
              <a:rPr lang="en-US" sz="2400" dirty="0" smtClean="0"/>
              <a:t>Acceptable(c) -&gt; c should enter CB</a:t>
            </a:r>
          </a:p>
          <a:p>
            <a:pPr lvl="1">
              <a:lnSpc>
                <a:spcPct val="120000"/>
              </a:lnSpc>
              <a:buClr>
                <a:schemeClr val="accent1">
                  <a:lumMod val="75000"/>
                </a:schemeClr>
              </a:buClr>
            </a:pPr>
            <a:r>
              <a:rPr lang="en-US" sz="2400" dirty="0" smtClean="0"/>
              <a:t>Bad(c) -&gt; c is significantly bad and should never enter CB</a:t>
            </a:r>
          </a:p>
          <a:p>
            <a:pPr>
              <a:lnSpc>
                <a:spcPct val="120000"/>
              </a:lnSpc>
              <a:buClr>
                <a:schemeClr val="accent1">
                  <a:lumMod val="75000"/>
                </a:schemeClr>
              </a:buClr>
            </a:pPr>
            <a:endParaRPr lang="en-US" dirty="0" smtClean="0"/>
          </a:p>
          <a:p>
            <a:pPr>
              <a:lnSpc>
                <a:spcPct val="120000"/>
              </a:lnSpc>
              <a:buClr>
                <a:schemeClr val="accent1">
                  <a:lumMod val="75000"/>
                </a:schemeClr>
              </a:buClr>
            </a:pPr>
            <a:endParaRPr lang="en-US" dirty="0"/>
          </a:p>
        </p:txBody>
      </p:sp>
      <p:cxnSp>
        <p:nvCxnSpPr>
          <p:cNvPr id="5" name="Straight Connector 4"/>
          <p:cNvCxnSpPr/>
          <p:nvPr/>
        </p:nvCxnSpPr>
        <p:spPr>
          <a:xfrm>
            <a:off x="838200" y="53340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5715000"/>
            <a:ext cx="7162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53340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53340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0" y="5334000"/>
            <a:ext cx="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4876800"/>
            <a:ext cx="381000" cy="381000"/>
          </a:xfrm>
          <a:prstGeom prst="rect">
            <a:avLst/>
          </a:prstGeom>
          <a:noFill/>
        </p:spPr>
        <p:txBody>
          <a:bodyPr wrap="square" rtlCol="0">
            <a:spAutoFit/>
          </a:bodyPr>
          <a:lstStyle/>
          <a:p>
            <a:r>
              <a:rPr lang="el-GR" dirty="0" smtClean="0"/>
              <a:t>α</a:t>
            </a:r>
            <a:endParaRPr lang="en-US" dirty="0"/>
          </a:p>
        </p:txBody>
      </p:sp>
      <p:sp>
        <p:nvSpPr>
          <p:cNvPr id="12" name="TextBox 11"/>
          <p:cNvSpPr txBox="1"/>
          <p:nvPr/>
        </p:nvSpPr>
        <p:spPr>
          <a:xfrm>
            <a:off x="5562600" y="4876800"/>
            <a:ext cx="381000" cy="381000"/>
          </a:xfrm>
          <a:prstGeom prst="rect">
            <a:avLst/>
          </a:prstGeom>
          <a:noFill/>
        </p:spPr>
        <p:txBody>
          <a:bodyPr wrap="square" rtlCol="0">
            <a:spAutoFit/>
          </a:bodyPr>
          <a:lstStyle/>
          <a:p>
            <a:r>
              <a:rPr lang="el-GR" dirty="0"/>
              <a:t>β</a:t>
            </a:r>
            <a:endParaRPr lang="en-US" dirty="0"/>
          </a:p>
        </p:txBody>
      </p:sp>
      <p:sp>
        <p:nvSpPr>
          <p:cNvPr id="13" name="TextBox 12"/>
          <p:cNvSpPr txBox="1"/>
          <p:nvPr/>
        </p:nvSpPr>
        <p:spPr>
          <a:xfrm>
            <a:off x="685800" y="4876800"/>
            <a:ext cx="381000" cy="381000"/>
          </a:xfrm>
          <a:prstGeom prst="rect">
            <a:avLst/>
          </a:prstGeom>
          <a:noFill/>
        </p:spPr>
        <p:txBody>
          <a:bodyPr wrap="square" rtlCol="0">
            <a:spAutoFit/>
          </a:bodyPr>
          <a:lstStyle/>
          <a:p>
            <a:r>
              <a:rPr lang="en-US" dirty="0"/>
              <a:t>0</a:t>
            </a:r>
          </a:p>
        </p:txBody>
      </p:sp>
      <p:sp>
        <p:nvSpPr>
          <p:cNvPr id="14" name="TextBox 13"/>
          <p:cNvSpPr txBox="1"/>
          <p:nvPr/>
        </p:nvSpPr>
        <p:spPr>
          <a:xfrm>
            <a:off x="7848600" y="4876800"/>
            <a:ext cx="381000" cy="381000"/>
          </a:xfrm>
          <a:prstGeom prst="rect">
            <a:avLst/>
          </a:prstGeom>
          <a:noFill/>
        </p:spPr>
        <p:txBody>
          <a:bodyPr wrap="square" rtlCol="0">
            <a:spAutoFit/>
          </a:bodyPr>
          <a:lstStyle/>
          <a:p>
            <a:r>
              <a:rPr lang="en-US" dirty="0"/>
              <a:t>1</a:t>
            </a:r>
          </a:p>
        </p:txBody>
      </p:sp>
      <p:sp>
        <p:nvSpPr>
          <p:cNvPr id="15" name="TextBox 14"/>
          <p:cNvSpPr txBox="1"/>
          <p:nvPr/>
        </p:nvSpPr>
        <p:spPr>
          <a:xfrm>
            <a:off x="1752600" y="5269468"/>
            <a:ext cx="685800" cy="369332"/>
          </a:xfrm>
          <a:prstGeom prst="rect">
            <a:avLst/>
          </a:prstGeom>
          <a:noFill/>
        </p:spPr>
        <p:txBody>
          <a:bodyPr wrap="square" rtlCol="0">
            <a:spAutoFit/>
          </a:bodyPr>
          <a:lstStyle/>
          <a:p>
            <a:r>
              <a:rPr lang="en-US" dirty="0" smtClean="0"/>
              <a:t>bad</a:t>
            </a:r>
            <a:endParaRPr lang="en-US" dirty="0"/>
          </a:p>
        </p:txBody>
      </p:sp>
      <p:sp>
        <p:nvSpPr>
          <p:cNvPr id="16" name="TextBox 15"/>
          <p:cNvSpPr txBox="1"/>
          <p:nvPr/>
        </p:nvSpPr>
        <p:spPr>
          <a:xfrm>
            <a:off x="6248400" y="5257800"/>
            <a:ext cx="1295400" cy="369332"/>
          </a:xfrm>
          <a:prstGeom prst="rect">
            <a:avLst/>
          </a:prstGeom>
          <a:noFill/>
        </p:spPr>
        <p:txBody>
          <a:bodyPr wrap="square" rtlCol="0">
            <a:spAutoFit/>
          </a:bodyPr>
          <a:lstStyle/>
          <a:p>
            <a:r>
              <a:rPr lang="en-US" dirty="0" smtClean="0"/>
              <a:t>acceptable</a:t>
            </a:r>
            <a:endParaRPr lang="en-US" dirty="0"/>
          </a:p>
        </p:txBody>
      </p:sp>
      <p:sp>
        <p:nvSpPr>
          <p:cNvPr id="17" name="TextBox 16"/>
          <p:cNvSpPr txBox="1"/>
          <p:nvPr/>
        </p:nvSpPr>
        <p:spPr>
          <a:xfrm>
            <a:off x="3810000" y="5257800"/>
            <a:ext cx="1447800" cy="369332"/>
          </a:xfrm>
          <a:prstGeom prst="rect">
            <a:avLst/>
          </a:prstGeom>
          <a:noFill/>
        </p:spPr>
        <p:txBody>
          <a:bodyPr wrap="square" rtlCol="0">
            <a:spAutoFit/>
          </a:bodyPr>
          <a:lstStyle/>
          <a:p>
            <a:r>
              <a:rPr lang="en-US" dirty="0" smtClean="0"/>
              <a:t>don’t know</a:t>
            </a:r>
            <a:endParaRPr lang="en-US" dirty="0"/>
          </a:p>
        </p:txBody>
      </p:sp>
    </p:spTree>
    <p:extLst>
      <p:ext uri="{BB962C8B-B14F-4D97-AF65-F5344CB8AC3E}">
        <p14:creationId xmlns:p14="http://schemas.microsoft.com/office/powerpoint/2010/main" val="2559327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 – IB3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nSpc>
                    <a:spcPct val="120000"/>
                  </a:lnSpc>
                  <a:buClr>
                    <a:schemeClr val="accent1">
                      <a:lumMod val="75000"/>
                    </a:schemeClr>
                  </a:buClr>
                </a:pPr>
                <a:r>
                  <a:rPr lang="en-US" sz="2400" dirty="0" smtClean="0"/>
                  <a:t>The goal is to learn a case base </a:t>
                </a:r>
                <a14:m>
                  <m:oMath xmlns:m="http://schemas.openxmlformats.org/officeDocument/2006/math">
                    <m:r>
                      <a:rPr lang="en-US" sz="2400" b="0" i="1" smtClean="0">
                        <a:latin typeface="Cambria Math"/>
                      </a:rPr>
                      <m:t>𝐶</m:t>
                    </m:r>
                    <m:sSub>
                      <m:sSubPr>
                        <m:ctrlPr>
                          <a:rPr lang="en-US" sz="2400" b="0" i="1" smtClean="0">
                            <a:latin typeface="Cambria Math"/>
                          </a:rPr>
                        </m:ctrlPr>
                      </m:sSubPr>
                      <m:e>
                        <m:r>
                          <a:rPr lang="en-US" sz="2400" b="0" i="1" smtClean="0">
                            <a:latin typeface="Cambria Math"/>
                          </a:rPr>
                          <m:t>𝐵</m:t>
                        </m:r>
                      </m:e>
                      <m:sub>
                        <m:r>
                          <a:rPr lang="en-US" sz="2400" b="0" i="1" smtClean="0">
                            <a:latin typeface="Cambria Math"/>
                          </a:rPr>
                          <m:t>𝑎𝑐𝑐</m:t>
                        </m:r>
                      </m:sub>
                    </m:sSub>
                  </m:oMath>
                </a14:m>
                <a:r>
                  <a:rPr lang="en-US" sz="2400" dirty="0" smtClean="0"/>
                  <a:t> consisting of acceptable cases only</a:t>
                </a:r>
              </a:p>
              <a:p>
                <a:pPr>
                  <a:lnSpc>
                    <a:spcPct val="120000"/>
                  </a:lnSpc>
                  <a:buClr>
                    <a:schemeClr val="accent1">
                      <a:lumMod val="75000"/>
                    </a:schemeClr>
                  </a:buClr>
                </a:pPr>
                <a:r>
                  <a:rPr lang="en-US" sz="2400" dirty="0" smtClean="0"/>
                  <a:t>We calculate the precision of a case as the percentage of correctly classified objects:</a:t>
                </a:r>
                <a:br>
                  <a:rPr lang="en-US" sz="2400" dirty="0" smtClean="0"/>
                </a:br>
                <a14:m>
                  <m:oMath xmlns:m="http://schemas.openxmlformats.org/officeDocument/2006/math">
                    <m:r>
                      <a:rPr lang="en-US" sz="2400" b="0" i="1" smtClean="0">
                        <a:latin typeface="Cambria Math"/>
                      </a:rPr>
                      <m:t>𝑃𝑟𝑒𝑐𝑖𝑠𝑖𝑜𝑛</m:t>
                    </m:r>
                    <m:d>
                      <m:dPr>
                        <m:ctrlPr>
                          <a:rPr lang="en-US" sz="2400" b="0" i="1" smtClean="0">
                            <a:latin typeface="Cambria Math"/>
                          </a:rPr>
                        </m:ctrlPr>
                      </m:dPr>
                      <m:e>
                        <m:r>
                          <a:rPr lang="en-US" sz="2400" b="0" i="1" smtClean="0">
                            <a:latin typeface="Cambria Math"/>
                          </a:rPr>
                          <m:t>𝑐</m:t>
                        </m:r>
                      </m:e>
                    </m:d>
                    <m:r>
                      <a:rPr lang="en-US" sz="2400" b="0" i="1" smtClean="0">
                        <a:latin typeface="Cambria Math"/>
                      </a:rPr>
                      <m:t>=</m:t>
                    </m:r>
                    <m:f>
                      <m:fPr>
                        <m:ctrlPr>
                          <a:rPr lang="en-US" sz="2400" b="0" i="1" smtClean="0">
                            <a:latin typeface="Cambria Math"/>
                          </a:rPr>
                        </m:ctrlPr>
                      </m:fPr>
                      <m:num>
                        <m:d>
                          <m:dPr>
                            <m:begChr m:val="|"/>
                            <m:endChr m:val="|"/>
                            <m:ctrlPr>
                              <a:rPr lang="en-US" sz="2400" b="0" i="1" smtClean="0">
                                <a:latin typeface="Cambria Math"/>
                              </a:rPr>
                            </m:ctrlPr>
                          </m:dPr>
                          <m:e>
                            <m:r>
                              <a:rPr lang="en-US" sz="2400" b="0" i="1" smtClean="0">
                                <a:latin typeface="Cambria Math"/>
                              </a:rPr>
                              <m:t>𝑐𝑜𝑟𝑟𝑒𝑐𝑡</m:t>
                            </m:r>
                            <m:r>
                              <a:rPr lang="en-US" sz="2400" b="0" i="1" smtClean="0">
                                <a:latin typeface="Cambria Math"/>
                              </a:rPr>
                              <m:t> </m:t>
                            </m:r>
                            <m:r>
                              <a:rPr lang="en-US" sz="2400" b="0" i="1" smtClean="0">
                                <a:latin typeface="Cambria Math"/>
                              </a:rPr>
                              <m:t>𝑐𝑙𝑎𝑠𝑠𝑖𝑓𝑖𝑐𝑎𝑡𝑖𝑜𝑛𝑠</m:t>
                            </m:r>
                            <m:r>
                              <a:rPr lang="en-US" sz="2400" b="0" i="1" smtClean="0">
                                <a:latin typeface="Cambria Math"/>
                              </a:rPr>
                              <m:t> </m:t>
                            </m:r>
                            <m:r>
                              <a:rPr lang="en-US" sz="2400" b="0" i="1" smtClean="0">
                                <a:latin typeface="Cambria Math"/>
                              </a:rPr>
                              <m:t>𝑢𝑠𝑖𝑛𝑔</m:t>
                            </m:r>
                            <m:r>
                              <a:rPr lang="en-US" sz="2400" b="0" i="1" smtClean="0">
                                <a:latin typeface="Cambria Math"/>
                              </a:rPr>
                              <m:t> </m:t>
                            </m:r>
                            <m:r>
                              <a:rPr lang="en-US" sz="2400" b="0" i="1" smtClean="0">
                                <a:latin typeface="Cambria Math"/>
                              </a:rPr>
                              <m:t>𝑐</m:t>
                            </m:r>
                          </m:e>
                        </m:d>
                      </m:num>
                      <m:den>
                        <m:r>
                          <a:rPr lang="en-US" sz="2400" b="0" i="1" smtClean="0">
                            <a:latin typeface="Cambria Math"/>
                          </a:rPr>
                          <m:t>|</m:t>
                        </m:r>
                        <m:r>
                          <a:rPr lang="en-US" sz="2400" b="0" i="1" smtClean="0">
                            <a:latin typeface="Cambria Math"/>
                          </a:rPr>
                          <m:t>𝑐𝑙𝑎𝑠𝑠𝑖𝑓𝑖𝑐𝑎𝑡𝑖𝑜𝑛𝑠</m:t>
                        </m:r>
                        <m:r>
                          <a:rPr lang="en-US" sz="2400" b="0" i="1" smtClean="0">
                            <a:latin typeface="Cambria Math"/>
                          </a:rPr>
                          <m:t> </m:t>
                        </m:r>
                        <m:r>
                          <a:rPr lang="en-US" sz="2400" b="0" i="1" smtClean="0">
                            <a:latin typeface="Cambria Math"/>
                          </a:rPr>
                          <m:t>𝑢𝑠𝑖𝑛𝑔</m:t>
                        </m:r>
                        <m:r>
                          <a:rPr lang="en-US" sz="2400" b="0" i="1" smtClean="0">
                            <a:latin typeface="Cambria Math"/>
                          </a:rPr>
                          <m:t> </m:t>
                        </m:r>
                        <m:r>
                          <a:rPr lang="en-US" sz="2400" b="0" i="1" smtClean="0">
                            <a:latin typeface="Cambria Math"/>
                          </a:rPr>
                          <m:t>𝑐</m:t>
                        </m:r>
                        <m:r>
                          <a:rPr lang="en-US" sz="2400" b="0" i="1" smtClean="0">
                            <a:latin typeface="Cambria Math"/>
                          </a:rPr>
                          <m:t>|</m:t>
                        </m:r>
                      </m:den>
                    </m:f>
                  </m:oMath>
                </a14:m>
                <a:endParaRPr lang="en-US" sz="2400" b="0" dirty="0" smtClean="0"/>
              </a:p>
              <a:p>
                <a:pPr>
                  <a:lnSpc>
                    <a:spcPct val="120000"/>
                  </a:lnSpc>
                  <a:buClr>
                    <a:schemeClr val="accent1">
                      <a:lumMod val="75000"/>
                    </a:schemeClr>
                  </a:buClr>
                </a:pPr>
                <a:endParaRPr lang="en-US" sz="2400" dirty="0" smtClean="0"/>
              </a:p>
              <a:p>
                <a:pPr>
                  <a:lnSpc>
                    <a:spcPct val="120000"/>
                  </a:lnSpc>
                  <a:buClr>
                    <a:schemeClr val="accent1">
                      <a:lumMod val="75000"/>
                    </a:schemeClr>
                  </a:buClr>
                </a:pPr>
                <a:r>
                  <a:rPr lang="en-US" sz="2400" dirty="0" smtClean="0"/>
                  <a:t>This leads to the definitions:</a:t>
                </a:r>
              </a:p>
              <a:p>
                <a:pPr lvl="1">
                  <a:lnSpc>
                    <a:spcPct val="120000"/>
                  </a:lnSpc>
                  <a:buClr>
                    <a:schemeClr val="accent1">
                      <a:lumMod val="75000"/>
                    </a:schemeClr>
                  </a:buClr>
                </a:pPr>
                <a14:m>
                  <m:oMath xmlns:m="http://schemas.openxmlformats.org/officeDocument/2006/math">
                    <m:r>
                      <a:rPr lang="en-US" sz="2000" b="0" i="1" smtClean="0">
                        <a:latin typeface="Cambria Math"/>
                      </a:rPr>
                      <m:t>𝐴𝑐𝑐𝑒𝑝𝑡𝑎𝑏𝑙𝑒</m:t>
                    </m:r>
                    <m:d>
                      <m:dPr>
                        <m:ctrlPr>
                          <a:rPr lang="en-US" sz="2000" b="0" i="1" smtClean="0">
                            <a:latin typeface="Cambria Math"/>
                          </a:rPr>
                        </m:ctrlPr>
                      </m:dPr>
                      <m:e>
                        <m:r>
                          <a:rPr lang="en-US" sz="2000" b="0" i="1" smtClean="0">
                            <a:latin typeface="Cambria Math"/>
                          </a:rPr>
                          <m:t>𝑐</m:t>
                        </m:r>
                      </m:e>
                    </m:d>
                    <m:r>
                      <a:rPr lang="en-US" sz="2000" b="0" i="1" smtClean="0">
                        <a:latin typeface="Cambria Math"/>
                      </a:rPr>
                      <m:t>→</m:t>
                    </m:r>
                    <m:r>
                      <a:rPr lang="en-US" sz="2000" b="0" i="1" smtClean="0">
                        <a:latin typeface="Cambria Math"/>
                      </a:rPr>
                      <m:t>𝑃𝑟𝑒𝑐𝑖𝑠𝑖𝑜𝑛</m:t>
                    </m:r>
                    <m:d>
                      <m:dPr>
                        <m:ctrlPr>
                          <a:rPr lang="en-US" sz="2000" b="0" i="1" smtClean="0">
                            <a:latin typeface="Cambria Math"/>
                          </a:rPr>
                        </m:ctrlPr>
                      </m:dPr>
                      <m:e>
                        <m:r>
                          <a:rPr lang="en-US" sz="2000" b="0" i="1" smtClean="0">
                            <a:latin typeface="Cambria Math"/>
                          </a:rPr>
                          <m:t>𝑐</m:t>
                        </m:r>
                      </m:e>
                    </m:d>
                    <m:r>
                      <a:rPr lang="en-US" sz="2000" b="0" i="1" smtClean="0">
                        <a:latin typeface="Cambria Math"/>
                      </a:rPr>
                      <m:t>≥</m:t>
                    </m:r>
                    <m:r>
                      <a:rPr lang="en-US" sz="2000" b="0" i="1" smtClean="0">
                        <a:latin typeface="Cambria Math"/>
                      </a:rPr>
                      <m:t>𝛽</m:t>
                    </m:r>
                  </m:oMath>
                </a14:m>
                <a:endParaRPr lang="en-US" sz="2000" dirty="0" smtClean="0"/>
              </a:p>
              <a:p>
                <a:pPr lvl="1">
                  <a:lnSpc>
                    <a:spcPct val="120000"/>
                  </a:lnSpc>
                  <a:buClr>
                    <a:schemeClr val="accent1">
                      <a:lumMod val="75000"/>
                    </a:schemeClr>
                  </a:buClr>
                </a:pPr>
                <a14:m>
                  <m:oMath xmlns:m="http://schemas.openxmlformats.org/officeDocument/2006/math">
                    <m:r>
                      <a:rPr lang="en-US" sz="2000" b="0" i="1" smtClean="0">
                        <a:latin typeface="Cambria Math"/>
                      </a:rPr>
                      <m:t>𝐵𝑎𝑑</m:t>
                    </m:r>
                    <m:d>
                      <m:dPr>
                        <m:ctrlPr>
                          <a:rPr lang="en-US" sz="2000" b="0" i="1" smtClean="0">
                            <a:latin typeface="Cambria Math"/>
                          </a:rPr>
                        </m:ctrlPr>
                      </m:dPr>
                      <m:e>
                        <m:r>
                          <a:rPr lang="en-US" sz="2000" b="0" i="1" smtClean="0">
                            <a:latin typeface="Cambria Math"/>
                          </a:rPr>
                          <m:t>𝑐</m:t>
                        </m:r>
                      </m:e>
                    </m:d>
                    <m:r>
                      <a:rPr lang="en-US" sz="2000" b="0" i="1" smtClean="0">
                        <a:latin typeface="Cambria Math"/>
                      </a:rPr>
                      <m:t>→</m:t>
                    </m:r>
                    <m:r>
                      <a:rPr lang="en-US" sz="2000" b="0" i="1" smtClean="0">
                        <a:latin typeface="Cambria Math"/>
                      </a:rPr>
                      <m:t>𝑃𝑟𝑒𝑐𝑖𝑠𝑖𝑜𝑛</m:t>
                    </m:r>
                    <m:d>
                      <m:dPr>
                        <m:ctrlPr>
                          <a:rPr lang="en-US" sz="2000" b="0" i="1" smtClean="0">
                            <a:latin typeface="Cambria Math"/>
                          </a:rPr>
                        </m:ctrlPr>
                      </m:dPr>
                      <m:e>
                        <m:r>
                          <a:rPr lang="en-US" sz="2000" b="0" i="1" smtClean="0">
                            <a:latin typeface="Cambria Math"/>
                          </a:rPr>
                          <m:t>𝑐</m:t>
                        </m:r>
                      </m:e>
                    </m:d>
                    <m:r>
                      <a:rPr lang="en-US" sz="2000" b="0" i="1" smtClean="0">
                        <a:latin typeface="Cambria Math"/>
                      </a:rPr>
                      <m:t>≤</m:t>
                    </m:r>
                    <m:r>
                      <a:rPr lang="en-US" sz="2000" b="0" i="1" smtClean="0">
                        <a:latin typeface="Cambria Math"/>
                      </a:rPr>
                      <m:t>𝛼</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45" b="-282"/>
                </a:stretch>
              </a:blipFill>
            </p:spPr>
            <p:txBody>
              <a:bodyPr/>
              <a:lstStyle/>
              <a:p>
                <a:r>
                  <a:rPr lang="en-US">
                    <a:noFill/>
                  </a:rPr>
                  <a:t> </a:t>
                </a:r>
              </a:p>
            </p:txBody>
          </p:sp>
        </mc:Fallback>
      </mc:AlternateContent>
    </p:spTree>
    <p:extLst>
      <p:ext uri="{BB962C8B-B14F-4D97-AF65-F5344CB8AC3E}">
        <p14:creationId xmlns:p14="http://schemas.microsoft.com/office/powerpoint/2010/main" val="1200173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Case Base – Summary</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sz="2000" dirty="0" smtClean="0"/>
              <a:t>We have seen 3 algorithms to fill the case base container</a:t>
            </a:r>
          </a:p>
          <a:p>
            <a:pPr>
              <a:lnSpc>
                <a:spcPct val="120000"/>
              </a:lnSpc>
              <a:buClr>
                <a:schemeClr val="accent1">
                  <a:lumMod val="75000"/>
                </a:schemeClr>
              </a:buClr>
            </a:pPr>
            <a:r>
              <a:rPr lang="en-US" sz="2000" dirty="0" smtClean="0"/>
              <a:t>Advantages:</a:t>
            </a:r>
          </a:p>
          <a:p>
            <a:pPr lvl="1">
              <a:lnSpc>
                <a:spcPct val="120000"/>
              </a:lnSpc>
              <a:buClr>
                <a:schemeClr val="accent1">
                  <a:lumMod val="75000"/>
                </a:schemeClr>
              </a:buClr>
            </a:pPr>
            <a:r>
              <a:rPr lang="en-US" sz="1800" dirty="0" smtClean="0"/>
              <a:t>Easy to implement</a:t>
            </a:r>
          </a:p>
          <a:p>
            <a:pPr lvl="1">
              <a:lnSpc>
                <a:spcPct val="120000"/>
              </a:lnSpc>
              <a:buClr>
                <a:schemeClr val="accent1">
                  <a:lumMod val="75000"/>
                </a:schemeClr>
              </a:buClr>
            </a:pPr>
            <a:r>
              <a:rPr lang="en-US" sz="1800" dirty="0" smtClean="0"/>
              <a:t>IB2 reduces significantly the case base size (producing a tolerable error)</a:t>
            </a:r>
          </a:p>
          <a:p>
            <a:pPr lvl="1">
              <a:lnSpc>
                <a:spcPct val="120000"/>
              </a:lnSpc>
              <a:buClr>
                <a:schemeClr val="accent1">
                  <a:lumMod val="75000"/>
                </a:schemeClr>
              </a:buClr>
            </a:pPr>
            <a:r>
              <a:rPr lang="en-US" sz="1800" dirty="0" smtClean="0"/>
              <a:t>IB3 further improves IB2 and handles noise</a:t>
            </a:r>
          </a:p>
          <a:p>
            <a:pPr lvl="1">
              <a:lnSpc>
                <a:spcPct val="120000"/>
              </a:lnSpc>
              <a:buClr>
                <a:schemeClr val="accent1">
                  <a:lumMod val="75000"/>
                </a:schemeClr>
              </a:buClr>
            </a:pPr>
            <a:r>
              <a:rPr lang="en-US" sz="1800" dirty="0" smtClean="0"/>
              <a:t>Learning can be influenced by knowledge</a:t>
            </a:r>
          </a:p>
          <a:p>
            <a:pPr marL="461772" indent="-342900">
              <a:lnSpc>
                <a:spcPct val="120000"/>
              </a:lnSpc>
              <a:buClr>
                <a:schemeClr val="accent1">
                  <a:lumMod val="75000"/>
                </a:schemeClr>
              </a:buClr>
            </a:pPr>
            <a:r>
              <a:rPr lang="en-US" sz="2000" dirty="0" smtClean="0"/>
              <a:t>Disadvantages:</a:t>
            </a:r>
            <a:endParaRPr lang="en-US" sz="1800" dirty="0"/>
          </a:p>
          <a:p>
            <a:pPr marL="754380" lvl="1" indent="-342900">
              <a:lnSpc>
                <a:spcPct val="120000"/>
              </a:lnSpc>
              <a:buClr>
                <a:schemeClr val="accent1">
                  <a:lumMod val="75000"/>
                </a:schemeClr>
              </a:buClr>
            </a:pPr>
            <a:r>
              <a:rPr lang="en-US" sz="1800" dirty="0" smtClean="0"/>
              <a:t>The methods do not consider adaptation</a:t>
            </a:r>
          </a:p>
          <a:p>
            <a:pPr marL="754380" lvl="1" indent="-342900">
              <a:lnSpc>
                <a:spcPct val="120000"/>
              </a:lnSpc>
              <a:buClr>
                <a:schemeClr val="accent1">
                  <a:lumMod val="75000"/>
                </a:schemeClr>
              </a:buClr>
            </a:pPr>
            <a:r>
              <a:rPr lang="en-US" sz="1800" dirty="0" smtClean="0"/>
              <a:t>IB2 results depend on the ordering of the input cases</a:t>
            </a:r>
          </a:p>
          <a:p>
            <a:pPr marL="754380" lvl="1" indent="-342900">
              <a:lnSpc>
                <a:spcPct val="120000"/>
              </a:lnSpc>
              <a:buClr>
                <a:schemeClr val="accent1">
                  <a:lumMod val="75000"/>
                </a:schemeClr>
              </a:buClr>
            </a:pPr>
            <a:r>
              <a:rPr lang="en-US" sz="1800" dirty="0" smtClean="0"/>
              <a:t>Small concepts may have a higher inaccuracy when learned</a:t>
            </a:r>
          </a:p>
          <a:p>
            <a:pPr marL="754380" lvl="1" indent="-342900">
              <a:lnSpc>
                <a:spcPct val="120000"/>
              </a:lnSpc>
              <a:buClr>
                <a:schemeClr val="accent1">
                  <a:lumMod val="75000"/>
                </a:schemeClr>
              </a:buClr>
            </a:pPr>
            <a:r>
              <a:rPr lang="en-US" sz="1800" dirty="0" smtClean="0"/>
              <a:t>IB2 is sensitive to noise</a:t>
            </a:r>
          </a:p>
        </p:txBody>
      </p:sp>
    </p:spTree>
    <p:extLst>
      <p:ext uri="{BB962C8B-B14F-4D97-AF65-F5344CB8AC3E}">
        <p14:creationId xmlns:p14="http://schemas.microsoft.com/office/powerpoint/2010/main" val="2684993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Emptying the Case Base</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sz="1800" dirty="0" smtClean="0"/>
              <a:t>The only algorithm that forgets cases is IB3, but not efficiently</a:t>
            </a:r>
          </a:p>
          <a:p>
            <a:pPr>
              <a:lnSpc>
                <a:spcPct val="120000"/>
              </a:lnSpc>
              <a:buClr>
                <a:schemeClr val="accent1">
                  <a:lumMod val="75000"/>
                </a:schemeClr>
              </a:buClr>
            </a:pPr>
            <a:endParaRPr lang="en-US" sz="1800" dirty="0"/>
          </a:p>
          <a:p>
            <a:pPr>
              <a:lnSpc>
                <a:spcPct val="120000"/>
              </a:lnSpc>
              <a:buClr>
                <a:schemeClr val="accent1">
                  <a:lumMod val="75000"/>
                </a:schemeClr>
              </a:buClr>
            </a:pPr>
            <a:r>
              <a:rPr lang="en-US" sz="1800" dirty="0" smtClean="0"/>
              <a:t>We call a case </a:t>
            </a:r>
            <a:r>
              <a:rPr lang="en-US" sz="1800" b="1" dirty="0" smtClean="0"/>
              <a:t>Pivotal</a:t>
            </a:r>
            <a:r>
              <a:rPr lang="en-US" sz="1800" dirty="0" smtClean="0"/>
              <a:t> when the set of cases that can be reached from it when adaptation is used is the case itself. In other words, if c is the query there is no other case that can solve the problem of c</a:t>
            </a:r>
          </a:p>
          <a:p>
            <a:pPr>
              <a:lnSpc>
                <a:spcPct val="120000"/>
              </a:lnSpc>
              <a:buClr>
                <a:schemeClr val="accent1">
                  <a:lumMod val="75000"/>
                </a:schemeClr>
              </a:buClr>
            </a:pPr>
            <a:endParaRPr lang="en-US" sz="1800" dirty="0"/>
          </a:p>
          <a:p>
            <a:pPr>
              <a:lnSpc>
                <a:spcPct val="120000"/>
              </a:lnSpc>
              <a:buClr>
                <a:schemeClr val="accent1">
                  <a:lumMod val="75000"/>
                </a:schemeClr>
              </a:buClr>
            </a:pPr>
            <a:r>
              <a:rPr lang="en-US" sz="1800" dirty="0" smtClean="0"/>
              <a:t>Forgetting c would </a:t>
            </a:r>
            <a:r>
              <a:rPr lang="en-US" sz="1800" b="1" dirty="0" smtClean="0"/>
              <a:t>reduce the competence</a:t>
            </a:r>
            <a:endParaRPr lang="en-US" sz="1800" dirty="0"/>
          </a:p>
          <a:p>
            <a:pPr>
              <a:lnSpc>
                <a:spcPct val="120000"/>
              </a:lnSpc>
              <a:buClr>
                <a:schemeClr val="accent1">
                  <a:lumMod val="75000"/>
                </a:schemeClr>
              </a:buClr>
            </a:pPr>
            <a:endParaRPr lang="en-US" sz="1800" dirty="0" smtClean="0"/>
          </a:p>
          <a:p>
            <a:pPr>
              <a:lnSpc>
                <a:spcPct val="120000"/>
              </a:lnSpc>
              <a:buClr>
                <a:schemeClr val="accent1">
                  <a:lumMod val="75000"/>
                </a:schemeClr>
              </a:buClr>
            </a:pPr>
            <a:r>
              <a:rPr lang="en-US" sz="1800" dirty="0" smtClean="0"/>
              <a:t>Forgetting non-pivotal cases does not reduce the competence of the system, but it must be done carefully: future cases might not have a solution if we delete too many cases</a:t>
            </a:r>
          </a:p>
        </p:txBody>
      </p:sp>
    </p:spTree>
    <p:extLst>
      <p:ext uri="{BB962C8B-B14F-4D97-AF65-F5344CB8AC3E}">
        <p14:creationId xmlns:p14="http://schemas.microsoft.com/office/powerpoint/2010/main" val="30852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Filling the Similarity Container</a:t>
            </a:r>
            <a:endParaRPr lang="en-US" dirty="0"/>
          </a:p>
        </p:txBody>
      </p:sp>
      <p:sp>
        <p:nvSpPr>
          <p:cNvPr id="3" name="Content Placeholder 2"/>
          <p:cNvSpPr>
            <a:spLocks noGrp="1"/>
          </p:cNvSpPr>
          <p:nvPr>
            <p:ph idx="1"/>
          </p:nvPr>
        </p:nvSpPr>
        <p:spPr/>
        <p:txBody>
          <a:bodyPr>
            <a:normAutofit/>
          </a:bodyPr>
          <a:lstStyle/>
          <a:p>
            <a:pPr>
              <a:lnSpc>
                <a:spcPct val="120000"/>
              </a:lnSpc>
              <a:buClr>
                <a:schemeClr val="accent1">
                  <a:lumMod val="75000"/>
                </a:schemeClr>
              </a:buClr>
            </a:pPr>
            <a:r>
              <a:rPr lang="en-US" sz="2400" dirty="0" smtClean="0"/>
              <a:t>There are two kinds of measures that we want to learn:</a:t>
            </a:r>
          </a:p>
          <a:p>
            <a:pPr lvl="1">
              <a:lnSpc>
                <a:spcPct val="120000"/>
              </a:lnSpc>
              <a:buClr>
                <a:schemeClr val="accent1">
                  <a:lumMod val="75000"/>
                </a:schemeClr>
              </a:buClr>
            </a:pPr>
            <a:r>
              <a:rPr lang="en-US" sz="2400" dirty="0" smtClean="0"/>
              <a:t>Local Similarity Metrics</a:t>
            </a:r>
          </a:p>
          <a:p>
            <a:pPr lvl="1">
              <a:lnSpc>
                <a:spcPct val="120000"/>
              </a:lnSpc>
              <a:buClr>
                <a:schemeClr val="accent1">
                  <a:lumMod val="75000"/>
                </a:schemeClr>
              </a:buClr>
            </a:pPr>
            <a:r>
              <a:rPr lang="en-US" sz="2400" dirty="0" smtClean="0"/>
              <a:t>Global Similarity Metrics</a:t>
            </a:r>
          </a:p>
          <a:p>
            <a:pPr lvl="1">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We have two kinds of learning for similarity:</a:t>
            </a:r>
          </a:p>
          <a:p>
            <a:pPr lvl="1">
              <a:lnSpc>
                <a:spcPct val="120000"/>
              </a:lnSpc>
              <a:buClr>
                <a:schemeClr val="accent1">
                  <a:lumMod val="75000"/>
                </a:schemeClr>
              </a:buClr>
            </a:pPr>
            <a:r>
              <a:rPr lang="en-US" sz="2400" dirty="0" smtClean="0"/>
              <a:t>Supervised Learning</a:t>
            </a:r>
          </a:p>
          <a:p>
            <a:pPr lvl="1">
              <a:lnSpc>
                <a:spcPct val="120000"/>
              </a:lnSpc>
              <a:buClr>
                <a:schemeClr val="accent1">
                  <a:lumMod val="75000"/>
                </a:schemeClr>
              </a:buClr>
            </a:pPr>
            <a:r>
              <a:rPr lang="en-US" sz="2400" dirty="0" smtClean="0"/>
              <a:t>Unsupervised Learning</a:t>
            </a:r>
          </a:p>
        </p:txBody>
      </p:sp>
    </p:spTree>
    <p:extLst>
      <p:ext uri="{BB962C8B-B14F-4D97-AF65-F5344CB8AC3E}">
        <p14:creationId xmlns:p14="http://schemas.microsoft.com/office/powerpoint/2010/main" val="527506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Similarity </a:t>
            </a:r>
            <a:r>
              <a:rPr lang="en-US" dirty="0" smtClean="0"/>
              <a:t>Container</a:t>
            </a:r>
            <a:r>
              <a:rPr lang="en-US" dirty="0"/>
              <a:t/>
            </a:r>
            <a:br>
              <a:rPr lang="en-US" dirty="0"/>
            </a:br>
            <a:r>
              <a:rPr lang="en-US" sz="1800" dirty="0" smtClean="0"/>
              <a:t>Unsupervised Learning</a:t>
            </a:r>
            <a:r>
              <a:rPr lang="en-US" dirty="0" smtClean="0"/>
              <a:t/>
            </a:r>
            <a:br>
              <a:rPr lang="en-US" dirty="0" smtClean="0"/>
            </a:b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400" dirty="0" smtClean="0"/>
              <a:t>Unsupervised learning relies on pattern recognition and clustering</a:t>
            </a:r>
          </a:p>
          <a:p>
            <a:pPr>
              <a:lnSpc>
                <a:spcPct val="120000"/>
              </a:lnSpc>
              <a:buClr>
                <a:schemeClr val="accent1">
                  <a:lumMod val="75000"/>
                </a:schemeClr>
              </a:buClr>
            </a:pPr>
            <a:endParaRPr lang="en-US" sz="2400" dirty="0"/>
          </a:p>
          <a:p>
            <a:pPr>
              <a:lnSpc>
                <a:spcPct val="120000"/>
              </a:lnSpc>
              <a:buClr>
                <a:schemeClr val="accent1">
                  <a:lumMod val="75000"/>
                </a:schemeClr>
              </a:buClr>
            </a:pPr>
            <a:endParaRPr lang="en-US" sz="2400" dirty="0" smtClean="0"/>
          </a:p>
        </p:txBody>
      </p:sp>
      <p:graphicFrame>
        <p:nvGraphicFramePr>
          <p:cNvPr id="4" name="Chart 3"/>
          <p:cNvGraphicFramePr/>
          <p:nvPr>
            <p:extLst>
              <p:ext uri="{D42A27DB-BD31-4B8C-83A1-F6EECF244321}">
                <p14:modId xmlns:p14="http://schemas.microsoft.com/office/powerpoint/2010/main" val="1417280885"/>
              </p:ext>
            </p:extLst>
          </p:nvPr>
        </p:nvGraphicFramePr>
        <p:xfrm>
          <a:off x="914400" y="3429000"/>
          <a:ext cx="4800600" cy="2971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352800" y="3581400"/>
            <a:ext cx="0" cy="2895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5943600"/>
            <a:ext cx="457200" cy="369332"/>
          </a:xfrm>
          <a:prstGeom prst="rect">
            <a:avLst/>
          </a:prstGeom>
          <a:noFill/>
        </p:spPr>
        <p:txBody>
          <a:bodyPr wrap="square" rtlCol="0">
            <a:spAutoFit/>
          </a:bodyPr>
          <a:lstStyle/>
          <a:p>
            <a:r>
              <a:rPr lang="en-US" dirty="0" smtClean="0"/>
              <a:t>A1</a:t>
            </a:r>
            <a:endParaRPr lang="en-US" dirty="0"/>
          </a:p>
        </p:txBody>
      </p:sp>
      <p:sp>
        <p:nvSpPr>
          <p:cNvPr id="10" name="TextBox 9"/>
          <p:cNvSpPr txBox="1"/>
          <p:nvPr/>
        </p:nvSpPr>
        <p:spPr>
          <a:xfrm>
            <a:off x="457200" y="3429000"/>
            <a:ext cx="609600" cy="369332"/>
          </a:xfrm>
          <a:prstGeom prst="rect">
            <a:avLst/>
          </a:prstGeom>
          <a:noFill/>
        </p:spPr>
        <p:txBody>
          <a:bodyPr wrap="square" rtlCol="0">
            <a:spAutoFit/>
          </a:bodyPr>
          <a:lstStyle/>
          <a:p>
            <a:r>
              <a:rPr lang="en-US" dirty="0" smtClean="0"/>
              <a:t>A2</a:t>
            </a:r>
            <a:endParaRPr lang="en-US" dirty="0"/>
          </a:p>
        </p:txBody>
      </p:sp>
      <p:sp>
        <p:nvSpPr>
          <p:cNvPr id="11" name="TextBox 10"/>
          <p:cNvSpPr txBox="1"/>
          <p:nvPr/>
        </p:nvSpPr>
        <p:spPr>
          <a:xfrm>
            <a:off x="6477000" y="3613666"/>
            <a:ext cx="1905000" cy="646331"/>
          </a:xfrm>
          <a:prstGeom prst="rect">
            <a:avLst/>
          </a:prstGeom>
          <a:noFill/>
        </p:spPr>
        <p:txBody>
          <a:bodyPr wrap="square" rtlCol="0">
            <a:spAutoFit/>
          </a:bodyPr>
          <a:lstStyle/>
          <a:p>
            <a:r>
              <a:rPr lang="en-US" dirty="0" smtClean="0"/>
              <a:t>A2 is useless and can be deleted!</a:t>
            </a:r>
            <a:endParaRPr lang="en-US" dirty="0"/>
          </a:p>
        </p:txBody>
      </p:sp>
    </p:spTree>
    <p:extLst>
      <p:ext uri="{BB962C8B-B14F-4D97-AF65-F5344CB8AC3E}">
        <p14:creationId xmlns:p14="http://schemas.microsoft.com/office/powerpoint/2010/main" val="23032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Similarity </a:t>
            </a:r>
            <a:r>
              <a:rPr lang="en-US" dirty="0" smtClean="0"/>
              <a:t>Container</a:t>
            </a:r>
            <a:r>
              <a:rPr lang="en-US" dirty="0"/>
              <a:t/>
            </a:r>
            <a:br>
              <a:rPr lang="en-US" dirty="0"/>
            </a:br>
            <a:r>
              <a:rPr lang="en-US" sz="1800" dirty="0" smtClean="0"/>
              <a:t>Supervised Learning</a:t>
            </a:r>
            <a:r>
              <a:rPr lang="en-US" dirty="0" smtClean="0"/>
              <a:t/>
            </a:r>
            <a:br>
              <a:rPr lang="en-US" dirty="0" smtClean="0"/>
            </a:b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400" dirty="0"/>
              <a:t>S</a:t>
            </a:r>
            <a:r>
              <a:rPr lang="en-US" sz="2400" dirty="0" smtClean="0"/>
              <a:t>upervised learning relies on qualitative feedback from the user</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From Supervised Learning we can get information about:</a:t>
            </a:r>
          </a:p>
          <a:p>
            <a:pPr lvl="1">
              <a:lnSpc>
                <a:spcPct val="120000"/>
              </a:lnSpc>
              <a:buClr>
                <a:schemeClr val="accent1">
                  <a:lumMod val="75000"/>
                </a:schemeClr>
              </a:buClr>
            </a:pPr>
            <a:r>
              <a:rPr lang="en-US" sz="2200" dirty="0" smtClean="0"/>
              <a:t>Similarity Relations</a:t>
            </a:r>
          </a:p>
          <a:p>
            <a:pPr lvl="1">
              <a:lnSpc>
                <a:spcPct val="120000"/>
              </a:lnSpc>
              <a:buClr>
                <a:schemeClr val="accent1">
                  <a:lumMod val="75000"/>
                </a:schemeClr>
              </a:buClr>
            </a:pPr>
            <a:r>
              <a:rPr lang="en-US" sz="2200" dirty="0" smtClean="0"/>
              <a:t>Weights</a:t>
            </a:r>
          </a:p>
          <a:p>
            <a:pPr lvl="1">
              <a:lnSpc>
                <a:spcPct val="120000"/>
              </a:lnSpc>
              <a:buClr>
                <a:schemeClr val="accent1">
                  <a:lumMod val="75000"/>
                </a:schemeClr>
              </a:buClr>
            </a:pPr>
            <a:r>
              <a:rPr lang="en-US" sz="2200" dirty="0" smtClean="0"/>
              <a:t>Local Similarities</a:t>
            </a:r>
            <a:endParaRPr lang="en-US" sz="2200" dirty="0"/>
          </a:p>
          <a:p>
            <a:pPr>
              <a:lnSpc>
                <a:spcPct val="120000"/>
              </a:lnSpc>
              <a:buClr>
                <a:schemeClr val="accent1">
                  <a:lumMod val="75000"/>
                </a:schemeClr>
              </a:buClr>
            </a:pPr>
            <a:endParaRPr lang="en-US" sz="2400" dirty="0" smtClean="0"/>
          </a:p>
        </p:txBody>
      </p:sp>
    </p:spTree>
    <p:extLst>
      <p:ext uri="{BB962C8B-B14F-4D97-AF65-F5344CB8AC3E}">
        <p14:creationId xmlns:p14="http://schemas.microsoft.com/office/powerpoint/2010/main" val="3032167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Similarity </a:t>
            </a:r>
            <a:r>
              <a:rPr lang="en-US" dirty="0" smtClean="0"/>
              <a:t>Container</a:t>
            </a:r>
            <a:r>
              <a:rPr lang="en-US" dirty="0"/>
              <a:t/>
            </a:r>
            <a:br>
              <a:rPr lang="en-US" dirty="0"/>
            </a:br>
            <a:r>
              <a:rPr lang="en-US" sz="1800" dirty="0" smtClean="0"/>
              <a:t>Supervised Learning – Local Similarity</a:t>
            </a:r>
            <a:r>
              <a:rPr lang="en-US" dirty="0" smtClean="0"/>
              <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28088"/>
                <a:ext cx="8229600" cy="4325112"/>
              </a:xfrm>
            </p:spPr>
            <p:txBody>
              <a:bodyPr>
                <a:normAutofit fontScale="85000" lnSpcReduction="10000"/>
              </a:bodyPr>
              <a:lstStyle/>
              <a:p>
                <a:pPr>
                  <a:lnSpc>
                    <a:spcPct val="120000"/>
                  </a:lnSpc>
                  <a:buClr>
                    <a:schemeClr val="accent1">
                      <a:lumMod val="75000"/>
                    </a:schemeClr>
                  </a:buClr>
                </a:pPr>
                <a:r>
                  <a:rPr lang="en-US" sz="2400" dirty="0" smtClean="0"/>
                  <a:t>The easiest way to learn similarity relations is to correct errors in NN search.</a:t>
                </a:r>
              </a:p>
              <a:p>
                <a:pPr>
                  <a:lnSpc>
                    <a:spcPct val="120000"/>
                  </a:lnSpc>
                  <a:buClr>
                    <a:schemeClr val="accent1">
                      <a:lumMod val="75000"/>
                    </a:schemeClr>
                  </a:buClr>
                </a:pPr>
                <a:endParaRPr lang="en-US" sz="2400" dirty="0" smtClean="0"/>
              </a:p>
              <a:p>
                <a:pPr>
                  <a:lnSpc>
                    <a:spcPct val="120000"/>
                  </a:lnSpc>
                  <a:buClr>
                    <a:schemeClr val="accent1">
                      <a:lumMod val="75000"/>
                    </a:schemeClr>
                  </a:buClr>
                </a:pPr>
                <a:r>
                  <a:rPr lang="en-US" sz="2400" dirty="0" smtClean="0"/>
                  <a:t>Consider a K-NN algorithm that returns a result in this format:</a:t>
                </a:r>
              </a:p>
              <a:p>
                <a:pPr marL="109728" indent="0" algn="ctr">
                  <a:lnSpc>
                    <a:spcPct val="120000"/>
                  </a:lnSpc>
                  <a:buClr>
                    <a:schemeClr val="accent1">
                      <a:lumMod val="75000"/>
                    </a:schemeClr>
                  </a:buClr>
                  <a:buNone/>
                </a:pPr>
                <a14:m>
                  <m:oMathPara xmlns:m="http://schemas.openxmlformats.org/officeDocument/2006/math">
                    <m:oMathParaPr>
                      <m:jc m:val="centerGroup"/>
                    </m:oMathParaPr>
                    <m:oMath xmlns:m="http://schemas.openxmlformats.org/officeDocument/2006/math">
                      <m:r>
                        <a:rPr lang="en-US" sz="2400" b="0" i="1" smtClean="0">
                          <a:latin typeface="Cambria Math"/>
                        </a:rPr>
                        <m:t>𝑠𝑖</m:t>
                      </m:r>
                      <m:sSub>
                        <m:sSubPr>
                          <m:ctrlPr>
                            <a:rPr lang="en-US" sz="2400" b="0" i="1" smtClean="0">
                              <a:latin typeface="Cambria Math"/>
                            </a:rPr>
                          </m:ctrlPr>
                        </m:sSubPr>
                        <m:e>
                          <m:r>
                            <a:rPr lang="en-US" sz="2400" b="0" i="1" smtClean="0">
                              <a:latin typeface="Cambria Math"/>
                            </a:rPr>
                            <m:t>𝑚</m:t>
                          </m:r>
                        </m:e>
                        <m:sub>
                          <m:r>
                            <a:rPr lang="en-US" sz="2400" b="0" i="1" smtClean="0">
                              <a:latin typeface="Cambria Math"/>
                            </a:rPr>
                            <m:t>𝑜𝑟𝑑</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𝑘</m:t>
                          </m:r>
                        </m:sub>
                      </m:sSub>
                    </m:oMath>
                  </m:oMathPara>
                </a14:m>
                <a:endParaRPr lang="en-US" sz="2400" dirty="0" smtClean="0"/>
              </a:p>
              <a:p>
                <a:pPr marL="109728" indent="0" algn="ctr">
                  <a:lnSpc>
                    <a:spcPct val="120000"/>
                  </a:lnSpc>
                  <a:buClr>
                    <a:schemeClr val="accent1">
                      <a:lumMod val="75000"/>
                    </a:schemeClr>
                  </a:buClr>
                  <a:buNone/>
                </a:pPr>
                <a:endParaRPr lang="en-US" sz="2400" dirty="0" smtClean="0"/>
              </a:p>
              <a:p>
                <a:pPr>
                  <a:lnSpc>
                    <a:spcPct val="120000"/>
                  </a:lnSpc>
                  <a:buClr>
                    <a:schemeClr val="accent1">
                      <a:lumMod val="75000"/>
                    </a:schemeClr>
                  </a:buClr>
                </a:pPr>
                <a:r>
                  <a:rPr lang="en-US" sz="2400" dirty="0" smtClean="0"/>
                  <a:t>By user feedback, we can modify this result and get a new ordering:</a:t>
                </a:r>
              </a:p>
              <a:p>
                <a:pPr marL="109728" indent="0" algn="ctr">
                  <a:lnSpc>
                    <a:spcPct val="120000"/>
                  </a:lnSpc>
                  <a:buClr>
                    <a:schemeClr val="accent1">
                      <a:lumMod val="75000"/>
                    </a:schemeClr>
                  </a:buClr>
                  <a:buNone/>
                </a:pPr>
                <a14:m>
                  <m:oMathPara xmlns:m="http://schemas.openxmlformats.org/officeDocument/2006/math">
                    <m:oMathParaPr>
                      <m:jc m:val="centerGroup"/>
                    </m:oMathParaPr>
                    <m:oMath xmlns:m="http://schemas.openxmlformats.org/officeDocument/2006/math">
                      <m:r>
                        <a:rPr lang="en-US" sz="2400" b="0" i="1" smtClean="0">
                          <a:latin typeface="Cambria Math"/>
                        </a:rPr>
                        <m:t>𝑓𝑒𝑒𝑑𝑏𝑎𝑐</m:t>
                      </m:r>
                      <m:sSub>
                        <m:sSubPr>
                          <m:ctrlPr>
                            <a:rPr lang="en-US" sz="2400" b="0" i="1" smtClean="0">
                              <a:latin typeface="Cambria Math"/>
                            </a:rPr>
                          </m:ctrlPr>
                        </m:sSubPr>
                        <m:e>
                          <m:r>
                            <a:rPr lang="en-US" sz="2400" b="0" i="1" smtClean="0">
                              <a:latin typeface="Cambria Math"/>
                            </a:rPr>
                            <m:t>𝑘</m:t>
                          </m:r>
                        </m:e>
                        <m:sub>
                          <m:r>
                            <a:rPr lang="en-US" sz="2400" b="0" i="1" smtClean="0">
                              <a:latin typeface="Cambria Math"/>
                            </a:rPr>
                            <m:t>𝑜𝑟𝑑</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3</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𝑠</m:t>
                          </m:r>
                        </m:e>
                        <m:sub>
                          <m:r>
                            <a:rPr lang="en-US" sz="2400" b="0" i="1" smtClean="0">
                              <a:latin typeface="Cambria Math"/>
                            </a:rPr>
                            <m:t>5</m:t>
                          </m:r>
                        </m:sub>
                      </m:sSub>
                      <m:r>
                        <a:rPr lang="en-US" sz="2400" b="0" i="1" smtClean="0">
                          <a:latin typeface="Cambria Math"/>
                        </a:rPr>
                        <m:t>≥… </m:t>
                      </m:r>
                    </m:oMath>
                  </m:oMathPara>
                </a14:m>
                <a:endParaRPr lang="en-US" sz="2400" dirty="0" smtClean="0"/>
              </a:p>
              <a:p>
                <a:pPr marL="109728" indent="0" algn="ctr">
                  <a:lnSpc>
                    <a:spcPct val="120000"/>
                  </a:lnSpc>
                  <a:buClr>
                    <a:schemeClr val="accent1">
                      <a:lumMod val="75000"/>
                    </a:schemeClr>
                  </a:buClr>
                  <a:buNone/>
                </a:pPr>
                <a:endParaRPr lang="en-US" sz="2400" dirty="0" smtClean="0"/>
              </a:p>
              <a:p>
                <a:pPr>
                  <a:lnSpc>
                    <a:spcPct val="120000"/>
                  </a:lnSpc>
                  <a:buClr>
                    <a:schemeClr val="accent1">
                      <a:lumMod val="75000"/>
                    </a:schemeClr>
                  </a:buClr>
                </a:pPr>
                <a:r>
                  <a:rPr lang="en-US" sz="2400" dirty="0" smtClean="0"/>
                  <a:t>This is a qualitative improvement, not a numerical one, but it is satisfactory!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28088"/>
                <a:ext cx="8229600" cy="4325112"/>
              </a:xfrm>
              <a:blipFill rotWithShape="1">
                <a:blip r:embed="rId2"/>
                <a:stretch>
                  <a:fillRect t="-705"/>
                </a:stretch>
              </a:blipFill>
            </p:spPr>
            <p:txBody>
              <a:bodyPr/>
              <a:lstStyle/>
              <a:p>
                <a:r>
                  <a:rPr lang="en-US">
                    <a:noFill/>
                  </a:rPr>
                  <a:t> </a:t>
                </a:r>
              </a:p>
            </p:txBody>
          </p:sp>
        </mc:Fallback>
      </mc:AlternateContent>
    </p:spTree>
    <p:extLst>
      <p:ext uri="{BB962C8B-B14F-4D97-AF65-F5344CB8AC3E}">
        <p14:creationId xmlns:p14="http://schemas.microsoft.com/office/powerpoint/2010/main" val="140968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Representing Knowledge</a:t>
            </a:r>
            <a:endParaRPr lang="en-US" b="1" dirty="0"/>
          </a:p>
        </p:txBody>
      </p:sp>
      <p:sp>
        <p:nvSpPr>
          <p:cNvPr id="3" name="Content Placeholder 2"/>
          <p:cNvSpPr>
            <a:spLocks noGrp="1"/>
          </p:cNvSpPr>
          <p:nvPr>
            <p:ph idx="1"/>
          </p:nvPr>
        </p:nvSpPr>
        <p:spPr/>
        <p:txBody>
          <a:bodyPr/>
          <a:lstStyle/>
          <a:p>
            <a:pPr>
              <a:buClr>
                <a:schemeClr val="accent1">
                  <a:lumMod val="75000"/>
                </a:schemeClr>
              </a:buClr>
              <a:buFont typeface="Arial" pitchFamily="34" charset="0"/>
              <a:buChar char="•"/>
            </a:pPr>
            <a:r>
              <a:rPr lang="en-US" dirty="0" smtClean="0"/>
              <a:t>A knowledge based system is often organized in modules</a:t>
            </a:r>
          </a:p>
          <a:p>
            <a:pPr>
              <a:buClr>
                <a:schemeClr val="accent1">
                  <a:lumMod val="75000"/>
                </a:schemeClr>
              </a:buClr>
              <a:buFont typeface="Arial" pitchFamily="34" charset="0"/>
              <a:buChar char="•"/>
            </a:pPr>
            <a:endParaRPr lang="en-US" dirty="0" smtClean="0"/>
          </a:p>
          <a:p>
            <a:pPr>
              <a:buClr>
                <a:schemeClr val="accent1">
                  <a:lumMod val="75000"/>
                </a:schemeClr>
              </a:buClr>
              <a:buFont typeface="Arial" pitchFamily="34" charset="0"/>
              <a:buChar char="•"/>
            </a:pPr>
            <a:r>
              <a:rPr lang="en-US" dirty="0" smtClean="0"/>
              <a:t>The system’s knowledge can be organized in modules as well!</a:t>
            </a:r>
          </a:p>
          <a:p>
            <a:pPr>
              <a:buClr>
                <a:schemeClr val="accent1">
                  <a:lumMod val="75000"/>
                </a:schemeClr>
              </a:buClr>
              <a:buFont typeface="Arial" pitchFamily="34" charset="0"/>
              <a:buChar char="•"/>
            </a:pPr>
            <a:endParaRPr lang="en-US" dirty="0" smtClean="0"/>
          </a:p>
          <a:p>
            <a:pPr>
              <a:buClr>
                <a:schemeClr val="accent1">
                  <a:lumMod val="75000"/>
                </a:schemeClr>
              </a:buClr>
              <a:buFont typeface="Arial" pitchFamily="34" charset="0"/>
              <a:buChar char="•"/>
            </a:pPr>
            <a:r>
              <a:rPr lang="en-US" dirty="0" smtClean="0"/>
              <a:t>To represent the knowledge in our system we need to define a representation language</a:t>
            </a:r>
          </a:p>
          <a:p>
            <a:endParaRPr lang="en-US" dirty="0"/>
          </a:p>
        </p:txBody>
      </p:sp>
    </p:spTree>
    <p:extLst>
      <p:ext uri="{BB962C8B-B14F-4D97-AF65-F5344CB8AC3E}">
        <p14:creationId xmlns:p14="http://schemas.microsoft.com/office/powerpoint/2010/main" val="944725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Similarity </a:t>
            </a:r>
            <a:r>
              <a:rPr lang="en-US" dirty="0" smtClean="0"/>
              <a:t>Container</a:t>
            </a:r>
            <a:r>
              <a:rPr lang="en-US" dirty="0"/>
              <a:t/>
            </a:r>
            <a:br>
              <a:rPr lang="en-US" dirty="0"/>
            </a:br>
            <a:r>
              <a:rPr lang="en-US" sz="1800" dirty="0" smtClean="0"/>
              <a:t>Supervised Learning – Global Similarity</a:t>
            </a:r>
            <a:r>
              <a:rPr lang="en-US" dirty="0" smtClean="0"/>
              <a:t/>
            </a:r>
            <a:br>
              <a:rPr lang="en-US" dirty="0" smtClean="0"/>
            </a:b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400" dirty="0" smtClean="0"/>
              <a:t>To learn global similarity metrics, we have to learn the weights to use in our aggregation function</a:t>
            </a:r>
          </a:p>
          <a:p>
            <a:pPr>
              <a:lnSpc>
                <a:spcPct val="120000"/>
              </a:lnSpc>
              <a:buClr>
                <a:schemeClr val="accent1">
                  <a:lumMod val="75000"/>
                </a:schemeClr>
              </a:buClr>
            </a:pPr>
            <a:r>
              <a:rPr lang="en-US" sz="2400" dirty="0" smtClean="0"/>
              <a:t>To achieve this we can use </a:t>
            </a:r>
            <a:r>
              <a:rPr lang="en-US" sz="2400" b="1" dirty="0" smtClean="0"/>
              <a:t>reinforcement learning:</a:t>
            </a:r>
          </a:p>
          <a:p>
            <a:pPr marL="859536" lvl="1" indent="-457200">
              <a:lnSpc>
                <a:spcPct val="120000"/>
              </a:lnSpc>
              <a:buClr>
                <a:schemeClr val="accent1">
                  <a:lumMod val="75000"/>
                </a:schemeClr>
              </a:buClr>
              <a:buFont typeface="+mj-lt"/>
              <a:buAutoNum type="arabicPeriod"/>
            </a:pPr>
            <a:r>
              <a:rPr lang="en-US" sz="2200" b="1" dirty="0" smtClean="0"/>
              <a:t>Perform a test with the solution: this provides the feedback</a:t>
            </a:r>
          </a:p>
          <a:p>
            <a:pPr marL="859536" lvl="1" indent="-457200">
              <a:lnSpc>
                <a:spcPct val="120000"/>
              </a:lnSpc>
              <a:buClr>
                <a:schemeClr val="accent1">
                  <a:lumMod val="75000"/>
                </a:schemeClr>
              </a:buClr>
              <a:buFont typeface="+mj-lt"/>
              <a:buAutoNum type="arabicPeriod"/>
            </a:pPr>
            <a:r>
              <a:rPr lang="en-US" sz="2200" b="1" dirty="0" smtClean="0"/>
              <a:t>If the outcome is positive, give a positive reward to the weights</a:t>
            </a:r>
          </a:p>
          <a:p>
            <a:pPr marL="859536" lvl="1" indent="-457200">
              <a:lnSpc>
                <a:spcPct val="120000"/>
              </a:lnSpc>
              <a:buClr>
                <a:schemeClr val="accent1">
                  <a:lumMod val="75000"/>
                </a:schemeClr>
              </a:buClr>
              <a:buFont typeface="+mj-lt"/>
              <a:buAutoNum type="arabicPeriod"/>
            </a:pPr>
            <a:r>
              <a:rPr lang="en-US" sz="2200" b="1" dirty="0" smtClean="0"/>
              <a:t>If it’s negative, give a negative reward to the weights</a:t>
            </a:r>
            <a:endParaRPr lang="en-US" sz="2200" dirty="0" smtClean="0"/>
          </a:p>
          <a:p>
            <a:pPr>
              <a:lnSpc>
                <a:spcPct val="120000"/>
              </a:lnSpc>
              <a:buClr>
                <a:schemeClr val="accent1">
                  <a:lumMod val="75000"/>
                </a:schemeClr>
              </a:buClr>
            </a:pPr>
            <a:endParaRPr lang="en-US" sz="2400" dirty="0" smtClean="0"/>
          </a:p>
        </p:txBody>
      </p:sp>
    </p:spTree>
    <p:extLst>
      <p:ext uri="{BB962C8B-B14F-4D97-AF65-F5344CB8AC3E}">
        <p14:creationId xmlns:p14="http://schemas.microsoft.com/office/powerpoint/2010/main" val="2968110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Similarity </a:t>
            </a:r>
            <a:r>
              <a:rPr lang="en-US" dirty="0" smtClean="0"/>
              <a:t>Container</a:t>
            </a:r>
            <a:r>
              <a:rPr lang="en-US" dirty="0"/>
              <a:t/>
            </a:r>
            <a:br>
              <a:rPr lang="en-US" dirty="0"/>
            </a:br>
            <a:r>
              <a:rPr lang="en-US" sz="1800" dirty="0" smtClean="0"/>
              <a:t>Supervised Learning – Global Similarity</a:t>
            </a:r>
            <a:r>
              <a:rPr lang="en-US" dirty="0" smtClean="0"/>
              <a:t/>
            </a:r>
            <a:br>
              <a:rPr lang="en-US" dirty="0" smtClean="0"/>
            </a:br>
            <a:endParaRPr lang="en-US" dirty="0"/>
          </a:p>
        </p:txBody>
      </p:sp>
      <p:sp>
        <p:nvSpPr>
          <p:cNvPr id="3" name="Content Placeholder 2"/>
          <p:cNvSpPr>
            <a:spLocks noGrp="1"/>
          </p:cNvSpPr>
          <p:nvPr>
            <p:ph idx="1"/>
          </p:nvPr>
        </p:nvSpPr>
        <p:spPr>
          <a:xfrm>
            <a:off x="457200" y="2228088"/>
            <a:ext cx="8229600" cy="4325112"/>
          </a:xfrm>
        </p:spPr>
        <p:txBody>
          <a:bodyPr>
            <a:normAutofit fontScale="92500" lnSpcReduction="10000"/>
          </a:bodyPr>
          <a:lstStyle/>
          <a:p>
            <a:pPr>
              <a:lnSpc>
                <a:spcPct val="120000"/>
              </a:lnSpc>
              <a:buClr>
                <a:schemeClr val="accent1">
                  <a:lumMod val="75000"/>
                </a:schemeClr>
              </a:buClr>
            </a:pPr>
            <a:r>
              <a:rPr lang="en-US" sz="2400" dirty="0" smtClean="0"/>
              <a:t>This is great, but it is not perfect. Why?</a:t>
            </a:r>
          </a:p>
          <a:p>
            <a:pPr>
              <a:lnSpc>
                <a:spcPct val="120000"/>
              </a:lnSpc>
              <a:buClr>
                <a:schemeClr val="accent1">
                  <a:lumMod val="75000"/>
                </a:schemeClr>
              </a:buClr>
            </a:pPr>
            <a:endParaRPr lang="en-US" sz="2400" dirty="0" smtClean="0"/>
          </a:p>
          <a:p>
            <a:pPr>
              <a:lnSpc>
                <a:spcPct val="120000"/>
              </a:lnSpc>
              <a:buClr>
                <a:schemeClr val="accent1">
                  <a:lumMod val="75000"/>
                </a:schemeClr>
              </a:buClr>
            </a:pPr>
            <a:r>
              <a:rPr lang="en-US" sz="2400" dirty="0" smtClean="0"/>
              <a:t>Because it reasons on single queries! </a:t>
            </a:r>
            <a:br>
              <a:rPr lang="en-US" sz="2400" dirty="0" smtClean="0"/>
            </a:br>
            <a:r>
              <a:rPr lang="en-US" sz="2400" dirty="0" smtClean="0"/>
              <a:t>Suppose the first query has a negative outcome, lowering the weights. The next query might have a positive outcome, raising the weights.</a:t>
            </a:r>
            <a:br>
              <a:rPr lang="en-US" sz="2400" dirty="0" smtClean="0"/>
            </a:br>
            <a:r>
              <a:rPr lang="en-US" sz="2400" dirty="0" smtClean="0"/>
              <a:t>As a result, no asymptotic judgement can be made!</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Therefore, it makes sense to consider larger set of queries simultaneously. This set of queries must be randomly selected to be statistically significant.</a:t>
            </a:r>
          </a:p>
        </p:txBody>
      </p:sp>
    </p:spTree>
    <p:extLst>
      <p:ext uri="{BB962C8B-B14F-4D97-AF65-F5344CB8AC3E}">
        <p14:creationId xmlns:p14="http://schemas.microsoft.com/office/powerpoint/2010/main" val="209935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Filling </a:t>
            </a:r>
            <a:r>
              <a:rPr lang="en-US" dirty="0"/>
              <a:t>the </a:t>
            </a:r>
            <a:r>
              <a:rPr lang="en-US" dirty="0" smtClean="0"/>
              <a:t>Adaptation Container</a:t>
            </a:r>
            <a:br>
              <a:rPr lang="en-US" dirty="0" smtClean="0"/>
            </a:b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endParaRPr lang="en-US" sz="2400" dirty="0" smtClean="0"/>
          </a:p>
          <a:p>
            <a:pPr>
              <a:lnSpc>
                <a:spcPct val="120000"/>
              </a:lnSpc>
              <a:buClr>
                <a:schemeClr val="accent1">
                  <a:lumMod val="75000"/>
                </a:schemeClr>
              </a:buClr>
            </a:pPr>
            <a:r>
              <a:rPr lang="en-US" sz="2400" dirty="0" smtClean="0"/>
              <a:t>Filling this container means learning the rules that will control the adaptation process</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A great way to represent rule bases is the </a:t>
            </a:r>
            <a:r>
              <a:rPr lang="en-US" sz="2400" i="1" dirty="0" smtClean="0"/>
              <a:t>induction of decision trees</a:t>
            </a:r>
            <a:endParaRPr lang="en-US" sz="2400" dirty="0" smtClean="0"/>
          </a:p>
          <a:p>
            <a:pPr marL="109728" indent="0">
              <a:lnSpc>
                <a:spcPct val="120000"/>
              </a:lnSpc>
              <a:buClr>
                <a:schemeClr val="accent1">
                  <a:lumMod val="75000"/>
                </a:schemeClr>
              </a:buClr>
              <a:buNone/>
            </a:pPr>
            <a:endParaRPr lang="en-US" sz="2400" dirty="0"/>
          </a:p>
        </p:txBody>
      </p:sp>
    </p:spTree>
    <p:extLst>
      <p:ext uri="{BB962C8B-B14F-4D97-AF65-F5344CB8AC3E}">
        <p14:creationId xmlns:p14="http://schemas.microsoft.com/office/powerpoint/2010/main" val="4030859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a:t>
            </a:r>
            <a:endParaRPr lang="en-US" dirty="0"/>
          </a:p>
        </p:txBody>
      </p:sp>
    </p:spTree>
    <p:extLst>
      <p:ext uri="{BB962C8B-B14F-4D97-AF65-F5344CB8AC3E}">
        <p14:creationId xmlns:p14="http://schemas.microsoft.com/office/powerpoint/2010/main" val="2325017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Contexts</a:t>
            </a:r>
            <a:endParaRPr lang="en-US" dirty="0"/>
          </a:p>
        </p:txBody>
      </p:sp>
      <p:sp>
        <p:nvSpPr>
          <p:cNvPr id="3" name="Content Placeholder 2"/>
          <p:cNvSpPr>
            <a:spLocks noGrp="1"/>
          </p:cNvSpPr>
          <p:nvPr>
            <p:ph idx="1"/>
          </p:nvPr>
        </p:nvSpPr>
        <p:spPr>
          <a:xfrm>
            <a:off x="457200" y="2228088"/>
            <a:ext cx="8229600" cy="4325112"/>
          </a:xfrm>
        </p:spPr>
        <p:txBody>
          <a:bodyPr>
            <a:normAutofit fontScale="85000" lnSpcReduction="20000"/>
          </a:bodyPr>
          <a:lstStyle/>
          <a:p>
            <a:pPr>
              <a:lnSpc>
                <a:spcPct val="120000"/>
              </a:lnSpc>
              <a:buClr>
                <a:schemeClr val="accent1">
                  <a:lumMod val="75000"/>
                </a:schemeClr>
              </a:buClr>
            </a:pPr>
            <a:r>
              <a:rPr lang="en-US" sz="2400" dirty="0" smtClean="0"/>
              <a:t>A context is a subset of the available knowledge related to the problem that is considered (which is theoretically infinite)</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A context contains everything of interest to the problem </a:t>
            </a:r>
            <a:r>
              <a:rPr lang="en-US" sz="2400" i="1" dirty="0" smtClean="0"/>
              <a:t>i.e. Goals, costs, constraints...</a:t>
            </a:r>
            <a:endParaRPr lang="en-US" sz="2400" dirty="0" smtClean="0"/>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We distinguish between </a:t>
            </a:r>
            <a:r>
              <a:rPr lang="en-US" sz="2400" b="1" dirty="0" smtClean="0"/>
              <a:t>internal</a:t>
            </a:r>
            <a:r>
              <a:rPr lang="en-US" sz="2400" b="1" i="1" dirty="0" smtClean="0"/>
              <a:t> </a:t>
            </a:r>
            <a:r>
              <a:rPr lang="en-US" sz="2400" dirty="0" smtClean="0"/>
              <a:t>and </a:t>
            </a:r>
            <a:r>
              <a:rPr lang="en-US" sz="2400" b="1" dirty="0" smtClean="0"/>
              <a:t>external</a:t>
            </a:r>
            <a:r>
              <a:rPr lang="en-US" sz="2400" dirty="0" smtClean="0"/>
              <a:t> contexts:</a:t>
            </a:r>
            <a:endParaRPr lang="en-US" sz="2200" dirty="0" smtClean="0"/>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An external context deals with everything that happens around the performing agent (in particular </a:t>
            </a:r>
            <a:r>
              <a:rPr lang="en-US" sz="2200" i="1" dirty="0" smtClean="0"/>
              <a:t>unexpected events</a:t>
            </a:r>
            <a:r>
              <a:rPr lang="en-US" sz="2200" dirty="0" smtClean="0"/>
              <a:t>)</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An internal context represents the knowledge and experience of the agent.</a:t>
            </a:r>
            <a:endParaRPr lang="en-US" sz="2400" dirty="0" smtClean="0"/>
          </a:p>
        </p:txBody>
      </p:sp>
    </p:spTree>
    <p:extLst>
      <p:ext uri="{BB962C8B-B14F-4D97-AF65-F5344CB8AC3E}">
        <p14:creationId xmlns:p14="http://schemas.microsoft.com/office/powerpoint/2010/main" val="2896430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28088"/>
                <a:ext cx="8229600" cy="4325112"/>
              </a:xfrm>
            </p:spPr>
            <p:txBody>
              <a:bodyPr>
                <a:normAutofit fontScale="92500"/>
              </a:bodyPr>
              <a:lstStyle/>
              <a:p>
                <a:pPr>
                  <a:lnSpc>
                    <a:spcPct val="120000"/>
                  </a:lnSpc>
                  <a:buClr>
                    <a:schemeClr val="accent1">
                      <a:lumMod val="75000"/>
                    </a:schemeClr>
                  </a:buClr>
                </a:pPr>
                <a:r>
                  <a:rPr lang="en-US" sz="2400" dirty="0" smtClean="0"/>
                  <a:t>Let us define contexts more precisely:</a:t>
                </a:r>
              </a:p>
              <a:p>
                <a:pPr marL="109728" indent="0">
                  <a:lnSpc>
                    <a:spcPct val="120000"/>
                  </a:lnSpc>
                  <a:buClr>
                    <a:schemeClr val="accent1">
                      <a:lumMod val="75000"/>
                    </a:schemeClr>
                  </a:buClr>
                  <a:buNone/>
                </a:pPr>
                <a:endParaRPr lang="en-US" sz="2400" dirty="0" smtClean="0"/>
              </a:p>
              <a:p>
                <a:pPr marL="624078" indent="-514350">
                  <a:lnSpc>
                    <a:spcPct val="120000"/>
                  </a:lnSpc>
                  <a:buClr>
                    <a:schemeClr val="accent1">
                      <a:lumMod val="75000"/>
                    </a:schemeClr>
                  </a:buClr>
                  <a:buAutoNum type="romanLcParenBoth"/>
                </a:pPr>
                <a:r>
                  <a:rPr lang="en-US" sz="2400" i="1" dirty="0" smtClean="0"/>
                  <a:t>A knowledge unit is a primitive type</a:t>
                </a:r>
              </a:p>
              <a:p>
                <a:pPr marL="624078" indent="-514350">
                  <a:lnSpc>
                    <a:spcPct val="120000"/>
                  </a:lnSpc>
                  <a:buClr>
                    <a:schemeClr val="accent1">
                      <a:lumMod val="75000"/>
                    </a:schemeClr>
                  </a:buClr>
                  <a:buAutoNum type="romanLcParenBoth"/>
                </a:pPr>
                <a:r>
                  <a:rPr lang="en-US" sz="2400" i="1" dirty="0" smtClean="0"/>
                  <a:t>A context is a set of knowledge units</a:t>
                </a:r>
              </a:p>
              <a:p>
                <a:pPr marL="624078" indent="-514350">
                  <a:lnSpc>
                    <a:spcPct val="120000"/>
                  </a:lnSpc>
                  <a:buClr>
                    <a:schemeClr val="accent1">
                      <a:lumMod val="75000"/>
                    </a:schemeClr>
                  </a:buClr>
                  <a:buAutoNum type="romanLcParenBoth"/>
                </a:pPr>
                <a:r>
                  <a:rPr lang="en-US" sz="2400" i="1" dirty="0"/>
                  <a:t> </a:t>
                </a:r>
                <a:r>
                  <a:rPr lang="en-US" sz="2400" i="1" dirty="0" smtClean="0"/>
                  <a:t>A context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oMath>
                </a14:m>
                <a:r>
                  <a:rPr lang="en-US" sz="2400" i="1" dirty="0" smtClean="0"/>
                  <a:t> is more specific than a context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2</m:t>
                        </m:r>
                      </m:sub>
                    </m:sSub>
                  </m:oMath>
                </a14:m>
                <a:r>
                  <a:rPr lang="en-US" sz="2400" i="1" dirty="0" smtClean="0"/>
                  <a:t> for a term T if the term T is less ambiguously described in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oMath>
                </a14:m>
                <a:r>
                  <a:rPr lang="en-US" sz="2400" i="1" dirty="0" smtClean="0"/>
                  <a:t> than in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2</m:t>
                        </m:r>
                      </m:sub>
                    </m:sSub>
                  </m:oMath>
                </a14:m>
                <a:endParaRPr lang="en-US" sz="2400" b="0" i="1" dirty="0" smtClean="0"/>
              </a:p>
              <a:p>
                <a:pPr marL="109728" indent="0">
                  <a:lnSpc>
                    <a:spcPct val="120000"/>
                  </a:lnSpc>
                  <a:buClr>
                    <a:schemeClr val="accent1">
                      <a:lumMod val="75000"/>
                    </a:schemeClr>
                  </a:buClr>
                  <a:buNone/>
                </a:pPr>
                <a:endParaRPr lang="en-US" sz="2400" b="0" i="1" dirty="0" smtClean="0"/>
              </a:p>
              <a:p>
                <a:pPr marL="109728" indent="0">
                  <a:lnSpc>
                    <a:spcPct val="120000"/>
                  </a:lnSpc>
                  <a:buClr>
                    <a:schemeClr val="accent1">
                      <a:lumMod val="75000"/>
                    </a:schemeClr>
                  </a:buClr>
                  <a:buNone/>
                </a:pPr>
                <a:r>
                  <a:rPr lang="en-US" sz="2400" dirty="0" smtClean="0"/>
                  <a:t>Of course, what (iii) really means is that </a:t>
                </a:r>
                <a14:m>
                  <m:oMath xmlns:m="http://schemas.openxmlformats.org/officeDocument/2006/math">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oMath>
                </a14:m>
                <a:r>
                  <a:rPr lang="en-US" sz="2400" dirty="0" smtClean="0"/>
                  <a:t> contains more knowledge. This will let it describe T less ambiguously.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28088"/>
                <a:ext cx="8229600" cy="4325112"/>
              </a:xfrm>
              <a:blipFill rotWithShape="1">
                <a:blip r:embed="rId2"/>
                <a:stretch>
                  <a:fillRect r="-593"/>
                </a:stretch>
              </a:blipFill>
            </p:spPr>
            <p:txBody>
              <a:bodyPr/>
              <a:lstStyle/>
              <a:p>
                <a:r>
                  <a:rPr lang="en-US">
                    <a:noFill/>
                  </a:rPr>
                  <a:t> </a:t>
                </a:r>
              </a:p>
            </p:txBody>
          </p:sp>
        </mc:Fallback>
      </mc:AlternateContent>
    </p:spTree>
    <p:extLst>
      <p:ext uri="{BB962C8B-B14F-4D97-AF65-F5344CB8AC3E}">
        <p14:creationId xmlns:p14="http://schemas.microsoft.com/office/powerpoint/2010/main" val="1219493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Generality</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400" dirty="0" smtClean="0"/>
              <a:t>A context can be more or less general</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A context that is more general contains less specific knowledge</a:t>
            </a:r>
          </a:p>
          <a:p>
            <a:pPr>
              <a:lnSpc>
                <a:spcPct val="120000"/>
              </a:lnSpc>
              <a:buClr>
                <a:schemeClr val="accent1">
                  <a:lumMod val="75000"/>
                </a:schemeClr>
              </a:buClr>
            </a:pPr>
            <a:endParaRPr lang="en-US" sz="2400" dirty="0"/>
          </a:p>
          <a:p>
            <a:pPr>
              <a:lnSpc>
                <a:spcPct val="120000"/>
              </a:lnSpc>
              <a:buClr>
                <a:schemeClr val="accent1">
                  <a:lumMod val="75000"/>
                </a:schemeClr>
              </a:buClr>
            </a:pPr>
            <a:r>
              <a:rPr lang="en-US" sz="2400" dirty="0" smtClean="0"/>
              <a:t>Also, the more general a context is, the easier it is to describe (and retrieve) the knowledge that it contains</a:t>
            </a:r>
          </a:p>
        </p:txBody>
      </p:sp>
    </p:spTree>
    <p:extLst>
      <p:ext uri="{BB962C8B-B14F-4D97-AF65-F5344CB8AC3E}">
        <p14:creationId xmlns:p14="http://schemas.microsoft.com/office/powerpoint/2010/main" val="3801414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 Generality – Context Levels</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endParaRPr lang="en-US" sz="2400" dirty="0" smtClean="0"/>
          </a:p>
          <a:p>
            <a:pPr>
              <a:lnSpc>
                <a:spcPct val="120000"/>
              </a:lnSpc>
              <a:buClr>
                <a:schemeClr val="accent1">
                  <a:lumMod val="75000"/>
                </a:schemeClr>
              </a:buClr>
            </a:pPr>
            <a:r>
              <a:rPr lang="en-US" sz="2400" dirty="0" smtClean="0"/>
              <a:t>We can define three levels of generality for Contexts:</a:t>
            </a:r>
          </a:p>
          <a:p>
            <a:pPr lvl="1">
              <a:lnSpc>
                <a:spcPct val="120000"/>
              </a:lnSpc>
              <a:buClr>
                <a:schemeClr val="accent1">
                  <a:lumMod val="75000"/>
                </a:schemeClr>
              </a:buClr>
            </a:pPr>
            <a:r>
              <a:rPr lang="en-US" sz="2200" dirty="0" smtClean="0"/>
              <a:t>General Level: everybody uses the knowledge contained in it in the same way</a:t>
            </a:r>
          </a:p>
          <a:p>
            <a:pPr lvl="1">
              <a:lnSpc>
                <a:spcPct val="120000"/>
              </a:lnSpc>
              <a:buClr>
                <a:schemeClr val="accent1">
                  <a:lumMod val="75000"/>
                </a:schemeClr>
              </a:buClr>
            </a:pPr>
            <a:r>
              <a:rPr lang="en-US" sz="2200" dirty="0" smtClean="0"/>
              <a:t>Group Level: each group has a specific context that differs from a group to another</a:t>
            </a:r>
          </a:p>
          <a:p>
            <a:pPr lvl="1">
              <a:lnSpc>
                <a:spcPct val="120000"/>
              </a:lnSpc>
              <a:buClr>
                <a:schemeClr val="accent1">
                  <a:lumMod val="75000"/>
                </a:schemeClr>
              </a:buClr>
            </a:pPr>
            <a:r>
              <a:rPr lang="en-US" sz="2200" dirty="0" smtClean="0"/>
              <a:t>Individual Level: the context changes from a specific user to another</a:t>
            </a:r>
          </a:p>
          <a:p>
            <a:pPr marL="109728" indent="0">
              <a:lnSpc>
                <a:spcPct val="120000"/>
              </a:lnSpc>
              <a:buClr>
                <a:schemeClr val="accent1">
                  <a:lumMod val="75000"/>
                </a:schemeClr>
              </a:buClr>
              <a:buNone/>
            </a:pPr>
            <a:endParaRPr lang="en-US" sz="2400" dirty="0" smtClean="0"/>
          </a:p>
        </p:txBody>
      </p:sp>
    </p:spTree>
    <p:extLst>
      <p:ext uri="{BB962C8B-B14F-4D97-AF65-F5344CB8AC3E}">
        <p14:creationId xmlns:p14="http://schemas.microsoft.com/office/powerpoint/2010/main" val="2199242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Generality – Summary</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400" dirty="0" smtClean="0"/>
              <a:t>Contexts should be the first concern when building a CBR system</a:t>
            </a:r>
          </a:p>
          <a:p>
            <a:pPr>
              <a:lnSpc>
                <a:spcPct val="120000"/>
              </a:lnSpc>
              <a:buClr>
                <a:schemeClr val="accent1">
                  <a:lumMod val="75000"/>
                </a:schemeClr>
              </a:buClr>
            </a:pPr>
            <a:r>
              <a:rPr lang="en-US" sz="2400" dirty="0" smtClean="0"/>
              <a:t>There are two major problems associated with contexts that should be considered:</a:t>
            </a:r>
          </a:p>
          <a:p>
            <a:pPr lvl="1">
              <a:lnSpc>
                <a:spcPct val="120000"/>
              </a:lnSpc>
              <a:buClr>
                <a:schemeClr val="accent1">
                  <a:lumMod val="75000"/>
                </a:schemeClr>
              </a:buClr>
            </a:pPr>
            <a:r>
              <a:rPr lang="en-US" sz="2200" dirty="0" smtClean="0"/>
              <a:t>Contexts are not static but they change over time</a:t>
            </a:r>
          </a:p>
          <a:p>
            <a:pPr lvl="1">
              <a:lnSpc>
                <a:spcPct val="120000"/>
              </a:lnSpc>
              <a:buClr>
                <a:schemeClr val="accent1">
                  <a:lumMod val="75000"/>
                </a:schemeClr>
              </a:buClr>
            </a:pPr>
            <a:r>
              <a:rPr lang="en-US" sz="2200" dirty="0" smtClean="0"/>
              <a:t>Contexts are not completely known. A good solution to this problem is direct user interaction, which leads to </a:t>
            </a:r>
            <a:r>
              <a:rPr lang="en-US" sz="2200" b="1" dirty="0" smtClean="0"/>
              <a:t>conversational CBR</a:t>
            </a:r>
            <a:endParaRPr lang="en-US" sz="2200" dirty="0" smtClean="0"/>
          </a:p>
        </p:txBody>
      </p:sp>
    </p:spTree>
    <p:extLst>
      <p:ext uri="{BB962C8B-B14F-4D97-AF65-F5344CB8AC3E}">
        <p14:creationId xmlns:p14="http://schemas.microsoft.com/office/powerpoint/2010/main" val="2891636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and Knowledge Containers</a:t>
            </a:r>
            <a:endParaRPr lang="en-US" dirty="0"/>
          </a:p>
        </p:txBody>
      </p:sp>
      <p:sp>
        <p:nvSpPr>
          <p:cNvPr id="3" name="Content Placeholder 2"/>
          <p:cNvSpPr>
            <a:spLocks noGrp="1"/>
          </p:cNvSpPr>
          <p:nvPr>
            <p:ph idx="1"/>
          </p:nvPr>
        </p:nvSpPr>
        <p:spPr>
          <a:xfrm>
            <a:off x="457200" y="2228088"/>
            <a:ext cx="8229600" cy="4325112"/>
          </a:xfrm>
        </p:spPr>
        <p:txBody>
          <a:bodyPr>
            <a:normAutofit fontScale="77500" lnSpcReduction="20000"/>
          </a:bodyPr>
          <a:lstStyle/>
          <a:p>
            <a:pPr marL="566928" indent="-457200">
              <a:lnSpc>
                <a:spcPct val="120000"/>
              </a:lnSpc>
              <a:buClr>
                <a:schemeClr val="accent1">
                  <a:lumMod val="75000"/>
                </a:schemeClr>
              </a:buClr>
              <a:buFont typeface="+mj-lt"/>
              <a:buAutoNum type="arabicPeriod"/>
            </a:pPr>
            <a:r>
              <a:rPr lang="en-US" sz="2200" i="1" dirty="0" smtClean="0"/>
              <a:t>Vocabulary Container:</a:t>
            </a:r>
            <a:r>
              <a:rPr lang="en-US" sz="2200" dirty="0"/>
              <a:t/>
            </a:r>
            <a:br>
              <a:rPr lang="en-US" sz="2200" dirty="0"/>
            </a:br>
            <a:r>
              <a:rPr lang="en-US" sz="2200" dirty="0" smtClean="0"/>
              <a:t>The context determines which terms are acceptable and which are not</a:t>
            </a:r>
          </a:p>
          <a:p>
            <a:pPr marL="566928" indent="-457200">
              <a:lnSpc>
                <a:spcPct val="120000"/>
              </a:lnSpc>
              <a:buClr>
                <a:schemeClr val="accent1">
                  <a:lumMod val="75000"/>
                </a:schemeClr>
              </a:buClr>
              <a:buFont typeface="+mj-lt"/>
              <a:buAutoNum type="arabicPeriod"/>
            </a:pPr>
            <a:endParaRPr lang="en-US" sz="2200" dirty="0" smtClean="0"/>
          </a:p>
          <a:p>
            <a:pPr marL="566928" indent="-457200">
              <a:lnSpc>
                <a:spcPct val="120000"/>
              </a:lnSpc>
              <a:buClr>
                <a:schemeClr val="accent1">
                  <a:lumMod val="75000"/>
                </a:schemeClr>
              </a:buClr>
              <a:buFont typeface="+mj-lt"/>
              <a:buAutoNum type="arabicPeriod"/>
            </a:pPr>
            <a:r>
              <a:rPr lang="en-US" sz="2200" i="1" dirty="0" smtClean="0"/>
              <a:t>Similarity Container:</a:t>
            </a:r>
            <a:r>
              <a:rPr lang="en-US" sz="2200" dirty="0"/>
              <a:t/>
            </a:r>
            <a:br>
              <a:rPr lang="en-US" sz="2200" dirty="0"/>
            </a:br>
            <a:r>
              <a:rPr lang="en-US" sz="2200" dirty="0" smtClean="0"/>
              <a:t>The preference relations that determine utility and similarity measure depend on the context. </a:t>
            </a:r>
            <a:r>
              <a:rPr lang="en-US" sz="2200" b="1" dirty="0" smtClean="0"/>
              <a:t>Small changes in contexts should cause small changes in the similarity measure</a:t>
            </a:r>
          </a:p>
          <a:p>
            <a:pPr marL="566928" indent="-457200">
              <a:lnSpc>
                <a:spcPct val="120000"/>
              </a:lnSpc>
              <a:buClr>
                <a:schemeClr val="accent1">
                  <a:lumMod val="75000"/>
                </a:schemeClr>
              </a:buClr>
              <a:buFont typeface="+mj-lt"/>
              <a:buAutoNum type="arabicPeriod"/>
            </a:pPr>
            <a:endParaRPr lang="en-US" sz="2200" dirty="0" smtClean="0"/>
          </a:p>
          <a:p>
            <a:pPr marL="566928" indent="-457200">
              <a:lnSpc>
                <a:spcPct val="120000"/>
              </a:lnSpc>
              <a:buClr>
                <a:schemeClr val="accent1">
                  <a:lumMod val="75000"/>
                </a:schemeClr>
              </a:buClr>
              <a:buFont typeface="+mj-lt"/>
              <a:buAutoNum type="arabicPeriod"/>
            </a:pPr>
            <a:r>
              <a:rPr lang="en-US" sz="2200" i="1" dirty="0" smtClean="0"/>
              <a:t>Case Base Container:</a:t>
            </a:r>
            <a:r>
              <a:rPr lang="en-US" sz="2200" dirty="0"/>
              <a:t/>
            </a:r>
            <a:br>
              <a:rPr lang="en-US" sz="2200" dirty="0"/>
            </a:br>
            <a:r>
              <a:rPr lang="en-US" sz="2200" dirty="0" smtClean="0"/>
              <a:t>Since the CB contains the solutions, it also depends on the current context. Some solutions may be preferred (or rejected) in some contexts.</a:t>
            </a:r>
          </a:p>
          <a:p>
            <a:pPr marL="566928" indent="-457200">
              <a:lnSpc>
                <a:spcPct val="120000"/>
              </a:lnSpc>
              <a:buClr>
                <a:schemeClr val="accent1">
                  <a:lumMod val="75000"/>
                </a:schemeClr>
              </a:buClr>
              <a:buFont typeface="+mj-lt"/>
              <a:buAutoNum type="arabicPeriod"/>
            </a:pPr>
            <a:endParaRPr lang="en-US" sz="2200" dirty="0" smtClean="0"/>
          </a:p>
          <a:p>
            <a:pPr marL="566928" indent="-457200">
              <a:lnSpc>
                <a:spcPct val="120000"/>
              </a:lnSpc>
              <a:buClr>
                <a:schemeClr val="accent1">
                  <a:lumMod val="75000"/>
                </a:schemeClr>
              </a:buClr>
              <a:buFont typeface="+mj-lt"/>
              <a:buAutoNum type="arabicPeriod"/>
            </a:pPr>
            <a:r>
              <a:rPr lang="en-US" sz="2200" i="1" dirty="0" smtClean="0"/>
              <a:t>Adaptation Container:</a:t>
            </a:r>
            <a:r>
              <a:rPr lang="en-US" sz="2200" dirty="0"/>
              <a:t/>
            </a:r>
            <a:br>
              <a:rPr lang="en-US" sz="2200" dirty="0"/>
            </a:br>
            <a:r>
              <a:rPr lang="en-US" sz="2200" dirty="0" smtClean="0"/>
              <a:t>The context here can determine the availability of some adaptation methods. The adaptation can also change dynamically with the context</a:t>
            </a:r>
          </a:p>
        </p:txBody>
      </p:sp>
    </p:spTree>
    <p:extLst>
      <p:ext uri="{BB962C8B-B14F-4D97-AF65-F5344CB8AC3E}">
        <p14:creationId xmlns:p14="http://schemas.microsoft.com/office/powerpoint/2010/main" val="22701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Knowledge Container</a:t>
            </a:r>
            <a:endParaRPr lang="en-US" dirty="0"/>
          </a:p>
        </p:txBody>
      </p:sp>
      <p:sp>
        <p:nvSpPr>
          <p:cNvPr id="3" name="Content Placeholder 2"/>
          <p:cNvSpPr>
            <a:spLocks noGrp="1"/>
          </p:cNvSpPr>
          <p:nvPr>
            <p:ph idx="1"/>
          </p:nvPr>
        </p:nvSpPr>
        <p:spPr/>
        <p:txBody>
          <a:bodyPr/>
          <a:lstStyle/>
          <a:p>
            <a:pPr>
              <a:buClr>
                <a:schemeClr val="accent1">
                  <a:lumMod val="75000"/>
                </a:schemeClr>
              </a:buClr>
            </a:pPr>
            <a:r>
              <a:rPr lang="en-US" dirty="0" smtClean="0"/>
              <a:t>A representation language is a collection of description elements.</a:t>
            </a:r>
          </a:p>
          <a:p>
            <a:pPr>
              <a:buClr>
                <a:schemeClr val="accent1">
                  <a:lumMod val="75000"/>
                </a:schemeClr>
              </a:buClr>
            </a:pPr>
            <a:endParaRPr lang="en-US" dirty="0"/>
          </a:p>
          <a:p>
            <a:pPr>
              <a:buClr>
                <a:schemeClr val="accent1">
                  <a:lumMod val="75000"/>
                </a:schemeClr>
              </a:buClr>
            </a:pPr>
            <a:r>
              <a:rPr lang="en-US" dirty="0" smtClean="0"/>
              <a:t>Example: in logic programming, one has to define </a:t>
            </a:r>
            <a:r>
              <a:rPr lang="en-US" i="1" dirty="0" smtClean="0"/>
              <a:t>facts</a:t>
            </a:r>
            <a:r>
              <a:rPr lang="en-US" dirty="0" smtClean="0"/>
              <a:t> and </a:t>
            </a:r>
            <a:r>
              <a:rPr lang="en-US" i="1" dirty="0" smtClean="0"/>
              <a:t>rules.</a:t>
            </a:r>
          </a:p>
          <a:p>
            <a:pPr>
              <a:buClr>
                <a:schemeClr val="accent1">
                  <a:lumMod val="75000"/>
                </a:schemeClr>
              </a:buClr>
            </a:pPr>
            <a:endParaRPr lang="en-US" dirty="0"/>
          </a:p>
          <a:p>
            <a:pPr>
              <a:buClr>
                <a:schemeClr val="accent1">
                  <a:lumMod val="75000"/>
                </a:schemeClr>
              </a:buClr>
            </a:pPr>
            <a:r>
              <a:rPr lang="en-US" dirty="0" smtClean="0"/>
              <a:t>We call such description elements </a:t>
            </a:r>
            <a:r>
              <a:rPr lang="en-US" b="1" dirty="0" smtClean="0"/>
              <a:t>knowledge containers</a:t>
            </a:r>
            <a:endParaRPr lang="en-US" dirty="0" smtClean="0"/>
          </a:p>
        </p:txBody>
      </p:sp>
    </p:spTree>
    <p:extLst>
      <p:ext uri="{BB962C8B-B14F-4D97-AF65-F5344CB8AC3E}">
        <p14:creationId xmlns:p14="http://schemas.microsoft.com/office/powerpoint/2010/main" val="234065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KC Maintenance - Vocabulary</a:t>
            </a:r>
            <a:endParaRPr lang="en-US" dirty="0"/>
          </a:p>
        </p:txBody>
      </p:sp>
      <p:sp>
        <p:nvSpPr>
          <p:cNvPr id="3" name="Content Placeholder 2"/>
          <p:cNvSpPr>
            <a:spLocks noGrp="1"/>
          </p:cNvSpPr>
          <p:nvPr>
            <p:ph idx="1"/>
          </p:nvPr>
        </p:nvSpPr>
        <p:spPr>
          <a:xfrm>
            <a:off x="457200" y="2228088"/>
            <a:ext cx="8229600" cy="4325112"/>
          </a:xfrm>
        </p:spPr>
        <p:txBody>
          <a:bodyPr>
            <a:normAutofit fontScale="92500" lnSpcReduction="20000"/>
          </a:bodyPr>
          <a:lstStyle/>
          <a:p>
            <a:pPr>
              <a:lnSpc>
                <a:spcPct val="120000"/>
              </a:lnSpc>
              <a:buClr>
                <a:schemeClr val="accent1">
                  <a:lumMod val="75000"/>
                </a:schemeClr>
              </a:buClr>
            </a:pPr>
            <a:r>
              <a:rPr lang="en-US" sz="2200" dirty="0" smtClean="0"/>
              <a:t>Maintainance in the Vocabulary mostly means changing attribute names</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This might happen because of an external request (usually made by the user)</a:t>
            </a:r>
          </a:p>
          <a:p>
            <a:pPr>
              <a:lnSpc>
                <a:spcPct val="120000"/>
              </a:lnSpc>
              <a:buClr>
                <a:schemeClr val="accent1">
                  <a:lumMod val="75000"/>
                </a:schemeClr>
              </a:buClr>
            </a:pPr>
            <a:endParaRPr lang="en-US" sz="2200" dirty="0" smtClean="0"/>
          </a:p>
          <a:p>
            <a:pPr>
              <a:lnSpc>
                <a:spcPct val="120000"/>
              </a:lnSpc>
              <a:buClr>
                <a:schemeClr val="accent1">
                  <a:lumMod val="75000"/>
                </a:schemeClr>
              </a:buClr>
            </a:pPr>
            <a:r>
              <a:rPr lang="en-US" sz="2200" dirty="0" smtClean="0"/>
              <a:t>Other possible (less frequent) operations are the addition of a new attribute (which then produces a change in the similarity measure), and the deletion of an attribute</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These changes need to be propagated immediately to the other containers. They </a:t>
            </a:r>
            <a:r>
              <a:rPr lang="en-US" sz="2200" dirty="0"/>
              <a:t>greatly influence the performance and the success of the whole system. </a:t>
            </a:r>
          </a:p>
        </p:txBody>
      </p:sp>
    </p:spTree>
    <p:extLst>
      <p:ext uri="{BB962C8B-B14F-4D97-AF65-F5344CB8AC3E}">
        <p14:creationId xmlns:p14="http://schemas.microsoft.com/office/powerpoint/2010/main" val="4247554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KC Maintenance – Case Base</a:t>
            </a:r>
            <a:endParaRPr lang="en-US" dirty="0"/>
          </a:p>
        </p:txBody>
      </p:sp>
      <p:sp>
        <p:nvSpPr>
          <p:cNvPr id="3" name="Content Placeholder 2"/>
          <p:cNvSpPr>
            <a:spLocks noGrp="1"/>
          </p:cNvSpPr>
          <p:nvPr>
            <p:ph idx="1"/>
          </p:nvPr>
        </p:nvSpPr>
        <p:spPr>
          <a:xfrm>
            <a:off x="457200" y="2228088"/>
            <a:ext cx="8229600" cy="4325112"/>
          </a:xfrm>
        </p:spPr>
        <p:txBody>
          <a:bodyPr>
            <a:normAutofit fontScale="92500" lnSpcReduction="20000"/>
          </a:bodyPr>
          <a:lstStyle/>
          <a:p>
            <a:pPr>
              <a:lnSpc>
                <a:spcPct val="120000"/>
              </a:lnSpc>
              <a:buClr>
                <a:schemeClr val="accent1">
                  <a:lumMod val="75000"/>
                </a:schemeClr>
              </a:buClr>
            </a:pPr>
            <a:r>
              <a:rPr lang="en-US" sz="2200" dirty="0" smtClean="0"/>
              <a:t>Maintaining the case base is directly connected to building a case base as we discussed before.</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Applicable methods:</a:t>
            </a:r>
          </a:p>
          <a:p>
            <a:pPr lvl="1">
              <a:lnSpc>
                <a:spcPct val="120000"/>
              </a:lnSpc>
              <a:buClr>
                <a:schemeClr val="accent1">
                  <a:lumMod val="75000"/>
                </a:schemeClr>
              </a:buClr>
            </a:pPr>
            <a:r>
              <a:rPr lang="en-US" sz="2000" b="1" dirty="0" smtClean="0"/>
              <a:t>Adding and deleting a case</a:t>
            </a:r>
          </a:p>
          <a:p>
            <a:pPr lvl="1">
              <a:lnSpc>
                <a:spcPct val="120000"/>
              </a:lnSpc>
              <a:buClr>
                <a:schemeClr val="accent1">
                  <a:lumMod val="75000"/>
                </a:schemeClr>
              </a:buClr>
            </a:pPr>
            <a:r>
              <a:rPr lang="en-US" sz="2000" b="1" dirty="0" smtClean="0"/>
              <a:t>Specializing a case:</a:t>
            </a:r>
            <a:r>
              <a:rPr lang="en-US" sz="2000" b="1" i="1" dirty="0" smtClean="0"/>
              <a:t> </a:t>
            </a:r>
            <a:r>
              <a:rPr lang="en-US" sz="2000" dirty="0" smtClean="0"/>
              <a:t>adds a variable to restrict the applicability of the solution</a:t>
            </a:r>
            <a:endParaRPr lang="en-US" sz="2000" b="1" dirty="0" smtClean="0"/>
          </a:p>
          <a:p>
            <a:pPr lvl="1">
              <a:lnSpc>
                <a:spcPct val="120000"/>
              </a:lnSpc>
              <a:buClr>
                <a:schemeClr val="accent1">
                  <a:lumMod val="75000"/>
                </a:schemeClr>
              </a:buClr>
            </a:pPr>
            <a:r>
              <a:rPr lang="en-US" sz="2000" b="1" dirty="0" smtClean="0"/>
              <a:t>Generalizing a case: </a:t>
            </a:r>
            <a:r>
              <a:rPr lang="en-US" sz="2000" dirty="0" smtClean="0"/>
              <a:t>removes a variable to extend the applicability of the solution</a:t>
            </a:r>
            <a:endParaRPr lang="en-US" sz="2000" b="1" dirty="0" smtClean="0"/>
          </a:p>
          <a:p>
            <a:pPr lvl="1">
              <a:lnSpc>
                <a:spcPct val="120000"/>
              </a:lnSpc>
              <a:buClr>
                <a:schemeClr val="accent1">
                  <a:lumMod val="75000"/>
                </a:schemeClr>
              </a:buClr>
            </a:pPr>
            <a:r>
              <a:rPr lang="en-US" sz="2000" b="1" dirty="0" smtClean="0"/>
              <a:t>Modifying a case: </a:t>
            </a:r>
            <a:r>
              <a:rPr lang="en-US" sz="2000" dirty="0" smtClean="0"/>
              <a:t>a combination of the two above</a:t>
            </a:r>
            <a:endParaRPr lang="en-US" sz="2000" b="1" dirty="0" smtClean="0"/>
          </a:p>
          <a:p>
            <a:pPr lvl="1">
              <a:lnSpc>
                <a:spcPct val="120000"/>
              </a:lnSpc>
              <a:buClr>
                <a:schemeClr val="accent1">
                  <a:lumMod val="75000"/>
                </a:schemeClr>
              </a:buClr>
            </a:pPr>
            <a:r>
              <a:rPr lang="en-US" sz="2000" b="1" dirty="0" smtClean="0"/>
              <a:t>Alter a case: </a:t>
            </a:r>
            <a:r>
              <a:rPr lang="en-US" sz="2000" dirty="0" smtClean="0"/>
              <a:t>remove a variable from an attribute and add it to another attribute</a:t>
            </a:r>
          </a:p>
          <a:p>
            <a:pPr lvl="1">
              <a:lnSpc>
                <a:spcPct val="120000"/>
              </a:lnSpc>
              <a:buClr>
                <a:schemeClr val="accent1">
                  <a:lumMod val="75000"/>
                </a:schemeClr>
              </a:buClr>
            </a:pPr>
            <a:r>
              <a:rPr lang="en-US" sz="2000" b="1" dirty="0" smtClean="0"/>
              <a:t>Cross cases: </a:t>
            </a:r>
            <a:r>
              <a:rPr lang="en-US" sz="2000" dirty="0" smtClean="0"/>
              <a:t>merge two cases with equal solution attributes</a:t>
            </a:r>
            <a:endParaRPr lang="en-US" sz="2000" b="1" dirty="0"/>
          </a:p>
        </p:txBody>
      </p:sp>
    </p:spTree>
    <p:extLst>
      <p:ext uri="{BB962C8B-B14F-4D97-AF65-F5344CB8AC3E}">
        <p14:creationId xmlns:p14="http://schemas.microsoft.com/office/powerpoint/2010/main" val="2293888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KC Maintenance – Similarity</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200" dirty="0" smtClean="0"/>
              <a:t>Maintaining the Similarity Container is easier when we have user feedback</a:t>
            </a:r>
          </a:p>
          <a:p>
            <a:pPr>
              <a:lnSpc>
                <a:spcPct val="120000"/>
              </a:lnSpc>
              <a:buClr>
                <a:schemeClr val="accent1">
                  <a:lumMod val="75000"/>
                </a:schemeClr>
              </a:buClr>
            </a:pPr>
            <a:endParaRPr lang="en-US" sz="2200" b="1" dirty="0"/>
          </a:p>
          <a:p>
            <a:pPr>
              <a:lnSpc>
                <a:spcPct val="120000"/>
              </a:lnSpc>
              <a:buClr>
                <a:schemeClr val="accent1">
                  <a:lumMod val="75000"/>
                </a:schemeClr>
              </a:buClr>
            </a:pPr>
            <a:r>
              <a:rPr lang="en-US" sz="2200" dirty="0" smtClean="0"/>
              <a:t>The most common maintenance applicable methods are:</a:t>
            </a:r>
          </a:p>
          <a:p>
            <a:pPr lvl="1">
              <a:lnSpc>
                <a:spcPct val="120000"/>
              </a:lnSpc>
              <a:buClr>
                <a:schemeClr val="accent1">
                  <a:lumMod val="75000"/>
                </a:schemeClr>
              </a:buClr>
            </a:pPr>
            <a:r>
              <a:rPr lang="en-US" sz="2000" dirty="0" smtClean="0"/>
              <a:t>Change a weight</a:t>
            </a:r>
          </a:p>
          <a:p>
            <a:pPr lvl="1">
              <a:lnSpc>
                <a:spcPct val="120000"/>
              </a:lnSpc>
              <a:buClr>
                <a:schemeClr val="accent1">
                  <a:lumMod val="75000"/>
                </a:schemeClr>
              </a:buClr>
            </a:pPr>
            <a:r>
              <a:rPr lang="en-US" sz="2000" dirty="0" smtClean="0"/>
              <a:t>Change a local measure</a:t>
            </a:r>
          </a:p>
          <a:p>
            <a:pPr lvl="1">
              <a:lnSpc>
                <a:spcPct val="120000"/>
              </a:lnSpc>
              <a:buClr>
                <a:schemeClr val="accent1">
                  <a:lumMod val="75000"/>
                </a:schemeClr>
              </a:buClr>
            </a:pPr>
            <a:r>
              <a:rPr lang="en-US" sz="2000" dirty="0" smtClean="0"/>
              <a:t>Extend a measure to a new attribute: this is usually caused by a change in the Vocabulary Container</a:t>
            </a:r>
          </a:p>
          <a:p>
            <a:pPr>
              <a:lnSpc>
                <a:spcPct val="120000"/>
              </a:lnSpc>
              <a:buClr>
                <a:schemeClr val="accent1">
                  <a:lumMod val="75000"/>
                </a:schemeClr>
              </a:buClr>
            </a:pPr>
            <a:endParaRPr lang="en-US" sz="2200" dirty="0" smtClean="0"/>
          </a:p>
        </p:txBody>
      </p:sp>
    </p:spTree>
    <p:extLst>
      <p:ext uri="{BB962C8B-B14F-4D97-AF65-F5344CB8AC3E}">
        <p14:creationId xmlns:p14="http://schemas.microsoft.com/office/powerpoint/2010/main" val="3589177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KC Maintenance – Adaptation</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200" dirty="0" smtClean="0"/>
              <a:t>Changes in the adaptation container affect greatly the performance of the system</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smtClean="0"/>
              <a:t>Every change (insertion, deletion or modification) of the rules affect the case base container, because cases may become redundant or missing.</a:t>
            </a:r>
          </a:p>
        </p:txBody>
      </p:sp>
    </p:spTree>
    <p:extLst>
      <p:ext uri="{BB962C8B-B14F-4D97-AF65-F5344CB8AC3E}">
        <p14:creationId xmlns:p14="http://schemas.microsoft.com/office/powerpoint/2010/main" val="1923848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 Application: Image Retrieval</a:t>
            </a:r>
            <a:endParaRPr lang="en-US" dirty="0"/>
          </a:p>
        </p:txBody>
      </p:sp>
    </p:spTree>
    <p:extLst>
      <p:ext uri="{BB962C8B-B14F-4D97-AF65-F5344CB8AC3E}">
        <p14:creationId xmlns:p14="http://schemas.microsoft.com/office/powerpoint/2010/main" val="260416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Description</a:t>
            </a:r>
            <a:endParaRPr lang="en-US" dirty="0"/>
          </a:p>
        </p:txBody>
      </p:sp>
      <p:sp>
        <p:nvSpPr>
          <p:cNvPr id="3" name="Content Placeholder 2"/>
          <p:cNvSpPr>
            <a:spLocks noGrp="1"/>
          </p:cNvSpPr>
          <p:nvPr>
            <p:ph idx="1"/>
          </p:nvPr>
        </p:nvSpPr>
        <p:spPr>
          <a:xfrm>
            <a:off x="457200" y="2228088"/>
            <a:ext cx="8229600" cy="4325112"/>
          </a:xfrm>
        </p:spPr>
        <p:txBody>
          <a:bodyPr>
            <a:normAutofit fontScale="92500" lnSpcReduction="10000"/>
          </a:bodyPr>
          <a:lstStyle/>
          <a:p>
            <a:pPr>
              <a:lnSpc>
                <a:spcPct val="120000"/>
              </a:lnSpc>
              <a:buClr>
                <a:schemeClr val="accent1">
                  <a:lumMod val="75000"/>
                </a:schemeClr>
              </a:buClr>
            </a:pPr>
            <a:r>
              <a:rPr lang="en-US" sz="2200" dirty="0" smtClean="0"/>
              <a:t>We will now discuss the implementation of a CBR system that accomplishes the following tasks:</a:t>
            </a:r>
            <a:endParaRPr lang="en-US" sz="2200" dirty="0"/>
          </a:p>
          <a:p>
            <a:pPr lvl="1">
              <a:lnSpc>
                <a:spcPct val="120000"/>
              </a:lnSpc>
              <a:buClr>
                <a:schemeClr val="accent1">
                  <a:lumMod val="75000"/>
                </a:schemeClr>
              </a:buClr>
            </a:pPr>
            <a:r>
              <a:rPr lang="en-US" sz="2000" dirty="0" smtClean="0"/>
              <a:t>Given a picture, returns a symbolic description</a:t>
            </a:r>
          </a:p>
          <a:p>
            <a:pPr lvl="1">
              <a:lnSpc>
                <a:spcPct val="120000"/>
              </a:lnSpc>
              <a:buClr>
                <a:schemeClr val="accent1">
                  <a:lumMod val="75000"/>
                </a:schemeClr>
              </a:buClr>
            </a:pPr>
            <a:r>
              <a:rPr lang="en-US" sz="2000" dirty="0" smtClean="0"/>
              <a:t>Given a symbolic description, returns a picture</a:t>
            </a:r>
          </a:p>
          <a:p>
            <a:pPr lvl="1">
              <a:lnSpc>
                <a:spcPct val="120000"/>
              </a:lnSpc>
              <a:buClr>
                <a:schemeClr val="accent1">
                  <a:lumMod val="75000"/>
                </a:schemeClr>
              </a:buClr>
            </a:pPr>
            <a:r>
              <a:rPr lang="en-US" sz="2000" dirty="0" smtClean="0"/>
              <a:t>Given a picture, returns a picture</a:t>
            </a:r>
          </a:p>
          <a:p>
            <a:pPr lvl="1">
              <a:lnSpc>
                <a:spcPct val="120000"/>
              </a:lnSpc>
              <a:buClr>
                <a:schemeClr val="accent1">
                  <a:lumMod val="75000"/>
                </a:schemeClr>
              </a:buClr>
            </a:pPr>
            <a:endParaRPr lang="en-US" sz="2000" dirty="0"/>
          </a:p>
          <a:p>
            <a:pPr>
              <a:lnSpc>
                <a:spcPct val="120000"/>
              </a:lnSpc>
              <a:buClr>
                <a:schemeClr val="accent1">
                  <a:lumMod val="75000"/>
                </a:schemeClr>
              </a:buClr>
            </a:pPr>
            <a:r>
              <a:rPr lang="en-US" sz="2200" dirty="0" smtClean="0"/>
              <a:t>Finding similarities between different pictures is usually an easy task for a human being, but it is a very hard problem for an automated system!</a:t>
            </a:r>
          </a:p>
          <a:p>
            <a:pPr>
              <a:lnSpc>
                <a:spcPct val="120000"/>
              </a:lnSpc>
              <a:buClr>
                <a:schemeClr val="accent1">
                  <a:lumMod val="75000"/>
                </a:schemeClr>
              </a:buClr>
            </a:pPr>
            <a:endParaRPr lang="en-US" sz="2200" dirty="0"/>
          </a:p>
          <a:p>
            <a:pPr>
              <a:lnSpc>
                <a:spcPct val="120000"/>
              </a:lnSpc>
              <a:buClr>
                <a:schemeClr val="accent1">
                  <a:lumMod val="75000"/>
                </a:schemeClr>
              </a:buClr>
            </a:pPr>
            <a:r>
              <a:rPr lang="en-US" sz="2200" dirty="0"/>
              <a:t>We will now concentrate on the implementation of </a:t>
            </a:r>
            <a:r>
              <a:rPr lang="en-US" sz="2200" dirty="0" smtClean="0"/>
              <a:t>the Similarity and Case base container for this Domain.</a:t>
            </a:r>
          </a:p>
        </p:txBody>
      </p:sp>
    </p:spTree>
    <p:extLst>
      <p:ext uri="{BB962C8B-B14F-4D97-AF65-F5344CB8AC3E}">
        <p14:creationId xmlns:p14="http://schemas.microsoft.com/office/powerpoint/2010/main" val="509064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Similarity Container</a:t>
            </a:r>
            <a:endParaRPr lang="en-US" dirty="0"/>
          </a:p>
        </p:txBody>
      </p:sp>
      <p:sp>
        <p:nvSpPr>
          <p:cNvPr id="3" name="Content Placeholder 2"/>
          <p:cNvSpPr>
            <a:spLocks noGrp="1"/>
          </p:cNvSpPr>
          <p:nvPr>
            <p:ph idx="1"/>
          </p:nvPr>
        </p:nvSpPr>
        <p:spPr>
          <a:xfrm>
            <a:off x="457200" y="2228088"/>
            <a:ext cx="8229600" cy="4325112"/>
          </a:xfrm>
        </p:spPr>
        <p:txBody>
          <a:bodyPr>
            <a:normAutofit fontScale="70000" lnSpcReduction="20000"/>
          </a:bodyPr>
          <a:lstStyle/>
          <a:p>
            <a:pPr>
              <a:lnSpc>
                <a:spcPct val="120000"/>
              </a:lnSpc>
              <a:buClr>
                <a:schemeClr val="accent1">
                  <a:lumMod val="75000"/>
                </a:schemeClr>
              </a:buClr>
            </a:pPr>
            <a:r>
              <a:rPr lang="en-US" sz="2200" dirty="0" smtClean="0"/>
              <a:t>This is the hardest part of this system’s implementation</a:t>
            </a:r>
          </a:p>
          <a:p>
            <a:pPr>
              <a:lnSpc>
                <a:spcPct val="120000"/>
              </a:lnSpc>
              <a:buClr>
                <a:schemeClr val="accent1">
                  <a:lumMod val="75000"/>
                </a:schemeClr>
              </a:buClr>
            </a:pPr>
            <a:r>
              <a:rPr lang="en-US" sz="2200" dirty="0" smtClean="0"/>
              <a:t>We define four context levels:</a:t>
            </a:r>
          </a:p>
          <a:p>
            <a:pPr lvl="1">
              <a:lnSpc>
                <a:spcPct val="170000"/>
              </a:lnSpc>
              <a:buClr>
                <a:schemeClr val="accent1">
                  <a:lumMod val="75000"/>
                </a:schemeClr>
              </a:buClr>
            </a:pPr>
            <a:r>
              <a:rPr lang="en-US" sz="2000" b="1" dirty="0" smtClean="0"/>
              <a:t>Pixel Level</a:t>
            </a:r>
            <a:r>
              <a:rPr lang="en-US" sz="2000" dirty="0" smtClean="0"/>
              <a:t>: the attributes are the pixels. There are well known algorithms that we can use to implement similarity at this level</a:t>
            </a:r>
          </a:p>
          <a:p>
            <a:pPr lvl="1">
              <a:lnSpc>
                <a:spcPct val="170000"/>
              </a:lnSpc>
              <a:buClr>
                <a:schemeClr val="accent1">
                  <a:lumMod val="75000"/>
                </a:schemeClr>
              </a:buClr>
            </a:pPr>
            <a:r>
              <a:rPr lang="en-US" sz="2000" b="1" dirty="0" smtClean="0"/>
              <a:t>Geometric Level</a:t>
            </a:r>
            <a:r>
              <a:rPr lang="en-US" sz="2000" dirty="0" smtClean="0"/>
              <a:t>: the attributes are geometric entities with their properties. The similarity metric here needs to have a good error tolerance</a:t>
            </a:r>
          </a:p>
          <a:p>
            <a:pPr lvl="1">
              <a:lnSpc>
                <a:spcPct val="170000"/>
              </a:lnSpc>
              <a:buClr>
                <a:schemeClr val="accent1">
                  <a:lumMod val="75000"/>
                </a:schemeClr>
              </a:buClr>
            </a:pPr>
            <a:r>
              <a:rPr lang="en-US" sz="2000" b="1" dirty="0" smtClean="0"/>
              <a:t>Symbolic and Domain Specific Level</a:t>
            </a:r>
            <a:r>
              <a:rPr lang="en-US" sz="2000" dirty="0" smtClean="0"/>
              <a:t>:</a:t>
            </a:r>
            <a:r>
              <a:rPr lang="en-US" sz="2000" b="1" dirty="0" smtClean="0"/>
              <a:t> </a:t>
            </a:r>
            <a:r>
              <a:rPr lang="en-US" sz="2000" dirty="0" smtClean="0"/>
              <a:t>here we take into consideration combinations of geometric objects that form more complicated objects that need to be defined at a domain specific level (such is the state of the art currently)</a:t>
            </a:r>
          </a:p>
          <a:p>
            <a:pPr lvl="1">
              <a:lnSpc>
                <a:spcPct val="170000"/>
              </a:lnSpc>
              <a:buClr>
                <a:schemeClr val="accent1">
                  <a:lumMod val="75000"/>
                </a:schemeClr>
              </a:buClr>
            </a:pPr>
            <a:r>
              <a:rPr lang="en-US" sz="2000" b="1" dirty="0" smtClean="0"/>
              <a:t>Overall Level</a:t>
            </a:r>
            <a:r>
              <a:rPr lang="en-US" sz="2000" dirty="0" smtClean="0"/>
              <a:t>: this is the level where the reasoning occurs and where we have to identify the objects formed in the previous level. At this level we will implement a global similarity metric that takes into account the local similarities of the previous levels</a:t>
            </a:r>
            <a:endParaRPr lang="en-US" sz="2000" dirty="0"/>
          </a:p>
        </p:txBody>
      </p:sp>
    </p:spTree>
    <p:extLst>
      <p:ext uri="{BB962C8B-B14F-4D97-AF65-F5344CB8AC3E}">
        <p14:creationId xmlns:p14="http://schemas.microsoft.com/office/powerpoint/2010/main" val="131884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Casebase Container</a:t>
            </a:r>
            <a:endParaRPr lang="en-US" dirty="0"/>
          </a:p>
        </p:txBody>
      </p:sp>
      <p:sp>
        <p:nvSpPr>
          <p:cNvPr id="3" name="Content Placeholder 2"/>
          <p:cNvSpPr>
            <a:spLocks noGrp="1"/>
          </p:cNvSpPr>
          <p:nvPr>
            <p:ph idx="1"/>
          </p:nvPr>
        </p:nvSpPr>
        <p:spPr>
          <a:xfrm>
            <a:off x="457200" y="2228088"/>
            <a:ext cx="8229600" cy="4325112"/>
          </a:xfrm>
        </p:spPr>
        <p:txBody>
          <a:bodyPr>
            <a:normAutofit fontScale="85000" lnSpcReduction="10000"/>
          </a:bodyPr>
          <a:lstStyle/>
          <a:p>
            <a:pPr>
              <a:lnSpc>
                <a:spcPct val="120000"/>
              </a:lnSpc>
              <a:buClr>
                <a:schemeClr val="accent1">
                  <a:lumMod val="75000"/>
                </a:schemeClr>
              </a:buClr>
            </a:pPr>
            <a:r>
              <a:rPr lang="en-US" sz="2000" dirty="0" smtClean="0"/>
              <a:t>As previously said, we have three possible queries types. </a:t>
            </a:r>
          </a:p>
          <a:p>
            <a:pPr>
              <a:lnSpc>
                <a:spcPct val="120000"/>
              </a:lnSpc>
              <a:buClr>
                <a:schemeClr val="accent1">
                  <a:lumMod val="75000"/>
                </a:schemeClr>
              </a:buClr>
            </a:pPr>
            <a:endParaRPr lang="en-US" sz="2000" dirty="0" smtClean="0"/>
          </a:p>
          <a:p>
            <a:pPr>
              <a:lnSpc>
                <a:spcPct val="120000"/>
              </a:lnSpc>
              <a:buClr>
                <a:schemeClr val="accent1">
                  <a:lumMod val="75000"/>
                </a:schemeClr>
              </a:buClr>
            </a:pPr>
            <a:r>
              <a:rPr lang="en-US" sz="2000" dirty="0" smtClean="0"/>
              <a:t>A technique broadly used to retrieve images is to use meta data for indexing</a:t>
            </a:r>
          </a:p>
          <a:p>
            <a:pPr>
              <a:lnSpc>
                <a:spcPct val="120000"/>
              </a:lnSpc>
              <a:buClr>
                <a:schemeClr val="accent1">
                  <a:lumMod val="75000"/>
                </a:schemeClr>
              </a:buClr>
            </a:pPr>
            <a:endParaRPr lang="en-US" sz="2000" dirty="0"/>
          </a:p>
          <a:p>
            <a:pPr>
              <a:lnSpc>
                <a:spcPct val="120000"/>
              </a:lnSpc>
              <a:buClr>
                <a:schemeClr val="accent1">
                  <a:lumMod val="75000"/>
                </a:schemeClr>
              </a:buClr>
            </a:pPr>
            <a:r>
              <a:rPr lang="en-US" sz="2000" dirty="0" smtClean="0"/>
              <a:t>When we search for images as documents, and the index is present, then the retrieval is trivial (e.g. Your facebook account pictures)</a:t>
            </a:r>
          </a:p>
          <a:p>
            <a:pPr>
              <a:lnSpc>
                <a:spcPct val="120000"/>
              </a:lnSpc>
              <a:buClr>
                <a:schemeClr val="accent1">
                  <a:lumMod val="75000"/>
                </a:schemeClr>
              </a:buClr>
            </a:pPr>
            <a:endParaRPr lang="en-US" sz="2000" dirty="0"/>
          </a:p>
          <a:p>
            <a:pPr>
              <a:lnSpc>
                <a:spcPct val="120000"/>
              </a:lnSpc>
              <a:buClr>
                <a:schemeClr val="accent1">
                  <a:lumMod val="75000"/>
                </a:schemeClr>
              </a:buClr>
            </a:pPr>
            <a:r>
              <a:rPr lang="en-US" sz="2000" dirty="0" smtClean="0"/>
              <a:t>If instead we search for similar images for a given image, we can use pattern recognition to accomplish this task. </a:t>
            </a:r>
            <a:r>
              <a:rPr lang="en-US" sz="2000" b="1" dirty="0" smtClean="0"/>
              <a:t>We don’t need to understand the picture itself!</a:t>
            </a:r>
            <a:endParaRPr lang="en-US" sz="2000" dirty="0" smtClean="0"/>
          </a:p>
          <a:p>
            <a:pPr>
              <a:lnSpc>
                <a:spcPct val="120000"/>
              </a:lnSpc>
              <a:buClr>
                <a:schemeClr val="accent1">
                  <a:lumMod val="75000"/>
                </a:schemeClr>
              </a:buClr>
            </a:pPr>
            <a:endParaRPr lang="en-US" sz="2000" dirty="0"/>
          </a:p>
          <a:p>
            <a:pPr>
              <a:lnSpc>
                <a:spcPct val="120000"/>
              </a:lnSpc>
              <a:buClr>
                <a:schemeClr val="accent1">
                  <a:lumMod val="75000"/>
                </a:schemeClr>
              </a:buClr>
            </a:pPr>
            <a:r>
              <a:rPr lang="en-US" sz="2000" dirty="0" smtClean="0"/>
              <a:t>Finally, the hardest retrieval task, is when we are requested to find contents starting from either an image or a symbolic query.</a:t>
            </a:r>
            <a:endParaRPr lang="en-US" sz="2000" dirty="0"/>
          </a:p>
        </p:txBody>
      </p:sp>
    </p:spTree>
    <p:extLst>
      <p:ext uri="{BB962C8B-B14F-4D97-AF65-F5344CB8AC3E}">
        <p14:creationId xmlns:p14="http://schemas.microsoft.com/office/powerpoint/2010/main" val="1553168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 Retrieval</a:t>
            </a:r>
            <a:endParaRPr lang="en-US" dirty="0"/>
          </a:p>
        </p:txBody>
      </p:sp>
      <p:sp>
        <p:nvSpPr>
          <p:cNvPr id="3" name="Content Placeholder 2"/>
          <p:cNvSpPr>
            <a:spLocks noGrp="1"/>
          </p:cNvSpPr>
          <p:nvPr>
            <p:ph idx="1"/>
          </p:nvPr>
        </p:nvSpPr>
        <p:spPr>
          <a:xfrm>
            <a:off x="457200" y="2228088"/>
            <a:ext cx="8229600" cy="4325112"/>
          </a:xfrm>
        </p:spPr>
        <p:txBody>
          <a:bodyPr>
            <a:normAutofit/>
          </a:bodyPr>
          <a:lstStyle/>
          <a:p>
            <a:pPr>
              <a:lnSpc>
                <a:spcPct val="120000"/>
              </a:lnSpc>
              <a:buClr>
                <a:schemeClr val="accent1">
                  <a:lumMod val="75000"/>
                </a:schemeClr>
              </a:buClr>
            </a:pPr>
            <a:r>
              <a:rPr lang="en-US" sz="2000" dirty="0" smtClean="0"/>
              <a:t>A viable way to do this is to present to the system a prototype of what we are looking for</a:t>
            </a:r>
          </a:p>
          <a:p>
            <a:pPr>
              <a:lnSpc>
                <a:spcPct val="120000"/>
              </a:lnSpc>
              <a:buClr>
                <a:schemeClr val="accent1">
                  <a:lumMod val="75000"/>
                </a:schemeClr>
              </a:buClr>
            </a:pPr>
            <a:endParaRPr lang="en-US" sz="2000" dirty="0"/>
          </a:p>
          <a:p>
            <a:pPr>
              <a:lnSpc>
                <a:spcPct val="120000"/>
              </a:lnSpc>
              <a:buClr>
                <a:schemeClr val="accent1">
                  <a:lumMod val="75000"/>
                </a:schemeClr>
              </a:buClr>
            </a:pPr>
            <a:r>
              <a:rPr lang="en-US" sz="2000" dirty="0" smtClean="0"/>
              <a:t>This prototype is associated with informations that usually are not present in the query and that we will use to improve our retrieval phase</a:t>
            </a:r>
          </a:p>
          <a:p>
            <a:pPr>
              <a:lnSpc>
                <a:spcPct val="120000"/>
              </a:lnSpc>
              <a:buClr>
                <a:schemeClr val="accent1">
                  <a:lumMod val="75000"/>
                </a:schemeClr>
              </a:buClr>
            </a:pPr>
            <a:endParaRPr lang="en-US" sz="2000" dirty="0"/>
          </a:p>
          <a:p>
            <a:pPr>
              <a:lnSpc>
                <a:spcPct val="120000"/>
              </a:lnSpc>
              <a:buClr>
                <a:schemeClr val="accent1">
                  <a:lumMod val="75000"/>
                </a:schemeClr>
              </a:buClr>
            </a:pPr>
            <a:r>
              <a:rPr lang="en-US" sz="2000" dirty="0" smtClean="0"/>
              <a:t>First, our system will check the casebase to retrieve the prototype. Then it will use it, together with the informations associated with it, to find a good match for our query</a:t>
            </a:r>
            <a:endParaRPr lang="en-US" sz="2000" dirty="0"/>
          </a:p>
        </p:txBody>
      </p:sp>
    </p:spTree>
    <p:extLst>
      <p:ext uri="{BB962C8B-B14F-4D97-AF65-F5344CB8AC3E}">
        <p14:creationId xmlns:p14="http://schemas.microsoft.com/office/powerpoint/2010/main" val="2607641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Google Images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24246"/>
            <a:ext cx="6858000" cy="417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58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Kinds of Knowledge</a:t>
            </a:r>
            <a:endParaRPr lang="en-US" dirty="0"/>
          </a:p>
        </p:txBody>
      </p:sp>
      <p:sp>
        <p:nvSpPr>
          <p:cNvPr id="3" name="Content Placeholder 2"/>
          <p:cNvSpPr>
            <a:spLocks noGrp="1"/>
          </p:cNvSpPr>
          <p:nvPr>
            <p:ph idx="1"/>
          </p:nvPr>
        </p:nvSpPr>
        <p:spPr/>
        <p:txBody>
          <a:bodyPr/>
          <a:lstStyle/>
          <a:p>
            <a:pPr>
              <a:buClr>
                <a:schemeClr val="accent1">
                  <a:lumMod val="75000"/>
                </a:schemeClr>
              </a:buClr>
            </a:pPr>
            <a:r>
              <a:rPr lang="en-US" dirty="0" smtClean="0"/>
              <a:t>Knowledge can be of two kinds:</a:t>
            </a:r>
          </a:p>
          <a:p>
            <a:pPr lvl="1">
              <a:buClr>
                <a:schemeClr val="accent1">
                  <a:lumMod val="75000"/>
                </a:schemeClr>
              </a:buClr>
            </a:pPr>
            <a:r>
              <a:rPr lang="en-US" dirty="0" smtClean="0"/>
              <a:t>Expressed Knowledge</a:t>
            </a:r>
          </a:p>
          <a:p>
            <a:pPr lvl="1">
              <a:buClr>
                <a:schemeClr val="accent1">
                  <a:lumMod val="75000"/>
                </a:schemeClr>
              </a:buClr>
            </a:pPr>
            <a:r>
              <a:rPr lang="en-US" dirty="0" smtClean="0"/>
              <a:t>Inferred Knowledge</a:t>
            </a:r>
          </a:p>
          <a:p>
            <a:pPr lvl="1">
              <a:buClr>
                <a:schemeClr val="accent1">
                  <a:lumMod val="75000"/>
                </a:schemeClr>
              </a:buClr>
            </a:pPr>
            <a:endParaRPr lang="en-US" dirty="0"/>
          </a:p>
          <a:p>
            <a:pPr>
              <a:buClr>
                <a:schemeClr val="accent1">
                  <a:lumMod val="75000"/>
                </a:schemeClr>
              </a:buClr>
            </a:pPr>
            <a:r>
              <a:rPr lang="en-US" dirty="0" smtClean="0">
                <a:sym typeface="Wingdings" pitchFamily="2" charset="2"/>
              </a:rPr>
              <a:t>The inferred knowledge is obtained by reasoning on the expressed knowledge</a:t>
            </a:r>
          </a:p>
          <a:p>
            <a:pPr>
              <a:buClr>
                <a:schemeClr val="accent1">
                  <a:lumMod val="75000"/>
                </a:schemeClr>
              </a:buClr>
            </a:pPr>
            <a:endParaRPr lang="en-US" dirty="0">
              <a:sym typeface="Wingdings" pitchFamily="2" charset="2"/>
            </a:endParaRPr>
          </a:p>
          <a:p>
            <a:pPr>
              <a:buClr>
                <a:schemeClr val="accent1">
                  <a:lumMod val="75000"/>
                </a:schemeClr>
              </a:buClr>
            </a:pPr>
            <a:r>
              <a:rPr lang="en-US" dirty="0" smtClean="0">
                <a:sym typeface="Wingdings" pitchFamily="2" charset="2"/>
              </a:rPr>
              <a:t>We can express knowledge by the use of </a:t>
            </a:r>
            <a:r>
              <a:rPr lang="en-US" b="1" dirty="0" smtClean="0">
                <a:sym typeface="Wingdings" pitchFamily="2" charset="2"/>
              </a:rPr>
              <a:t>data structures</a:t>
            </a:r>
            <a:endParaRPr lang="en-US" dirty="0"/>
          </a:p>
          <a:p>
            <a:pPr marL="109728" indent="0">
              <a:buClr>
                <a:schemeClr val="accent1">
                  <a:lumMod val="75000"/>
                </a:schemeClr>
              </a:buClr>
              <a:buNone/>
            </a:pPr>
            <a:endParaRPr lang="en-US" dirty="0"/>
          </a:p>
        </p:txBody>
      </p:sp>
    </p:spTree>
    <p:extLst>
      <p:ext uri="{BB962C8B-B14F-4D97-AF65-F5344CB8AC3E}">
        <p14:creationId xmlns:p14="http://schemas.microsoft.com/office/powerpoint/2010/main" val="38850484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066800"/>
          </a:xfrm>
        </p:spPr>
        <p:txBody>
          <a:bodyPr>
            <a:normAutofit/>
          </a:bodyPr>
          <a:lstStyle/>
          <a:p>
            <a:r>
              <a:rPr lang="en-US" dirty="0" smtClean="0"/>
              <a:t>Thank you!</a:t>
            </a:r>
            <a:endParaRPr lang="en-US" dirty="0"/>
          </a:p>
        </p:txBody>
      </p:sp>
    </p:spTree>
    <p:extLst>
      <p:ext uri="{BB962C8B-B14F-4D97-AF65-F5344CB8AC3E}">
        <p14:creationId xmlns:p14="http://schemas.microsoft.com/office/powerpoint/2010/main" val="265541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Microsoft JhengHei"/>
              </a:rPr>
              <a:t>Knowledge </a:t>
            </a:r>
            <a:r>
              <a:rPr lang="en-US" dirty="0" smtClean="0">
                <a:ea typeface="Microsoft JhengHei"/>
              </a:rPr>
              <a:t>Container</a:t>
            </a:r>
            <a:r>
              <a:rPr lang="en-US" dirty="0" smtClean="0"/>
              <a:t> </a:t>
            </a:r>
            <a:r>
              <a:rPr lang="en-US" dirty="0" smtClean="0">
                <a:ea typeface="Microsoft JhengHei"/>
              </a:rPr>
              <a:t>≠ </a:t>
            </a:r>
            <a:r>
              <a:rPr lang="en-US" dirty="0"/>
              <a:t>Data structure</a:t>
            </a:r>
          </a:p>
        </p:txBody>
      </p:sp>
      <p:sp>
        <p:nvSpPr>
          <p:cNvPr id="3" name="Content Placeholder 2"/>
          <p:cNvSpPr>
            <a:spLocks noGrp="1"/>
          </p:cNvSpPr>
          <p:nvPr>
            <p:ph idx="1"/>
          </p:nvPr>
        </p:nvSpPr>
        <p:spPr/>
        <p:txBody>
          <a:bodyPr/>
          <a:lstStyle/>
          <a:p>
            <a:pPr>
              <a:buClr>
                <a:schemeClr val="accent1">
                  <a:lumMod val="75000"/>
                </a:schemeClr>
              </a:buClr>
            </a:pPr>
            <a:r>
              <a:rPr lang="en-US" dirty="0" smtClean="0"/>
              <a:t>A data structure is essential for representing knowledge, but it does not constitute a knowledge container by itself</a:t>
            </a:r>
          </a:p>
          <a:p>
            <a:pPr marL="109728" indent="0">
              <a:buClr>
                <a:schemeClr val="accent1">
                  <a:lumMod val="75000"/>
                </a:schemeClr>
              </a:buClr>
              <a:buNone/>
            </a:pPr>
            <a:endParaRPr lang="en-US" dirty="0"/>
          </a:p>
          <a:p>
            <a:pPr>
              <a:buClr>
                <a:schemeClr val="accent1">
                  <a:lumMod val="75000"/>
                </a:schemeClr>
              </a:buClr>
            </a:pPr>
            <a:r>
              <a:rPr lang="en-US" dirty="0" smtClean="0">
                <a:sym typeface="Wingdings" pitchFamily="2" charset="2"/>
              </a:rPr>
              <a:t>A knowledge container can require several data structures</a:t>
            </a:r>
          </a:p>
          <a:p>
            <a:pPr>
              <a:buClr>
                <a:schemeClr val="accent1">
                  <a:lumMod val="75000"/>
                </a:schemeClr>
              </a:buClr>
            </a:pPr>
            <a:endParaRPr lang="en-US" dirty="0">
              <a:sym typeface="Wingdings" pitchFamily="2" charset="2"/>
            </a:endParaRPr>
          </a:p>
          <a:p>
            <a:pPr>
              <a:buClr>
                <a:schemeClr val="accent1">
                  <a:lumMod val="75000"/>
                </a:schemeClr>
              </a:buClr>
            </a:pPr>
            <a:r>
              <a:rPr lang="en-US" dirty="0" smtClean="0">
                <a:sym typeface="Wingdings" pitchFamily="2" charset="2"/>
              </a:rPr>
              <a:t>Also, the same data structure can be used in multiple containers</a:t>
            </a:r>
          </a:p>
        </p:txBody>
      </p:sp>
    </p:spTree>
    <p:extLst>
      <p:ext uri="{BB962C8B-B14F-4D97-AF65-F5344CB8AC3E}">
        <p14:creationId xmlns:p14="http://schemas.microsoft.com/office/powerpoint/2010/main" val="3670175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Microsoft JhengHei"/>
              </a:rPr>
              <a:t>Knowledge </a:t>
            </a:r>
            <a:r>
              <a:rPr lang="en-US" dirty="0" smtClean="0">
                <a:ea typeface="Microsoft JhengHei"/>
              </a:rPr>
              <a:t>Containers: Summary</a:t>
            </a:r>
            <a:endParaRPr lang="en-US" dirty="0"/>
          </a:p>
        </p:txBody>
      </p:sp>
      <p:sp>
        <p:nvSpPr>
          <p:cNvPr id="3" name="Content Placeholder 2"/>
          <p:cNvSpPr>
            <a:spLocks noGrp="1"/>
          </p:cNvSpPr>
          <p:nvPr>
            <p:ph idx="1"/>
          </p:nvPr>
        </p:nvSpPr>
        <p:spPr/>
        <p:txBody>
          <a:bodyPr>
            <a:normAutofit fontScale="85000" lnSpcReduction="20000"/>
          </a:bodyPr>
          <a:lstStyle/>
          <a:p>
            <a:pPr>
              <a:buClr>
                <a:schemeClr val="accent1">
                  <a:lumMod val="75000"/>
                </a:schemeClr>
              </a:buClr>
            </a:pPr>
            <a:r>
              <a:rPr lang="en-US" dirty="0" smtClean="0">
                <a:sym typeface="Wingdings" pitchFamily="2" charset="2"/>
              </a:rPr>
              <a:t>Knowledge Containers are a modular representation of the </a:t>
            </a:r>
            <a:r>
              <a:rPr lang="en-US" i="1" dirty="0" smtClean="0">
                <a:sym typeface="Wingdings" pitchFamily="2" charset="2"/>
              </a:rPr>
              <a:t>Available Knowledge</a:t>
            </a:r>
            <a:r>
              <a:rPr lang="en-US" dirty="0" smtClean="0">
                <a:sym typeface="Wingdings" pitchFamily="2" charset="2"/>
              </a:rPr>
              <a:t> in a knowledge-based system</a:t>
            </a:r>
          </a:p>
          <a:p>
            <a:pPr>
              <a:buClr>
                <a:schemeClr val="accent1">
                  <a:lumMod val="75000"/>
                </a:schemeClr>
              </a:buClr>
            </a:pPr>
            <a:endParaRPr lang="en-US" dirty="0" smtClean="0">
              <a:sym typeface="Wingdings" pitchFamily="2" charset="2"/>
            </a:endParaRPr>
          </a:p>
          <a:p>
            <a:pPr>
              <a:buClr>
                <a:schemeClr val="accent1">
                  <a:lumMod val="75000"/>
                </a:schemeClr>
              </a:buClr>
            </a:pPr>
            <a:r>
              <a:rPr lang="en-US" dirty="0" smtClean="0">
                <a:sym typeface="Wingdings" pitchFamily="2" charset="2"/>
              </a:rPr>
              <a:t>The </a:t>
            </a:r>
            <a:r>
              <a:rPr lang="en-US" i="1" dirty="0" smtClean="0">
                <a:sym typeface="Wingdings" pitchFamily="2" charset="2"/>
              </a:rPr>
              <a:t>Available Knowledge</a:t>
            </a:r>
            <a:r>
              <a:rPr lang="en-US" dirty="0" smtClean="0">
                <a:sym typeface="Wingdings" pitchFamily="2" charset="2"/>
              </a:rPr>
              <a:t> is partitioned in different KC by arbitrary logical and semantic rules</a:t>
            </a:r>
          </a:p>
          <a:p>
            <a:pPr>
              <a:buClr>
                <a:schemeClr val="accent1">
                  <a:lumMod val="75000"/>
                </a:schemeClr>
              </a:buClr>
            </a:pPr>
            <a:endParaRPr lang="en-US" dirty="0">
              <a:sym typeface="Wingdings" pitchFamily="2" charset="2"/>
            </a:endParaRPr>
          </a:p>
          <a:p>
            <a:pPr>
              <a:buClr>
                <a:schemeClr val="accent1">
                  <a:lumMod val="75000"/>
                </a:schemeClr>
              </a:buClr>
            </a:pPr>
            <a:r>
              <a:rPr lang="en-US" dirty="0" smtClean="0">
                <a:sym typeface="Wingdings" pitchFamily="2" charset="2"/>
              </a:rPr>
              <a:t>Knowledge containers do not contain only simple knowledge. Instead, they can also contain its </a:t>
            </a:r>
            <a:r>
              <a:rPr lang="en-US" b="1" dirty="0" smtClean="0">
                <a:sym typeface="Wingdings" pitchFamily="2" charset="2"/>
              </a:rPr>
              <a:t>formulation</a:t>
            </a:r>
            <a:endParaRPr lang="en-US" dirty="0" smtClean="0">
              <a:sym typeface="Wingdings" pitchFamily="2" charset="2"/>
            </a:endParaRPr>
          </a:p>
          <a:p>
            <a:pPr>
              <a:buClr>
                <a:schemeClr val="accent1">
                  <a:lumMod val="75000"/>
                </a:schemeClr>
              </a:buClr>
            </a:pPr>
            <a:endParaRPr lang="en-US" dirty="0">
              <a:sym typeface="Wingdings" pitchFamily="2" charset="2"/>
            </a:endParaRPr>
          </a:p>
          <a:p>
            <a:pPr>
              <a:buClr>
                <a:schemeClr val="accent1">
                  <a:lumMod val="75000"/>
                </a:schemeClr>
              </a:buClr>
            </a:pPr>
            <a:r>
              <a:rPr lang="en-US" dirty="0" smtClean="0">
                <a:sym typeface="Wingdings" pitchFamily="2" charset="2"/>
              </a:rPr>
              <a:t>This lets KCs to hold not only </a:t>
            </a:r>
            <a:r>
              <a:rPr lang="en-US" i="1" dirty="0" smtClean="0">
                <a:sym typeface="Wingdings" pitchFamily="2" charset="2"/>
              </a:rPr>
              <a:t>expressed </a:t>
            </a:r>
            <a:r>
              <a:rPr lang="en-US" dirty="0" smtClean="0">
                <a:sym typeface="Wingdings" pitchFamily="2" charset="2"/>
              </a:rPr>
              <a:t>knowledge but also </a:t>
            </a:r>
            <a:r>
              <a:rPr lang="en-US" i="1" dirty="0" smtClean="0">
                <a:sym typeface="Wingdings" pitchFamily="2" charset="2"/>
              </a:rPr>
              <a:t>inferred</a:t>
            </a:r>
            <a:r>
              <a:rPr lang="en-US" dirty="0" smtClean="0">
                <a:sym typeface="Wingdings" pitchFamily="2" charset="2"/>
              </a:rPr>
              <a:t> knowledge, by storing the way this kind of logic is obtained</a:t>
            </a:r>
          </a:p>
        </p:txBody>
      </p:sp>
    </p:spTree>
    <p:extLst>
      <p:ext uri="{BB962C8B-B14F-4D97-AF65-F5344CB8AC3E}">
        <p14:creationId xmlns:p14="http://schemas.microsoft.com/office/powerpoint/2010/main" val="1012641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CBR Knowledge Model</a:t>
            </a:r>
            <a:endParaRPr lang="en-US" dirty="0"/>
          </a:p>
        </p:txBody>
      </p:sp>
    </p:spTree>
    <p:extLst>
      <p:ext uri="{BB962C8B-B14F-4D97-AF65-F5344CB8AC3E}">
        <p14:creationId xmlns:p14="http://schemas.microsoft.com/office/powerpoint/2010/main" val="983034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758</TotalTime>
  <Words>3072</Words>
  <Application>Microsoft Office PowerPoint</Application>
  <PresentationFormat>On-screen Show (4:3)</PresentationFormat>
  <Paragraphs>389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Urban</vt:lpstr>
      <vt:lpstr>Knowledge Containers</vt:lpstr>
      <vt:lpstr>Introduction</vt:lpstr>
      <vt:lpstr>Representing Knowledge</vt:lpstr>
      <vt:lpstr>Representing Knowledge</vt:lpstr>
      <vt:lpstr>What is a Knowledge Container</vt:lpstr>
      <vt:lpstr>Kinds of Knowledge</vt:lpstr>
      <vt:lpstr>Knowledge Container ≠ Data structure</vt:lpstr>
      <vt:lpstr>Knowledge Containers: Summary</vt:lpstr>
      <vt:lpstr>The CBR Knowledge Model</vt:lpstr>
      <vt:lpstr>The CBR Knowledge Model</vt:lpstr>
      <vt:lpstr>Knowledge Containers in CBR</vt:lpstr>
      <vt:lpstr>Containers interaction in CBR</vt:lpstr>
      <vt:lpstr>Vocabulary</vt:lpstr>
      <vt:lpstr>Vocabulary - continued</vt:lpstr>
      <vt:lpstr>Vocabulary – Sub-containers</vt:lpstr>
      <vt:lpstr>Similarity Container</vt:lpstr>
      <vt:lpstr>Case Base Container</vt:lpstr>
      <vt:lpstr>Case Base Container</vt:lpstr>
      <vt:lpstr>Solution Transformation Container</vt:lpstr>
      <vt:lpstr>Solution Transformation Container</vt:lpstr>
      <vt:lpstr>Learning</vt:lpstr>
      <vt:lpstr>Learning</vt:lpstr>
      <vt:lpstr>Improving Performances</vt:lpstr>
      <vt:lpstr>Handling Inexactness</vt:lpstr>
      <vt:lpstr>Overfitting and Underfitting</vt:lpstr>
      <vt:lpstr>Learning to Fill the Containers</vt:lpstr>
      <vt:lpstr>Filling the Vocabulary</vt:lpstr>
      <vt:lpstr>Filling the Case Base</vt:lpstr>
      <vt:lpstr>Filling the Case Base</vt:lpstr>
      <vt:lpstr>Filling the Case Base – IB1</vt:lpstr>
      <vt:lpstr>Filling the Case Base – IB2</vt:lpstr>
      <vt:lpstr>Filling the Case Base – IB3</vt:lpstr>
      <vt:lpstr>Filling the Case Base – IB3</vt:lpstr>
      <vt:lpstr>Filling the Case Base – Summary</vt:lpstr>
      <vt:lpstr>Emptying the Case Base</vt:lpstr>
      <vt:lpstr>Filling the Similarity Container</vt:lpstr>
      <vt:lpstr> Filling the Similarity Container Unsupervised Learning </vt:lpstr>
      <vt:lpstr> Filling the Similarity Container Supervised Learning </vt:lpstr>
      <vt:lpstr> Filling the Similarity Container Supervised Learning – Local Similarity </vt:lpstr>
      <vt:lpstr> Filling the Similarity Container Supervised Learning – Global Similarity </vt:lpstr>
      <vt:lpstr> Filling the Similarity Container Supervised Learning – Global Similarity </vt:lpstr>
      <vt:lpstr> Filling the Adaptation Container </vt:lpstr>
      <vt:lpstr>Contexts</vt:lpstr>
      <vt:lpstr>Contexts</vt:lpstr>
      <vt:lpstr>Contexts</vt:lpstr>
      <vt:lpstr>Context Generality</vt:lpstr>
      <vt:lpstr>Context Generality – Context Levels</vt:lpstr>
      <vt:lpstr>Context Generality – Summary</vt:lpstr>
      <vt:lpstr>Context and Knowledge Containers</vt:lpstr>
      <vt:lpstr>KC Maintenance - Vocabulary</vt:lpstr>
      <vt:lpstr>KC Maintenance – Case Base</vt:lpstr>
      <vt:lpstr>KC Maintenance – Similarity</vt:lpstr>
      <vt:lpstr>KC Maintenance – Adaptation</vt:lpstr>
      <vt:lpstr>CBR Application: Image Retrieval</vt:lpstr>
      <vt:lpstr>Problem Description</vt:lpstr>
      <vt:lpstr>Similarity Container</vt:lpstr>
      <vt:lpstr>Casebase Container</vt:lpstr>
      <vt:lpstr>Content Retrieval</vt:lpstr>
      <vt:lpstr>Example: Google Images</vt:lpstr>
      <vt:lpstr>Thank you!</vt:lpstr>
    </vt:vector>
  </TitlesOfParts>
  <Company>Lehigh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Containers</dc:title>
  <dc:creator>Windows User</dc:creator>
  <cp:lastModifiedBy>hector</cp:lastModifiedBy>
  <cp:revision>61</cp:revision>
  <dcterms:created xsi:type="dcterms:W3CDTF">2012-10-24T18:38:23Z</dcterms:created>
  <dcterms:modified xsi:type="dcterms:W3CDTF">2012-11-10T03:47:03Z</dcterms:modified>
</cp:coreProperties>
</file>