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27C66-BC5B-4E16-9B47-DAE3CCB9AAF2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8EF26-EE8E-41CC-B5BE-689A1D7FF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4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4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9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6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5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7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5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3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0F4BE-3E0E-48B7-9204-D7D3B3E63859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6981-D0F1-4A93-95B1-02C08C10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2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34668"/>
              </p:ext>
            </p:extLst>
          </p:nvPr>
        </p:nvGraphicFramePr>
        <p:xfrm>
          <a:off x="1752600" y="1600200"/>
          <a:ext cx="5638801" cy="405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170"/>
                <a:gridCol w="1205216"/>
                <a:gridCol w="1066600"/>
                <a:gridCol w="972426"/>
                <a:gridCol w="1390389"/>
              </a:tblGrid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Example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Alternate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Patrons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Target_wait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x1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555368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Example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/>
              <a:t>Calculation</a:t>
            </a:r>
            <a:r>
              <a:rPr lang="en-US" sz="3600" dirty="0" smtClean="0"/>
              <a:t> </a:t>
            </a:r>
            <a:r>
              <a:rPr lang="en-US" sz="3600" u="sng" dirty="0" smtClean="0"/>
              <a:t>of</a:t>
            </a:r>
            <a:r>
              <a:rPr lang="en-US" sz="3600" dirty="0" smtClean="0"/>
              <a:t> </a:t>
            </a:r>
            <a:r>
              <a:rPr lang="en-US" sz="3600" u="sng" dirty="0" smtClean="0"/>
              <a:t>Information</a:t>
            </a:r>
            <a:r>
              <a:rPr lang="en-US" sz="3600" dirty="0" smtClean="0"/>
              <a:t> </a:t>
            </a:r>
            <a:r>
              <a:rPr lang="en-US" sz="3600" u="sng" dirty="0" smtClean="0"/>
              <a:t>Gain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# positive samples	=	7</a:t>
            </a:r>
          </a:p>
          <a:p>
            <a:r>
              <a:rPr lang="en-US" sz="1600" dirty="0" smtClean="0"/>
              <a:t># </a:t>
            </a:r>
            <a:r>
              <a:rPr lang="en-US" sz="1600" dirty="0" err="1" smtClean="0"/>
              <a:t>negetive</a:t>
            </a:r>
            <a:r>
              <a:rPr lang="en-US" sz="1600" dirty="0" smtClean="0"/>
              <a:t> samples	=	3</a:t>
            </a:r>
          </a:p>
          <a:p>
            <a:pPr lvl="1"/>
            <a:r>
              <a:rPr lang="en-US" sz="1600" b="1" dirty="0" smtClean="0"/>
              <a:t>I( 7/10,3/10 )	=	[ 7/10(log</a:t>
            </a:r>
            <a:r>
              <a:rPr lang="en-US" sz="800" b="1" dirty="0" smtClean="0"/>
              <a:t>2   </a:t>
            </a:r>
            <a:r>
              <a:rPr lang="en-US" sz="1600" b="1" dirty="0" smtClean="0"/>
              <a:t>10/7) + 3/10(log</a:t>
            </a:r>
            <a:r>
              <a:rPr lang="en-US" sz="800" b="1" dirty="0" smtClean="0"/>
              <a:t>2   </a:t>
            </a:r>
            <a:r>
              <a:rPr lang="en-US" sz="1600" b="1" dirty="0" smtClean="0"/>
              <a:t>10/7) ] =	0.88</a:t>
            </a:r>
            <a:endParaRPr lang="en-US" sz="1800" b="1" dirty="0" smtClean="0"/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>
              <a:buNone/>
            </a:pPr>
            <a:r>
              <a:rPr lang="en-US" sz="1600" b="1" dirty="0" smtClean="0"/>
              <a:t>Reminder ( Alternate ) 	= 	[0.7 * I(6/7,1/7)] + [0.3* I(0/3,3/3)]  = 	0.41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1600" b="1" dirty="0" smtClean="0"/>
              <a:t>Reminder ( Type )	= 	 [0.2 * I(0/2,2/2)]+ [0.1 * I(1/1,0/1)]+</a:t>
            </a:r>
          </a:p>
          <a:p>
            <a:pPr marL="457200" lvl="1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			 [0.7 * I(5/7,2/7)]		       =	0.60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1600" b="1" dirty="0" smtClean="0"/>
              <a:t>Reminder( Patrons ) 	=	 [0.2 * I(2/2,0/2)]+ [0.2 * I(0/2,2/2)]+</a:t>
            </a:r>
          </a:p>
          <a:p>
            <a:pPr marL="457200" lvl="1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			 [0.6 * I(4/6,2/6)]                                    =	0.55</a:t>
            </a:r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>
              <a:buNone/>
            </a:pPr>
            <a:r>
              <a:rPr lang="en-US" sz="1800" b="1" dirty="0" smtClean="0"/>
              <a:t>IG( Alternate ) 	=   	0.88 - 0.41   =   0.47</a:t>
            </a:r>
          </a:p>
          <a:p>
            <a:pPr marL="457200" lvl="1" indent="0">
              <a:buNone/>
            </a:pPr>
            <a:r>
              <a:rPr lang="en-US" sz="1800" b="1" dirty="0" smtClean="0"/>
              <a:t>IG( Type ) 		=    	0.88 – 0.60  =   0.28</a:t>
            </a:r>
          </a:p>
          <a:p>
            <a:pPr marL="457200" lvl="1" indent="0">
              <a:buNone/>
            </a:pPr>
            <a:r>
              <a:rPr lang="en-US" sz="1800" b="1" dirty="0" smtClean="0"/>
              <a:t>IG( Patrons )		=    	0.88 – 0.55  =   0.33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363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600" u="sng" dirty="0" smtClean="0"/>
              <a:t>Calculation</a:t>
            </a:r>
            <a:r>
              <a:rPr lang="en-US" sz="3600" dirty="0" smtClean="0"/>
              <a:t> </a:t>
            </a:r>
            <a:r>
              <a:rPr lang="en-US" sz="3600" u="sng" dirty="0" smtClean="0"/>
              <a:t>of</a:t>
            </a:r>
            <a:r>
              <a:rPr lang="en-US" sz="3600" dirty="0" smtClean="0"/>
              <a:t> </a:t>
            </a:r>
            <a:r>
              <a:rPr lang="en-US" sz="3600" u="sng" dirty="0" smtClean="0"/>
              <a:t>Information</a:t>
            </a:r>
            <a:r>
              <a:rPr lang="en-US" sz="3600" dirty="0" smtClean="0"/>
              <a:t> </a:t>
            </a:r>
            <a:r>
              <a:rPr lang="en-US" sz="3600" u="sng" dirty="0" smtClean="0"/>
              <a:t>Gain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600" dirty="0" smtClean="0"/>
              <a:t># positive samples	=	7</a:t>
            </a:r>
          </a:p>
          <a:p>
            <a:r>
              <a:rPr lang="en-US" sz="1600" dirty="0" smtClean="0"/>
              <a:t># </a:t>
            </a:r>
            <a:r>
              <a:rPr lang="en-US" sz="1600" dirty="0" err="1" smtClean="0"/>
              <a:t>negetive</a:t>
            </a:r>
            <a:r>
              <a:rPr lang="en-US" sz="1600" dirty="0" smtClean="0"/>
              <a:t> samples	=	3</a:t>
            </a:r>
          </a:p>
          <a:p>
            <a:pPr lvl="1"/>
            <a:r>
              <a:rPr lang="en-US" sz="1600" b="1" dirty="0" smtClean="0"/>
              <a:t>I( 7/10,3/10 )	=	[ 7/10(log</a:t>
            </a:r>
            <a:r>
              <a:rPr lang="en-US" sz="800" b="1" dirty="0" smtClean="0"/>
              <a:t>2   </a:t>
            </a:r>
            <a:r>
              <a:rPr lang="en-US" sz="1600" b="1" dirty="0" smtClean="0"/>
              <a:t>10/7) + 3/10(log</a:t>
            </a:r>
            <a:r>
              <a:rPr lang="en-US" sz="800" b="1" dirty="0" smtClean="0"/>
              <a:t>2   </a:t>
            </a:r>
            <a:r>
              <a:rPr lang="en-US" sz="1600" b="1" dirty="0" smtClean="0"/>
              <a:t>10/7) ] =	0.88</a:t>
            </a:r>
            <a:endParaRPr lang="en-US" sz="1800" b="1" dirty="0" smtClean="0"/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>
              <a:buNone/>
            </a:pPr>
            <a:r>
              <a:rPr lang="en-US" sz="1600" b="1" dirty="0" smtClean="0"/>
              <a:t>Reminder ( Alternate ) 	= 	[0.7 * I(6/7,1/7)] + [0.3* I(0/3,3/3)]  = 	0.41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1600" b="1" dirty="0" smtClean="0"/>
              <a:t>Reminder ( Type )	= 	 [0.2 * I(0/2,2/2)]+ [0.1 * I(1/1,0/1)]+</a:t>
            </a:r>
          </a:p>
          <a:p>
            <a:pPr marL="457200" lvl="1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			 [0.7 * I(5/7,2/7)]		       =	0.60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1600" b="1" dirty="0" smtClean="0"/>
              <a:t>Reminder( Patrons ) 	=	 [0.2 * I(2/2,0/2)]+ [0.2 * I(0/2,2/2)]+</a:t>
            </a:r>
          </a:p>
          <a:p>
            <a:pPr marL="457200" lvl="1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			 [0.6 * I(4/6,2/6)]                                    =	0.55</a:t>
            </a:r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>
              <a:buNone/>
            </a:pPr>
            <a:r>
              <a:rPr lang="en-US" sz="1800" b="1" dirty="0" smtClean="0"/>
              <a:t>IG( Alternate ) 	=   	0.88 - 0.41   =   0.47</a:t>
            </a:r>
          </a:p>
          <a:p>
            <a:pPr marL="457200" lvl="1" indent="0">
              <a:buNone/>
            </a:pPr>
            <a:r>
              <a:rPr lang="en-US" sz="1800" b="1" dirty="0" smtClean="0"/>
              <a:t>IG( Type ) 		=    	0.88 – 0.60  =   0.28</a:t>
            </a:r>
          </a:p>
          <a:p>
            <a:pPr marL="457200" lvl="1" indent="0">
              <a:buNone/>
            </a:pPr>
            <a:r>
              <a:rPr lang="en-US" sz="1800" b="1" dirty="0" smtClean="0"/>
              <a:t>IG( Patrons )		=    	0.88 – 0.55  =   0.33</a:t>
            </a:r>
            <a:endParaRPr lang="en-US" sz="18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019800" y="5202115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010400" y="51054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600" u="sng" dirty="0" smtClean="0"/>
              <a:t>Calculation</a:t>
            </a:r>
            <a:r>
              <a:rPr lang="en-US" sz="3600" dirty="0" smtClean="0"/>
              <a:t> </a:t>
            </a:r>
            <a:r>
              <a:rPr lang="en-US" sz="3600" u="sng" dirty="0" smtClean="0"/>
              <a:t>of</a:t>
            </a:r>
            <a:r>
              <a:rPr lang="en-US" sz="3600" dirty="0" smtClean="0"/>
              <a:t> </a:t>
            </a:r>
            <a:r>
              <a:rPr lang="en-US" sz="3600" u="sng" dirty="0" smtClean="0"/>
              <a:t>Information</a:t>
            </a:r>
            <a:r>
              <a:rPr lang="en-US" sz="3600" dirty="0" smtClean="0"/>
              <a:t> </a:t>
            </a:r>
            <a:r>
              <a:rPr lang="en-US" sz="3600" u="sng" dirty="0" smtClean="0"/>
              <a:t>Gain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600" dirty="0" smtClean="0"/>
              <a:t># positive samples	=	7</a:t>
            </a:r>
          </a:p>
          <a:p>
            <a:r>
              <a:rPr lang="en-US" sz="1600" dirty="0" smtClean="0"/>
              <a:t># </a:t>
            </a:r>
            <a:r>
              <a:rPr lang="en-US" sz="1600" dirty="0" err="1" smtClean="0"/>
              <a:t>negetive</a:t>
            </a:r>
            <a:r>
              <a:rPr lang="en-US" sz="1600" dirty="0" smtClean="0"/>
              <a:t> samples	=	3</a:t>
            </a:r>
          </a:p>
          <a:p>
            <a:pPr lvl="1"/>
            <a:r>
              <a:rPr lang="en-US" sz="1600" b="1" dirty="0" smtClean="0"/>
              <a:t>I( 7/10,3/10 )	=	[ 7/10(log</a:t>
            </a:r>
            <a:r>
              <a:rPr lang="en-US" sz="800" b="1" dirty="0" smtClean="0"/>
              <a:t>2   </a:t>
            </a:r>
            <a:r>
              <a:rPr lang="en-US" sz="1600" b="1" dirty="0" smtClean="0"/>
              <a:t>10/7) + 3/10(log</a:t>
            </a:r>
            <a:r>
              <a:rPr lang="en-US" sz="800" b="1" dirty="0" smtClean="0"/>
              <a:t>2   </a:t>
            </a:r>
            <a:r>
              <a:rPr lang="en-US" sz="1600" b="1" dirty="0" smtClean="0"/>
              <a:t>10/7) ] =	0.88</a:t>
            </a:r>
            <a:endParaRPr lang="en-US" sz="1800" b="1" dirty="0" smtClean="0"/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>
              <a:buNone/>
            </a:pPr>
            <a:r>
              <a:rPr lang="en-US" sz="1600" b="1" dirty="0" smtClean="0"/>
              <a:t>Reminder ( Alternate ) 	= 	[0.7 * I(6/7,1/7)] + [0.3* I(0/3,3/3)]  = 	0.41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1600" b="1" dirty="0" smtClean="0"/>
              <a:t>Reminder ( Type )	= 	 [0.2 * I(0/2,2/2)]+ [0.1 * I(1/1,0/1)]+</a:t>
            </a:r>
          </a:p>
          <a:p>
            <a:pPr marL="457200" lvl="1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			 [0.7 * I(5/7,2/7)]		       =	0.60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1600" b="1" dirty="0" smtClean="0"/>
              <a:t>Reminder( Patrons ) 	=	 [0.2 * I(2/2,0/2)]+ [0.2 * I(0/2,2/2)]+</a:t>
            </a:r>
          </a:p>
          <a:p>
            <a:pPr marL="457200" lvl="1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			 [0.6 * I(4/6,2/6)]                                    =	0.55</a:t>
            </a:r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>
              <a:buNone/>
            </a:pPr>
            <a:r>
              <a:rPr lang="en-US" sz="1800" b="1" dirty="0" smtClean="0"/>
              <a:t>IG( Alternate ) 	=   	0.88 - 0.41   =   0.47</a:t>
            </a:r>
          </a:p>
          <a:p>
            <a:pPr marL="457200" lvl="1" indent="0">
              <a:buNone/>
            </a:pPr>
            <a:r>
              <a:rPr lang="en-US" sz="1800" b="1" dirty="0" smtClean="0"/>
              <a:t>IG( Type ) 		=    	0.88 – 0.60  =   0.28</a:t>
            </a:r>
          </a:p>
          <a:p>
            <a:pPr marL="457200" lvl="1" indent="0">
              <a:buNone/>
            </a:pPr>
            <a:r>
              <a:rPr lang="en-US" sz="1800" b="1" dirty="0" smtClean="0"/>
              <a:t>IG( Patrons )		=    	0.88 – 0.55  =   0.33</a:t>
            </a:r>
            <a:endParaRPr lang="en-US" sz="18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019800" y="5202115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010400" y="51054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019800" y="58674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010400" y="5694484"/>
            <a:ext cx="381000" cy="249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600" u="sng" dirty="0" smtClean="0"/>
              <a:t>Calculation</a:t>
            </a:r>
            <a:r>
              <a:rPr lang="en-US" sz="3600" dirty="0" smtClean="0"/>
              <a:t> </a:t>
            </a:r>
            <a:r>
              <a:rPr lang="en-US" sz="3600" u="sng" dirty="0" smtClean="0"/>
              <a:t>of</a:t>
            </a:r>
            <a:r>
              <a:rPr lang="en-US" sz="3600" dirty="0" smtClean="0"/>
              <a:t> </a:t>
            </a:r>
            <a:r>
              <a:rPr lang="en-US" sz="3600" u="sng" dirty="0" smtClean="0"/>
              <a:t>Information</a:t>
            </a:r>
            <a:r>
              <a:rPr lang="en-US" sz="3600" dirty="0" smtClean="0"/>
              <a:t> </a:t>
            </a:r>
            <a:r>
              <a:rPr lang="en-US" sz="3600" u="sng" dirty="0" smtClean="0"/>
              <a:t>Gain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600" dirty="0" smtClean="0"/>
              <a:t># positive samples	=	7</a:t>
            </a:r>
          </a:p>
          <a:p>
            <a:r>
              <a:rPr lang="en-US" sz="1600" dirty="0" smtClean="0"/>
              <a:t># </a:t>
            </a:r>
            <a:r>
              <a:rPr lang="en-US" sz="1600" dirty="0" err="1" smtClean="0"/>
              <a:t>negetive</a:t>
            </a:r>
            <a:r>
              <a:rPr lang="en-US" sz="1600" dirty="0" smtClean="0"/>
              <a:t> samples	=	3</a:t>
            </a:r>
          </a:p>
          <a:p>
            <a:pPr lvl="1"/>
            <a:r>
              <a:rPr lang="en-US" sz="1600" b="1" dirty="0" smtClean="0"/>
              <a:t>I( 7/10,3/10 )	=	[ 7/10(log</a:t>
            </a:r>
            <a:r>
              <a:rPr lang="en-US" sz="800" b="1" dirty="0" smtClean="0"/>
              <a:t>2   </a:t>
            </a:r>
            <a:r>
              <a:rPr lang="en-US" sz="1600" b="1" dirty="0" smtClean="0"/>
              <a:t>10/7) + 3/10(log</a:t>
            </a:r>
            <a:r>
              <a:rPr lang="en-US" sz="800" b="1" dirty="0" smtClean="0"/>
              <a:t>2   </a:t>
            </a:r>
            <a:r>
              <a:rPr lang="en-US" sz="1600" b="1" dirty="0" smtClean="0"/>
              <a:t>10/7) ] =	0.88</a:t>
            </a:r>
            <a:endParaRPr lang="en-US" sz="1800" b="1" dirty="0" smtClean="0"/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>
              <a:buNone/>
            </a:pPr>
            <a:r>
              <a:rPr lang="en-US" sz="1600" b="1" dirty="0" smtClean="0"/>
              <a:t>Reminder ( Alternate ) 	= 	[0.7 * I(6/7,1/7)] + [0.3* I(0/3,3/3)]  = 	0.41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1600" b="1" dirty="0" smtClean="0"/>
              <a:t>Reminder ( Type )	= 	 [0.2 * I(0/2,2/2)]+ [0.1 * I(1/1,0/1)]+</a:t>
            </a:r>
          </a:p>
          <a:p>
            <a:pPr marL="457200" lvl="1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			 [0.7 * I(5/7,2/7)]		       =	0.60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457200" lvl="1" indent="0">
              <a:buNone/>
            </a:pPr>
            <a:r>
              <a:rPr lang="en-US" sz="1600" b="1" dirty="0" smtClean="0"/>
              <a:t>Reminder( Patrons ) 	=	 [0.2 * I(2/2,0/2)]+ [0.2 * I(0/2,2/2)]+</a:t>
            </a:r>
          </a:p>
          <a:p>
            <a:pPr marL="457200" lvl="1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			 [0.6 * I(4/6,2/6)]                                    =	0.55</a:t>
            </a:r>
          </a:p>
          <a:p>
            <a:pPr marL="457200" lvl="1" indent="0">
              <a:buNone/>
            </a:pPr>
            <a:endParaRPr lang="en-US" sz="1600" b="1" dirty="0"/>
          </a:p>
          <a:p>
            <a:pPr marL="457200" lvl="1" indent="0">
              <a:buNone/>
            </a:pPr>
            <a:r>
              <a:rPr lang="en-US" sz="1800" b="1" dirty="0" smtClean="0"/>
              <a:t>IG( Alternate ) 	=   	0.88 - 0.41   =   0.47</a:t>
            </a:r>
          </a:p>
          <a:p>
            <a:pPr marL="457200" lvl="1" indent="0">
              <a:buNone/>
            </a:pPr>
            <a:r>
              <a:rPr lang="en-US" sz="1800" b="1" dirty="0" smtClean="0"/>
              <a:t>IG( Type ) 		=    	0.88 – 0.60  =   0.28</a:t>
            </a:r>
          </a:p>
          <a:p>
            <a:pPr marL="457200" lvl="1" indent="0">
              <a:buNone/>
            </a:pPr>
            <a:r>
              <a:rPr lang="en-US" sz="1800" b="1" dirty="0" smtClean="0"/>
              <a:t>IG( Patrons )		=    	0.88 – 0.55  =   0.33</a:t>
            </a:r>
            <a:endParaRPr lang="en-US" sz="18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019800" y="5202115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010400" y="51054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019800" y="56388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010400" y="5482297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19800" y="5943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010400" y="5829300"/>
            <a:ext cx="457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Trees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Tree Using IG Greedy Algorithm</a:t>
            </a:r>
            <a:endParaRPr lang="en-US" u="sn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881443" y="609600"/>
            <a:ext cx="4041775" cy="639762"/>
          </a:xfrm>
        </p:spPr>
        <p:txBody>
          <a:bodyPr/>
          <a:lstStyle/>
          <a:p>
            <a:r>
              <a:rPr lang="en-US" u="sng" dirty="0" smtClean="0"/>
              <a:t>Optimal Algorithm</a:t>
            </a:r>
            <a:endParaRPr lang="en-US" u="sng" dirty="0"/>
          </a:p>
        </p:txBody>
      </p:sp>
      <p:sp>
        <p:nvSpPr>
          <p:cNvPr id="11" name="Rectangle 10"/>
          <p:cNvSpPr/>
          <p:nvPr/>
        </p:nvSpPr>
        <p:spPr>
          <a:xfrm>
            <a:off x="1524000" y="1485900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Alternate ?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219200" y="1866900"/>
            <a:ext cx="6096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838200" y="2514600"/>
            <a:ext cx="685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False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438400" y="1866900"/>
            <a:ext cx="1524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95500" y="2417618"/>
            <a:ext cx="11811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Patrons?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219200" y="28194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62000" y="3276600"/>
            <a:ext cx="685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False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endCxn id="26" idx="0"/>
          </p:cNvCxnSpPr>
          <p:nvPr/>
        </p:nvCxnSpPr>
        <p:spPr>
          <a:xfrm flipH="1">
            <a:off x="2070588" y="2825262"/>
            <a:ext cx="609600" cy="542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708638" y="3367898"/>
            <a:ext cx="7239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True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819400" y="2798618"/>
            <a:ext cx="228600" cy="71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567709" y="3514436"/>
            <a:ext cx="1219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Type ?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133600" y="3895436"/>
            <a:ext cx="685800" cy="524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</p:cNvCxnSpPr>
          <p:nvPr/>
        </p:nvCxnSpPr>
        <p:spPr>
          <a:xfrm>
            <a:off x="3177309" y="3895436"/>
            <a:ext cx="175491" cy="600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635369" y="4419600"/>
            <a:ext cx="7239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True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009900" y="4495800"/>
            <a:ext cx="685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False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19825585">
            <a:off x="1193551" y="1944589"/>
            <a:ext cx="472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</a:t>
            </a:r>
            <a:endParaRPr lang="en-US" sz="1400" b="1" dirty="0"/>
          </a:p>
        </p:txBody>
      </p:sp>
      <p:sp>
        <p:nvSpPr>
          <p:cNvPr id="42" name="TextBox 41"/>
          <p:cNvSpPr txBox="1"/>
          <p:nvPr/>
        </p:nvSpPr>
        <p:spPr>
          <a:xfrm rot="21410470">
            <a:off x="2440613" y="1998762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Yes</a:t>
            </a:r>
            <a:endParaRPr lang="en-US" sz="1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177309" y="4061608"/>
            <a:ext cx="546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Thai</a:t>
            </a:r>
            <a:endParaRPr lang="en-US" sz="1600" b="1" dirty="0"/>
          </a:p>
        </p:txBody>
      </p:sp>
      <p:sp>
        <p:nvSpPr>
          <p:cNvPr id="44" name="TextBox 43"/>
          <p:cNvSpPr txBox="1"/>
          <p:nvPr/>
        </p:nvSpPr>
        <p:spPr>
          <a:xfrm rot="20281224">
            <a:off x="1836876" y="3939750"/>
            <a:ext cx="7539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Burger</a:t>
            </a:r>
            <a:endParaRPr lang="en-US" sz="1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166863" y="6276170"/>
            <a:ext cx="82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French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972852" y="309658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Full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 rot="19937791">
            <a:off x="2198936" y="3108379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Some</a:t>
            </a:r>
            <a:endParaRPr lang="en-US" sz="1400" b="1" dirty="0"/>
          </a:p>
        </p:txBody>
      </p:sp>
      <p:sp>
        <p:nvSpPr>
          <p:cNvPr id="48" name="TextBox 47"/>
          <p:cNvSpPr txBox="1"/>
          <p:nvPr/>
        </p:nvSpPr>
        <p:spPr>
          <a:xfrm rot="20113051">
            <a:off x="1262388" y="2894111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None</a:t>
            </a:r>
            <a:endParaRPr lang="en-US" sz="1400" b="1" dirty="0"/>
          </a:p>
        </p:txBody>
      </p:sp>
      <p:sp>
        <p:nvSpPr>
          <p:cNvPr id="93" name="Rectangle 92"/>
          <p:cNvSpPr/>
          <p:nvPr/>
        </p:nvSpPr>
        <p:spPr>
          <a:xfrm>
            <a:off x="6178162" y="1485900"/>
            <a:ext cx="11811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Patrons?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5301862" y="1887682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96" idx="0"/>
          </p:cNvCxnSpPr>
          <p:nvPr/>
        </p:nvCxnSpPr>
        <p:spPr>
          <a:xfrm flipH="1">
            <a:off x="6153250" y="1893544"/>
            <a:ext cx="609600" cy="542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5791300" y="2436180"/>
            <a:ext cx="7239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True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6902062" y="1866900"/>
            <a:ext cx="228600" cy="71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6650371" y="2582718"/>
            <a:ext cx="1219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Type ?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6582321" y="2963718"/>
            <a:ext cx="473193" cy="741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2"/>
            <a:endCxn id="102" idx="2"/>
          </p:cNvCxnSpPr>
          <p:nvPr/>
        </p:nvCxnSpPr>
        <p:spPr>
          <a:xfrm>
            <a:off x="7259971" y="2963718"/>
            <a:ext cx="518391" cy="550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7778362" y="3362036"/>
            <a:ext cx="685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False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484107" y="3029344"/>
            <a:ext cx="546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Thai</a:t>
            </a:r>
            <a:endParaRPr lang="en-US" sz="1600" b="1" dirty="0"/>
          </a:p>
        </p:txBody>
      </p:sp>
      <p:sp>
        <p:nvSpPr>
          <p:cNvPr id="104" name="TextBox 103"/>
          <p:cNvSpPr txBox="1"/>
          <p:nvPr/>
        </p:nvSpPr>
        <p:spPr>
          <a:xfrm rot="20281224">
            <a:off x="5919538" y="3008032"/>
            <a:ext cx="7539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Burger</a:t>
            </a:r>
            <a:endParaRPr lang="en-US" sz="16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7055514" y="216486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Full</a:t>
            </a:r>
            <a:endParaRPr lang="en-US" sz="1400" b="1" dirty="0"/>
          </a:p>
        </p:txBody>
      </p:sp>
      <p:sp>
        <p:nvSpPr>
          <p:cNvPr id="106" name="TextBox 105"/>
          <p:cNvSpPr txBox="1"/>
          <p:nvPr/>
        </p:nvSpPr>
        <p:spPr>
          <a:xfrm rot="19937791">
            <a:off x="6281598" y="2176661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Some</a:t>
            </a:r>
            <a:endParaRPr lang="en-US" sz="1400" b="1" dirty="0"/>
          </a:p>
        </p:txBody>
      </p:sp>
      <p:sp>
        <p:nvSpPr>
          <p:cNvPr id="107" name="TextBox 106"/>
          <p:cNvSpPr txBox="1"/>
          <p:nvPr/>
        </p:nvSpPr>
        <p:spPr>
          <a:xfrm rot="20113051">
            <a:off x="5345050" y="1962393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None</a:t>
            </a:r>
            <a:endParaRPr lang="en-US" sz="1400" b="1" dirty="0"/>
          </a:p>
        </p:txBody>
      </p:sp>
      <p:sp>
        <p:nvSpPr>
          <p:cNvPr id="108" name="Oval 107"/>
          <p:cNvSpPr/>
          <p:nvPr/>
        </p:nvSpPr>
        <p:spPr>
          <a:xfrm>
            <a:off x="4797326" y="2330549"/>
            <a:ext cx="685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False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606662" y="3694634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Alternate ?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flipH="1">
            <a:off x="5476604" y="4061608"/>
            <a:ext cx="6096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 rot="18984866">
            <a:off x="5384717" y="4109844"/>
            <a:ext cx="570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</a:t>
            </a:r>
            <a:endParaRPr lang="en-US" sz="1400" b="1" dirty="0"/>
          </a:p>
        </p:txBody>
      </p:sp>
      <p:sp>
        <p:nvSpPr>
          <p:cNvPr id="119" name="Oval 118"/>
          <p:cNvSpPr/>
          <p:nvPr/>
        </p:nvSpPr>
        <p:spPr>
          <a:xfrm>
            <a:off x="5030569" y="4724400"/>
            <a:ext cx="685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False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6557020" y="4076700"/>
            <a:ext cx="261897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6456967" y="4876800"/>
            <a:ext cx="7239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True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 rot="21410470">
            <a:off x="6590396" y="4210081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Yes</a:t>
            </a:r>
            <a:endParaRPr lang="en-US" sz="14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605037" y="5638800"/>
            <a:ext cx="340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A.P.L = (1+2+2+3+3)/5 = 2.2</a:t>
            </a:r>
            <a:endParaRPr lang="en-US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5115962" y="5597359"/>
            <a:ext cx="340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A.P.L = (1+1+2+3+3)/5 =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8068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152</Words>
  <Application>Microsoft Office PowerPoint</Application>
  <PresentationFormat>On-screen Show (4:3)</PresentationFormat>
  <Paragraphs>162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Calculation of Information Gain</vt:lpstr>
      <vt:lpstr>Calculation of Information Gain</vt:lpstr>
      <vt:lpstr>Calculation of Information Gain</vt:lpstr>
      <vt:lpstr>Calculation of Information Gain</vt:lpstr>
      <vt:lpstr>Trees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Siddarth Yagnam Konuganti</dc:creator>
  <cp:lastModifiedBy>John</cp:lastModifiedBy>
  <cp:revision>9</cp:revision>
  <dcterms:created xsi:type="dcterms:W3CDTF">2012-09-11T15:14:00Z</dcterms:created>
  <dcterms:modified xsi:type="dcterms:W3CDTF">2012-09-11T17:02:59Z</dcterms:modified>
</cp:coreProperties>
</file>