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C67933-50A2-4A37-818A-5D662CD0A5CB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B1A9B-D685-4695-8326-8C0198A6F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09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26025-C7A4-4D9D-88DB-8FA20A7DA001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2F93-75A9-4F9F-A32A-5366BAC5F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080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26025-C7A4-4D9D-88DB-8FA20A7DA001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2F93-75A9-4F9F-A32A-5366BAC5F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227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26025-C7A4-4D9D-88DB-8FA20A7DA001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2F93-75A9-4F9F-A32A-5366BAC5F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590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26025-C7A4-4D9D-88DB-8FA20A7DA001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2F93-75A9-4F9F-A32A-5366BAC5F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051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26025-C7A4-4D9D-88DB-8FA20A7DA001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2F93-75A9-4F9F-A32A-5366BAC5F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39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26025-C7A4-4D9D-88DB-8FA20A7DA001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2F93-75A9-4F9F-A32A-5366BAC5F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52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26025-C7A4-4D9D-88DB-8FA20A7DA001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2F93-75A9-4F9F-A32A-5366BAC5F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243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26025-C7A4-4D9D-88DB-8FA20A7DA001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2F93-75A9-4F9F-A32A-5366BAC5F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153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26025-C7A4-4D9D-88DB-8FA20A7DA001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2F93-75A9-4F9F-A32A-5366BAC5F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166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26025-C7A4-4D9D-88DB-8FA20A7DA001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2F93-75A9-4F9F-A32A-5366BAC5F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423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26025-C7A4-4D9D-88DB-8FA20A7DA001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2F93-75A9-4F9F-A32A-5366BAC5F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448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26025-C7A4-4D9D-88DB-8FA20A7DA001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02F93-75A9-4F9F-A32A-5366BAC5F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543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Show a counter-example proving that using information gain does not necessarily </a:t>
            </a:r>
            <a:r>
              <a:rPr lang="en-US" b="1" dirty="0" smtClean="0"/>
              <a:t>produce </a:t>
            </a:r>
            <a:r>
              <a:rPr lang="en-US" b="1" dirty="0"/>
              <a:t>an optimal decision tree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09800" y="5257800"/>
            <a:ext cx="472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Intelligent Decision Support Systems – CSE 435</a:t>
            </a:r>
          </a:p>
          <a:p>
            <a:pPr algn="ctr"/>
            <a:r>
              <a:rPr lang="en-US" dirty="0" smtClean="0"/>
              <a:t>Fall 2012</a:t>
            </a:r>
          </a:p>
          <a:p>
            <a:pPr algn="ctr"/>
            <a:r>
              <a:rPr lang="en-US" dirty="0" smtClean="0"/>
              <a:t>Giulio Finestrali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Resulting Decision Tree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676400"/>
            <a:ext cx="4800600" cy="35814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5691554" y="2360864"/>
                <a:ext cx="2720617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/>
                        <m:t>𝐴𝑃𝐿</m:t>
                      </m:r>
                      <m:r>
                        <a:rPr lang="en-US" i="1"/>
                        <m:t>=</m:t>
                      </m:r>
                      <m:f>
                        <m:fPr>
                          <m:ctrlPr>
                            <a:rPr lang="en-US" i="1"/>
                          </m:ctrlPr>
                        </m:fPr>
                        <m:num>
                          <m:r>
                            <a:rPr lang="en-US" i="1"/>
                            <m:t>2+2+2+2</m:t>
                          </m:r>
                        </m:num>
                        <m:den>
                          <m:r>
                            <a:rPr lang="en-US" i="1"/>
                            <m:t>4</m:t>
                          </m:r>
                        </m:den>
                      </m:f>
                      <m:r>
                        <a:rPr lang="en-US" i="1"/>
                        <m:t>=2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1554" y="2360864"/>
                <a:ext cx="2720617" cy="61093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7407874"/>
              </p:ext>
            </p:extLst>
          </p:nvPr>
        </p:nvGraphicFramePr>
        <p:xfrm>
          <a:off x="5105400" y="3810000"/>
          <a:ext cx="3886200" cy="2209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560"/>
                <a:gridCol w="1285240"/>
                <a:gridCol w="914400"/>
                <a:gridCol w="990600"/>
                <a:gridCol w="533400"/>
              </a:tblGrid>
              <a:tr h="3683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Container Type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Drink Type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Temperature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Drink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Cup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Tea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Cold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83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Glass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Tea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Hot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83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Cup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Water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Cold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Yes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83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Cup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Tea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Hot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Yes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83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Glass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Tea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Cold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No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812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Just ideas: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Not much data to work with. The table is short.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Also, the table is not complete (a lot of missing combinations)</a:t>
            </a:r>
          </a:p>
        </p:txBody>
      </p:sp>
    </p:spTree>
    <p:extLst>
      <p:ext uri="{BB962C8B-B14F-4D97-AF65-F5344CB8AC3E}">
        <p14:creationId xmlns:p14="http://schemas.microsoft.com/office/powerpoint/2010/main" val="266651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 the following table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2637549"/>
              </p:ext>
            </p:extLst>
          </p:nvPr>
        </p:nvGraphicFramePr>
        <p:xfrm>
          <a:off x="457200" y="1752600"/>
          <a:ext cx="8229600" cy="3048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200"/>
                <a:gridCol w="2834640"/>
                <a:gridCol w="1645920"/>
                <a:gridCol w="1645920"/>
                <a:gridCol w="1645920"/>
              </a:tblGrid>
              <a:tr h="508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Container Type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Drink Type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Temperature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Drink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80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Cup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Tea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Cold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80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Glass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Tea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Hot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80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Cup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Water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Cold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Yes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80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Cup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Tea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Hot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Yes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80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Glass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Tea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Cold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No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865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Gain(Container Type)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6142950"/>
              </p:ext>
            </p:extLst>
          </p:nvPr>
        </p:nvGraphicFramePr>
        <p:xfrm>
          <a:off x="2589834" y="1524000"/>
          <a:ext cx="3733800" cy="19929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3450"/>
                <a:gridCol w="933450"/>
                <a:gridCol w="1333500"/>
                <a:gridCol w="533400"/>
              </a:tblGrid>
              <a:tr h="5802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Container Type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Positive Results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Negative Results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5802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Cup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158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Glass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65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381000" y="3810000"/>
                <a:ext cx="8382000" cy="6127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𝑅𝑒𝑚𝑎𝑖𝑛𝑑𝑒𝑟</m:t>
                      </m:r>
                      <m:d>
                        <m:dPr>
                          <m:ctrlPr>
                            <a:rPr lang="en-US" i="1"/>
                          </m:ctrlPr>
                        </m:dPr>
                        <m:e>
                          <m:r>
                            <a:rPr lang="en-US" i="1"/>
                            <m:t>𝐶𝑜𝑛𝑡𝑎𝑖𝑛𝑒𝑟</m:t>
                          </m:r>
                          <m:r>
                            <a:rPr lang="en-US" i="1"/>
                            <m:t> </m:t>
                          </m:r>
                          <m:r>
                            <a:rPr lang="en-US" i="1"/>
                            <m:t>𝑇𝑦𝑝𝑒</m:t>
                          </m:r>
                          <m:r>
                            <a:rPr lang="en-US" i="1"/>
                            <m:t>, </m:t>
                          </m:r>
                          <m:r>
                            <a:rPr lang="en-US" i="1"/>
                            <m:t>𝐶𝑢𝑝</m:t>
                          </m:r>
                        </m:e>
                      </m:d>
                      <m:r>
                        <a:rPr lang="en-US" i="1"/>
                        <m:t>=</m:t>
                      </m:r>
                      <m:f>
                        <m:fPr>
                          <m:ctrlPr>
                            <a:rPr lang="en-US" i="1"/>
                          </m:ctrlPr>
                        </m:fPr>
                        <m:num>
                          <m:r>
                            <a:rPr lang="en-US" i="1"/>
                            <m:t>2</m:t>
                          </m:r>
                        </m:num>
                        <m:den>
                          <m:r>
                            <a:rPr lang="en-US" i="1"/>
                            <m:t>3</m:t>
                          </m:r>
                        </m:den>
                      </m:f>
                      <m:func>
                        <m:funcPr>
                          <m:ctrlPr>
                            <a:rPr lang="en-US" i="1"/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/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/>
                                <m:t>lg</m:t>
                              </m:r>
                            </m:e>
                            <m:sub>
                              <m:r>
                                <a:rPr lang="en-US" i="1"/>
                                <m:t>2</m:t>
                              </m:r>
                            </m:sub>
                          </m:sSub>
                        </m:fName>
                        <m:e>
                          <m:f>
                            <m:fPr>
                              <m:ctrlPr>
                                <a:rPr lang="en-US" i="1"/>
                              </m:ctrlPr>
                            </m:fPr>
                            <m:num>
                              <m:r>
                                <a:rPr lang="en-US" i="1"/>
                                <m:t>3</m:t>
                              </m:r>
                            </m:num>
                            <m:den>
                              <m:r>
                                <a:rPr lang="en-US" i="1"/>
                                <m:t>2</m:t>
                              </m:r>
                            </m:den>
                          </m:f>
                          <m:r>
                            <a:rPr lang="en-US" i="1"/>
                            <m:t>+</m:t>
                          </m:r>
                          <m:f>
                            <m:fPr>
                              <m:ctrlPr>
                                <a:rPr lang="en-US" i="1"/>
                              </m:ctrlPr>
                            </m:fPr>
                            <m:num>
                              <m:r>
                                <a:rPr lang="en-US" i="1"/>
                                <m:t>1</m:t>
                              </m:r>
                            </m:num>
                            <m:den>
                              <m:r>
                                <a:rPr lang="en-US" i="1"/>
                                <m:t>3</m:t>
                              </m:r>
                            </m:den>
                          </m:f>
                          <m:func>
                            <m:funcPr>
                              <m:ctrlPr>
                                <a:rPr lang="en-US" i="1"/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i="1"/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/>
                                    <m:t>lg</m:t>
                                  </m:r>
                                </m:e>
                                <m:sub>
                                  <m:r>
                                    <a:rPr lang="en-US" i="1"/>
                                    <m:t>2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i="1"/>
                                <m:t>3</m:t>
                              </m:r>
                            </m:e>
                          </m:func>
                        </m:e>
                      </m:func>
                      <m:r>
                        <a:rPr lang="en-US" i="1"/>
                        <m:t>=0.918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3810000"/>
                <a:ext cx="8382000" cy="6127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2586903" y="4645004"/>
                <a:ext cx="426219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𝑅𝑒𝑚𝑎𝑖𝑛𝑑𝑒𝑟</m:t>
                      </m:r>
                      <m:d>
                        <m:dPr>
                          <m:ctrlPr>
                            <a:rPr lang="en-US" i="1"/>
                          </m:ctrlPr>
                        </m:dPr>
                        <m:e>
                          <m:r>
                            <a:rPr lang="en-US" i="1"/>
                            <m:t>𝐶𝑜𝑛𝑡𝑎𝑖𝑛𝑒𝑟</m:t>
                          </m:r>
                          <m:r>
                            <a:rPr lang="en-US" i="1"/>
                            <m:t> </m:t>
                          </m:r>
                          <m:r>
                            <a:rPr lang="en-US" i="1"/>
                            <m:t>𝑇𝑦𝑝𝑒</m:t>
                          </m:r>
                          <m:r>
                            <a:rPr lang="en-US" i="1"/>
                            <m:t>, </m:t>
                          </m:r>
                          <m:r>
                            <a:rPr lang="en-US" i="1"/>
                            <m:t>𝐺𝑙𝑎𝑠𝑠</m:t>
                          </m:r>
                        </m:e>
                      </m:d>
                      <m:r>
                        <a:rPr lang="en-US" i="1"/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903" y="4645004"/>
                <a:ext cx="4262192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1485900" y="5105400"/>
                <a:ext cx="6172200" cy="6183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𝐸𝑉</m:t>
                      </m:r>
                      <m:d>
                        <m:dPr>
                          <m:ctrlPr>
                            <a:rPr lang="en-US" i="1"/>
                          </m:ctrlPr>
                        </m:dPr>
                        <m:e>
                          <m:r>
                            <a:rPr lang="en-US" i="1"/>
                            <m:t>𝐶𝑜𝑛𝑡𝑎𝑖𝑛𝑒𝑟</m:t>
                          </m:r>
                          <m:r>
                            <a:rPr lang="en-US" i="1"/>
                            <m:t> </m:t>
                          </m:r>
                          <m:r>
                            <a:rPr lang="en-US" i="1"/>
                            <m:t>𝑇𝑦𝑝𝑒</m:t>
                          </m:r>
                        </m:e>
                      </m:d>
                      <m:r>
                        <a:rPr lang="en-US" i="1"/>
                        <m:t>=</m:t>
                      </m:r>
                      <m:f>
                        <m:fPr>
                          <m:ctrlPr>
                            <a:rPr lang="en-US" i="1"/>
                          </m:ctrlPr>
                        </m:fPr>
                        <m:num>
                          <m:r>
                            <a:rPr lang="en-US" i="1"/>
                            <m:t>2</m:t>
                          </m:r>
                        </m:num>
                        <m:den>
                          <m:r>
                            <a:rPr lang="en-US" i="1"/>
                            <m:t>5</m:t>
                          </m:r>
                        </m:den>
                      </m:f>
                      <m:func>
                        <m:funcPr>
                          <m:ctrlPr>
                            <a:rPr lang="en-US" i="1"/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/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/>
                                <m:t>lg</m:t>
                              </m:r>
                            </m:e>
                            <m:sub>
                              <m:r>
                                <a:rPr lang="en-US" i="1"/>
                                <m:t>2</m:t>
                              </m:r>
                            </m:sub>
                          </m:sSub>
                        </m:fName>
                        <m:e>
                          <m:f>
                            <m:fPr>
                              <m:ctrlPr>
                                <a:rPr lang="en-US" i="1"/>
                              </m:ctrlPr>
                            </m:fPr>
                            <m:num>
                              <m:r>
                                <a:rPr lang="en-US" i="1"/>
                                <m:t>5</m:t>
                              </m:r>
                            </m:num>
                            <m:den>
                              <m:r>
                                <a:rPr lang="en-US" i="1"/>
                                <m:t>2</m:t>
                              </m:r>
                            </m:den>
                          </m:f>
                          <m:r>
                            <a:rPr lang="en-US" i="1"/>
                            <m:t>+</m:t>
                          </m:r>
                          <m:f>
                            <m:fPr>
                              <m:ctrlPr>
                                <a:rPr lang="en-US" i="1"/>
                              </m:ctrlPr>
                            </m:fPr>
                            <m:num>
                              <m:r>
                                <a:rPr lang="en-US" i="1"/>
                                <m:t>3</m:t>
                              </m:r>
                            </m:num>
                            <m:den>
                              <m:r>
                                <a:rPr lang="en-US" i="1"/>
                                <m:t>5</m:t>
                              </m:r>
                            </m:den>
                          </m:f>
                          <m:func>
                            <m:funcPr>
                              <m:ctrlPr>
                                <a:rPr lang="en-US" i="1"/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i="1"/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/>
                                    <m:t>lg</m:t>
                                  </m:r>
                                </m:e>
                                <m:sub>
                                  <m:r>
                                    <a:rPr lang="en-US" i="1"/>
                                    <m:t>2</m:t>
                                  </m:r>
                                </m:sub>
                              </m:sSub>
                            </m:fName>
                            <m:e>
                              <m:f>
                                <m:fPr>
                                  <m:ctrlPr>
                                    <a:rPr lang="en-US" i="1"/>
                                  </m:ctrlPr>
                                </m:fPr>
                                <m:num>
                                  <m:r>
                                    <a:rPr lang="en-US" i="1"/>
                                    <m:t>5</m:t>
                                  </m:r>
                                </m:num>
                                <m:den>
                                  <m:r>
                                    <a:rPr lang="en-US" i="1"/>
                                    <m:t>3</m:t>
                                  </m:r>
                                </m:den>
                              </m:f>
                              <m:r>
                                <a:rPr lang="en-US" i="1"/>
                                <m:t>=0.971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5900" y="5105400"/>
                <a:ext cx="6172200" cy="61837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1905000" y="5864204"/>
                <a:ext cx="5638800" cy="6127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/>
                        <m:t>𝐺𝑎𝑖𝑛</m:t>
                      </m:r>
                      <m:d>
                        <m:dPr>
                          <m:ctrlPr>
                            <a:rPr lang="en-US" i="1"/>
                          </m:ctrlPr>
                        </m:dPr>
                        <m:e>
                          <m:r>
                            <a:rPr lang="en-US" i="1"/>
                            <m:t>𝐶𝑜𝑛𝑡𝑎𝑖𝑛𝑒𝑟</m:t>
                          </m:r>
                          <m:r>
                            <a:rPr lang="en-US" i="1"/>
                            <m:t> </m:t>
                          </m:r>
                          <m:r>
                            <a:rPr lang="en-US" i="1"/>
                            <m:t>𝑇𝑦𝑝𝑒</m:t>
                          </m:r>
                        </m:e>
                      </m:d>
                      <m:r>
                        <a:rPr lang="en-US" i="1"/>
                        <m:t>=0.971−</m:t>
                      </m:r>
                      <m:f>
                        <m:fPr>
                          <m:ctrlPr>
                            <a:rPr lang="en-US" i="1"/>
                          </m:ctrlPr>
                        </m:fPr>
                        <m:num>
                          <m:r>
                            <a:rPr lang="en-US" i="1"/>
                            <m:t>3</m:t>
                          </m:r>
                        </m:num>
                        <m:den>
                          <m:r>
                            <a:rPr lang="en-US" i="1"/>
                            <m:t>5</m:t>
                          </m:r>
                        </m:den>
                      </m:f>
                      <m:r>
                        <a:rPr lang="en-US" i="1"/>
                        <m:t>0.918=</m:t>
                      </m:r>
                      <m:r>
                        <a:rPr lang="en-US" b="1" i="1"/>
                        <m:t>𝟎</m:t>
                      </m:r>
                      <m:r>
                        <a:rPr lang="en-US" b="1" i="1"/>
                        <m:t>.</m:t>
                      </m:r>
                      <m:r>
                        <a:rPr lang="en-US" b="1" i="1"/>
                        <m:t>𝟒𝟐𝟏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5864204"/>
                <a:ext cx="5638800" cy="61279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853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Gain(Drink Type)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3707814"/>
              </p:ext>
            </p:extLst>
          </p:nvPr>
        </p:nvGraphicFramePr>
        <p:xfrm>
          <a:off x="2589834" y="1524000"/>
          <a:ext cx="3733800" cy="19929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3450"/>
                <a:gridCol w="933450"/>
                <a:gridCol w="1333500"/>
                <a:gridCol w="533400"/>
              </a:tblGrid>
              <a:tr h="5802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Drink Type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Positive Results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Negative Results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5802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Tea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158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Water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65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838200" y="3886200"/>
                <a:ext cx="7543800" cy="27662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𝑅𝑒𝑚𝑎𝑖𝑛𝑑𝑒𝑟</m:t>
                      </m:r>
                      <m:d>
                        <m:dPr>
                          <m:ctrlPr>
                            <a:rPr lang="en-US" i="1"/>
                          </m:ctrlPr>
                        </m:dPr>
                        <m:e>
                          <m:r>
                            <a:rPr lang="en-US" i="1"/>
                            <m:t>𝐷𝑟𝑖𝑛𝑘</m:t>
                          </m:r>
                          <m:r>
                            <a:rPr lang="en-US" i="1"/>
                            <m:t> </m:t>
                          </m:r>
                          <m:r>
                            <a:rPr lang="en-US" i="1"/>
                            <m:t>𝑇𝑦𝑝𝑒</m:t>
                          </m:r>
                          <m:r>
                            <a:rPr lang="en-US" i="1"/>
                            <m:t>, </m:t>
                          </m:r>
                          <m:r>
                            <a:rPr lang="en-US" i="1"/>
                            <m:t>𝑇𝑒𝑎</m:t>
                          </m:r>
                        </m:e>
                      </m:d>
                      <m:r>
                        <a:rPr lang="en-US" i="1"/>
                        <m:t>=</m:t>
                      </m:r>
                      <m:f>
                        <m:fPr>
                          <m:ctrlPr>
                            <a:rPr lang="en-US" i="1"/>
                          </m:ctrlPr>
                        </m:fPr>
                        <m:num>
                          <m:r>
                            <a:rPr lang="en-US" i="1"/>
                            <m:t>1</m:t>
                          </m:r>
                        </m:num>
                        <m:den>
                          <m:r>
                            <a:rPr lang="en-US" i="1"/>
                            <m:t>4</m:t>
                          </m:r>
                        </m:den>
                      </m:f>
                      <m:func>
                        <m:funcPr>
                          <m:ctrlPr>
                            <a:rPr lang="en-US" i="1"/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/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/>
                                <m:t>lg</m:t>
                              </m:r>
                            </m:e>
                            <m:sub>
                              <m:r>
                                <a:rPr lang="en-US" i="1"/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US" i="1"/>
                            <m:t>4+</m:t>
                          </m:r>
                          <m:f>
                            <m:fPr>
                              <m:ctrlPr>
                                <a:rPr lang="en-US" i="1"/>
                              </m:ctrlPr>
                            </m:fPr>
                            <m:num>
                              <m:r>
                                <a:rPr lang="en-US" i="1"/>
                                <m:t>3</m:t>
                              </m:r>
                            </m:num>
                            <m:den>
                              <m:r>
                                <a:rPr lang="en-US" i="1"/>
                                <m:t>4</m:t>
                              </m:r>
                            </m:den>
                          </m:f>
                          <m:func>
                            <m:funcPr>
                              <m:ctrlPr>
                                <a:rPr lang="en-US" i="1"/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i="1"/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/>
                                    <m:t>lg</m:t>
                                  </m:r>
                                </m:e>
                                <m:sub>
                                  <m:r>
                                    <a:rPr lang="en-US" i="1"/>
                                    <m:t>2</m:t>
                                  </m:r>
                                </m:sub>
                              </m:sSub>
                            </m:fName>
                            <m:e>
                              <m:f>
                                <m:fPr>
                                  <m:ctrlPr>
                                    <a:rPr lang="en-US" i="1"/>
                                  </m:ctrlPr>
                                </m:fPr>
                                <m:num>
                                  <m:r>
                                    <a:rPr lang="en-US" i="1"/>
                                    <m:t>4</m:t>
                                  </m:r>
                                </m:num>
                                <m:den>
                                  <m:r>
                                    <a:rPr lang="en-US" i="1"/>
                                    <m:t>3</m:t>
                                  </m:r>
                                </m:den>
                              </m:f>
                              <m:r>
                                <a:rPr lang="en-US" i="1"/>
                                <m:t>=0.811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dirty="0"/>
              </a:p>
              <a:p>
                <a:endParaRPr lang="en-US" i="1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𝑅𝑒𝑚𝑎𝑖𝑛𝑑𝑒𝑟</m:t>
                      </m:r>
                      <m:d>
                        <m:dPr>
                          <m:ctrlPr>
                            <a:rPr lang="en-US" i="1"/>
                          </m:ctrlPr>
                        </m:dPr>
                        <m:e>
                          <m:r>
                            <a:rPr lang="en-US" i="1"/>
                            <m:t>𝐷𝑟𝑖𝑛𝑘</m:t>
                          </m:r>
                          <m:r>
                            <a:rPr lang="en-US" i="1"/>
                            <m:t> </m:t>
                          </m:r>
                          <m:r>
                            <a:rPr lang="en-US" i="1"/>
                            <m:t>𝑇𝑦𝑝𝑒</m:t>
                          </m:r>
                          <m:r>
                            <a:rPr lang="en-US" i="1"/>
                            <m:t>, </m:t>
                          </m:r>
                          <m:r>
                            <a:rPr lang="en-US" i="1"/>
                            <m:t>𝑊𝑎𝑡𝑒𝑟</m:t>
                          </m:r>
                        </m:e>
                      </m:d>
                      <m:r>
                        <a:rPr lang="en-US" i="1"/>
                        <m:t>=0</m:t>
                      </m:r>
                    </m:oMath>
                  </m:oMathPara>
                </a14:m>
                <a:endParaRPr lang="en-US" dirty="0" smtClean="0"/>
              </a:p>
              <a:p>
                <a:endParaRPr lang="en-US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/>
                        <m:t>𝐸</m:t>
                      </m:r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d>
                        <m:dPr>
                          <m:ctrlPr>
                            <a:rPr lang="en-US" i="1"/>
                          </m:ctrlPr>
                        </m:dPr>
                        <m:e>
                          <m:r>
                            <a:rPr lang="en-US" i="1"/>
                            <m:t>𝐷𝑟𝑖𝑛𝑘</m:t>
                          </m:r>
                          <m:r>
                            <a:rPr lang="en-US" i="1"/>
                            <m:t> </m:t>
                          </m:r>
                          <m:r>
                            <a:rPr lang="en-US" i="1"/>
                            <m:t>𝑇𝑦𝑝𝑒</m:t>
                          </m:r>
                        </m:e>
                      </m:d>
                      <m:r>
                        <a:rPr lang="en-US" i="1"/>
                        <m:t>=</m:t>
                      </m:r>
                      <m:f>
                        <m:fPr>
                          <m:ctrlPr>
                            <a:rPr lang="en-US" i="1"/>
                          </m:ctrlPr>
                        </m:fPr>
                        <m:num>
                          <m:r>
                            <a:rPr lang="en-US" i="1"/>
                            <m:t>2</m:t>
                          </m:r>
                        </m:num>
                        <m:den>
                          <m:r>
                            <a:rPr lang="en-US" i="1"/>
                            <m:t>5</m:t>
                          </m:r>
                        </m:den>
                      </m:f>
                      <m:func>
                        <m:funcPr>
                          <m:ctrlPr>
                            <a:rPr lang="en-US" i="1"/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/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/>
                                <m:t>lg</m:t>
                              </m:r>
                            </m:e>
                            <m:sub>
                              <m:r>
                                <a:rPr lang="en-US" i="1"/>
                                <m:t>2</m:t>
                              </m:r>
                            </m:sub>
                          </m:sSub>
                        </m:fName>
                        <m:e>
                          <m:f>
                            <m:fPr>
                              <m:ctrlPr>
                                <a:rPr lang="en-US" i="1"/>
                              </m:ctrlPr>
                            </m:fPr>
                            <m:num>
                              <m:r>
                                <a:rPr lang="en-US" i="1"/>
                                <m:t>5</m:t>
                              </m:r>
                            </m:num>
                            <m:den>
                              <m:r>
                                <a:rPr lang="en-US" i="1"/>
                                <m:t>2</m:t>
                              </m:r>
                            </m:den>
                          </m:f>
                          <m:r>
                            <a:rPr lang="en-US" i="1"/>
                            <m:t>+</m:t>
                          </m:r>
                          <m:f>
                            <m:fPr>
                              <m:ctrlPr>
                                <a:rPr lang="en-US" i="1"/>
                              </m:ctrlPr>
                            </m:fPr>
                            <m:num>
                              <m:r>
                                <a:rPr lang="en-US" i="1"/>
                                <m:t>3</m:t>
                              </m:r>
                            </m:num>
                            <m:den>
                              <m:r>
                                <a:rPr lang="en-US" i="1"/>
                                <m:t>5</m:t>
                              </m:r>
                            </m:den>
                          </m:f>
                          <m:func>
                            <m:funcPr>
                              <m:ctrlPr>
                                <a:rPr lang="en-US" i="1"/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i="1"/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/>
                                    <m:t>lg</m:t>
                                  </m:r>
                                </m:e>
                                <m:sub>
                                  <m:r>
                                    <a:rPr lang="en-US" i="1"/>
                                    <m:t>2</m:t>
                                  </m:r>
                                </m:sub>
                              </m:sSub>
                            </m:fName>
                            <m:e>
                              <m:f>
                                <m:fPr>
                                  <m:ctrlPr>
                                    <a:rPr lang="en-US" i="1"/>
                                  </m:ctrlPr>
                                </m:fPr>
                                <m:num>
                                  <m:r>
                                    <a:rPr lang="en-US" i="1"/>
                                    <m:t>5</m:t>
                                  </m:r>
                                </m:num>
                                <m:den>
                                  <m:r>
                                    <a:rPr lang="en-US" i="1"/>
                                    <m:t>3</m:t>
                                  </m:r>
                                </m:den>
                              </m:f>
                              <m:r>
                                <a:rPr lang="en-US" i="1"/>
                                <m:t>=0.971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endParaRPr lang="en-US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/>
                        <m:t>𝐺𝑎𝑖𝑛</m:t>
                      </m:r>
                      <m:d>
                        <m:dPr>
                          <m:ctrlPr>
                            <a:rPr lang="en-US" i="1"/>
                          </m:ctrlPr>
                        </m:dPr>
                        <m:e>
                          <m:r>
                            <a:rPr lang="en-US" i="1"/>
                            <m:t>𝐷𝑟𝑖𝑛𝑘</m:t>
                          </m:r>
                          <m:r>
                            <a:rPr lang="en-US" i="1"/>
                            <m:t> </m:t>
                          </m:r>
                          <m:r>
                            <a:rPr lang="en-US" i="1"/>
                            <m:t>𝑇𝑦𝑝𝑒</m:t>
                          </m:r>
                        </m:e>
                      </m:d>
                      <m:r>
                        <a:rPr lang="en-US" i="1"/>
                        <m:t>=0.971−</m:t>
                      </m:r>
                      <m:f>
                        <m:fPr>
                          <m:ctrlPr>
                            <a:rPr lang="en-US" i="1"/>
                          </m:ctrlPr>
                        </m:fPr>
                        <m:num>
                          <m:r>
                            <a:rPr lang="en-US" i="1"/>
                            <m:t>4</m:t>
                          </m:r>
                        </m:num>
                        <m:den>
                          <m:r>
                            <a:rPr lang="en-US" i="1"/>
                            <m:t>5</m:t>
                          </m:r>
                        </m:den>
                      </m:f>
                      <m:r>
                        <a:rPr lang="en-US" i="1"/>
                        <m:t>0.811=</m:t>
                      </m:r>
                      <m:r>
                        <a:rPr lang="en-US" b="1" i="1"/>
                        <m:t>𝟎</m:t>
                      </m:r>
                      <m:r>
                        <a:rPr lang="en-US" b="1" i="1"/>
                        <m:t>.</m:t>
                      </m:r>
                      <m:r>
                        <a:rPr lang="en-US" b="1" i="1"/>
                        <m:t>𝟑𝟐𝟐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886200"/>
                <a:ext cx="7543800" cy="276620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187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Gain(Temperature)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9193791"/>
              </p:ext>
            </p:extLst>
          </p:nvPr>
        </p:nvGraphicFramePr>
        <p:xfrm>
          <a:off x="2589834" y="1524000"/>
          <a:ext cx="3733800" cy="19929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3450"/>
                <a:gridCol w="933450"/>
                <a:gridCol w="1333500"/>
                <a:gridCol w="533400"/>
              </a:tblGrid>
              <a:tr h="5802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Temperature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Positive Results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Negative Results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5802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Hot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158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Cold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65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685800" y="3886200"/>
                <a:ext cx="7511562" cy="27672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𝑅𝑒𝑚𝑎𝑖𝑛𝑑𝑒𝑟</m:t>
                      </m:r>
                      <m:d>
                        <m:dPr>
                          <m:ctrlPr>
                            <a:rPr lang="en-US" i="1"/>
                          </m:ctrlPr>
                        </m:dPr>
                        <m:e>
                          <m:r>
                            <a:rPr lang="en-US" i="1"/>
                            <m:t>𝑇𝑒𝑚𝑝𝑒𝑟𝑎𝑡𝑢𝑟𝑒</m:t>
                          </m:r>
                          <m:r>
                            <a:rPr lang="en-US" i="1"/>
                            <m:t>, </m:t>
                          </m:r>
                          <m:r>
                            <a:rPr lang="en-US" i="1"/>
                            <m:t>𝐻𝑜𝑡</m:t>
                          </m:r>
                        </m:e>
                      </m:d>
                      <m:r>
                        <a:rPr lang="en-US" i="1"/>
                        <m:t>=1</m:t>
                      </m:r>
                    </m:oMath>
                  </m:oMathPara>
                </a14:m>
                <a:endParaRPr lang="en-US" dirty="0" smtClean="0"/>
              </a:p>
              <a:p>
                <a:endParaRPr lang="en-US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𝑅𝑒𝑚𝑎𝑖𝑛𝑑𝑒𝑟</m:t>
                      </m:r>
                      <m:d>
                        <m:dPr>
                          <m:ctrlPr>
                            <a:rPr lang="en-US" i="1"/>
                          </m:ctrlPr>
                        </m:dPr>
                        <m:e>
                          <m:r>
                            <a:rPr lang="en-US" i="1"/>
                            <m:t>𝑇𝑒𝑚𝑝𝑒𝑟𝑎𝑡𝑢𝑟𝑒</m:t>
                          </m:r>
                          <m:r>
                            <a:rPr lang="en-US" i="1"/>
                            <m:t>, </m:t>
                          </m:r>
                          <m:r>
                            <a:rPr lang="en-US" i="1"/>
                            <m:t>𝐶𝑜𝑙𝑑</m:t>
                          </m:r>
                        </m:e>
                      </m:d>
                      <m:r>
                        <a:rPr lang="en-US" i="1"/>
                        <m:t>=</m:t>
                      </m:r>
                      <m:f>
                        <m:fPr>
                          <m:ctrlPr>
                            <a:rPr lang="en-US" i="1"/>
                          </m:ctrlPr>
                        </m:fPr>
                        <m:num>
                          <m:r>
                            <a:rPr lang="en-US" i="1"/>
                            <m:t>1</m:t>
                          </m:r>
                        </m:num>
                        <m:den>
                          <m:r>
                            <a:rPr lang="en-US" i="1"/>
                            <m:t>3</m:t>
                          </m:r>
                        </m:den>
                      </m:f>
                      <m:func>
                        <m:funcPr>
                          <m:ctrlPr>
                            <a:rPr lang="en-US" i="1"/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/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/>
                                <m:t>lg</m:t>
                              </m:r>
                            </m:e>
                            <m:sub>
                              <m:r>
                                <a:rPr lang="en-US" i="1"/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US" i="1"/>
                            <m:t>3+</m:t>
                          </m:r>
                          <m:f>
                            <m:fPr>
                              <m:ctrlPr>
                                <a:rPr lang="en-US" i="1"/>
                              </m:ctrlPr>
                            </m:fPr>
                            <m:num>
                              <m:r>
                                <a:rPr lang="en-US" i="1"/>
                                <m:t>2</m:t>
                              </m:r>
                            </m:num>
                            <m:den>
                              <m:r>
                                <a:rPr lang="en-US" i="1"/>
                                <m:t>3</m:t>
                              </m:r>
                            </m:den>
                          </m:f>
                          <m:func>
                            <m:funcPr>
                              <m:ctrlPr>
                                <a:rPr lang="en-US" i="1"/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i="1"/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/>
                                    <m:t>lg</m:t>
                                  </m:r>
                                </m:e>
                                <m:sub>
                                  <m:r>
                                    <a:rPr lang="en-US" i="1"/>
                                    <m:t>2</m:t>
                                  </m:r>
                                </m:sub>
                              </m:sSub>
                            </m:fName>
                            <m:e>
                              <m:f>
                                <m:fPr>
                                  <m:ctrlPr>
                                    <a:rPr lang="en-US" i="1"/>
                                  </m:ctrlPr>
                                </m:fPr>
                                <m:num>
                                  <m:r>
                                    <a:rPr lang="en-US" i="1"/>
                                    <m:t>3</m:t>
                                  </m:r>
                                </m:num>
                                <m:den>
                                  <m:r>
                                    <a:rPr lang="en-US" i="1"/>
                                    <m:t>2</m:t>
                                  </m:r>
                                </m:den>
                              </m:f>
                              <m:r>
                                <a:rPr lang="en-US" i="1"/>
                                <m:t>=0.918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endParaRPr lang="en-US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𝐸𝑉</m:t>
                      </m:r>
                      <m:d>
                        <m:dPr>
                          <m:ctrlPr>
                            <a:rPr lang="en-US" i="1"/>
                          </m:ctrlPr>
                        </m:dPr>
                        <m:e>
                          <m:r>
                            <a:rPr lang="en-US" i="1"/>
                            <m:t>𝑇𝑒𝑚𝑝𝑒𝑟𝑎𝑡𝑢𝑟𝑒</m:t>
                          </m:r>
                        </m:e>
                      </m:d>
                      <m:r>
                        <a:rPr lang="en-US" i="1"/>
                        <m:t>=</m:t>
                      </m:r>
                      <m:f>
                        <m:fPr>
                          <m:ctrlPr>
                            <a:rPr lang="en-US" i="1"/>
                          </m:ctrlPr>
                        </m:fPr>
                        <m:num>
                          <m:r>
                            <a:rPr lang="en-US" i="1"/>
                            <m:t>2</m:t>
                          </m:r>
                        </m:num>
                        <m:den>
                          <m:r>
                            <a:rPr lang="en-US" i="1"/>
                            <m:t>5</m:t>
                          </m:r>
                        </m:den>
                      </m:f>
                      <m:func>
                        <m:funcPr>
                          <m:ctrlPr>
                            <a:rPr lang="en-US" i="1"/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/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/>
                                <m:t>lg</m:t>
                              </m:r>
                            </m:e>
                            <m:sub>
                              <m:r>
                                <a:rPr lang="en-US" i="1"/>
                                <m:t>2</m:t>
                              </m:r>
                            </m:sub>
                          </m:sSub>
                        </m:fName>
                        <m:e>
                          <m:f>
                            <m:fPr>
                              <m:ctrlPr>
                                <a:rPr lang="en-US" i="1"/>
                              </m:ctrlPr>
                            </m:fPr>
                            <m:num>
                              <m:r>
                                <a:rPr lang="en-US" i="1"/>
                                <m:t>5</m:t>
                              </m:r>
                            </m:num>
                            <m:den>
                              <m:r>
                                <a:rPr lang="en-US" i="1"/>
                                <m:t>2</m:t>
                              </m:r>
                            </m:den>
                          </m:f>
                          <m:r>
                            <a:rPr lang="en-US" i="1"/>
                            <m:t>+</m:t>
                          </m:r>
                          <m:f>
                            <m:fPr>
                              <m:ctrlPr>
                                <a:rPr lang="en-US" i="1"/>
                              </m:ctrlPr>
                            </m:fPr>
                            <m:num>
                              <m:r>
                                <a:rPr lang="en-US" i="1"/>
                                <m:t>3</m:t>
                              </m:r>
                            </m:num>
                            <m:den>
                              <m:r>
                                <a:rPr lang="en-US" i="1"/>
                                <m:t>5</m:t>
                              </m:r>
                            </m:den>
                          </m:f>
                          <m:func>
                            <m:funcPr>
                              <m:ctrlPr>
                                <a:rPr lang="en-US" i="1"/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i="1"/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/>
                                    <m:t>lg</m:t>
                                  </m:r>
                                </m:e>
                                <m:sub>
                                  <m:r>
                                    <a:rPr lang="en-US" i="1"/>
                                    <m:t>2</m:t>
                                  </m:r>
                                </m:sub>
                              </m:sSub>
                            </m:fName>
                            <m:e>
                              <m:f>
                                <m:fPr>
                                  <m:ctrlPr>
                                    <a:rPr lang="en-US" i="1"/>
                                  </m:ctrlPr>
                                </m:fPr>
                                <m:num>
                                  <m:r>
                                    <a:rPr lang="en-US" i="1"/>
                                    <m:t>5</m:t>
                                  </m:r>
                                </m:num>
                                <m:den>
                                  <m:r>
                                    <a:rPr lang="en-US" i="1"/>
                                    <m:t>3</m:t>
                                  </m:r>
                                </m:den>
                              </m:f>
                              <m:r>
                                <a:rPr lang="en-US" i="1"/>
                                <m:t>=0.971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endParaRPr lang="en-US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/>
                        <m:t>𝐺𝑎𝑖𝑛</m:t>
                      </m:r>
                      <m:d>
                        <m:dPr>
                          <m:ctrlPr>
                            <a:rPr lang="en-US" i="1"/>
                          </m:ctrlPr>
                        </m:dPr>
                        <m:e>
                          <m:r>
                            <a:rPr lang="en-US" i="1"/>
                            <m:t>𝑇𝑒𝑚𝑝𝑒𝑟𝑎𝑡𝑢𝑟𝑒</m:t>
                          </m:r>
                        </m:e>
                      </m:d>
                      <m:r>
                        <a:rPr lang="en-US" i="1"/>
                        <m:t>=0.971−</m:t>
                      </m:r>
                      <m:f>
                        <m:fPr>
                          <m:ctrlPr>
                            <a:rPr lang="en-US" i="1"/>
                          </m:ctrlPr>
                        </m:fPr>
                        <m:num>
                          <m:r>
                            <a:rPr lang="en-US" i="1"/>
                            <m:t>2</m:t>
                          </m:r>
                        </m:num>
                        <m:den>
                          <m:r>
                            <a:rPr lang="en-US" i="1"/>
                            <m:t>5</m:t>
                          </m:r>
                        </m:den>
                      </m:f>
                      <m:r>
                        <a:rPr lang="en-US" i="1"/>
                        <m:t>−</m:t>
                      </m:r>
                      <m:f>
                        <m:fPr>
                          <m:ctrlPr>
                            <a:rPr lang="en-US" i="1"/>
                          </m:ctrlPr>
                        </m:fPr>
                        <m:num>
                          <m:r>
                            <a:rPr lang="en-US" i="1"/>
                            <m:t>3</m:t>
                          </m:r>
                        </m:num>
                        <m:den>
                          <m:r>
                            <a:rPr lang="en-US" i="1"/>
                            <m:t>5</m:t>
                          </m:r>
                        </m:den>
                      </m:f>
                      <m:d>
                        <m:dPr>
                          <m:ctrlPr>
                            <a:rPr lang="en-US" i="1"/>
                          </m:ctrlPr>
                        </m:dPr>
                        <m:e>
                          <m:r>
                            <a:rPr lang="en-US" i="1"/>
                            <m:t>0.918</m:t>
                          </m:r>
                        </m:e>
                      </m:d>
                      <m:r>
                        <a:rPr lang="en-US" i="1"/>
                        <m:t>=</m:t>
                      </m:r>
                      <m:r>
                        <a:rPr lang="en-US" b="1" i="1"/>
                        <m:t>𝟎</m:t>
                      </m:r>
                      <m:r>
                        <a:rPr lang="en-US" b="1" i="1"/>
                        <m:t>.</m:t>
                      </m:r>
                      <m:r>
                        <a:rPr lang="en-US" b="1" i="1"/>
                        <m:t>𝟎𝟐𝟎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886200"/>
                <a:ext cx="7511562" cy="27672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930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 we pick Container Type!</a:t>
            </a:r>
          </a:p>
          <a:p>
            <a:pPr marL="0" indent="0">
              <a:buNone/>
            </a:pPr>
            <a:r>
              <a:rPr lang="en-US" dirty="0" smtClean="0"/>
              <a:t>When Container Type = Glass, we can already output No.</a:t>
            </a:r>
          </a:p>
          <a:p>
            <a:pPr marL="0" indent="0">
              <a:buNone/>
            </a:pPr>
            <a:r>
              <a:rPr lang="en-US" dirty="0" smtClean="0"/>
              <a:t>For Container Type = Cup, we are left with sample 1, 3, and 4. We have to run the algorithm again.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7379687"/>
              </p:ext>
            </p:extLst>
          </p:nvPr>
        </p:nvGraphicFramePr>
        <p:xfrm>
          <a:off x="1066800" y="3962400"/>
          <a:ext cx="6705600" cy="2057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2533"/>
                <a:gridCol w="2309707"/>
                <a:gridCol w="1341120"/>
                <a:gridCol w="1341120"/>
                <a:gridCol w="1341120"/>
              </a:tblGrid>
              <a:tr h="3429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Container Type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Drink Type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Temperature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Drink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29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Cup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Tea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Cold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No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Glass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Tea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Hot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No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Cup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Water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Cold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Yes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Cup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Tea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Hot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Yes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Glass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Tea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Cold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No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138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4207787"/>
              </p:ext>
            </p:extLst>
          </p:nvPr>
        </p:nvGraphicFramePr>
        <p:xfrm>
          <a:off x="533400" y="1676400"/>
          <a:ext cx="3352800" cy="13027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7600"/>
                <a:gridCol w="1117600"/>
                <a:gridCol w="1117600"/>
              </a:tblGrid>
              <a:tr h="4342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Drink Type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Positive Results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Negative Results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42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Tea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42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Water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1009047"/>
              </p:ext>
            </p:extLst>
          </p:nvPr>
        </p:nvGraphicFramePr>
        <p:xfrm>
          <a:off x="4572000" y="1676400"/>
          <a:ext cx="3352800" cy="1295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2200"/>
                <a:gridCol w="1092200"/>
                <a:gridCol w="1168400"/>
              </a:tblGrid>
              <a:tr h="431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Temperature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Positive Results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Negative Results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1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Hot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1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Cold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436685" y="3276600"/>
            <a:ext cx="8229600" cy="32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Obviously they have the same Information Gain. Skipping… the result is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Gain(Drink Type) = Gain(Temperature) = 0.251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We decide to pick Drink Type.</a:t>
            </a:r>
          </a:p>
          <a:p>
            <a:pPr marL="0" indent="0">
              <a:buFont typeface="Arial" pitchFamily="34" charset="0"/>
              <a:buNone/>
            </a:pPr>
            <a:endParaRPr lang="en-US" dirty="0" smtClean="0"/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99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Resulting Decision Tree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447800"/>
            <a:ext cx="5410200" cy="38862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3147013" y="5561264"/>
                <a:ext cx="3025187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/>
                        <m:t>𝐴𝑃𝐿</m:t>
                      </m:r>
                      <m:r>
                        <a:rPr lang="en-US" i="1"/>
                        <m:t>=</m:t>
                      </m:r>
                      <m:f>
                        <m:fPr>
                          <m:ctrlPr>
                            <a:rPr lang="en-US" i="1"/>
                          </m:ctrlPr>
                        </m:fPr>
                        <m:num>
                          <m:r>
                            <a:rPr lang="en-US" i="1"/>
                            <m:t>3+3+2+1</m:t>
                          </m:r>
                        </m:num>
                        <m:den>
                          <m:r>
                            <a:rPr lang="en-US" i="1"/>
                            <m:t>4</m:t>
                          </m:r>
                        </m:den>
                      </m:f>
                      <m:r>
                        <a:rPr lang="en-US" i="1"/>
                        <m:t>=2.25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7013" y="5561264"/>
                <a:ext cx="3025187" cy="61093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289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if at the beginning we pick Temperature (the worst information gain attribute) as the root for our decision tree?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Turns out we can build a shorter tree this way.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9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632</Words>
  <Application>Microsoft Office PowerPoint</Application>
  <PresentationFormat>On-screen Show (4:3)</PresentationFormat>
  <Paragraphs>204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Show a counter-example proving that using information gain does not necessarily produce an optimal decision tree</vt:lpstr>
      <vt:lpstr>Consider the following table</vt:lpstr>
      <vt:lpstr>Gain(Container Type)</vt:lpstr>
      <vt:lpstr>Gain(Drink Type)</vt:lpstr>
      <vt:lpstr>Gain(Temperature)</vt:lpstr>
      <vt:lpstr>PowerPoint Presentation</vt:lpstr>
      <vt:lpstr>Comparison</vt:lpstr>
      <vt:lpstr>Resulting Decision Tree</vt:lpstr>
      <vt:lpstr>Alternative</vt:lpstr>
      <vt:lpstr>Resulting Decision Tree</vt:lpstr>
      <vt:lpstr>Why?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Show a counter-example proving that using information gain does not necessarily produce an optimal decision tree</dc:title>
  <dc:creator>Giulio</dc:creator>
  <cp:lastModifiedBy>Giulio</cp:lastModifiedBy>
  <cp:revision>5</cp:revision>
  <dcterms:created xsi:type="dcterms:W3CDTF">2012-09-12T05:48:09Z</dcterms:created>
  <dcterms:modified xsi:type="dcterms:W3CDTF">2012-09-12T06:24:16Z</dcterms:modified>
</cp:coreProperties>
</file>