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9" r:id="rId4"/>
    <p:sldId id="300" r:id="rId5"/>
    <p:sldId id="301" r:id="rId6"/>
    <p:sldId id="259" r:id="rId7"/>
    <p:sldId id="268" r:id="rId8"/>
    <p:sldId id="277" r:id="rId9"/>
    <p:sldId id="297" r:id="rId10"/>
    <p:sldId id="280" r:id="rId11"/>
    <p:sldId id="278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303" r:id="rId22"/>
    <p:sldId id="304" r:id="rId23"/>
    <p:sldId id="305" r:id="rId24"/>
    <p:sldId id="292" r:id="rId25"/>
    <p:sldId id="293" r:id="rId26"/>
    <p:sldId id="294" r:id="rId27"/>
    <p:sldId id="295" r:id="rId28"/>
    <p:sldId id="275" r:id="rId29"/>
    <p:sldId id="30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8" autoAdjust="0"/>
    <p:restoredTop sz="94608" autoAdjust="0"/>
  </p:normalViewPr>
  <p:slideViewPr>
    <p:cSldViewPr>
      <p:cViewPr>
        <p:scale>
          <a:sx n="100" d="100"/>
          <a:sy n="100" d="100"/>
        </p:scale>
        <p:origin x="-1110" y="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279C5-1F3F-4103-B15C-A3ED22AD7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26A5D-AC90-4BEC-980B-BDA1924CFC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9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0162F-A9D9-4CED-BC3E-DF6A413042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14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63A9B-FE0C-48B7-9F04-F06897B248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3A495-43A1-428E-BCC6-C69477CCE6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42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EB1D7-9841-4CF2-80F5-B9736A4879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92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1E025-8580-4933-8FA8-DDC5734433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0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11BBE-1E6E-40A8-A569-7725EA847F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91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2B3C7-CE32-4DB0-8B3C-F73B9F7E85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985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944C5-D59A-47BB-8B02-07B68AABF8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559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BD6D7-CC50-4A48-9678-CBCBE621A3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5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45569-E98A-494E-9EBB-116D84194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70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8CF51-059D-40AF-B986-1B731AF115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016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F5C60-544E-4A2E-B91B-2D4AAFE454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9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D60D9-5A35-4ED0-BB4F-A2E3592333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3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8C092-D06D-4812-993E-940CBC316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1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2F4A5-C549-4166-A95C-6E4436BDFE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C939E-4B10-4C8D-91DB-27EE8F6221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0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2192-F073-47C8-846A-EBC7C33C2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6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D79EA-CE59-476E-AA0A-D0D437107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7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44B78-F028-411C-9D95-244E68A8C8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7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C7B0B-B198-48A3-A7D5-CC1ACE3B5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8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DC26BD-8E9B-4F4E-B8E2-BF26805A73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6F4165-1837-45BC-A8A3-3DA9196501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8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sw.edu.au/~billw/cs9414/notes/ml/06prop/id3/id3.html" TargetMode="External"/><Relationship Id="rId2" Type="http://schemas.openxmlformats.org/officeDocument/2006/relationships/hyperlink" Target="http://www.dmi.unict.it/~apulvirenti/agd/Qui86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20q.net/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/>
              <a:t>Induction of Decision Trees (IDT)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514600"/>
            <a:ext cx="8077200" cy="2362200"/>
          </a:xfrm>
        </p:spPr>
        <p:txBody>
          <a:bodyPr/>
          <a:lstStyle/>
          <a:p>
            <a:r>
              <a:rPr lang="en-US" dirty="0"/>
              <a:t>CSE 335/435</a:t>
            </a:r>
          </a:p>
          <a:p>
            <a:pPr algn="l"/>
            <a:r>
              <a:rPr lang="en-US" sz="2400" dirty="0"/>
              <a:t>Resources:</a:t>
            </a:r>
          </a:p>
          <a:p>
            <a:pPr lvl="1" algn="l">
              <a:buFontTx/>
              <a:buChar char="–"/>
            </a:pPr>
            <a:r>
              <a:rPr lang="en-US" sz="2000" b="1" dirty="0"/>
              <a:t>Main: </a:t>
            </a:r>
            <a:r>
              <a:rPr lang="en-US" sz="2000" dirty="0">
                <a:cs typeface="Arial" charset="0"/>
              </a:rPr>
              <a:t>Artificial Intelligence: A Modern Approach (Russell and </a:t>
            </a:r>
            <a:r>
              <a:rPr lang="en-US" sz="2000" dirty="0" err="1">
                <a:cs typeface="Arial" charset="0"/>
              </a:rPr>
              <a:t>Norvig</a:t>
            </a:r>
            <a:r>
              <a:rPr lang="en-US" sz="2000" dirty="0">
                <a:cs typeface="Arial" charset="0"/>
              </a:rPr>
              <a:t>; Chapter “Learning from Examples</a:t>
            </a:r>
            <a:r>
              <a:rPr lang="en-US" sz="2000" dirty="0" smtClean="0">
                <a:cs typeface="Arial" charset="0"/>
              </a:rPr>
              <a:t>”)</a:t>
            </a:r>
          </a:p>
          <a:p>
            <a:pPr lvl="1" algn="l">
              <a:buFontTx/>
              <a:buChar char="–"/>
            </a:pPr>
            <a:r>
              <a:rPr lang="en-US" sz="2000" b="1" dirty="0" smtClean="0">
                <a:cs typeface="Arial" charset="0"/>
              </a:rPr>
              <a:t>Alternatives:</a:t>
            </a:r>
            <a:endParaRPr lang="en-US" sz="2000" b="1" dirty="0" smtClean="0"/>
          </a:p>
          <a:p>
            <a:pPr lvl="2" algn="l">
              <a:buFontTx/>
              <a:buChar char="–"/>
            </a:pP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://www.dmi.unict.it/~</a:t>
            </a:r>
            <a:r>
              <a:rPr lang="en-US" sz="2000" dirty="0" smtClean="0">
                <a:hlinkClick r:id="rId2"/>
              </a:rPr>
              <a:t>apulvirenti/agd/Qui86.pdf</a:t>
            </a:r>
            <a:endParaRPr lang="en-US" sz="2000" dirty="0" smtClean="0"/>
          </a:p>
          <a:p>
            <a:pPr lvl="2" algn="l">
              <a:buFontTx/>
              <a:buChar char="–"/>
            </a:pPr>
            <a:r>
              <a:rPr lang="en-US" sz="2000" dirty="0">
                <a:hlinkClick r:id="rId3"/>
              </a:rPr>
              <a:t>http://www.cse.unsw.edu.au/~</a:t>
            </a:r>
            <a:r>
              <a:rPr lang="en-US" sz="2000" dirty="0" smtClean="0">
                <a:hlinkClick r:id="rId3"/>
              </a:rPr>
              <a:t>billw/cs9414/notes/ml/06prop/id3/id3.html</a:t>
            </a:r>
            <a:endParaRPr lang="en-US" sz="2000" dirty="0" smtClean="0"/>
          </a:p>
          <a:p>
            <a:pPr lvl="1" algn="l">
              <a:buFontTx/>
              <a:buChar char="–"/>
            </a:pPr>
            <a:r>
              <a:rPr lang="en-US" sz="2000" dirty="0" smtClean="0"/>
              <a:t>http</a:t>
            </a:r>
            <a:r>
              <a:rPr lang="en-US" sz="2000" dirty="0"/>
              <a:t>://www.aaai.org/AITopics/html/expert.html</a:t>
            </a:r>
          </a:p>
          <a:p>
            <a:pPr lvl="1" algn="l"/>
            <a:r>
              <a:rPr lang="en-US" sz="2000" dirty="0"/>
              <a:t>  (article: Think About It: Artificial Intelligence &amp; Expert Systems</a:t>
            </a:r>
            <a:r>
              <a:rPr lang="en-US" sz="2000" dirty="0">
                <a:latin typeface="Comic Sans MS" pitchFamily="66" charset="0"/>
              </a:rPr>
              <a:t>)</a:t>
            </a:r>
            <a:endParaRPr lang="en-US" sz="2000" dirty="0"/>
          </a:p>
          <a:p>
            <a:pPr lvl="1" algn="l">
              <a:buFontTx/>
              <a:buChar char="–"/>
            </a:pPr>
            <a:r>
              <a:rPr lang="en-US" sz="2000" dirty="0"/>
              <a:t>http://</a:t>
            </a:r>
            <a:r>
              <a:rPr lang="en-US" sz="2000" dirty="0" smtClean="0"/>
              <a:t>www.aaai.org/AITopics/html/trees.html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Induction</a:t>
            </a:r>
          </a:p>
        </p:txBody>
      </p:sp>
      <p:graphicFrame>
        <p:nvGraphicFramePr>
          <p:cNvPr id="26733" name="Group 109"/>
          <p:cNvGraphicFramePr>
            <a:graphicFrameLocks noGrp="1"/>
          </p:cNvGraphicFramePr>
          <p:nvPr/>
        </p:nvGraphicFramePr>
        <p:xfrm>
          <a:off x="4343400" y="4038600"/>
          <a:ext cx="3581400" cy="2255520"/>
        </p:xfrm>
        <a:graphic>
          <a:graphicData uri="http://schemas.openxmlformats.org/drawingml/2006/table">
            <a:tbl>
              <a:tblPr/>
              <a:tblGrid>
                <a:gridCol w="587375"/>
                <a:gridCol w="420688"/>
                <a:gridCol w="390525"/>
                <a:gridCol w="457200"/>
                <a:gridCol w="488950"/>
                <a:gridCol w="520700"/>
                <a:gridCol w="357187"/>
                <a:gridCol w="358775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Ex’ple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Bar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french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thai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french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34" name="Text Box 110"/>
          <p:cNvSpPr txBox="1">
            <a:spLocks noChangeArrowheads="1"/>
          </p:cNvSpPr>
          <p:nvPr/>
        </p:nvSpPr>
        <p:spPr bwMode="auto">
          <a:xfrm>
            <a:off x="5565775" y="331787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26735" name="Text Box 111"/>
          <p:cNvSpPr txBox="1">
            <a:spLocks noChangeArrowheads="1"/>
          </p:cNvSpPr>
          <p:nvPr/>
        </p:nvSpPr>
        <p:spPr bwMode="auto">
          <a:xfrm>
            <a:off x="593725" y="4613275"/>
            <a:ext cx="10382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pattern</a:t>
            </a:r>
          </a:p>
        </p:txBody>
      </p:sp>
      <p:grpSp>
        <p:nvGrpSpPr>
          <p:cNvPr id="26740" name="Group 116"/>
          <p:cNvGrpSpPr>
            <a:grpSpLocks/>
          </p:cNvGrpSpPr>
          <p:nvPr/>
        </p:nvGrpSpPr>
        <p:grpSpPr bwMode="auto">
          <a:xfrm>
            <a:off x="1050925" y="2174875"/>
            <a:ext cx="6980238" cy="2549525"/>
            <a:chOff x="662" y="1370"/>
            <a:chExt cx="4397" cy="1606"/>
          </a:xfrm>
        </p:grpSpPr>
        <p:sp>
          <p:nvSpPr>
            <p:cNvPr id="26627" name="Text Box 3"/>
            <p:cNvSpPr txBox="1">
              <a:spLocks noChangeArrowheads="1"/>
            </p:cNvSpPr>
            <p:nvPr/>
          </p:nvSpPr>
          <p:spPr bwMode="auto">
            <a:xfrm>
              <a:off x="662" y="1370"/>
              <a:ext cx="439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Databases</a:t>
              </a:r>
              <a:r>
                <a:rPr lang="en-US" dirty="0"/>
                <a:t>: what are the data that matches this pattern?</a:t>
              </a:r>
            </a:p>
          </p:txBody>
        </p:sp>
        <p:sp>
          <p:nvSpPr>
            <p:cNvPr id="26736" name="Line 112"/>
            <p:cNvSpPr>
              <a:spLocks noChangeShapeType="1"/>
            </p:cNvSpPr>
            <p:nvPr/>
          </p:nvSpPr>
          <p:spPr bwMode="auto">
            <a:xfrm>
              <a:off x="1152" y="297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37" name="Text Box 113"/>
            <p:cNvSpPr txBox="1">
              <a:spLocks noChangeArrowheads="1"/>
            </p:cNvSpPr>
            <p:nvPr/>
          </p:nvSpPr>
          <p:spPr bwMode="auto">
            <a:xfrm>
              <a:off x="1430" y="2666"/>
              <a:ext cx="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database</a:t>
              </a:r>
            </a:p>
          </p:txBody>
        </p:sp>
      </p:grpSp>
      <p:grpSp>
        <p:nvGrpSpPr>
          <p:cNvPr id="26741" name="Group 117"/>
          <p:cNvGrpSpPr>
            <a:grpSpLocks/>
          </p:cNvGrpSpPr>
          <p:nvPr/>
        </p:nvGrpSpPr>
        <p:grpSpPr bwMode="auto">
          <a:xfrm>
            <a:off x="1050925" y="2784475"/>
            <a:ext cx="6946900" cy="2819400"/>
            <a:chOff x="662" y="1754"/>
            <a:chExt cx="4376" cy="1776"/>
          </a:xfrm>
        </p:grpSpPr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662" y="1754"/>
              <a:ext cx="43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Induction</a:t>
              </a:r>
              <a:r>
                <a:rPr lang="en-US" dirty="0"/>
                <a:t>: what is the pattern that matches these data?</a:t>
              </a:r>
            </a:p>
          </p:txBody>
        </p:sp>
        <p:sp>
          <p:nvSpPr>
            <p:cNvPr id="26738" name="Line 114"/>
            <p:cNvSpPr>
              <a:spLocks noChangeShapeType="1"/>
            </p:cNvSpPr>
            <p:nvPr/>
          </p:nvSpPr>
          <p:spPr bwMode="auto">
            <a:xfrm flipH="1">
              <a:off x="1152" y="321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39" name="Text Box 115"/>
            <p:cNvSpPr txBox="1">
              <a:spLocks noChangeArrowheads="1"/>
            </p:cNvSpPr>
            <p:nvPr/>
          </p:nvSpPr>
          <p:spPr bwMode="auto">
            <a:xfrm>
              <a:off x="1526" y="3242"/>
              <a:ext cx="8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induction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 dirty="0"/>
              <a:t>Induction of Decision Trees: </a:t>
            </a:r>
            <a:r>
              <a:rPr lang="en-US" sz="3600" b="1" dirty="0" smtClean="0"/>
              <a:t>A </a:t>
            </a:r>
            <a:r>
              <a:rPr lang="en-US" sz="3600" b="1" u="sng" dirty="0" smtClean="0"/>
              <a:t>Greedy</a:t>
            </a:r>
            <a:r>
              <a:rPr lang="en-US" sz="3600" b="1" dirty="0" smtClean="0"/>
              <a:t> Algorithm</a:t>
            </a:r>
            <a:endParaRPr lang="en-US" sz="3600" b="1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809307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57250" indent="-3413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/>
              <a:t>Algorithm</a:t>
            </a:r>
            <a:r>
              <a:rPr lang="en-US" dirty="0"/>
              <a:t>: 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Tx/>
              <a:buAutoNum type="arabicPeriod"/>
            </a:pPr>
            <a:r>
              <a:rPr lang="en-US" dirty="0"/>
              <a:t>Initially all examples are in the same group</a:t>
            </a:r>
          </a:p>
          <a:p>
            <a:pPr lvl="1">
              <a:buFontTx/>
              <a:buAutoNum type="arabicPeriod"/>
            </a:pPr>
            <a:endParaRPr lang="en-US" dirty="0"/>
          </a:p>
          <a:p>
            <a:pPr lvl="1">
              <a:buFontTx/>
              <a:buAutoNum type="arabicPeriod"/>
            </a:pPr>
            <a:r>
              <a:rPr lang="en-US"/>
              <a:t>Select the attribute that makes the most difference (i.e., for each of the values of the attribute most of the examples are either positive or negative)</a:t>
            </a:r>
          </a:p>
          <a:p>
            <a:pPr lvl="1">
              <a:buFontTx/>
              <a:buAutoNum type="arabicPeriod"/>
            </a:pPr>
            <a:endParaRPr lang="en-US" dirty="0"/>
          </a:p>
          <a:p>
            <a:pPr lvl="1">
              <a:buFontTx/>
              <a:buAutoNum type="arabicPeriod"/>
            </a:pPr>
            <a:r>
              <a:rPr lang="en-US" dirty="0"/>
              <a:t>Group the examples according to each value for the selected attribute</a:t>
            </a:r>
          </a:p>
          <a:p>
            <a:pPr lvl="1">
              <a:buFontTx/>
              <a:buAutoNum type="arabicPeriod"/>
            </a:pPr>
            <a:endParaRPr lang="en-US" dirty="0"/>
          </a:p>
          <a:p>
            <a:pPr lvl="1">
              <a:buFontTx/>
              <a:buAutoNum type="arabicPeriod"/>
            </a:pPr>
            <a:r>
              <a:rPr lang="en-US" dirty="0"/>
              <a:t>Repeat 1 within each group (recursive call)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IDT: Example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17525" y="1219200"/>
            <a:ext cx="8321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Lets compare two candidate attributes: Patrons and Type. Which is a better attribute?</a:t>
            </a:r>
          </a:p>
        </p:txBody>
      </p: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228600" y="2209800"/>
            <a:ext cx="8534400" cy="1685925"/>
            <a:chOff x="144" y="1392"/>
            <a:chExt cx="5376" cy="1062"/>
          </a:xfrm>
        </p:grpSpPr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2064" y="1392"/>
              <a:ext cx="78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Patrons?</a:t>
              </a:r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1104" y="1680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none</a:t>
              </a:r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144" y="2160"/>
              <a:ext cx="107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X7(-),x11(-)</a:t>
              </a:r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2064" y="1728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some</a:t>
              </a:r>
            </a:p>
          </p:txBody>
        </p: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1344" y="2160"/>
              <a:ext cx="202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X1(+),x3(+),x6(+),x8(+)</a:t>
              </a:r>
            </a:p>
          </p:txBody>
        </p:sp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3168" y="1518"/>
              <a:ext cx="3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full</a:t>
              </a:r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3552" y="1924"/>
              <a:ext cx="1968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X4(+),x12(+), </a:t>
              </a:r>
            </a:p>
            <a:p>
              <a:r>
                <a:rPr lang="en-US"/>
                <a:t>x2(-),x5(-),x9(-),x10(-)</a:t>
              </a:r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 flipH="1">
              <a:off x="1152" y="1680"/>
              <a:ext cx="91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2544" y="168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2784" y="1680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99" name="Group 31"/>
          <p:cNvGrpSpPr>
            <a:grpSpLocks/>
          </p:cNvGrpSpPr>
          <p:nvPr/>
        </p:nvGrpSpPr>
        <p:grpSpPr bwMode="auto">
          <a:xfrm>
            <a:off x="381000" y="4410075"/>
            <a:ext cx="7391400" cy="2066925"/>
            <a:chOff x="240" y="2778"/>
            <a:chExt cx="4656" cy="1302"/>
          </a:xfrm>
        </p:grpSpPr>
        <p:sp>
          <p:nvSpPr>
            <p:cNvPr id="32786" name="Text Box 18"/>
            <p:cNvSpPr txBox="1">
              <a:spLocks noChangeArrowheads="1"/>
            </p:cNvSpPr>
            <p:nvPr/>
          </p:nvSpPr>
          <p:spPr bwMode="auto">
            <a:xfrm>
              <a:off x="2160" y="2778"/>
              <a:ext cx="79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Type?    </a:t>
              </a:r>
            </a:p>
          </p:txBody>
        </p:sp>
        <p:sp>
          <p:nvSpPr>
            <p:cNvPr id="32787" name="Text Box 19"/>
            <p:cNvSpPr txBox="1">
              <a:spLocks noChangeArrowheads="1"/>
            </p:cNvSpPr>
            <p:nvPr/>
          </p:nvSpPr>
          <p:spPr bwMode="auto">
            <a:xfrm>
              <a:off x="546" y="3216"/>
              <a:ext cx="6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french</a:t>
              </a:r>
            </a:p>
          </p:txBody>
        </p:sp>
        <p:sp>
          <p:nvSpPr>
            <p:cNvPr id="32788" name="Text Box 20"/>
            <p:cNvSpPr txBox="1">
              <a:spLocks noChangeArrowheads="1"/>
            </p:cNvSpPr>
            <p:nvPr/>
          </p:nvSpPr>
          <p:spPr bwMode="auto">
            <a:xfrm>
              <a:off x="240" y="3546"/>
              <a:ext cx="641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X1(+),</a:t>
              </a:r>
            </a:p>
            <a:p>
              <a:r>
                <a:rPr lang="en-US"/>
                <a:t>x5(-)</a:t>
              </a:r>
            </a:p>
          </p:txBody>
        </p:sp>
        <p:sp>
          <p:nvSpPr>
            <p:cNvPr id="32789" name="Text Box 21"/>
            <p:cNvSpPr txBox="1">
              <a:spLocks noChangeArrowheads="1"/>
            </p:cNvSpPr>
            <p:nvPr/>
          </p:nvSpPr>
          <p:spPr bwMode="auto">
            <a:xfrm>
              <a:off x="1470" y="3168"/>
              <a:ext cx="5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italian</a:t>
              </a:r>
            </a:p>
          </p:txBody>
        </p:sp>
        <p:sp>
          <p:nvSpPr>
            <p:cNvPr id="32790" name="Text Box 22"/>
            <p:cNvSpPr txBox="1">
              <a:spLocks noChangeArrowheads="1"/>
            </p:cNvSpPr>
            <p:nvPr/>
          </p:nvSpPr>
          <p:spPr bwMode="auto">
            <a:xfrm>
              <a:off x="1471" y="3504"/>
              <a:ext cx="641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X6(+),</a:t>
              </a:r>
            </a:p>
            <a:p>
              <a:r>
                <a:rPr lang="en-US"/>
                <a:t>x10(-)</a:t>
              </a:r>
            </a:p>
          </p:txBody>
        </p:sp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3264" y="2904"/>
              <a:ext cx="6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burger</a:t>
              </a:r>
            </a:p>
          </p:txBody>
        </p:sp>
        <p:sp>
          <p:nvSpPr>
            <p:cNvPr id="32792" name="Text Box 24"/>
            <p:cNvSpPr txBox="1">
              <a:spLocks noChangeArrowheads="1"/>
            </p:cNvSpPr>
            <p:nvPr/>
          </p:nvSpPr>
          <p:spPr bwMode="auto">
            <a:xfrm>
              <a:off x="3600" y="3312"/>
              <a:ext cx="1296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X3(+),x12(+), </a:t>
              </a:r>
            </a:p>
            <a:p>
              <a:r>
                <a:rPr lang="en-US"/>
                <a:t>x7(-),x9(-)</a:t>
              </a:r>
            </a:p>
          </p:txBody>
        </p:sp>
        <p:sp>
          <p:nvSpPr>
            <p:cNvPr id="32793" name="Line 25"/>
            <p:cNvSpPr>
              <a:spLocks noChangeShapeType="1"/>
            </p:cNvSpPr>
            <p:nvPr/>
          </p:nvSpPr>
          <p:spPr bwMode="auto">
            <a:xfrm flipH="1">
              <a:off x="816" y="3066"/>
              <a:ext cx="1344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Line 26"/>
            <p:cNvSpPr>
              <a:spLocks noChangeShapeType="1"/>
            </p:cNvSpPr>
            <p:nvPr/>
          </p:nvSpPr>
          <p:spPr bwMode="auto">
            <a:xfrm flipH="1">
              <a:off x="1872" y="3072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>
              <a:off x="2880" y="3066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Text Box 28"/>
            <p:cNvSpPr txBox="1">
              <a:spLocks noChangeArrowheads="1"/>
            </p:cNvSpPr>
            <p:nvPr/>
          </p:nvSpPr>
          <p:spPr bwMode="auto">
            <a:xfrm>
              <a:off x="2339" y="3556"/>
              <a:ext cx="1165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X4(+),x12(+)</a:t>
              </a:r>
            </a:p>
            <a:p>
              <a:r>
                <a:rPr lang="en-US"/>
                <a:t>x2(-),x11(-)</a:t>
              </a:r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>
              <a:off x="2496" y="3072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Text Box 30"/>
            <p:cNvSpPr txBox="1">
              <a:spLocks noChangeArrowheads="1"/>
            </p:cNvSpPr>
            <p:nvPr/>
          </p:nvSpPr>
          <p:spPr bwMode="auto">
            <a:xfrm>
              <a:off x="2544" y="3216"/>
              <a:ext cx="4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thai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IDT: Example (cont’d)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17525" y="1219200"/>
            <a:ext cx="8321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We select a best candidate for discerning between X4(+),x12(+), </a:t>
            </a:r>
          </a:p>
          <a:p>
            <a:r>
              <a:rPr lang="en-US"/>
              <a:t>x2(-),x5(-),x9(-),x10(-)</a:t>
            </a:r>
          </a:p>
          <a:p>
            <a:r>
              <a:rPr lang="en-US"/>
              <a:t> 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708275" y="2362200"/>
            <a:ext cx="12430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Patrons?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1184275" y="28194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none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914400" y="3590925"/>
            <a:ext cx="498475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2708275" y="28956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some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3241675" y="3590925"/>
            <a:ext cx="600075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4460875" y="2562225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full</a:t>
            </a:r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flipH="1">
            <a:off x="1260475" y="28194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>
            <a:off x="3470275" y="2819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>
            <a:off x="3851275" y="28194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42" name="Group 50"/>
          <p:cNvGrpSpPr>
            <a:grpSpLocks/>
          </p:cNvGrpSpPr>
          <p:nvPr/>
        </p:nvGrpSpPr>
        <p:grpSpPr bwMode="auto">
          <a:xfrm>
            <a:off x="3505200" y="3206750"/>
            <a:ext cx="3767138" cy="1892300"/>
            <a:chOff x="2208" y="2020"/>
            <a:chExt cx="2373" cy="1192"/>
          </a:xfrm>
        </p:grpSpPr>
        <p:sp>
          <p:nvSpPr>
            <p:cNvPr id="33830" name="Text Box 38"/>
            <p:cNvSpPr txBox="1">
              <a:spLocks noChangeArrowheads="1"/>
            </p:cNvSpPr>
            <p:nvPr/>
          </p:nvSpPr>
          <p:spPr bwMode="auto">
            <a:xfrm>
              <a:off x="3194" y="2020"/>
              <a:ext cx="74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Hungry</a:t>
              </a:r>
            </a:p>
          </p:txBody>
        </p:sp>
        <p:sp>
          <p:nvSpPr>
            <p:cNvPr id="33835" name="Line 43"/>
            <p:cNvSpPr>
              <a:spLocks noChangeShapeType="1"/>
            </p:cNvSpPr>
            <p:nvPr/>
          </p:nvSpPr>
          <p:spPr bwMode="auto">
            <a:xfrm flipH="1">
              <a:off x="3168" y="2304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Text Box 44"/>
            <p:cNvSpPr txBox="1">
              <a:spLocks noChangeArrowheads="1"/>
            </p:cNvSpPr>
            <p:nvPr/>
          </p:nvSpPr>
          <p:spPr bwMode="auto">
            <a:xfrm>
              <a:off x="2966" y="233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33837" name="Line 45"/>
            <p:cNvSpPr>
              <a:spLocks noChangeShapeType="1"/>
            </p:cNvSpPr>
            <p:nvPr/>
          </p:nvSpPr>
          <p:spPr bwMode="auto">
            <a:xfrm>
              <a:off x="3648" y="230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Text Box 46"/>
            <p:cNvSpPr txBox="1">
              <a:spLocks noChangeArrowheads="1"/>
            </p:cNvSpPr>
            <p:nvPr/>
          </p:nvSpPr>
          <p:spPr bwMode="auto">
            <a:xfrm>
              <a:off x="3782" y="233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33839" name="Text Box 47"/>
            <p:cNvSpPr txBox="1">
              <a:spLocks noChangeArrowheads="1"/>
            </p:cNvSpPr>
            <p:nvPr/>
          </p:nvSpPr>
          <p:spPr bwMode="auto">
            <a:xfrm>
              <a:off x="3600" y="2688"/>
              <a:ext cx="98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X5(-),x9(-)</a:t>
              </a:r>
            </a:p>
          </p:txBody>
        </p:sp>
        <p:sp>
          <p:nvSpPr>
            <p:cNvPr id="33840" name="Text Box 48"/>
            <p:cNvSpPr txBox="1">
              <a:spLocks noChangeArrowheads="1"/>
            </p:cNvSpPr>
            <p:nvPr/>
          </p:nvSpPr>
          <p:spPr bwMode="auto">
            <a:xfrm>
              <a:off x="2208" y="2688"/>
              <a:ext cx="1213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X4(+),x12(+),</a:t>
              </a:r>
            </a:p>
            <a:p>
              <a:r>
                <a:rPr lang="en-US"/>
                <a:t>X2(-),x10(-)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IDT: Example (cont’d)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17525" y="1219200"/>
            <a:ext cx="8321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By continuing in the same manner we obtain:</a:t>
            </a:r>
          </a:p>
          <a:p>
            <a:r>
              <a:rPr lang="en-US"/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708275" y="2057400"/>
            <a:ext cx="12430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Patrons?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184275" y="25146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none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14400" y="3286125"/>
            <a:ext cx="498475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708275" y="25908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some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241675" y="3286125"/>
            <a:ext cx="600075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460875" y="2257425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full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1260475" y="25146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3470275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3851275" y="25146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070475" y="2901950"/>
            <a:ext cx="1177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Hungry</a:t>
            </a: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5029200" y="3352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4708525" y="33940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5791200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6003925" y="339407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961063" y="3962400"/>
            <a:ext cx="668337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532313" y="3962400"/>
            <a:ext cx="9540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Type?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727325" y="4918075"/>
            <a:ext cx="668338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H="1">
            <a:off x="3352800" y="44196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175125" y="5146675"/>
            <a:ext cx="498475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 flipH="1">
            <a:off x="4419600" y="4419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165725" y="4918075"/>
            <a:ext cx="11572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Fri/Sat?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3336925" y="4232275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french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3641725" y="4613275"/>
            <a:ext cx="94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italian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4708525" y="4460875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thai</a:t>
            </a:r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5257800" y="4419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5486400" y="44196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6705600" y="4419600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burger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7070725" y="4918075"/>
            <a:ext cx="600075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4953000" y="53752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6080125" y="537527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5089525" y="5832475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6003925" y="5832475"/>
            <a:ext cx="600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 flipH="1">
            <a:off x="5334000" y="5410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5943600" y="5410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IDT: Some Issues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74725" y="2057400"/>
            <a:ext cx="635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Sometimes we arrive to a node with no examples.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0" y="2514600"/>
            <a:ext cx="78480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800100" lvl="1" indent="-342900">
              <a:buFont typeface="Wingdings" pitchFamily="2" charset="2"/>
              <a:buChar char="Ø"/>
            </a:pPr>
            <a:r>
              <a:rPr lang="en-US" dirty="0"/>
              <a:t>This means that the example has not been observed.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/>
              <a:t>We just assigned as value the majority vote of its parent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74725" y="3714750"/>
            <a:ext cx="771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Sometimes we arrive to a node with both positive and negative examples and no attributes left.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14401" y="4572000"/>
            <a:ext cx="801314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800100" lvl="1" indent="-342900">
              <a:buFont typeface="Wingdings" pitchFamily="2" charset="2"/>
              <a:buChar char="Ø"/>
            </a:pPr>
            <a:r>
              <a:rPr lang="en-US" dirty="0"/>
              <a:t>This means that there is noise in the data.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/>
              <a:t>We </a:t>
            </a:r>
            <a:r>
              <a:rPr lang="en-US" dirty="0" smtClean="0"/>
              <a:t>again assigned </a:t>
            </a:r>
            <a:r>
              <a:rPr lang="en-US" dirty="0"/>
              <a:t>as value the majority vote of the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utoUpdateAnimBg="0"/>
      <p:bldP spid="36868" grpId="0" autoUpdateAnimBg="0"/>
      <p:bldP spid="36869" grpId="0" autoUpdateAnimBg="0"/>
      <p:bldP spid="3687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How Well does IDT works?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69925" y="1524000"/>
            <a:ext cx="582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This means: how well does H approximates f?</a:t>
            </a:r>
          </a:p>
        </p:txBody>
      </p:sp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457201" y="2251075"/>
            <a:ext cx="8355475" cy="4183063"/>
            <a:chOff x="470" y="1418"/>
            <a:chExt cx="5775" cy="2635"/>
          </a:xfrm>
        </p:grpSpPr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470" y="1418"/>
              <a:ext cx="5002" cy="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33363" indent="-2333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73138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544638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16138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687638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144838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602038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059238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516438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Empirical evidence:</a:t>
              </a:r>
            </a:p>
            <a:p>
              <a:endParaRPr lang="en-US"/>
            </a:p>
            <a:p>
              <a:pPr>
                <a:buFontTx/>
                <a:buAutoNum type="arabicPeriod"/>
              </a:pPr>
              <a:r>
                <a:rPr lang="en-US"/>
                <a:t>Collect a large set of examples</a:t>
              </a:r>
            </a:p>
            <a:p>
              <a:pPr>
                <a:buFontTx/>
                <a:buAutoNum type="arabicPeriod"/>
              </a:pPr>
              <a:r>
                <a:rPr lang="en-US"/>
                <a:t>Divide it into two sets: the training set and the test set</a:t>
              </a:r>
            </a:p>
            <a:p>
              <a:pPr>
                <a:buFontTx/>
                <a:buAutoNum type="arabicPeriod"/>
              </a:pPr>
              <a:r>
                <a:rPr lang="en-US"/>
                <a:t>Measure percentage of examples in test set that are classified correctly</a:t>
              </a:r>
            </a:p>
            <a:p>
              <a:pPr>
                <a:buFontTx/>
                <a:buAutoNum type="arabicPeriod"/>
              </a:pPr>
              <a:r>
                <a:rPr lang="en-US"/>
                <a:t>Repeat 1 top 4 for different size of training sets, which are randomly selected</a:t>
              </a:r>
            </a:p>
          </p:txBody>
        </p:sp>
        <p:sp>
          <p:nvSpPr>
            <p:cNvPr id="37893" name="Text Box 5"/>
            <p:cNvSpPr txBox="1">
              <a:spLocks noChangeArrowheads="1"/>
            </p:cNvSpPr>
            <p:nvPr/>
          </p:nvSpPr>
          <p:spPr bwMode="auto">
            <a:xfrm>
              <a:off x="486" y="3530"/>
              <a:ext cx="575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Next slide shows the sketch of a resulting graph for the </a:t>
              </a:r>
              <a:r>
                <a:rPr lang="en-US" dirty="0" smtClean="0"/>
                <a:t>restaurant </a:t>
              </a:r>
            </a:p>
            <a:p>
              <a:r>
                <a:rPr lang="en-US" dirty="0" smtClean="0"/>
                <a:t>domain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How Well does IDT works? (II)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 rot="-5400000">
            <a:off x="121444" y="2712244"/>
            <a:ext cx="2652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% correct on test set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124200" y="4572000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Training set size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600200" y="40386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0.4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600200" y="34290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0.5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752600" y="1066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2089150" y="1371600"/>
            <a:ext cx="47244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2803525" y="42322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537325" y="43084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38927" name="Freeform 15"/>
          <p:cNvSpPr>
            <a:spLocks/>
          </p:cNvSpPr>
          <p:nvPr/>
        </p:nvSpPr>
        <p:spPr bwMode="auto">
          <a:xfrm>
            <a:off x="2057400" y="1371600"/>
            <a:ext cx="4572000" cy="2286000"/>
          </a:xfrm>
          <a:custGeom>
            <a:avLst/>
            <a:gdLst>
              <a:gd name="T0" fmla="*/ 0 w 2880"/>
              <a:gd name="T1" fmla="*/ 1440 h 1440"/>
              <a:gd name="T2" fmla="*/ 96 w 2880"/>
              <a:gd name="T3" fmla="*/ 1152 h 1440"/>
              <a:gd name="T4" fmla="*/ 288 w 2880"/>
              <a:gd name="T5" fmla="*/ 672 h 1440"/>
              <a:gd name="T6" fmla="*/ 432 w 2880"/>
              <a:gd name="T7" fmla="*/ 432 h 1440"/>
              <a:gd name="T8" fmla="*/ 576 w 2880"/>
              <a:gd name="T9" fmla="*/ 288 h 1440"/>
              <a:gd name="T10" fmla="*/ 1008 w 2880"/>
              <a:gd name="T11" fmla="*/ 144 h 1440"/>
              <a:gd name="T12" fmla="*/ 2112 w 2880"/>
              <a:gd name="T13" fmla="*/ 48 h 1440"/>
              <a:gd name="T14" fmla="*/ 2640 w 2880"/>
              <a:gd name="T15" fmla="*/ 48 h 1440"/>
              <a:gd name="T16" fmla="*/ 2880 w 2880"/>
              <a:gd name="T1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80" h="1440">
                <a:moveTo>
                  <a:pt x="0" y="1440"/>
                </a:moveTo>
                <a:cubicBezTo>
                  <a:pt x="24" y="1360"/>
                  <a:pt x="48" y="1280"/>
                  <a:pt x="96" y="1152"/>
                </a:cubicBezTo>
                <a:cubicBezTo>
                  <a:pt x="144" y="1024"/>
                  <a:pt x="232" y="792"/>
                  <a:pt x="288" y="672"/>
                </a:cubicBezTo>
                <a:cubicBezTo>
                  <a:pt x="344" y="552"/>
                  <a:pt x="384" y="496"/>
                  <a:pt x="432" y="432"/>
                </a:cubicBezTo>
                <a:cubicBezTo>
                  <a:pt x="480" y="368"/>
                  <a:pt x="480" y="336"/>
                  <a:pt x="576" y="288"/>
                </a:cubicBezTo>
                <a:cubicBezTo>
                  <a:pt x="672" y="240"/>
                  <a:pt x="752" y="184"/>
                  <a:pt x="1008" y="144"/>
                </a:cubicBezTo>
                <a:cubicBezTo>
                  <a:pt x="1264" y="104"/>
                  <a:pt x="1840" y="64"/>
                  <a:pt x="2112" y="48"/>
                </a:cubicBezTo>
                <a:cubicBezTo>
                  <a:pt x="2384" y="32"/>
                  <a:pt x="2512" y="56"/>
                  <a:pt x="2640" y="48"/>
                </a:cubicBezTo>
                <a:cubicBezTo>
                  <a:pt x="2768" y="40"/>
                  <a:pt x="2832" y="8"/>
                  <a:pt x="288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31" name="Group 19"/>
          <p:cNvGrpSpPr>
            <a:grpSpLocks/>
          </p:cNvGrpSpPr>
          <p:nvPr/>
        </p:nvGrpSpPr>
        <p:grpSpPr bwMode="auto">
          <a:xfrm>
            <a:off x="5181600" y="1524000"/>
            <a:ext cx="3579813" cy="1625600"/>
            <a:chOff x="3264" y="960"/>
            <a:chExt cx="2255" cy="1024"/>
          </a:xfrm>
        </p:grpSpPr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 flipH="1" flipV="1">
              <a:off x="3264" y="960"/>
              <a:ext cx="1344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4646" y="1466"/>
              <a:ext cx="87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Learning</a:t>
              </a:r>
            </a:p>
            <a:p>
              <a:r>
                <a:rPr lang="en-US" b="1"/>
                <a:t>curve</a:t>
              </a:r>
            </a:p>
          </p:txBody>
        </p:sp>
      </p:grp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1050925" y="5222875"/>
            <a:ext cx="7788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As the training set grows the prediction quality improves (for this reason these kinds of curves are called </a:t>
            </a:r>
            <a:r>
              <a:rPr lang="en-US" b="1"/>
              <a:t>happy curves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1143000"/>
          </a:xfrm>
        </p:spPr>
        <p:txBody>
          <a:bodyPr/>
          <a:lstStyle/>
          <a:p>
            <a:r>
              <a:rPr lang="en-US" sz="3600" b="1"/>
              <a:t>Selection of a Good Attribute: Information Gain Theory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22325" y="4079875"/>
            <a:ext cx="65293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Suppose that I flip a “fair” coin: 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what is the probability that it will come heads: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62013" y="5334000"/>
            <a:ext cx="642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/>
              <a:t>How much information you gain when it fall: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7375525" y="4765675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0.5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7359650" y="5334000"/>
            <a:ext cx="73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 bit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914400" y="1981200"/>
            <a:ext cx="80597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Suppose that I flip a “totally unfair” coin (always come heads): 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what is the probability that it will come heads: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954088" y="3235325"/>
            <a:ext cx="642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/>
              <a:t>How much information you gain when it fall: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7467600" y="2743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7451725" y="32353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0" grpId="0" autoUpdateAnimBg="0"/>
      <p:bldP spid="39941" grpId="0" autoUpdateAnimBg="0"/>
      <p:bldP spid="39942" grpId="0" autoUpdateAnimBg="0"/>
      <p:bldP spid="39943" grpId="0" autoUpdateAnimBg="0"/>
      <p:bldP spid="39944" grpId="0" autoUpdateAnimBg="0"/>
      <p:bldP spid="39945" grpId="0" autoUpdateAnimBg="0"/>
      <p:bldP spid="3994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1143000"/>
          </a:xfrm>
        </p:spPr>
        <p:txBody>
          <a:bodyPr/>
          <a:lstStyle/>
          <a:p>
            <a:r>
              <a:rPr lang="en-US" sz="3600" b="1"/>
              <a:t>Selection of a Good Attribute: Information Gain Theory (II)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14400" y="1676400"/>
            <a:ext cx="80867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Suppose that I flip a “very unfair” coin (99% will come heads): 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what is the probability that it will come heads: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54088" y="2930525"/>
            <a:ext cx="642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/>
              <a:t>How much information you gain when it fall: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467600" y="2438400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0.99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391400" y="2930525"/>
            <a:ext cx="1604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Fraction of </a:t>
            </a:r>
          </a:p>
          <a:p>
            <a:r>
              <a:rPr lang="en-US"/>
              <a:t>A bit</a:t>
            </a:r>
          </a:p>
        </p:txBody>
      </p:sp>
      <p:grpSp>
        <p:nvGrpSpPr>
          <p:cNvPr id="40972" name="Group 12"/>
          <p:cNvGrpSpPr>
            <a:grpSpLocks/>
          </p:cNvGrpSpPr>
          <p:nvPr/>
        </p:nvGrpSpPr>
        <p:grpSpPr bwMode="auto">
          <a:xfrm>
            <a:off x="939800" y="3810001"/>
            <a:ext cx="7975600" cy="1874838"/>
            <a:chOff x="592" y="2592"/>
            <a:chExt cx="5024" cy="1181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592" y="2592"/>
              <a:ext cx="502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dirty="0"/>
                <a:t>In general, the information provided by an event decreases with the increase in the probability that that event occurs. Information </a:t>
              </a:r>
              <a:r>
                <a:rPr lang="en-US" dirty="0" smtClean="0"/>
                <a:t>entropy of </a:t>
              </a:r>
              <a:r>
                <a:rPr lang="en-US" dirty="0"/>
                <a:t>an event e (Shannon and Weaver, 1949):</a:t>
              </a:r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1190" y="3482"/>
              <a:ext cx="159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H</a:t>
              </a:r>
              <a:r>
                <a:rPr lang="en-US" dirty="0" smtClean="0"/>
                <a:t>(e</a:t>
              </a:r>
              <a:r>
                <a:rPr lang="en-US" dirty="0"/>
                <a:t>) = log</a:t>
              </a:r>
              <a:r>
                <a:rPr lang="en-US" sz="2800" baseline="-25000" dirty="0"/>
                <a:t>2</a:t>
              </a:r>
              <a:r>
                <a:rPr lang="en-US" dirty="0"/>
                <a:t>(1/p(e))</a:t>
              </a:r>
            </a:p>
          </p:txBody>
        </p:sp>
      </p:grpSp>
      <p:pic>
        <p:nvPicPr>
          <p:cNvPr id="10" name="Picture 2" descr="File:Binary entropy plo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985414"/>
            <a:ext cx="1941513" cy="187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utoUpdateAnimBg="0"/>
      <p:bldP spid="40968" grpId="0" autoUpdateAnimBg="0"/>
      <p:bldP spid="40969" grpId="0" autoUpdateAnimBg="0"/>
      <p:bldP spid="409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Learning: The Big Picture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66800" y="2092325"/>
            <a:ext cx="771207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Two forms of learning:</a:t>
            </a:r>
          </a:p>
          <a:p>
            <a:pPr>
              <a:buFontTx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Supervised: the input and output of the learning component can be </a:t>
            </a:r>
            <a:r>
              <a:rPr lang="en-US" dirty="0" smtClean="0">
                <a:solidFill>
                  <a:srgbClr val="000000"/>
                </a:solidFill>
              </a:rPr>
              <a:t>perceived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solidFill>
                <a:srgbClr val="000000"/>
              </a:solidFill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</a:rPr>
              <a:t>Example: classification tasks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Unsupervised: there is no hint about the correct answers of the learning </a:t>
            </a:r>
            <a:r>
              <a:rPr lang="en-US" dirty="0" smtClean="0">
                <a:solidFill>
                  <a:srgbClr val="000000"/>
                </a:solidFill>
              </a:rPr>
              <a:t>component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solidFill>
                <a:srgbClr val="000000"/>
              </a:solidFill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</a:rPr>
              <a:t>Example: finding data clusters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Lets Play Twenty Questions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2400"/>
              <a:t>I am thinking of an animal:</a:t>
            </a:r>
          </a:p>
          <a:p>
            <a:endParaRPr lang="en-US" sz="2400"/>
          </a:p>
          <a:p>
            <a:r>
              <a:rPr lang="en-US" sz="2400"/>
              <a:t>You can ask “yes/no” questions only</a:t>
            </a:r>
          </a:p>
          <a:p>
            <a:endParaRPr lang="en-US" sz="2400"/>
          </a:p>
          <a:p>
            <a:r>
              <a:rPr lang="en-US" sz="2400"/>
              <a:t>Winning condition:</a:t>
            </a:r>
          </a:p>
          <a:p>
            <a:pPr lvl="1"/>
            <a:r>
              <a:rPr lang="en-US" sz="2400"/>
              <a:t>If you guess the animal correctly after asking 20 questions or less, and</a:t>
            </a:r>
          </a:p>
          <a:p>
            <a:pPr lvl="1"/>
            <a:r>
              <a:rPr lang="en-US" sz="2400"/>
              <a:t> you don’t make more than 3 attempts to guess the right animal  </a:t>
            </a:r>
          </a:p>
          <a:p>
            <a:pPr>
              <a:buFontTx/>
              <a:buNone/>
            </a:pPr>
            <a:endParaRPr lang="en-US" sz="240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752600"/>
            <a:ext cx="1752600" cy="115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5644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 b="1"/>
              <a:t>What is happening? </a:t>
            </a:r>
            <a:br>
              <a:rPr lang="en-US" sz="3200" b="1"/>
            </a:br>
            <a:r>
              <a:rPr lang="en-US" sz="3200" b="1"/>
              <a:t>(Constitutive Rules)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572000"/>
          </a:xfrm>
        </p:spPr>
        <p:txBody>
          <a:bodyPr/>
          <a:lstStyle/>
          <a:p>
            <a:r>
              <a:rPr lang="en-US" sz="2400" dirty="0"/>
              <a:t>We are building a binary (two children) </a:t>
            </a:r>
            <a:r>
              <a:rPr lang="en-US" sz="2400" b="1" dirty="0"/>
              <a:t>decision tree</a:t>
            </a:r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37338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33528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3962400" y="3200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32004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24" name="Oval 8"/>
          <p:cNvSpPr>
            <a:spLocks noChangeArrowheads="1"/>
          </p:cNvSpPr>
          <p:nvPr/>
        </p:nvSpPr>
        <p:spPr bwMode="auto">
          <a:xfrm>
            <a:off x="41910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0483" name="Group 67"/>
          <p:cNvGrpSpPr>
            <a:grpSpLocks/>
          </p:cNvGrpSpPr>
          <p:nvPr/>
        </p:nvGrpSpPr>
        <p:grpSpPr bwMode="auto">
          <a:xfrm>
            <a:off x="4038600" y="2667000"/>
            <a:ext cx="1868488" cy="457200"/>
            <a:chOff x="2544" y="1680"/>
            <a:chExt cx="1177" cy="288"/>
          </a:xfrm>
        </p:grpSpPr>
        <p:sp>
          <p:nvSpPr>
            <p:cNvPr id="60425" name="Line 9"/>
            <p:cNvSpPr>
              <a:spLocks noChangeShapeType="1"/>
            </p:cNvSpPr>
            <p:nvPr/>
          </p:nvSpPr>
          <p:spPr bwMode="auto">
            <a:xfrm flipH="1">
              <a:off x="2544" y="1846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0426" name="Text Box 10"/>
            <p:cNvSpPr txBox="1">
              <a:spLocks noChangeArrowheads="1"/>
            </p:cNvSpPr>
            <p:nvPr/>
          </p:nvSpPr>
          <p:spPr bwMode="auto">
            <a:xfrm>
              <a:off x="2822" y="1680"/>
              <a:ext cx="8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a question</a:t>
              </a:r>
            </a:p>
          </p:txBody>
        </p:sp>
      </p:grpSp>
      <p:grpSp>
        <p:nvGrpSpPr>
          <p:cNvPr id="60482" name="Group 66"/>
          <p:cNvGrpSpPr>
            <a:grpSpLocks/>
          </p:cNvGrpSpPr>
          <p:nvPr/>
        </p:nvGrpSpPr>
        <p:grpSpPr bwMode="auto">
          <a:xfrm>
            <a:off x="2667000" y="2743200"/>
            <a:ext cx="2470150" cy="762000"/>
            <a:chOff x="1680" y="1728"/>
            <a:chExt cx="1556" cy="480"/>
          </a:xfrm>
        </p:grpSpPr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 flipH="1">
              <a:off x="2640" y="2112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0428" name="Text Box 12"/>
            <p:cNvSpPr txBox="1">
              <a:spLocks noChangeArrowheads="1"/>
            </p:cNvSpPr>
            <p:nvPr/>
          </p:nvSpPr>
          <p:spPr bwMode="auto">
            <a:xfrm>
              <a:off x="2928" y="1920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no</a:t>
              </a:r>
            </a:p>
          </p:txBody>
        </p:sp>
        <p:sp>
          <p:nvSpPr>
            <p:cNvPr id="60429" name="Line 13"/>
            <p:cNvSpPr>
              <a:spLocks noChangeShapeType="1"/>
            </p:cNvSpPr>
            <p:nvPr/>
          </p:nvSpPr>
          <p:spPr bwMode="auto">
            <a:xfrm>
              <a:off x="2016" y="196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0430" name="Text Box 14"/>
            <p:cNvSpPr txBox="1">
              <a:spLocks noChangeArrowheads="1"/>
            </p:cNvSpPr>
            <p:nvPr/>
          </p:nvSpPr>
          <p:spPr bwMode="auto">
            <a:xfrm>
              <a:off x="1680" y="1728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yes</a:t>
              </a:r>
            </a:p>
          </p:txBody>
        </p:sp>
      </p:grpSp>
      <p:sp>
        <p:nvSpPr>
          <p:cNvPr id="60440" name="Line 24"/>
          <p:cNvSpPr>
            <a:spLocks noChangeShapeType="1"/>
          </p:cNvSpPr>
          <p:nvPr/>
        </p:nvSpPr>
        <p:spPr bwMode="auto">
          <a:xfrm flipH="1">
            <a:off x="2819400" y="3810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>
            <a:off x="33528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42" name="Oval 26"/>
          <p:cNvSpPr>
            <a:spLocks noChangeArrowheads="1"/>
          </p:cNvSpPr>
          <p:nvPr/>
        </p:nvSpPr>
        <p:spPr bwMode="auto">
          <a:xfrm>
            <a:off x="2667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4114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44" name="Line 28"/>
          <p:cNvSpPr>
            <a:spLocks noChangeShapeType="1"/>
          </p:cNvSpPr>
          <p:nvPr/>
        </p:nvSpPr>
        <p:spPr bwMode="auto">
          <a:xfrm flipH="1">
            <a:off x="42672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>
            <a:off x="4343400" y="3886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46" name="Oval 30"/>
          <p:cNvSpPr>
            <a:spLocks noChangeArrowheads="1"/>
          </p:cNvSpPr>
          <p:nvPr/>
        </p:nvSpPr>
        <p:spPr bwMode="auto">
          <a:xfrm>
            <a:off x="34290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47" name="Oval 31"/>
          <p:cNvSpPr>
            <a:spLocks noChangeArrowheads="1"/>
          </p:cNvSpPr>
          <p:nvPr/>
        </p:nvSpPr>
        <p:spPr bwMode="auto">
          <a:xfrm>
            <a:off x="4800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H="1">
            <a:off x="2286000" y="4419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2819400" y="4495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50" name="Oval 34"/>
          <p:cNvSpPr>
            <a:spLocks noChangeArrowheads="1"/>
          </p:cNvSpPr>
          <p:nvPr/>
        </p:nvSpPr>
        <p:spPr bwMode="auto">
          <a:xfrm>
            <a:off x="2133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51" name="Oval 35"/>
          <p:cNvSpPr>
            <a:spLocks noChangeArrowheads="1"/>
          </p:cNvSpPr>
          <p:nvPr/>
        </p:nvSpPr>
        <p:spPr bwMode="auto">
          <a:xfrm>
            <a:off x="28194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52" name="Line 36"/>
          <p:cNvSpPr>
            <a:spLocks noChangeShapeType="1"/>
          </p:cNvSpPr>
          <p:nvPr/>
        </p:nvSpPr>
        <p:spPr bwMode="auto">
          <a:xfrm flipH="1">
            <a:off x="3352800" y="4572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53" name="Line 37"/>
          <p:cNvSpPr>
            <a:spLocks noChangeShapeType="1"/>
          </p:cNvSpPr>
          <p:nvPr/>
        </p:nvSpPr>
        <p:spPr bwMode="auto">
          <a:xfrm>
            <a:off x="3581400" y="4572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54" name="Oval 38"/>
          <p:cNvSpPr>
            <a:spLocks noChangeArrowheads="1"/>
          </p:cNvSpPr>
          <p:nvPr/>
        </p:nvSpPr>
        <p:spPr bwMode="auto">
          <a:xfrm>
            <a:off x="3200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55" name="Oval 39"/>
          <p:cNvSpPr>
            <a:spLocks noChangeArrowheads="1"/>
          </p:cNvSpPr>
          <p:nvPr/>
        </p:nvSpPr>
        <p:spPr bwMode="auto">
          <a:xfrm>
            <a:off x="35814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56" name="Line 40"/>
          <p:cNvSpPr>
            <a:spLocks noChangeShapeType="1"/>
          </p:cNvSpPr>
          <p:nvPr/>
        </p:nvSpPr>
        <p:spPr bwMode="auto">
          <a:xfrm flipH="1">
            <a:off x="4038600" y="464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57" name="Line 41"/>
          <p:cNvSpPr>
            <a:spLocks noChangeShapeType="1"/>
          </p:cNvSpPr>
          <p:nvPr/>
        </p:nvSpPr>
        <p:spPr bwMode="auto">
          <a:xfrm>
            <a:off x="4267200" y="4648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58" name="Oval 42"/>
          <p:cNvSpPr>
            <a:spLocks noChangeArrowheads="1"/>
          </p:cNvSpPr>
          <p:nvPr/>
        </p:nvSpPr>
        <p:spPr bwMode="auto">
          <a:xfrm>
            <a:off x="38862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59" name="Oval 43"/>
          <p:cNvSpPr>
            <a:spLocks noChangeArrowheads="1"/>
          </p:cNvSpPr>
          <p:nvPr/>
        </p:nvSpPr>
        <p:spPr bwMode="auto">
          <a:xfrm>
            <a:off x="42672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 flipH="1">
            <a:off x="4724400" y="4572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62" name="Line 46"/>
          <p:cNvSpPr>
            <a:spLocks noChangeShapeType="1"/>
          </p:cNvSpPr>
          <p:nvPr/>
        </p:nvSpPr>
        <p:spPr bwMode="auto">
          <a:xfrm>
            <a:off x="4953000" y="4572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63" name="Oval 47"/>
          <p:cNvSpPr>
            <a:spLocks noChangeArrowheads="1"/>
          </p:cNvSpPr>
          <p:nvPr/>
        </p:nvSpPr>
        <p:spPr bwMode="auto">
          <a:xfrm>
            <a:off x="45720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64" name="Oval 48"/>
          <p:cNvSpPr>
            <a:spLocks noChangeArrowheads="1"/>
          </p:cNvSpPr>
          <p:nvPr/>
        </p:nvSpPr>
        <p:spPr bwMode="auto">
          <a:xfrm>
            <a:off x="4953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0480" name="Group 64"/>
          <p:cNvGrpSpPr>
            <a:grpSpLocks/>
          </p:cNvGrpSpPr>
          <p:nvPr/>
        </p:nvGrpSpPr>
        <p:grpSpPr bwMode="auto">
          <a:xfrm>
            <a:off x="6027734" y="2133600"/>
            <a:ext cx="2887666" cy="2971800"/>
            <a:chOff x="4032" y="1344"/>
            <a:chExt cx="1819" cy="1872"/>
          </a:xfrm>
        </p:grpSpPr>
        <p:sp>
          <p:nvSpPr>
            <p:cNvPr id="60466" name="Text Box 50"/>
            <p:cNvSpPr txBox="1">
              <a:spLocks noChangeArrowheads="1"/>
            </p:cNvSpPr>
            <p:nvPr/>
          </p:nvSpPr>
          <p:spPr bwMode="auto">
            <a:xfrm>
              <a:off x="4032" y="1344"/>
              <a:ext cx="18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</a:rPr>
                <a:t># </a:t>
              </a:r>
              <a:r>
                <a:rPr lang="en-US" b="1" dirty="0" smtClean="0">
                  <a:solidFill>
                    <a:srgbClr val="000000"/>
                  </a:solidFill>
                </a:rPr>
                <a:t>potential questions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60467" name="Text Box 51"/>
            <p:cNvSpPr txBox="1">
              <a:spLocks noChangeArrowheads="1"/>
            </p:cNvSpPr>
            <p:nvPr/>
          </p:nvSpPr>
          <p:spPr bwMode="auto">
            <a:xfrm>
              <a:off x="4252" y="1706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r>
                <a:rPr lang="en-US" baseline="30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60468" name="Text Box 52"/>
            <p:cNvSpPr txBox="1">
              <a:spLocks noChangeArrowheads="1"/>
            </p:cNvSpPr>
            <p:nvPr/>
          </p:nvSpPr>
          <p:spPr bwMode="auto">
            <a:xfrm>
              <a:off x="4272" y="2064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r>
                <a:rPr lang="en-US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0469" name="Text Box 53"/>
            <p:cNvSpPr txBox="1">
              <a:spLocks noChangeArrowheads="1"/>
            </p:cNvSpPr>
            <p:nvPr/>
          </p:nvSpPr>
          <p:spPr bwMode="auto">
            <a:xfrm>
              <a:off x="4300" y="2496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r>
                <a:rPr lang="en-US" baseline="30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60470" name="Text Box 54"/>
            <p:cNvSpPr txBox="1">
              <a:spLocks noChangeArrowheads="1"/>
            </p:cNvSpPr>
            <p:nvPr/>
          </p:nvSpPr>
          <p:spPr bwMode="auto">
            <a:xfrm>
              <a:off x="4272" y="2928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r>
                <a:rPr lang="en-US" baseline="30000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60479" name="Group 63"/>
          <p:cNvGrpSpPr>
            <a:grpSpLocks/>
          </p:cNvGrpSpPr>
          <p:nvPr/>
        </p:nvGrpSpPr>
        <p:grpSpPr bwMode="auto">
          <a:xfrm>
            <a:off x="609600" y="2209800"/>
            <a:ext cx="1122363" cy="2971800"/>
            <a:chOff x="384" y="1392"/>
            <a:chExt cx="707" cy="1872"/>
          </a:xfrm>
        </p:grpSpPr>
        <p:sp>
          <p:nvSpPr>
            <p:cNvPr id="60471" name="Text Box 55"/>
            <p:cNvSpPr txBox="1">
              <a:spLocks noChangeArrowheads="1"/>
            </p:cNvSpPr>
            <p:nvPr/>
          </p:nvSpPr>
          <p:spPr bwMode="auto">
            <a:xfrm>
              <a:off x="384" y="1392"/>
              <a:ext cx="7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# levels</a:t>
              </a:r>
            </a:p>
          </p:txBody>
        </p:sp>
        <p:sp>
          <p:nvSpPr>
            <p:cNvPr id="60472" name="Text Box 56"/>
            <p:cNvSpPr txBox="1">
              <a:spLocks noChangeArrowheads="1"/>
            </p:cNvSpPr>
            <p:nvPr/>
          </p:nvSpPr>
          <p:spPr bwMode="auto">
            <a:xfrm>
              <a:off x="604" y="175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0</a:t>
              </a:r>
              <a:endParaRPr lang="en-US" baseline="30000">
                <a:solidFill>
                  <a:srgbClr val="000000"/>
                </a:solidFill>
              </a:endParaRPr>
            </a:p>
          </p:txBody>
        </p:sp>
        <p:sp>
          <p:nvSpPr>
            <p:cNvPr id="60473" name="Text Box 57"/>
            <p:cNvSpPr txBox="1">
              <a:spLocks noChangeArrowheads="1"/>
            </p:cNvSpPr>
            <p:nvPr/>
          </p:nvSpPr>
          <p:spPr bwMode="auto">
            <a:xfrm>
              <a:off x="624" y="211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1</a:t>
              </a:r>
              <a:endParaRPr lang="en-US" baseline="30000">
                <a:solidFill>
                  <a:srgbClr val="000000"/>
                </a:solidFill>
              </a:endParaRPr>
            </a:p>
          </p:txBody>
        </p:sp>
        <p:sp>
          <p:nvSpPr>
            <p:cNvPr id="60474" name="Text Box 58"/>
            <p:cNvSpPr txBox="1">
              <a:spLocks noChangeArrowheads="1"/>
            </p:cNvSpPr>
            <p:nvPr/>
          </p:nvSpPr>
          <p:spPr bwMode="auto">
            <a:xfrm>
              <a:off x="624" y="254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endParaRPr lang="en-US" baseline="30000">
                <a:solidFill>
                  <a:srgbClr val="000000"/>
                </a:solidFill>
              </a:endParaRPr>
            </a:p>
          </p:txBody>
        </p:sp>
        <p:sp>
          <p:nvSpPr>
            <p:cNvPr id="60475" name="Text Box 59"/>
            <p:cNvSpPr txBox="1">
              <a:spLocks noChangeArrowheads="1"/>
            </p:cNvSpPr>
            <p:nvPr/>
          </p:nvSpPr>
          <p:spPr bwMode="auto">
            <a:xfrm>
              <a:off x="624" y="297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3</a:t>
              </a: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4800" y="3581400"/>
            <a:ext cx="8610600" cy="2819400"/>
            <a:chOff x="304800" y="3581400"/>
            <a:chExt cx="8610600" cy="2819400"/>
          </a:xfrm>
        </p:grpSpPr>
        <p:sp>
          <p:nvSpPr>
            <p:cNvPr id="60476" name="Line 60"/>
            <p:cNvSpPr>
              <a:spLocks noChangeShapeType="1"/>
            </p:cNvSpPr>
            <p:nvPr/>
          </p:nvSpPr>
          <p:spPr bwMode="auto">
            <a:xfrm flipV="1">
              <a:off x="304800" y="3733800"/>
              <a:ext cx="654050" cy="26127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0477" name="Line 61"/>
            <p:cNvSpPr>
              <a:spLocks noChangeShapeType="1"/>
            </p:cNvSpPr>
            <p:nvPr/>
          </p:nvSpPr>
          <p:spPr bwMode="auto">
            <a:xfrm>
              <a:off x="304800" y="6292360"/>
              <a:ext cx="3581400" cy="108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0478" name="Text Box 62"/>
            <p:cNvSpPr txBox="1">
              <a:spLocks noChangeArrowheads="1"/>
            </p:cNvSpPr>
            <p:nvPr/>
          </p:nvSpPr>
          <p:spPr bwMode="auto">
            <a:xfrm>
              <a:off x="2711458" y="5715000"/>
              <a:ext cx="620394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# questions made  =  </a:t>
              </a:r>
              <a:r>
                <a:rPr lang="en-US" b="1" dirty="0" smtClean="0">
                  <a:solidFill>
                    <a:srgbClr val="000000"/>
                  </a:solidFill>
                </a:rPr>
                <a:t>log</a:t>
              </a:r>
              <a:r>
                <a:rPr lang="en-US" b="1" baseline="-25000" dirty="0" smtClean="0">
                  <a:solidFill>
                    <a:srgbClr val="000000"/>
                  </a:solidFill>
                </a:rPr>
                <a:t>2</a:t>
              </a:r>
              <a:r>
                <a:rPr lang="en-US" b="1" dirty="0" smtClean="0">
                  <a:solidFill>
                    <a:srgbClr val="000000"/>
                  </a:solidFill>
                </a:rPr>
                <a:t>(# potential questions)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59" name="Left Brace 58"/>
            <p:cNvSpPr/>
            <p:nvPr/>
          </p:nvSpPr>
          <p:spPr>
            <a:xfrm rot="5400000">
              <a:off x="7391400" y="4191000"/>
              <a:ext cx="152400" cy="27432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61" name="Straight Arrow Connector 60"/>
            <p:cNvCxnSpPr>
              <a:stCxn id="59" idx="1"/>
              <a:endCxn id="60470" idx="3"/>
            </p:cNvCxnSpPr>
            <p:nvPr/>
          </p:nvCxnSpPr>
          <p:spPr>
            <a:xfrm flipH="1" flipV="1">
              <a:off x="6846885" y="4876800"/>
              <a:ext cx="620715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9" idx="1"/>
            </p:cNvCxnSpPr>
            <p:nvPr/>
          </p:nvCxnSpPr>
          <p:spPr>
            <a:xfrm flipH="1" flipV="1">
              <a:off x="6934200" y="4191000"/>
              <a:ext cx="533400" cy="1295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9" idx="1"/>
            </p:cNvCxnSpPr>
            <p:nvPr/>
          </p:nvCxnSpPr>
          <p:spPr>
            <a:xfrm flipH="1" flipV="1">
              <a:off x="6858000" y="3581400"/>
              <a:ext cx="609600" cy="1905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Line 60"/>
            <p:cNvSpPr>
              <a:spLocks noChangeShapeType="1"/>
            </p:cNvSpPr>
            <p:nvPr/>
          </p:nvSpPr>
          <p:spPr bwMode="auto">
            <a:xfrm flipV="1">
              <a:off x="304800" y="4457700"/>
              <a:ext cx="685800" cy="1888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8" name="Line 60"/>
            <p:cNvSpPr>
              <a:spLocks noChangeShapeType="1"/>
            </p:cNvSpPr>
            <p:nvPr/>
          </p:nvSpPr>
          <p:spPr bwMode="auto">
            <a:xfrm flipV="1">
              <a:off x="304800" y="5105400"/>
              <a:ext cx="654050" cy="1186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" name="Left Brace 74"/>
            <p:cNvSpPr/>
            <p:nvPr/>
          </p:nvSpPr>
          <p:spPr>
            <a:xfrm rot="5400000" flipH="1">
              <a:off x="3747598" y="5255723"/>
              <a:ext cx="216878" cy="2073275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00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Principle Operates for Online Version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2400" dirty="0" smtClean="0"/>
              <a:t>Game:</a:t>
            </a:r>
            <a:r>
              <a:rPr lang="en-US" sz="2400" b="1" dirty="0" smtClean="0"/>
              <a:t>   </a:t>
            </a:r>
            <a:r>
              <a:rPr lang="en-US" sz="2400" b="1" dirty="0" smtClean="0">
                <a:solidFill>
                  <a:srgbClr val="FF0000"/>
                </a:solidFill>
                <a:hlinkClick r:id="rId2"/>
              </a:rPr>
              <a:t>http://www.20q.net</a:t>
            </a:r>
            <a:r>
              <a:rPr lang="en-US" sz="2400" b="1" dirty="0" smtClean="0">
                <a:hlinkClick r:id="rId2"/>
              </a:rPr>
              <a:t>/</a:t>
            </a:r>
            <a:endParaRPr lang="en-US" sz="2400" b="1" dirty="0" smtClean="0"/>
          </a:p>
          <a:p>
            <a:r>
              <a:rPr lang="en-US" sz="2400" dirty="0" smtClean="0"/>
              <a:t>Ok so how can this be done?</a:t>
            </a:r>
          </a:p>
          <a:p>
            <a:r>
              <a:rPr lang="en-US" sz="2400" dirty="0" smtClean="0"/>
              <a:t>It uses information gain:</a:t>
            </a:r>
          </a:p>
          <a:p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graphicFrame>
        <p:nvGraphicFramePr>
          <p:cNvPr id="5" name="Group 109"/>
          <p:cNvGraphicFramePr>
            <a:graphicFrameLocks noGrp="1"/>
          </p:cNvGraphicFramePr>
          <p:nvPr/>
        </p:nvGraphicFramePr>
        <p:xfrm>
          <a:off x="533400" y="3962400"/>
          <a:ext cx="3581400" cy="2255520"/>
        </p:xfrm>
        <a:graphic>
          <a:graphicData uri="http://schemas.openxmlformats.org/drawingml/2006/table">
            <a:tbl>
              <a:tblPr/>
              <a:tblGrid>
                <a:gridCol w="587375"/>
                <a:gridCol w="420688"/>
                <a:gridCol w="390525"/>
                <a:gridCol w="457200"/>
                <a:gridCol w="488950"/>
                <a:gridCol w="520700"/>
                <a:gridCol w="357187"/>
                <a:gridCol w="358775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Ex’ple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Bar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french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thai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french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110"/>
          <p:cNvSpPr txBox="1">
            <a:spLocks noChangeArrowheads="1"/>
          </p:cNvSpPr>
          <p:nvPr/>
        </p:nvSpPr>
        <p:spPr bwMode="auto">
          <a:xfrm>
            <a:off x="381000" y="3500735"/>
            <a:ext cx="4903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Table of movies stored in the system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343400" y="4648200"/>
            <a:ext cx="1066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5867400" y="3962400"/>
            <a:ext cx="1752600" cy="2349500"/>
            <a:chOff x="5867400" y="3962400"/>
            <a:chExt cx="1752600" cy="2349500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6006787" y="3962400"/>
              <a:ext cx="119743" cy="924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Patrons?</a:t>
              </a:r>
            </a:p>
          </p:txBody>
        </p:sp>
        <p:grpSp>
          <p:nvGrpSpPr>
            <p:cNvPr id="15" name="Group 4"/>
            <p:cNvGrpSpPr>
              <a:grpSpLocks/>
            </p:cNvGrpSpPr>
            <p:nvPr/>
          </p:nvGrpSpPr>
          <p:grpSpPr bwMode="auto">
            <a:xfrm>
              <a:off x="5870938" y="4143655"/>
              <a:ext cx="340685" cy="387041"/>
              <a:chOff x="336" y="842"/>
              <a:chExt cx="963" cy="568"/>
            </a:xfrm>
          </p:grpSpPr>
          <p:sp>
            <p:nvSpPr>
              <p:cNvPr id="79" name="Text Box 5"/>
              <p:cNvSpPr txBox="1">
                <a:spLocks noChangeArrowheads="1"/>
              </p:cNvSpPr>
              <p:nvPr/>
            </p:nvSpPr>
            <p:spPr bwMode="auto">
              <a:xfrm>
                <a:off x="374" y="1274"/>
                <a:ext cx="181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80" name="Text Box 6"/>
              <p:cNvSpPr txBox="1">
                <a:spLocks noChangeArrowheads="1"/>
              </p:cNvSpPr>
              <p:nvPr/>
            </p:nvSpPr>
            <p:spPr bwMode="auto">
              <a:xfrm>
                <a:off x="902" y="1274"/>
                <a:ext cx="202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  <p:sp>
            <p:nvSpPr>
              <p:cNvPr id="81" name="Line 7"/>
              <p:cNvSpPr>
                <a:spLocks noChangeShapeType="1"/>
              </p:cNvSpPr>
              <p:nvPr/>
            </p:nvSpPr>
            <p:spPr bwMode="auto">
              <a:xfrm flipH="1">
                <a:off x="528" y="864"/>
                <a:ext cx="43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" name="Line 8"/>
              <p:cNvSpPr>
                <a:spLocks noChangeShapeType="1"/>
              </p:cNvSpPr>
              <p:nvPr/>
            </p:nvSpPr>
            <p:spPr bwMode="auto">
              <a:xfrm>
                <a:off x="1056" y="864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3" name="Text Box 9"/>
              <p:cNvSpPr txBox="1">
                <a:spLocks noChangeArrowheads="1"/>
              </p:cNvSpPr>
              <p:nvPr/>
            </p:nvSpPr>
            <p:spPr bwMode="auto">
              <a:xfrm>
                <a:off x="336" y="842"/>
                <a:ext cx="24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none</a:t>
                </a:r>
              </a:p>
            </p:txBody>
          </p:sp>
          <p:sp>
            <p:nvSpPr>
              <p:cNvPr id="84" name="Text Box 10"/>
              <p:cNvSpPr txBox="1">
                <a:spLocks noChangeArrowheads="1"/>
              </p:cNvSpPr>
              <p:nvPr/>
            </p:nvSpPr>
            <p:spPr bwMode="auto">
              <a:xfrm>
                <a:off x="1046" y="938"/>
                <a:ext cx="25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some</a:t>
                </a:r>
              </a:p>
            </p:txBody>
          </p:sp>
        </p:grpSp>
        <p:grpSp>
          <p:nvGrpSpPr>
            <p:cNvPr id="16" name="Group 11"/>
            <p:cNvGrpSpPr>
              <a:grpSpLocks/>
            </p:cNvGrpSpPr>
            <p:nvPr/>
          </p:nvGrpSpPr>
          <p:grpSpPr bwMode="auto">
            <a:xfrm>
              <a:off x="5938862" y="4110947"/>
              <a:ext cx="1550949" cy="921266"/>
              <a:chOff x="528" y="794"/>
              <a:chExt cx="4384" cy="1352"/>
            </a:xfrm>
          </p:grpSpPr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1670" y="1296"/>
                <a:ext cx="482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waitEstimate?</a:t>
                </a:r>
              </a:p>
            </p:txBody>
          </p:sp>
          <p:sp>
            <p:nvSpPr>
              <p:cNvPr id="71" name="Text Box 13"/>
              <p:cNvSpPr txBox="1">
                <a:spLocks noChangeArrowheads="1"/>
              </p:cNvSpPr>
              <p:nvPr/>
            </p:nvSpPr>
            <p:spPr bwMode="auto">
              <a:xfrm>
                <a:off x="528" y="1994"/>
                <a:ext cx="181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72" name="Text Box 14"/>
              <p:cNvSpPr txBox="1">
                <a:spLocks noChangeArrowheads="1"/>
              </p:cNvSpPr>
              <p:nvPr/>
            </p:nvSpPr>
            <p:spPr bwMode="auto">
              <a:xfrm>
                <a:off x="4710" y="2010"/>
                <a:ext cx="202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  <p:sp>
            <p:nvSpPr>
              <p:cNvPr id="73" name="Line 15"/>
              <p:cNvSpPr>
                <a:spLocks noChangeShapeType="1"/>
              </p:cNvSpPr>
              <p:nvPr/>
            </p:nvSpPr>
            <p:spPr bwMode="auto">
              <a:xfrm>
                <a:off x="1392" y="864"/>
                <a:ext cx="67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4" name="Line 16"/>
              <p:cNvSpPr>
                <a:spLocks noChangeShapeType="1"/>
              </p:cNvSpPr>
              <p:nvPr/>
            </p:nvSpPr>
            <p:spPr bwMode="auto">
              <a:xfrm flipH="1">
                <a:off x="672" y="1584"/>
                <a:ext cx="110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5" name="Line 17"/>
              <p:cNvSpPr>
                <a:spLocks noChangeShapeType="1"/>
              </p:cNvSpPr>
              <p:nvPr/>
            </p:nvSpPr>
            <p:spPr bwMode="auto">
              <a:xfrm>
                <a:off x="2784" y="1584"/>
                <a:ext cx="206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" name="Text Box 18"/>
              <p:cNvSpPr txBox="1">
                <a:spLocks noChangeArrowheads="1"/>
              </p:cNvSpPr>
              <p:nvPr/>
            </p:nvSpPr>
            <p:spPr bwMode="auto">
              <a:xfrm>
                <a:off x="3900" y="1584"/>
                <a:ext cx="234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0-10</a:t>
                </a:r>
              </a:p>
            </p:txBody>
          </p:sp>
          <p:sp>
            <p:nvSpPr>
              <p:cNvPr id="77" name="Text Box 19"/>
              <p:cNvSpPr txBox="1">
                <a:spLocks noChangeArrowheads="1"/>
              </p:cNvSpPr>
              <p:nvPr/>
            </p:nvSpPr>
            <p:spPr bwMode="auto">
              <a:xfrm>
                <a:off x="592" y="1680"/>
                <a:ext cx="21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&gt;60</a:t>
                </a:r>
              </a:p>
            </p:txBody>
          </p:sp>
          <p:sp>
            <p:nvSpPr>
              <p:cNvPr id="78" name="Text Box 20"/>
              <p:cNvSpPr txBox="1">
                <a:spLocks noChangeArrowheads="1"/>
              </p:cNvSpPr>
              <p:nvPr/>
            </p:nvSpPr>
            <p:spPr bwMode="auto">
              <a:xfrm>
                <a:off x="1622" y="794"/>
                <a:ext cx="22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Full</a:t>
                </a:r>
              </a:p>
            </p:txBody>
          </p:sp>
        </p:grpSp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5989806" y="4649261"/>
              <a:ext cx="481488" cy="1270147"/>
              <a:chOff x="672" y="1584"/>
              <a:chExt cx="1361" cy="1864"/>
            </a:xfrm>
          </p:grpSpPr>
          <p:sp>
            <p:nvSpPr>
              <p:cNvPr id="61" name="Line 22"/>
              <p:cNvSpPr>
                <a:spLocks noChangeShapeType="1"/>
              </p:cNvSpPr>
              <p:nvPr/>
            </p:nvSpPr>
            <p:spPr bwMode="auto">
              <a:xfrm>
                <a:off x="1344" y="2976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Text Box 23"/>
              <p:cNvSpPr txBox="1">
                <a:spLocks noChangeArrowheads="1"/>
              </p:cNvSpPr>
              <p:nvPr/>
            </p:nvSpPr>
            <p:spPr bwMode="auto">
              <a:xfrm>
                <a:off x="1258" y="1994"/>
                <a:ext cx="384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Alternate?</a:t>
                </a:r>
              </a:p>
            </p:txBody>
          </p:sp>
          <p:sp>
            <p:nvSpPr>
              <p:cNvPr id="63" name="Text Box 24"/>
              <p:cNvSpPr txBox="1">
                <a:spLocks noChangeArrowheads="1"/>
              </p:cNvSpPr>
              <p:nvPr/>
            </p:nvSpPr>
            <p:spPr bwMode="auto">
              <a:xfrm>
                <a:off x="672" y="2666"/>
                <a:ext cx="453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Reservation?</a:t>
                </a:r>
              </a:p>
            </p:txBody>
          </p:sp>
          <p:sp>
            <p:nvSpPr>
              <p:cNvPr id="64" name="Line 25"/>
              <p:cNvSpPr>
                <a:spLocks noChangeShapeType="1"/>
              </p:cNvSpPr>
              <p:nvPr/>
            </p:nvSpPr>
            <p:spPr bwMode="auto">
              <a:xfrm flipH="1">
                <a:off x="1680" y="1584"/>
                <a:ext cx="24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Line 26"/>
              <p:cNvSpPr>
                <a:spLocks noChangeShapeType="1"/>
              </p:cNvSpPr>
              <p:nvPr/>
            </p:nvSpPr>
            <p:spPr bwMode="auto">
              <a:xfrm flipH="1">
                <a:off x="1248" y="2304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6" name="Text Box 27"/>
              <p:cNvSpPr txBox="1">
                <a:spLocks noChangeArrowheads="1"/>
              </p:cNvSpPr>
              <p:nvPr/>
            </p:nvSpPr>
            <p:spPr bwMode="auto">
              <a:xfrm>
                <a:off x="1430" y="3312"/>
                <a:ext cx="216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  <p:sp>
            <p:nvSpPr>
              <p:cNvPr id="67" name="Text Box 28"/>
              <p:cNvSpPr txBox="1">
                <a:spLocks noChangeArrowheads="1"/>
              </p:cNvSpPr>
              <p:nvPr/>
            </p:nvSpPr>
            <p:spPr bwMode="auto">
              <a:xfrm>
                <a:off x="1766" y="1706"/>
                <a:ext cx="26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30-60</a:t>
                </a:r>
              </a:p>
            </p:txBody>
          </p:sp>
          <p:sp>
            <p:nvSpPr>
              <p:cNvPr id="68" name="Text Box 29"/>
              <p:cNvSpPr txBox="1">
                <a:spLocks noChangeArrowheads="1"/>
              </p:cNvSpPr>
              <p:nvPr/>
            </p:nvSpPr>
            <p:spPr bwMode="auto">
              <a:xfrm>
                <a:off x="1132" y="2256"/>
                <a:ext cx="18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69" name="Text Box 30"/>
              <p:cNvSpPr txBox="1">
                <a:spLocks noChangeArrowheads="1"/>
              </p:cNvSpPr>
              <p:nvPr/>
            </p:nvSpPr>
            <p:spPr bwMode="auto">
              <a:xfrm>
                <a:off x="1430" y="2954"/>
                <a:ext cx="20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</p:grpSp>
        <p:grpSp>
          <p:nvGrpSpPr>
            <p:cNvPr id="18" name="Group 31"/>
            <p:cNvGrpSpPr>
              <a:grpSpLocks/>
            </p:cNvGrpSpPr>
            <p:nvPr/>
          </p:nvGrpSpPr>
          <p:grpSpPr bwMode="auto">
            <a:xfrm>
              <a:off x="5867400" y="5582792"/>
              <a:ext cx="380662" cy="729108"/>
              <a:chOff x="326" y="2954"/>
              <a:chExt cx="1076" cy="1070"/>
            </a:xfrm>
          </p:grpSpPr>
          <p:sp>
            <p:nvSpPr>
              <p:cNvPr id="52" name="Line 32"/>
              <p:cNvSpPr>
                <a:spLocks noChangeShapeType="1"/>
              </p:cNvSpPr>
              <p:nvPr/>
            </p:nvSpPr>
            <p:spPr bwMode="auto">
              <a:xfrm flipH="1">
                <a:off x="576" y="360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Line 33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/>
            </p:nvSpPr>
            <p:spPr bwMode="auto">
              <a:xfrm>
                <a:off x="326" y="3882"/>
                <a:ext cx="195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55" name="Text Box 35"/>
              <p:cNvSpPr txBox="1">
                <a:spLocks noChangeArrowheads="1"/>
              </p:cNvSpPr>
              <p:nvPr/>
            </p:nvSpPr>
            <p:spPr bwMode="auto">
              <a:xfrm>
                <a:off x="518" y="3530"/>
                <a:ext cx="18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56" name="Text Box 36"/>
              <p:cNvSpPr txBox="1">
                <a:spLocks noChangeArrowheads="1"/>
              </p:cNvSpPr>
              <p:nvPr/>
            </p:nvSpPr>
            <p:spPr bwMode="auto">
              <a:xfrm>
                <a:off x="716" y="3306"/>
                <a:ext cx="237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Bar?</a:t>
                </a:r>
              </a:p>
            </p:txBody>
          </p:sp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1056" y="3888"/>
                <a:ext cx="216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  <p:sp>
            <p:nvSpPr>
              <p:cNvPr id="58" name="Line 38"/>
              <p:cNvSpPr>
                <a:spLocks noChangeShapeType="1"/>
              </p:cNvSpPr>
              <p:nvPr/>
            </p:nvSpPr>
            <p:spPr bwMode="auto">
              <a:xfrm flipH="1">
                <a:off x="960" y="2976"/>
                <a:ext cx="28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Text Box 39"/>
              <p:cNvSpPr txBox="1">
                <a:spLocks noChangeArrowheads="1"/>
              </p:cNvSpPr>
              <p:nvPr/>
            </p:nvSpPr>
            <p:spPr bwMode="auto">
              <a:xfrm>
                <a:off x="854" y="2954"/>
                <a:ext cx="18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60" name="Text Box 40"/>
              <p:cNvSpPr txBox="1">
                <a:spLocks noChangeArrowheads="1"/>
              </p:cNvSpPr>
              <p:nvPr/>
            </p:nvSpPr>
            <p:spPr bwMode="auto">
              <a:xfrm>
                <a:off x="1200" y="3552"/>
                <a:ext cx="20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</p:grpSp>
        <p:grpSp>
          <p:nvGrpSpPr>
            <p:cNvPr id="19" name="Group 41"/>
            <p:cNvGrpSpPr>
              <a:grpSpLocks/>
            </p:cNvGrpSpPr>
            <p:nvPr/>
          </p:nvGrpSpPr>
          <p:grpSpPr bwMode="auto">
            <a:xfrm>
              <a:off x="6427779" y="5124885"/>
              <a:ext cx="317690" cy="779532"/>
              <a:chOff x="1910" y="2282"/>
              <a:chExt cx="898" cy="1144"/>
            </a:xfrm>
          </p:grpSpPr>
          <p:sp>
            <p:nvSpPr>
              <p:cNvPr id="43" name="Text Box 42"/>
              <p:cNvSpPr txBox="1">
                <a:spLocks noChangeArrowheads="1"/>
              </p:cNvSpPr>
              <p:nvPr/>
            </p:nvSpPr>
            <p:spPr bwMode="auto">
              <a:xfrm>
                <a:off x="1910" y="2682"/>
                <a:ext cx="321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Fri/Sat?</a:t>
                </a:r>
              </a:p>
            </p:txBody>
          </p:sp>
          <p:sp>
            <p:nvSpPr>
              <p:cNvPr id="44" name="Line 43"/>
              <p:cNvSpPr>
                <a:spLocks noChangeShapeType="1"/>
              </p:cNvSpPr>
              <p:nvPr/>
            </p:nvSpPr>
            <p:spPr bwMode="auto">
              <a:xfrm>
                <a:off x="1920" y="2304"/>
                <a:ext cx="33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Text Box 44"/>
              <p:cNvSpPr txBox="1">
                <a:spLocks noChangeArrowheads="1"/>
              </p:cNvSpPr>
              <p:nvPr/>
            </p:nvSpPr>
            <p:spPr bwMode="auto">
              <a:xfrm>
                <a:off x="2006" y="3290"/>
                <a:ext cx="195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46" name="Text Box 45"/>
              <p:cNvSpPr txBox="1">
                <a:spLocks noChangeArrowheads="1"/>
              </p:cNvSpPr>
              <p:nvPr/>
            </p:nvSpPr>
            <p:spPr bwMode="auto">
              <a:xfrm>
                <a:off x="2592" y="3290"/>
                <a:ext cx="216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  <p:sp>
            <p:nvSpPr>
              <p:cNvPr id="47" name="Text Box 46"/>
              <p:cNvSpPr txBox="1">
                <a:spLocks noChangeArrowheads="1"/>
              </p:cNvSpPr>
              <p:nvPr/>
            </p:nvSpPr>
            <p:spPr bwMode="auto">
              <a:xfrm>
                <a:off x="2054" y="2282"/>
                <a:ext cx="20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  <p:sp>
            <p:nvSpPr>
              <p:cNvPr id="48" name="Line 47"/>
              <p:cNvSpPr>
                <a:spLocks noChangeShapeType="1"/>
              </p:cNvSpPr>
              <p:nvPr/>
            </p:nvSpPr>
            <p:spPr bwMode="auto">
              <a:xfrm flipH="1">
                <a:off x="2160" y="2976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>
                <a:off x="2448" y="2976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Text Box 49"/>
              <p:cNvSpPr txBox="1">
                <a:spLocks noChangeArrowheads="1"/>
              </p:cNvSpPr>
              <p:nvPr/>
            </p:nvSpPr>
            <p:spPr bwMode="auto">
              <a:xfrm>
                <a:off x="2006" y="2954"/>
                <a:ext cx="18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51" name="Text Box 50"/>
              <p:cNvSpPr txBox="1">
                <a:spLocks noChangeArrowheads="1"/>
              </p:cNvSpPr>
              <p:nvPr/>
            </p:nvSpPr>
            <p:spPr bwMode="auto">
              <a:xfrm>
                <a:off x="2582" y="2906"/>
                <a:ext cx="20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</p:grpSp>
        <p:grpSp>
          <p:nvGrpSpPr>
            <p:cNvPr id="20" name="Group 51"/>
            <p:cNvGrpSpPr>
              <a:grpSpLocks/>
            </p:cNvGrpSpPr>
            <p:nvPr/>
          </p:nvGrpSpPr>
          <p:grpSpPr bwMode="auto">
            <a:xfrm>
              <a:off x="6635091" y="4649261"/>
              <a:ext cx="984909" cy="1658551"/>
              <a:chOff x="2496" y="1584"/>
              <a:chExt cx="2784" cy="2434"/>
            </a:xfrm>
          </p:grpSpPr>
          <p:sp>
            <p:nvSpPr>
              <p:cNvPr id="22" name="Line 52"/>
              <p:cNvSpPr>
                <a:spLocks noChangeShapeType="1"/>
              </p:cNvSpPr>
              <p:nvPr/>
            </p:nvSpPr>
            <p:spPr bwMode="auto">
              <a:xfrm flipH="1">
                <a:off x="3360" y="23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Text Box 53"/>
              <p:cNvSpPr txBox="1">
                <a:spLocks noChangeArrowheads="1"/>
              </p:cNvSpPr>
              <p:nvPr/>
            </p:nvSpPr>
            <p:spPr bwMode="auto">
              <a:xfrm>
                <a:off x="3286" y="1994"/>
                <a:ext cx="342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Hungry?</a:t>
                </a:r>
              </a:p>
            </p:txBody>
          </p:sp>
          <p:sp>
            <p:nvSpPr>
              <p:cNvPr id="24" name="Text Box 54"/>
              <p:cNvSpPr txBox="1">
                <a:spLocks noChangeArrowheads="1"/>
              </p:cNvSpPr>
              <p:nvPr/>
            </p:nvSpPr>
            <p:spPr bwMode="auto">
              <a:xfrm>
                <a:off x="3120" y="2618"/>
                <a:ext cx="202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  <p:sp>
            <p:nvSpPr>
              <p:cNvPr id="25" name="Line 55"/>
              <p:cNvSpPr>
                <a:spLocks noChangeShapeType="1"/>
              </p:cNvSpPr>
              <p:nvPr/>
            </p:nvSpPr>
            <p:spPr bwMode="auto">
              <a:xfrm>
                <a:off x="2496" y="1584"/>
                <a:ext cx="120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Text Box 56"/>
              <p:cNvSpPr txBox="1">
                <a:spLocks noChangeArrowheads="1"/>
              </p:cNvSpPr>
              <p:nvPr/>
            </p:nvSpPr>
            <p:spPr bwMode="auto">
              <a:xfrm>
                <a:off x="3158" y="2282"/>
                <a:ext cx="195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27" name="Text Box 57"/>
              <p:cNvSpPr txBox="1">
                <a:spLocks noChangeArrowheads="1"/>
              </p:cNvSpPr>
              <p:nvPr/>
            </p:nvSpPr>
            <p:spPr bwMode="auto">
              <a:xfrm>
                <a:off x="2796" y="1754"/>
                <a:ext cx="26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10-30</a:t>
                </a:r>
              </a:p>
            </p:txBody>
          </p:sp>
          <p:sp>
            <p:nvSpPr>
              <p:cNvPr id="28" name="Line 58"/>
              <p:cNvSpPr>
                <a:spLocks noChangeShapeType="1"/>
              </p:cNvSpPr>
              <p:nvPr/>
            </p:nvSpPr>
            <p:spPr bwMode="auto">
              <a:xfrm flipH="1">
                <a:off x="3936" y="2928"/>
                <a:ext cx="19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Line 59"/>
              <p:cNvSpPr>
                <a:spLocks noChangeShapeType="1"/>
              </p:cNvSpPr>
              <p:nvPr/>
            </p:nvSpPr>
            <p:spPr bwMode="auto">
              <a:xfrm flipH="1">
                <a:off x="4416" y="3552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Text Box 60"/>
              <p:cNvSpPr txBox="1">
                <a:spLocks noChangeArrowheads="1"/>
              </p:cNvSpPr>
              <p:nvPr/>
            </p:nvSpPr>
            <p:spPr bwMode="auto">
              <a:xfrm>
                <a:off x="3744" y="2618"/>
                <a:ext cx="384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Alternate?</a:t>
                </a:r>
              </a:p>
            </p:txBody>
          </p:sp>
          <p:sp>
            <p:nvSpPr>
              <p:cNvPr id="31" name="Text Box 61"/>
              <p:cNvSpPr txBox="1">
                <a:spLocks noChangeArrowheads="1"/>
              </p:cNvSpPr>
              <p:nvPr/>
            </p:nvSpPr>
            <p:spPr bwMode="auto">
              <a:xfrm>
                <a:off x="3698" y="3258"/>
                <a:ext cx="202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  <p:sp>
            <p:nvSpPr>
              <p:cNvPr id="32" name="Line 62"/>
              <p:cNvSpPr>
                <a:spLocks noChangeShapeType="1"/>
              </p:cNvSpPr>
              <p:nvPr/>
            </p:nvSpPr>
            <p:spPr bwMode="auto">
              <a:xfrm>
                <a:off x="3792" y="2304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Text Box 63"/>
              <p:cNvSpPr txBox="1">
                <a:spLocks noChangeArrowheads="1"/>
              </p:cNvSpPr>
              <p:nvPr/>
            </p:nvSpPr>
            <p:spPr bwMode="auto">
              <a:xfrm>
                <a:off x="4070" y="2234"/>
                <a:ext cx="216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  <p:sp>
            <p:nvSpPr>
              <p:cNvPr id="34" name="Text Box 64"/>
              <p:cNvSpPr txBox="1">
                <a:spLocks noChangeArrowheads="1"/>
              </p:cNvSpPr>
              <p:nvPr/>
            </p:nvSpPr>
            <p:spPr bwMode="auto">
              <a:xfrm>
                <a:off x="3734" y="2906"/>
                <a:ext cx="18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35" name="Text Box 65"/>
              <p:cNvSpPr txBox="1">
                <a:spLocks noChangeArrowheads="1"/>
              </p:cNvSpPr>
              <p:nvPr/>
            </p:nvSpPr>
            <p:spPr bwMode="auto">
              <a:xfrm>
                <a:off x="4370" y="3258"/>
                <a:ext cx="350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Raining?</a:t>
                </a:r>
              </a:p>
            </p:txBody>
          </p:sp>
          <p:sp>
            <p:nvSpPr>
              <p:cNvPr id="36" name="Text Box 66"/>
              <p:cNvSpPr txBox="1">
                <a:spLocks noChangeArrowheads="1"/>
              </p:cNvSpPr>
              <p:nvPr/>
            </p:nvSpPr>
            <p:spPr bwMode="auto">
              <a:xfrm>
                <a:off x="4230" y="3882"/>
                <a:ext cx="181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37" name="Text Box 67"/>
              <p:cNvSpPr txBox="1">
                <a:spLocks noChangeArrowheads="1"/>
              </p:cNvSpPr>
              <p:nvPr/>
            </p:nvSpPr>
            <p:spPr bwMode="auto">
              <a:xfrm>
                <a:off x="4950" y="3834"/>
                <a:ext cx="202" cy="13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  <p:sp>
            <p:nvSpPr>
              <p:cNvPr id="38" name="Line 68"/>
              <p:cNvSpPr>
                <a:spLocks noChangeShapeType="1"/>
              </p:cNvSpPr>
              <p:nvPr/>
            </p:nvSpPr>
            <p:spPr bwMode="auto">
              <a:xfrm>
                <a:off x="4320" y="2928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Line 69"/>
              <p:cNvSpPr>
                <a:spLocks noChangeShapeType="1"/>
              </p:cNvSpPr>
              <p:nvPr/>
            </p:nvSpPr>
            <p:spPr bwMode="auto">
              <a:xfrm>
                <a:off x="4896" y="3552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Text Box 70"/>
              <p:cNvSpPr txBox="1">
                <a:spLocks noChangeArrowheads="1"/>
              </p:cNvSpPr>
              <p:nvPr/>
            </p:nvSpPr>
            <p:spPr bwMode="auto">
              <a:xfrm>
                <a:off x="4512" y="2880"/>
                <a:ext cx="20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  <p:sp>
            <p:nvSpPr>
              <p:cNvPr id="41" name="Text Box 71"/>
              <p:cNvSpPr txBox="1">
                <a:spLocks noChangeArrowheads="1"/>
              </p:cNvSpPr>
              <p:nvPr/>
            </p:nvSpPr>
            <p:spPr bwMode="auto">
              <a:xfrm>
                <a:off x="4262" y="3530"/>
                <a:ext cx="18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42" name="Text Box 72"/>
              <p:cNvSpPr txBox="1">
                <a:spLocks noChangeArrowheads="1"/>
              </p:cNvSpPr>
              <p:nvPr/>
            </p:nvSpPr>
            <p:spPr bwMode="auto">
              <a:xfrm>
                <a:off x="5078" y="3482"/>
                <a:ext cx="20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yes</a:t>
                </a:r>
              </a:p>
            </p:txBody>
          </p:sp>
        </p:grpSp>
        <p:sp>
          <p:nvSpPr>
            <p:cNvPr id="21" name="Text Box 73"/>
            <p:cNvSpPr txBox="1">
              <a:spLocks noChangeArrowheads="1"/>
            </p:cNvSpPr>
            <p:nvPr/>
          </p:nvSpPr>
          <p:spPr bwMode="auto">
            <a:xfrm>
              <a:off x="6838865" y="4125938"/>
              <a:ext cx="733729" cy="92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Nice:</a:t>
              </a:r>
              <a:r>
                <a:rPr lang="en-US" sz="800">
                  <a:solidFill>
                    <a:srgbClr val="000000"/>
                  </a:solidFill>
                </a:rPr>
                <a:t> Resulting tree is </a:t>
              </a:r>
              <a:r>
                <a:rPr lang="en-US" sz="800" b="1">
                  <a:solidFill>
                    <a:srgbClr val="000000"/>
                  </a:solidFill>
                </a:rPr>
                <a:t>optimal</a:t>
              </a:r>
              <a:r>
                <a:rPr lang="en-US" sz="800">
                  <a:solidFill>
                    <a:srgbClr val="000000"/>
                  </a:solidFill>
                </a:rPr>
                <a:t>. </a:t>
              </a:r>
            </a:p>
          </p:txBody>
        </p:sp>
      </p:grpSp>
      <p:sp>
        <p:nvSpPr>
          <p:cNvPr id="85" name="Text Box 110"/>
          <p:cNvSpPr txBox="1">
            <a:spLocks noChangeArrowheads="1"/>
          </p:cNvSpPr>
          <p:nvPr/>
        </p:nvSpPr>
        <p:spPr bwMode="auto">
          <a:xfrm>
            <a:off x="5591342" y="3352800"/>
            <a:ext cx="1952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Decision Tree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8077200" cy="1143000"/>
          </a:xfrm>
        </p:spPr>
        <p:txBody>
          <a:bodyPr/>
          <a:lstStyle/>
          <a:p>
            <a:r>
              <a:rPr lang="en-US" sz="3600" b="1" dirty="0"/>
              <a:t>Selection of a Good Attribute: Information Gain Theory (III)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04800" y="1787525"/>
            <a:ext cx="68935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If the possible answers v</a:t>
            </a:r>
            <a:r>
              <a:rPr lang="en-US" sz="2800" baseline="-25000" dirty="0"/>
              <a:t>i</a:t>
            </a:r>
            <a:r>
              <a:rPr lang="en-US" dirty="0"/>
              <a:t> have probabilities p(v</a:t>
            </a:r>
            <a:r>
              <a:rPr lang="en-US" sz="2800" baseline="-25000" dirty="0"/>
              <a:t>i</a:t>
            </a:r>
            <a:r>
              <a:rPr lang="en-US" dirty="0"/>
              <a:t>), then the </a:t>
            </a:r>
            <a:r>
              <a:rPr lang="en-US" b="1" dirty="0"/>
              <a:t>information content of the actual answer</a:t>
            </a:r>
            <a:r>
              <a:rPr lang="en-US" dirty="0"/>
              <a:t> is given by:</a:t>
            </a:r>
          </a:p>
        </p:txBody>
      </p:sp>
      <p:grpSp>
        <p:nvGrpSpPr>
          <p:cNvPr id="41995" name="Group 11"/>
          <p:cNvGrpSpPr>
            <a:grpSpLocks/>
          </p:cNvGrpSpPr>
          <p:nvPr/>
        </p:nvGrpSpPr>
        <p:grpSpPr bwMode="auto">
          <a:xfrm>
            <a:off x="533400" y="2971800"/>
            <a:ext cx="8629650" cy="1066800"/>
            <a:chOff x="336" y="1872"/>
            <a:chExt cx="5436" cy="672"/>
          </a:xfrm>
        </p:grpSpPr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336" y="1872"/>
              <a:ext cx="54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I(p(v</a:t>
              </a:r>
              <a:r>
                <a:rPr lang="en-US" sz="2800" baseline="-25000" dirty="0"/>
                <a:t>1</a:t>
              </a:r>
              <a:r>
                <a:rPr lang="en-US" dirty="0"/>
                <a:t>), p(v</a:t>
              </a:r>
              <a:r>
                <a:rPr lang="en-US" sz="2800" baseline="-25000" dirty="0"/>
                <a:t>2</a:t>
              </a:r>
              <a:r>
                <a:rPr lang="en-US" dirty="0"/>
                <a:t>), …, p(</a:t>
              </a:r>
              <a:r>
                <a:rPr lang="en-US" dirty="0" err="1"/>
                <a:t>v</a:t>
              </a:r>
              <a:r>
                <a:rPr lang="en-US" sz="2800" baseline="-25000" dirty="0" err="1"/>
                <a:t>n</a:t>
              </a:r>
              <a:r>
                <a:rPr lang="en-US" dirty="0"/>
                <a:t>)) = </a:t>
              </a:r>
              <a:r>
                <a:rPr lang="en-US" dirty="0" smtClean="0"/>
                <a:t>p(v</a:t>
              </a:r>
              <a:r>
                <a:rPr lang="en-US" sz="2800" baseline="-25000" dirty="0" smtClean="0"/>
                <a:t>1</a:t>
              </a:r>
              <a:r>
                <a:rPr lang="en-US" dirty="0" smtClean="0"/>
                <a:t>)H(v</a:t>
              </a:r>
              <a:r>
                <a:rPr lang="en-US" sz="2800" baseline="-25000" dirty="0" smtClean="0"/>
                <a:t>1</a:t>
              </a:r>
              <a:r>
                <a:rPr lang="en-US" dirty="0"/>
                <a:t>) + </a:t>
              </a:r>
              <a:r>
                <a:rPr lang="en-US" dirty="0" smtClean="0"/>
                <a:t>p(v</a:t>
              </a:r>
              <a:r>
                <a:rPr lang="en-US" sz="2800" baseline="-25000" dirty="0" smtClean="0"/>
                <a:t>2</a:t>
              </a:r>
              <a:r>
                <a:rPr lang="en-US" dirty="0" smtClean="0"/>
                <a:t>)H(v</a:t>
              </a:r>
              <a:r>
                <a:rPr lang="en-US" sz="2800" baseline="-25000" dirty="0" smtClean="0"/>
                <a:t>2</a:t>
              </a:r>
              <a:r>
                <a:rPr lang="en-US" dirty="0"/>
                <a:t>) +…+ </a:t>
              </a:r>
              <a:r>
                <a:rPr lang="en-US" dirty="0" smtClean="0"/>
                <a:t>p(</a:t>
              </a:r>
              <a:r>
                <a:rPr lang="en-US" dirty="0" err="1" smtClean="0"/>
                <a:t>v</a:t>
              </a:r>
              <a:r>
                <a:rPr lang="en-US" sz="2800" baseline="-25000" dirty="0" err="1" smtClean="0"/>
                <a:t>n</a:t>
              </a:r>
              <a:r>
                <a:rPr lang="en-US" dirty="0" smtClean="0"/>
                <a:t>)H(</a:t>
              </a:r>
              <a:r>
                <a:rPr lang="en-US" dirty="0" err="1" smtClean="0"/>
                <a:t>v</a:t>
              </a:r>
              <a:r>
                <a:rPr lang="en-US" sz="2800" baseline="-25000" dirty="0" err="1" smtClean="0"/>
                <a:t>n</a:t>
              </a:r>
              <a:r>
                <a:rPr lang="en-US" dirty="0"/>
                <a:t>)</a:t>
              </a:r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432" y="2256"/>
              <a:ext cx="52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p(v</a:t>
              </a:r>
              <a:r>
                <a:rPr lang="en-US" sz="2800" baseline="-25000"/>
                <a:t>1</a:t>
              </a:r>
              <a:r>
                <a:rPr lang="en-US"/>
                <a:t>)log</a:t>
              </a:r>
              <a:r>
                <a:rPr lang="en-US" sz="2800" baseline="-25000"/>
                <a:t>2</a:t>
              </a:r>
              <a:r>
                <a:rPr lang="en-US"/>
                <a:t>(1/p(v</a:t>
              </a:r>
              <a:r>
                <a:rPr lang="en-US" sz="2800" baseline="-25000"/>
                <a:t>1</a:t>
              </a:r>
              <a:r>
                <a:rPr lang="en-US"/>
                <a:t>)) + p(v</a:t>
              </a:r>
              <a:r>
                <a:rPr lang="en-US" sz="2800" baseline="-25000"/>
                <a:t>2</a:t>
              </a:r>
              <a:r>
                <a:rPr lang="en-US"/>
                <a:t>) log</a:t>
              </a:r>
              <a:r>
                <a:rPr lang="en-US" sz="2800" baseline="-25000"/>
                <a:t>2</a:t>
              </a:r>
              <a:r>
                <a:rPr lang="en-US"/>
                <a:t>(1/p(v</a:t>
              </a:r>
              <a:r>
                <a:rPr lang="en-US" sz="2800" baseline="-25000"/>
                <a:t>2</a:t>
              </a:r>
              <a:r>
                <a:rPr lang="en-US"/>
                <a:t>)) +…+ p(v</a:t>
              </a:r>
              <a:r>
                <a:rPr lang="en-US" sz="2800" baseline="-25000"/>
                <a:t>n</a:t>
              </a:r>
              <a:r>
                <a:rPr lang="en-US"/>
                <a:t>) log</a:t>
              </a:r>
              <a:r>
                <a:rPr lang="en-US" sz="2800" baseline="-25000"/>
                <a:t>2</a:t>
              </a:r>
              <a:r>
                <a:rPr lang="en-US"/>
                <a:t>(1/p(v</a:t>
              </a:r>
              <a:r>
                <a:rPr lang="en-US" sz="2800" baseline="-25000"/>
                <a:t>n</a:t>
              </a:r>
              <a:r>
                <a:rPr lang="en-US"/>
                <a:t>))</a:t>
              </a:r>
            </a:p>
          </p:txBody>
        </p:sp>
      </p:grp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531813" y="4460875"/>
            <a:ext cx="61150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Examples: 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Information content with the fair coin: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Information content with the totally unfair: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Information content with the very unfair: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629400" y="5181600"/>
            <a:ext cx="181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I(1/2,1/2) = 1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629400" y="5562600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I(1,0) = 0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629400" y="5959475"/>
            <a:ext cx="2105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I(1/100,99/100)</a:t>
            </a:r>
          </a:p>
          <a:p>
            <a:r>
              <a:rPr lang="en-US"/>
              <a:t>= 0.08</a:t>
            </a:r>
          </a:p>
        </p:txBody>
      </p:sp>
      <p:pic>
        <p:nvPicPr>
          <p:cNvPr id="11" name="Picture 2" descr="File:Binary entropy plo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3091"/>
            <a:ext cx="2026257" cy="195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utoUpdateAnimBg="0"/>
      <p:bldP spid="41996" grpId="0" autoUpdateAnimBg="0"/>
      <p:bldP spid="41997" grpId="0" autoUpdateAnimBg="0"/>
      <p:bldP spid="41998" grpId="0" autoUpdateAnimBg="0"/>
      <p:bldP spid="4199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1143000"/>
          </a:xfrm>
        </p:spPr>
        <p:txBody>
          <a:bodyPr/>
          <a:lstStyle/>
          <a:p>
            <a:r>
              <a:rPr lang="en-US" sz="3600" b="1"/>
              <a:t>Selection of a Good Attribute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33400" y="1787525"/>
            <a:ext cx="7975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For Decision Trees: suppose that the training set has p positive examples and n negative. The information content expected in a correct answer: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905000" y="2971800"/>
            <a:ext cx="2397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I(p/(p+n),n/(p+n))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457200" y="3657600"/>
            <a:ext cx="7975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We can now measure how much information is needed after testing an attribute A: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Suppose that A has v values. Thus, if E is the training set, E is partitioned into subsets E</a:t>
            </a:r>
            <a:r>
              <a:rPr lang="en-US" sz="2800" baseline="-25000"/>
              <a:t>1</a:t>
            </a:r>
            <a:r>
              <a:rPr lang="en-US"/>
              <a:t>, …, E</a:t>
            </a:r>
            <a:r>
              <a:rPr lang="en-US" sz="2800" baseline="-25000"/>
              <a:t>v</a:t>
            </a:r>
            <a:r>
              <a:rPr lang="en-US"/>
              <a:t>. 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Each subset E</a:t>
            </a:r>
            <a:r>
              <a:rPr lang="en-US" sz="2800" baseline="-25000"/>
              <a:t>i</a:t>
            </a:r>
            <a:r>
              <a:rPr lang="en-US"/>
              <a:t> has p</a:t>
            </a:r>
            <a:r>
              <a:rPr lang="en-US" sz="2800" baseline="-25000"/>
              <a:t>i</a:t>
            </a:r>
            <a:r>
              <a:rPr lang="en-US"/>
              <a:t> positive and n</a:t>
            </a:r>
            <a:r>
              <a:rPr lang="en-US" sz="2800" baseline="-25000"/>
              <a:t>i</a:t>
            </a:r>
            <a:r>
              <a:rPr lang="en-US"/>
              <a:t> negative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  <p:bldP spid="43013" grpId="0" autoUpdateAnimBg="0"/>
      <p:bldP spid="4301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1143000"/>
          </a:xfrm>
        </p:spPr>
        <p:txBody>
          <a:bodyPr/>
          <a:lstStyle/>
          <a:p>
            <a:r>
              <a:rPr lang="en-US" sz="3600" b="1"/>
              <a:t>Selection of a Good Attribute (II)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305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Each subset E</a:t>
            </a:r>
            <a:r>
              <a:rPr lang="en-US" sz="2800" baseline="-25000"/>
              <a:t>i</a:t>
            </a:r>
            <a:r>
              <a:rPr lang="en-US"/>
              <a:t> has p</a:t>
            </a:r>
            <a:r>
              <a:rPr lang="en-US" sz="2800" baseline="-25000"/>
              <a:t>i</a:t>
            </a:r>
            <a:r>
              <a:rPr lang="en-US"/>
              <a:t> positive and n</a:t>
            </a:r>
            <a:r>
              <a:rPr lang="en-US" sz="2800" baseline="-25000"/>
              <a:t>i</a:t>
            </a:r>
            <a:r>
              <a:rPr lang="en-US"/>
              <a:t> negative examples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If we go along the i branch, the information content of the i branch is given by: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352800" y="2667000"/>
            <a:ext cx="302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I(p</a:t>
            </a:r>
            <a:r>
              <a:rPr lang="en-US" sz="2800" baseline="-25000"/>
              <a:t>i</a:t>
            </a:r>
            <a:r>
              <a:rPr lang="en-US"/>
              <a:t>/(p</a:t>
            </a:r>
            <a:r>
              <a:rPr lang="en-US" sz="2800" baseline="-25000"/>
              <a:t>i</a:t>
            </a:r>
            <a:r>
              <a:rPr lang="en-US"/>
              <a:t>+ n</a:t>
            </a:r>
            <a:r>
              <a:rPr lang="en-US" sz="2800" baseline="-25000"/>
              <a:t>i</a:t>
            </a:r>
            <a:r>
              <a:rPr lang="en-US"/>
              <a:t>), n</a:t>
            </a:r>
            <a:r>
              <a:rPr lang="en-US" sz="2800" baseline="-25000"/>
              <a:t>i</a:t>
            </a:r>
            <a:r>
              <a:rPr lang="en-US"/>
              <a:t>/(p</a:t>
            </a:r>
            <a:r>
              <a:rPr lang="en-US" sz="2800" baseline="-25000"/>
              <a:t>i</a:t>
            </a:r>
            <a:r>
              <a:rPr lang="en-US"/>
              <a:t>+ n</a:t>
            </a:r>
            <a:r>
              <a:rPr lang="en-US" sz="2800" baseline="-25000"/>
              <a:t>i</a:t>
            </a:r>
            <a:r>
              <a:rPr lang="en-US"/>
              <a:t>))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35000" y="3352800"/>
            <a:ext cx="797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Probability that an example has the i-th attribute of A: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794125" y="3698875"/>
            <a:ext cx="2838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P(A,i) =(p</a:t>
            </a:r>
            <a:r>
              <a:rPr lang="en-US" sz="2800" baseline="-25000"/>
              <a:t>i</a:t>
            </a:r>
            <a:r>
              <a:rPr lang="en-US"/>
              <a:t>+ n</a:t>
            </a:r>
            <a:r>
              <a:rPr lang="en-US" sz="2800" baseline="-25000"/>
              <a:t>i</a:t>
            </a:r>
            <a:r>
              <a:rPr lang="en-US"/>
              <a:t>)/(p+n)</a:t>
            </a:r>
          </a:p>
        </p:txBody>
      </p:sp>
      <p:grpSp>
        <p:nvGrpSpPr>
          <p:cNvPr id="44045" name="Group 13"/>
          <p:cNvGrpSpPr>
            <a:grpSpLocks/>
          </p:cNvGrpSpPr>
          <p:nvPr/>
        </p:nvGrpSpPr>
        <p:grpSpPr bwMode="auto">
          <a:xfrm>
            <a:off x="457200" y="4454525"/>
            <a:ext cx="7975600" cy="2143125"/>
            <a:chOff x="288" y="2806"/>
            <a:chExt cx="5024" cy="1350"/>
          </a:xfrm>
        </p:grpSpPr>
        <p:sp>
          <p:nvSpPr>
            <p:cNvPr id="44043" name="Text Box 11"/>
            <p:cNvSpPr txBox="1">
              <a:spLocks noChangeArrowheads="1"/>
            </p:cNvSpPr>
            <p:nvPr/>
          </p:nvSpPr>
          <p:spPr bwMode="auto">
            <a:xfrm>
              <a:off x="288" y="2806"/>
              <a:ext cx="50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/>
                <a:t>Bits of information to classify an example after testing attribute A:</a:t>
              </a:r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624" y="3408"/>
              <a:ext cx="4321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Reminder(A) = p(A,1) I(p</a:t>
              </a:r>
              <a:r>
                <a:rPr lang="en-US" sz="2800" baseline="-25000"/>
                <a:t>1</a:t>
              </a:r>
              <a:r>
                <a:rPr lang="en-US"/>
                <a:t>/(p</a:t>
              </a:r>
              <a:r>
                <a:rPr lang="en-US" sz="2800" baseline="-25000"/>
                <a:t>1</a:t>
              </a:r>
              <a:r>
                <a:rPr lang="en-US"/>
                <a:t>+ n</a:t>
              </a:r>
              <a:r>
                <a:rPr lang="en-US" sz="2800" baseline="-25000"/>
                <a:t>1</a:t>
              </a:r>
              <a:r>
                <a:rPr lang="en-US"/>
                <a:t>), n</a:t>
              </a:r>
              <a:r>
                <a:rPr lang="en-US" sz="2800" baseline="-25000"/>
                <a:t>1</a:t>
              </a:r>
              <a:r>
                <a:rPr lang="en-US"/>
                <a:t>/(p</a:t>
              </a:r>
              <a:r>
                <a:rPr lang="en-US" sz="2800" baseline="-25000"/>
                <a:t>1</a:t>
              </a:r>
              <a:r>
                <a:rPr lang="en-US"/>
                <a:t>+ n</a:t>
              </a:r>
              <a:r>
                <a:rPr lang="en-US" sz="2800" baseline="-25000"/>
                <a:t>1</a:t>
              </a:r>
              <a:r>
                <a:rPr lang="en-US"/>
                <a:t>)) +</a:t>
              </a:r>
            </a:p>
            <a:p>
              <a:r>
                <a:rPr lang="en-US"/>
                <a:t>                         p(A,2) I(p</a:t>
              </a:r>
              <a:r>
                <a:rPr lang="en-US" sz="2800" baseline="-25000"/>
                <a:t>2</a:t>
              </a:r>
              <a:r>
                <a:rPr lang="en-US"/>
                <a:t>/(p</a:t>
              </a:r>
              <a:r>
                <a:rPr lang="en-US" sz="2800" baseline="-25000"/>
                <a:t>2</a:t>
              </a:r>
              <a:r>
                <a:rPr lang="en-US"/>
                <a:t>+ n</a:t>
              </a:r>
              <a:r>
                <a:rPr lang="en-US" sz="2800" baseline="-25000"/>
                <a:t>2</a:t>
              </a:r>
              <a:r>
                <a:rPr lang="en-US"/>
                <a:t>), n</a:t>
              </a:r>
              <a:r>
                <a:rPr lang="en-US" sz="2800" baseline="-25000"/>
                <a:t>2</a:t>
              </a:r>
              <a:r>
                <a:rPr lang="en-US"/>
                <a:t>/(p</a:t>
              </a:r>
              <a:r>
                <a:rPr lang="en-US" sz="2800" baseline="-25000"/>
                <a:t>2</a:t>
              </a:r>
              <a:r>
                <a:rPr lang="en-US"/>
                <a:t>+ n</a:t>
              </a:r>
              <a:r>
                <a:rPr lang="en-US" sz="2800" baseline="-25000"/>
                <a:t>2</a:t>
              </a:r>
              <a:r>
                <a:rPr lang="en-US"/>
                <a:t>)) +…+</a:t>
              </a:r>
            </a:p>
            <a:p>
              <a:r>
                <a:rPr lang="en-US"/>
                <a:t>                         p(A,v) I(p</a:t>
              </a:r>
              <a:r>
                <a:rPr lang="en-US" sz="2800" baseline="-25000"/>
                <a:t>v</a:t>
              </a:r>
              <a:r>
                <a:rPr lang="en-US"/>
                <a:t>/(p</a:t>
              </a:r>
              <a:r>
                <a:rPr lang="en-US" sz="2800" baseline="-25000"/>
                <a:t>v</a:t>
              </a:r>
              <a:r>
                <a:rPr lang="en-US"/>
                <a:t>+ n</a:t>
              </a:r>
              <a:r>
                <a:rPr lang="en-US" sz="2800" baseline="-25000"/>
                <a:t>v</a:t>
              </a:r>
              <a:r>
                <a:rPr lang="en-US"/>
                <a:t>), n</a:t>
              </a:r>
              <a:r>
                <a:rPr lang="en-US" sz="2800" baseline="-25000"/>
                <a:t>v</a:t>
              </a:r>
              <a:r>
                <a:rPr lang="en-US"/>
                <a:t>/(p</a:t>
              </a:r>
              <a:r>
                <a:rPr lang="en-US" sz="2800" baseline="-25000"/>
                <a:t>v</a:t>
              </a:r>
              <a:r>
                <a:rPr lang="en-US"/>
                <a:t>+ n</a:t>
              </a:r>
              <a:r>
                <a:rPr lang="en-US" sz="2800" baseline="-25000"/>
                <a:t>v</a:t>
              </a:r>
              <a:r>
                <a:rPr lang="en-US"/>
                <a:t>))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44039" grpId="0" autoUpdateAnimBg="0"/>
      <p:bldP spid="4404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1143000"/>
          </a:xfrm>
        </p:spPr>
        <p:txBody>
          <a:bodyPr/>
          <a:lstStyle/>
          <a:p>
            <a:r>
              <a:rPr lang="en-US" sz="3600" b="1"/>
              <a:t>Selection of a Good Attribute (III)</a:t>
            </a:r>
          </a:p>
        </p:txBody>
      </p:sp>
      <p:grpSp>
        <p:nvGrpSpPr>
          <p:cNvPr id="45063" name="Group 7"/>
          <p:cNvGrpSpPr>
            <a:grpSpLocks/>
          </p:cNvGrpSpPr>
          <p:nvPr/>
        </p:nvGrpSpPr>
        <p:grpSpPr bwMode="auto">
          <a:xfrm>
            <a:off x="457200" y="1676400"/>
            <a:ext cx="7975600" cy="1412875"/>
            <a:chOff x="288" y="2806"/>
            <a:chExt cx="5024" cy="890"/>
          </a:xfrm>
        </p:grpSpPr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288" y="2806"/>
              <a:ext cx="50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/>
                <a:t>The </a:t>
              </a:r>
              <a:r>
                <a:rPr lang="en-US" b="1"/>
                <a:t>information gain</a:t>
              </a:r>
              <a:r>
                <a:rPr lang="en-US"/>
                <a:t> of testing an attribute A:</a:t>
              </a:r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624" y="3408"/>
              <a:ext cx="36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Gain(A) = I(p/(p+n),n/(p+n)) – Remainder(A)</a:t>
              </a:r>
            </a:p>
          </p:txBody>
        </p:sp>
      </p:grp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457200" y="3505200"/>
            <a:ext cx="7975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Example (restaurant):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Gain(Patrons) = ?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Gain(Type)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 Parts I and II Due: Monday!</a:t>
            </a:r>
            <a:endParaRPr lang="en-US" sz="3600" b="1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5344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33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36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08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79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136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5941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051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08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endParaRPr lang="en-US" b="1" dirty="0"/>
          </a:p>
          <a:p>
            <a:pPr marL="0" indent="0"/>
            <a:r>
              <a:rPr lang="en-US" b="1" dirty="0"/>
              <a:t>1</a:t>
            </a:r>
            <a:r>
              <a:rPr lang="en-US" b="1" dirty="0" smtClean="0"/>
              <a:t>. (ALL) </a:t>
            </a:r>
            <a:r>
              <a:rPr lang="en-US" dirty="0" smtClean="0"/>
              <a:t>Compute </a:t>
            </a:r>
            <a:r>
              <a:rPr lang="en-US" dirty="0"/>
              <a:t>Gain(Patrons) and Gain(Type</a:t>
            </a:r>
            <a:r>
              <a:rPr lang="en-US" dirty="0" smtClean="0"/>
              <a:t>) for restaurant example (see Slide 5 for a complete table)</a:t>
            </a:r>
          </a:p>
          <a:p>
            <a:pPr>
              <a:buFontTx/>
              <a:buAutoNum type="arabicPeriod"/>
            </a:pPr>
            <a:endParaRPr lang="en-US" dirty="0" smtClean="0"/>
          </a:p>
          <a:p>
            <a:pPr marL="0" indent="0"/>
            <a:r>
              <a:rPr lang="en-US" b="1" dirty="0"/>
              <a:t>2</a:t>
            </a:r>
            <a:r>
              <a:rPr lang="en-US" b="1" dirty="0" smtClean="0"/>
              <a:t>.</a:t>
            </a:r>
            <a:r>
              <a:rPr lang="en-US" dirty="0" smtClean="0"/>
              <a:t> (</a:t>
            </a:r>
            <a:r>
              <a:rPr lang="en-US" b="1" dirty="0" smtClean="0"/>
              <a:t>CSE </a:t>
            </a:r>
            <a:r>
              <a:rPr lang="en-US" b="1" dirty="0"/>
              <a:t>435</a:t>
            </a:r>
            <a:r>
              <a:rPr lang="en-US" dirty="0"/>
              <a:t>) What is the complexity of the algorithm shown in Slide </a:t>
            </a:r>
            <a:r>
              <a:rPr lang="en-US" dirty="0" smtClean="0"/>
              <a:t>11, </a:t>
            </a:r>
            <a:r>
              <a:rPr lang="en-US" dirty="0"/>
              <a:t>assuming that the selection of the attribute in Step 2 is done by the information gain formula of Slide </a:t>
            </a:r>
            <a:r>
              <a:rPr lang="en-US" dirty="0" smtClean="0"/>
              <a:t>26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b="1" dirty="0"/>
              <a:t>3</a:t>
            </a:r>
            <a:r>
              <a:rPr lang="en-US" b="1" dirty="0" smtClean="0"/>
              <a:t>.</a:t>
            </a:r>
            <a:r>
              <a:rPr lang="en-US" dirty="0" smtClean="0"/>
              <a:t> (</a:t>
            </a:r>
            <a:r>
              <a:rPr lang="en-US" b="1" dirty="0" smtClean="0"/>
              <a:t>Optional</a:t>
            </a:r>
            <a:r>
              <a:rPr lang="en-US" dirty="0" smtClean="0"/>
              <a:t>) </a:t>
            </a:r>
            <a:r>
              <a:rPr lang="en-US" dirty="0"/>
              <a:t>Show a counter-example proving that </a:t>
            </a:r>
            <a:r>
              <a:rPr lang="en-US" dirty="0" smtClean="0"/>
              <a:t>using information gain does </a:t>
            </a:r>
            <a:r>
              <a:rPr lang="en-US" dirty="0"/>
              <a:t>not necessarily produces an optimal decision tree (that is you construct a table and the resulting decision tree from the algorithm </a:t>
            </a:r>
            <a:r>
              <a:rPr lang="en-US" dirty="0" smtClean="0"/>
              <a:t>is </a:t>
            </a:r>
            <a:r>
              <a:rPr lang="en-US" dirty="0"/>
              <a:t>not the optimal one)</a:t>
            </a:r>
          </a:p>
          <a:p>
            <a:pPr>
              <a:buFontTx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25090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Homework Part I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/>
              <a:t>Construction of Optimal Decision Trees is NP-Complete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/>
              <a:t>4. (All</a:t>
            </a:r>
            <a:r>
              <a:rPr lang="en-US" sz="2400" dirty="0"/>
              <a:t>)</a:t>
            </a:r>
            <a:r>
              <a:rPr lang="en-US" sz="2400" dirty="0" smtClean="0"/>
              <a:t> See Slide 8. Note: you have to create a table for which one can extract decision trees with same height but one has smaller APL than the other none. </a:t>
            </a:r>
            <a:r>
              <a:rPr lang="en-US" sz="2400" b="1" dirty="0" smtClean="0"/>
              <a:t>Show the table and both trees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400" b="1" dirty="0"/>
              <a:t>5</a:t>
            </a:r>
            <a:r>
              <a:rPr lang="en-US" sz="2400" b="1" dirty="0" smtClean="0"/>
              <a:t> (CSE 435)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Formulate the generation of an optimal decision tree as a </a:t>
            </a:r>
            <a:r>
              <a:rPr lang="en-US" sz="2400" dirty="0"/>
              <a:t>decision problem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Design a (deterministic) </a:t>
            </a:r>
            <a:r>
              <a:rPr lang="en-US" sz="2400" dirty="0"/>
              <a:t>algorithm solving the decision problem. </a:t>
            </a:r>
            <a:r>
              <a:rPr lang="en-US" sz="2400" dirty="0" smtClean="0"/>
              <a:t>Explain the </a:t>
            </a:r>
            <a:r>
              <a:rPr lang="en-US" sz="2400" dirty="0"/>
              <a:t>complexity of this algorithm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Discuss what makes the decision problem so difficult. 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26292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Homework Part II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Example, Training Sets in IDT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1727200"/>
            <a:ext cx="862647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Each row in the table (i.e., entry for the </a:t>
            </a:r>
            <a:r>
              <a:rPr lang="en-US" dirty="0" smtClean="0">
                <a:solidFill>
                  <a:srgbClr val="000000"/>
                </a:solidFill>
              </a:rPr>
              <a:t>Boolean </a:t>
            </a:r>
            <a:r>
              <a:rPr lang="en-US" dirty="0">
                <a:solidFill>
                  <a:srgbClr val="000000"/>
                </a:solidFill>
              </a:rPr>
              <a:t>function) is an example</a:t>
            </a:r>
          </a:p>
          <a:p>
            <a:pPr>
              <a:buFontTx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All rows form the training set</a:t>
            </a:r>
          </a:p>
          <a:p>
            <a:pPr>
              <a:buFontTx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If the classification of the example is “yes”, we say that the example is </a:t>
            </a:r>
            <a:r>
              <a:rPr lang="en-US" b="1" dirty="0">
                <a:solidFill>
                  <a:srgbClr val="000000"/>
                </a:solidFill>
              </a:rPr>
              <a:t>positive</a:t>
            </a:r>
            <a:r>
              <a:rPr lang="en-US" dirty="0">
                <a:solidFill>
                  <a:srgbClr val="000000"/>
                </a:solidFill>
              </a:rPr>
              <a:t>, otherwise we say that the example is </a:t>
            </a:r>
            <a:r>
              <a:rPr lang="en-US" b="1" dirty="0" smtClean="0">
                <a:solidFill>
                  <a:srgbClr val="000000"/>
                </a:solidFill>
              </a:rPr>
              <a:t>negative </a:t>
            </a:r>
            <a:r>
              <a:rPr lang="en-US" dirty="0" smtClean="0">
                <a:solidFill>
                  <a:srgbClr val="000000"/>
                </a:solidFill>
              </a:rPr>
              <a:t>(this is called Boolean or Binary classification)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 b="1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The algorithm we are going to present can be easily extended to non-Boolean classification problems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That is, problems in which there are 3 or more possible classes 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Example of such problems? </a:t>
            </a: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 b="1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5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Induction of Decision Trees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80930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Objective: find a </a:t>
            </a:r>
            <a:r>
              <a:rPr lang="en-US" b="1" dirty="0">
                <a:solidFill>
                  <a:srgbClr val="000000"/>
                </a:solidFill>
              </a:rPr>
              <a:t>concise</a:t>
            </a:r>
            <a:r>
              <a:rPr lang="en-US" dirty="0">
                <a:solidFill>
                  <a:srgbClr val="000000"/>
                </a:solidFill>
              </a:rPr>
              <a:t> decision tree that agrees with the </a:t>
            </a:r>
            <a:r>
              <a:rPr lang="en-US" dirty="0" smtClean="0">
                <a:solidFill>
                  <a:srgbClr val="000000"/>
                </a:solidFill>
              </a:rPr>
              <a:t>examples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“concise” instead of “optimal” because the latter is NP-complete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91247" y="5638800"/>
            <a:ext cx="8245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The guiding principle we are going to use is the Ockham’s razor principle: the most likely hypothesis is the simplest one that is consistent with the examples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85800" y="3276600"/>
            <a:ext cx="855027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So we will perform heuristic approximations to the problem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Aiming at getting good solutions but not necessarily optimal</a:t>
            </a:r>
          </a:p>
          <a:p>
            <a:pPr lvl="1">
              <a:buFontTx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Sometimes the algorithm do generate optimal solutions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for the simple restaurant example the algorithm does find an optimal solution)</a:t>
            </a:r>
          </a:p>
          <a:p>
            <a:pPr marL="1257300" lvl="2" indent="-342900">
              <a:buFont typeface="Wingdings" pitchFamily="2" charset="2"/>
              <a:buChar char="Ø"/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buFontTx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4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Example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06" t="29167" r="9766" b="19792"/>
          <a:stretch>
            <a:fillRect/>
          </a:stretch>
        </p:blipFill>
        <p:spPr bwMode="auto">
          <a:xfrm>
            <a:off x="374635" y="1676400"/>
            <a:ext cx="8388365" cy="441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/>
              <a:t>Example of a Decision Tree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481388" y="914400"/>
            <a:ext cx="7683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Bar?</a:t>
            </a:r>
          </a:p>
        </p:txBody>
      </p:sp>
      <p:sp>
        <p:nvSpPr>
          <p:cNvPr id="15465" name="Text Box 105"/>
          <p:cNvSpPr txBox="1">
            <a:spLocks noChangeArrowheads="1"/>
          </p:cNvSpPr>
          <p:nvPr/>
        </p:nvSpPr>
        <p:spPr bwMode="auto">
          <a:xfrm>
            <a:off x="3886200" y="13716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5467" name="Line 107"/>
          <p:cNvSpPr>
            <a:spLocks noChangeShapeType="1"/>
          </p:cNvSpPr>
          <p:nvPr/>
        </p:nvSpPr>
        <p:spPr bwMode="auto">
          <a:xfrm>
            <a:off x="2819400" y="2209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8" name="Text Box 108"/>
          <p:cNvSpPr txBox="1">
            <a:spLocks noChangeArrowheads="1"/>
          </p:cNvSpPr>
          <p:nvPr/>
        </p:nvSpPr>
        <p:spPr bwMode="auto">
          <a:xfrm>
            <a:off x="3143250" y="225107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5469" name="Text Box 109"/>
          <p:cNvSpPr txBox="1">
            <a:spLocks noChangeArrowheads="1"/>
          </p:cNvSpPr>
          <p:nvPr/>
        </p:nvSpPr>
        <p:spPr bwMode="auto">
          <a:xfrm>
            <a:off x="3184525" y="2743200"/>
            <a:ext cx="7191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Hun</a:t>
            </a:r>
          </a:p>
        </p:txBody>
      </p:sp>
      <p:sp>
        <p:nvSpPr>
          <p:cNvPr id="15470" name="Line 110"/>
          <p:cNvSpPr>
            <a:spLocks noChangeShapeType="1"/>
          </p:cNvSpPr>
          <p:nvPr/>
        </p:nvSpPr>
        <p:spPr bwMode="auto">
          <a:xfrm flipH="1">
            <a:off x="3276600" y="3200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1" name="Text Box 111"/>
          <p:cNvSpPr txBox="1">
            <a:spLocks noChangeArrowheads="1"/>
          </p:cNvSpPr>
          <p:nvPr/>
        </p:nvSpPr>
        <p:spPr bwMode="auto">
          <a:xfrm>
            <a:off x="2819400" y="3200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5472" name="Text Box 112"/>
          <p:cNvSpPr txBox="1">
            <a:spLocks noChangeArrowheads="1"/>
          </p:cNvSpPr>
          <p:nvPr/>
        </p:nvSpPr>
        <p:spPr bwMode="auto">
          <a:xfrm>
            <a:off x="2803525" y="3733800"/>
            <a:ext cx="5826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Pat</a:t>
            </a:r>
          </a:p>
        </p:txBody>
      </p:sp>
      <p:sp>
        <p:nvSpPr>
          <p:cNvPr id="15473" name="Line 113"/>
          <p:cNvSpPr>
            <a:spLocks noChangeShapeType="1"/>
          </p:cNvSpPr>
          <p:nvPr/>
        </p:nvSpPr>
        <p:spPr bwMode="auto">
          <a:xfrm flipH="1">
            <a:off x="2895600" y="4191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4" name="Text Box 114"/>
          <p:cNvSpPr txBox="1">
            <a:spLocks noChangeArrowheads="1"/>
          </p:cNvSpPr>
          <p:nvPr/>
        </p:nvSpPr>
        <p:spPr bwMode="auto">
          <a:xfrm>
            <a:off x="2209800" y="4191000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full</a:t>
            </a:r>
          </a:p>
        </p:txBody>
      </p:sp>
      <p:sp>
        <p:nvSpPr>
          <p:cNvPr id="15475" name="Text Box 115"/>
          <p:cNvSpPr txBox="1">
            <a:spLocks noChangeArrowheads="1"/>
          </p:cNvSpPr>
          <p:nvPr/>
        </p:nvSpPr>
        <p:spPr bwMode="auto">
          <a:xfrm>
            <a:off x="2498725" y="4638675"/>
            <a:ext cx="5826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Alt</a:t>
            </a:r>
          </a:p>
        </p:txBody>
      </p:sp>
      <p:sp>
        <p:nvSpPr>
          <p:cNvPr id="15476" name="Line 116"/>
          <p:cNvSpPr>
            <a:spLocks noChangeShapeType="1"/>
          </p:cNvSpPr>
          <p:nvPr/>
        </p:nvSpPr>
        <p:spPr bwMode="auto">
          <a:xfrm flipH="1">
            <a:off x="2590800" y="5105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7" name="Text Box 117"/>
          <p:cNvSpPr txBox="1">
            <a:spLocks noChangeArrowheads="1"/>
          </p:cNvSpPr>
          <p:nvPr/>
        </p:nvSpPr>
        <p:spPr bwMode="auto">
          <a:xfrm>
            <a:off x="2346325" y="53752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15478" name="Text Box 118"/>
          <p:cNvSpPr txBox="1">
            <a:spLocks noChangeArrowheads="1"/>
          </p:cNvSpPr>
          <p:nvPr/>
        </p:nvSpPr>
        <p:spPr bwMode="auto">
          <a:xfrm>
            <a:off x="2057400" y="6162675"/>
            <a:ext cx="600075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5479" name="Line 119"/>
          <p:cNvSpPr>
            <a:spLocks noChangeShapeType="1"/>
          </p:cNvSpPr>
          <p:nvPr/>
        </p:nvSpPr>
        <p:spPr bwMode="auto">
          <a:xfrm flipH="1">
            <a:off x="2362200" y="5791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80" name="Text Box 120"/>
          <p:cNvSpPr txBox="1">
            <a:spLocks noChangeArrowheads="1"/>
          </p:cNvSpPr>
          <p:nvPr/>
        </p:nvSpPr>
        <p:spPr bwMode="auto">
          <a:xfrm>
            <a:off x="3794125" y="37750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15481" name="Text Box 121"/>
          <p:cNvSpPr txBox="1">
            <a:spLocks noChangeArrowheads="1"/>
          </p:cNvSpPr>
          <p:nvPr/>
        </p:nvSpPr>
        <p:spPr bwMode="auto">
          <a:xfrm>
            <a:off x="5638800" y="1295400"/>
            <a:ext cx="35052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/>
              <a:t>Possible Algorithm</a:t>
            </a:r>
            <a:r>
              <a:rPr lang="en-US"/>
              <a:t>:</a:t>
            </a:r>
          </a:p>
          <a:p>
            <a:pPr>
              <a:buFontTx/>
              <a:buAutoNum type="arabicPeriod"/>
            </a:pPr>
            <a:r>
              <a:rPr lang="en-US"/>
              <a:t>Pick an attribute </a:t>
            </a:r>
            <a:r>
              <a:rPr lang="en-US" b="1"/>
              <a:t>A</a:t>
            </a:r>
            <a:r>
              <a:rPr lang="en-US"/>
              <a:t> randomly</a:t>
            </a:r>
          </a:p>
          <a:p>
            <a:pPr>
              <a:buFontTx/>
              <a:buAutoNum type="arabicPeriod"/>
            </a:pPr>
            <a:r>
              <a:rPr lang="en-US"/>
              <a:t>Make a child for every possible value of A</a:t>
            </a:r>
          </a:p>
          <a:p>
            <a:pPr>
              <a:buFontTx/>
              <a:buAutoNum type="arabicPeriod"/>
            </a:pPr>
            <a:r>
              <a:rPr lang="en-US"/>
              <a:t>Repeat 1 for every child until all attributes are exhausted</a:t>
            </a:r>
          </a:p>
          <a:p>
            <a:pPr>
              <a:buFontTx/>
              <a:buAutoNum type="arabicPeriod"/>
            </a:pPr>
            <a:r>
              <a:rPr lang="en-US"/>
              <a:t>Label the leaves according to the cases</a:t>
            </a:r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 flipH="1">
            <a:off x="3048000" y="1371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2819400" y="1219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15448" name="Text Box 88"/>
          <p:cNvSpPr txBox="1">
            <a:spLocks noChangeArrowheads="1"/>
          </p:cNvSpPr>
          <p:nvPr/>
        </p:nvSpPr>
        <p:spPr bwMode="auto">
          <a:xfrm>
            <a:off x="2574925" y="1743075"/>
            <a:ext cx="54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Fri</a:t>
            </a:r>
          </a:p>
        </p:txBody>
      </p:sp>
      <p:sp>
        <p:nvSpPr>
          <p:cNvPr id="15449" name="Line 89"/>
          <p:cNvSpPr>
            <a:spLocks noChangeShapeType="1"/>
          </p:cNvSpPr>
          <p:nvPr/>
        </p:nvSpPr>
        <p:spPr bwMode="auto">
          <a:xfrm flipH="1">
            <a:off x="2514600" y="2209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0" name="Text Box 90"/>
          <p:cNvSpPr txBox="1">
            <a:spLocks noChangeArrowheads="1"/>
          </p:cNvSpPr>
          <p:nvPr/>
        </p:nvSpPr>
        <p:spPr bwMode="auto">
          <a:xfrm>
            <a:off x="1949450" y="2098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15451" name="Text Box 91"/>
          <p:cNvSpPr txBox="1">
            <a:spLocks noChangeArrowheads="1"/>
          </p:cNvSpPr>
          <p:nvPr/>
        </p:nvSpPr>
        <p:spPr bwMode="auto">
          <a:xfrm>
            <a:off x="2117725" y="2590800"/>
            <a:ext cx="7191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Hun</a:t>
            </a:r>
          </a:p>
        </p:txBody>
      </p:sp>
      <p:sp>
        <p:nvSpPr>
          <p:cNvPr id="15452" name="Line 92"/>
          <p:cNvSpPr>
            <a:spLocks noChangeShapeType="1"/>
          </p:cNvSpPr>
          <p:nvPr/>
        </p:nvSpPr>
        <p:spPr bwMode="auto">
          <a:xfrm flipH="1">
            <a:off x="2209800" y="3048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3" name="Text Box 93"/>
          <p:cNvSpPr txBox="1">
            <a:spLocks noChangeArrowheads="1"/>
          </p:cNvSpPr>
          <p:nvPr/>
        </p:nvSpPr>
        <p:spPr bwMode="auto">
          <a:xfrm>
            <a:off x="1660525" y="308927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5454" name="Text Box 94"/>
          <p:cNvSpPr txBox="1">
            <a:spLocks noChangeArrowheads="1"/>
          </p:cNvSpPr>
          <p:nvPr/>
        </p:nvSpPr>
        <p:spPr bwMode="auto">
          <a:xfrm>
            <a:off x="1736725" y="3581400"/>
            <a:ext cx="5826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Pat</a:t>
            </a:r>
          </a:p>
        </p:txBody>
      </p:sp>
      <p:sp>
        <p:nvSpPr>
          <p:cNvPr id="15455" name="Line 95"/>
          <p:cNvSpPr>
            <a:spLocks noChangeShapeType="1"/>
          </p:cNvSpPr>
          <p:nvPr/>
        </p:nvSpPr>
        <p:spPr bwMode="auto">
          <a:xfrm flipH="1">
            <a:off x="1828800" y="4038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6" name="Text Box 96"/>
          <p:cNvSpPr txBox="1">
            <a:spLocks noChangeArrowheads="1"/>
          </p:cNvSpPr>
          <p:nvPr/>
        </p:nvSpPr>
        <p:spPr bwMode="auto">
          <a:xfrm>
            <a:off x="1143000" y="40386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some</a:t>
            </a:r>
          </a:p>
        </p:txBody>
      </p:sp>
      <p:sp>
        <p:nvSpPr>
          <p:cNvPr id="15457" name="Text Box 97"/>
          <p:cNvSpPr txBox="1">
            <a:spLocks noChangeArrowheads="1"/>
          </p:cNvSpPr>
          <p:nvPr/>
        </p:nvSpPr>
        <p:spPr bwMode="auto">
          <a:xfrm>
            <a:off x="1431925" y="4486275"/>
            <a:ext cx="5826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Alt</a:t>
            </a:r>
          </a:p>
        </p:txBody>
      </p:sp>
      <p:sp>
        <p:nvSpPr>
          <p:cNvPr id="15458" name="Line 98"/>
          <p:cNvSpPr>
            <a:spLocks noChangeShapeType="1"/>
          </p:cNvSpPr>
          <p:nvPr/>
        </p:nvSpPr>
        <p:spPr bwMode="auto">
          <a:xfrm flipH="1">
            <a:off x="1524000" y="4953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1" name="Text Box 101"/>
          <p:cNvSpPr txBox="1">
            <a:spLocks noChangeArrowheads="1"/>
          </p:cNvSpPr>
          <p:nvPr/>
        </p:nvSpPr>
        <p:spPr bwMode="auto">
          <a:xfrm>
            <a:off x="1279525" y="52228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15462" name="Text Box 102"/>
          <p:cNvSpPr txBox="1">
            <a:spLocks noChangeArrowheads="1"/>
          </p:cNvSpPr>
          <p:nvPr/>
        </p:nvSpPr>
        <p:spPr bwMode="auto">
          <a:xfrm>
            <a:off x="990600" y="6010275"/>
            <a:ext cx="600075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5463" name="Line 103"/>
          <p:cNvSpPr>
            <a:spLocks noChangeShapeType="1"/>
          </p:cNvSpPr>
          <p:nvPr/>
        </p:nvSpPr>
        <p:spPr bwMode="auto">
          <a:xfrm flipH="1">
            <a:off x="1295400" y="5638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82" name="Text Box 122"/>
          <p:cNvSpPr txBox="1">
            <a:spLocks noChangeArrowheads="1"/>
          </p:cNvSpPr>
          <p:nvPr/>
        </p:nvSpPr>
        <p:spPr bwMode="auto">
          <a:xfrm>
            <a:off x="5486400" y="5578475"/>
            <a:ext cx="3292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Problem:</a:t>
            </a:r>
            <a:r>
              <a:rPr lang="en-US"/>
              <a:t> Resulting tree could be very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80" grpId="0" autoUpdateAnimBg="0"/>
      <p:bldP spid="15481" grpId="0" autoUpdateAnimBg="0"/>
      <p:bldP spid="1548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/>
              <a:t>Example of a Decision Tree (II)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43000" y="914400"/>
            <a:ext cx="12430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Patrons?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533400" y="1336675"/>
            <a:ext cx="1954213" cy="1152525"/>
            <a:chOff x="336" y="842"/>
            <a:chExt cx="1231" cy="726"/>
          </a:xfrm>
        </p:grpSpPr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374" y="1274"/>
              <a:ext cx="314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902" y="1274"/>
              <a:ext cx="378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528" y="864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1056" y="86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336" y="842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none</a:t>
              </a: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1046" y="938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some</a:t>
              </a:r>
            </a:p>
          </p:txBody>
        </p:sp>
      </p:grpSp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838200" y="1260475"/>
            <a:ext cx="7239000" cy="2397125"/>
            <a:chOff x="528" y="794"/>
            <a:chExt cx="4560" cy="1510"/>
          </a:xfrm>
        </p:grpSpPr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1670" y="1296"/>
              <a:ext cx="120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waitEstimate?</a:t>
              </a: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528" y="1994"/>
              <a:ext cx="314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4710" y="2010"/>
              <a:ext cx="378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1392" y="864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 flipH="1">
              <a:off x="672" y="1584"/>
              <a:ext cx="110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2784" y="1584"/>
              <a:ext cx="206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3900" y="1584"/>
              <a:ext cx="4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0-10</a:t>
              </a:r>
            </a:p>
          </p:txBody>
        </p:sp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592" y="1680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&gt;60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1622" y="794"/>
              <a:ext cx="4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Full</a:t>
              </a:r>
            </a:p>
          </p:txBody>
        </p:sp>
      </p:grp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1066800" y="2514600"/>
            <a:ext cx="2632075" cy="3209925"/>
            <a:chOff x="672" y="1584"/>
            <a:chExt cx="1658" cy="2022"/>
          </a:xfrm>
        </p:grpSpPr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1344" y="2976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1258" y="1994"/>
              <a:ext cx="92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Alternate?</a:t>
              </a: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672" y="2666"/>
              <a:ext cx="112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Reservation?</a:t>
              </a:r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 flipH="1">
              <a:off x="1680" y="1584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 flipH="1">
              <a:off x="1248" y="230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Text Box 27"/>
            <p:cNvSpPr txBox="1">
              <a:spLocks noChangeArrowheads="1"/>
            </p:cNvSpPr>
            <p:nvPr/>
          </p:nvSpPr>
          <p:spPr bwMode="auto">
            <a:xfrm>
              <a:off x="1430" y="3312"/>
              <a:ext cx="421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1766" y="1706"/>
              <a:ext cx="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30-60</a:t>
              </a:r>
            </a:p>
          </p:txBody>
        </p:sp>
        <p:sp>
          <p:nvSpPr>
            <p:cNvPr id="24605" name="Text Box 29"/>
            <p:cNvSpPr txBox="1">
              <a:spLocks noChangeArrowheads="1"/>
            </p:cNvSpPr>
            <p:nvPr/>
          </p:nvSpPr>
          <p:spPr bwMode="auto">
            <a:xfrm>
              <a:off x="1132" y="225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606" name="Text Box 30"/>
            <p:cNvSpPr txBox="1">
              <a:spLocks noChangeArrowheads="1"/>
            </p:cNvSpPr>
            <p:nvPr/>
          </p:nvSpPr>
          <p:spPr bwMode="auto">
            <a:xfrm>
              <a:off x="1430" y="2954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</p:grpSp>
      <p:grpSp>
        <p:nvGrpSpPr>
          <p:cNvPr id="24607" name="Group 31"/>
          <p:cNvGrpSpPr>
            <a:grpSpLocks/>
          </p:cNvGrpSpPr>
          <p:nvPr/>
        </p:nvGrpSpPr>
        <p:grpSpPr bwMode="auto">
          <a:xfrm>
            <a:off x="517525" y="4689475"/>
            <a:ext cx="1978025" cy="1949450"/>
            <a:chOff x="326" y="2954"/>
            <a:chExt cx="1246" cy="1228"/>
          </a:xfrm>
        </p:grpSpPr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 flipH="1">
              <a:off x="576" y="3600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>
              <a:off x="1056" y="3600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Text Box 34"/>
            <p:cNvSpPr txBox="1">
              <a:spLocks noChangeArrowheads="1"/>
            </p:cNvSpPr>
            <p:nvPr/>
          </p:nvSpPr>
          <p:spPr bwMode="auto">
            <a:xfrm>
              <a:off x="326" y="3882"/>
              <a:ext cx="357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611" name="Text Box 35"/>
            <p:cNvSpPr txBox="1">
              <a:spLocks noChangeArrowheads="1"/>
            </p:cNvSpPr>
            <p:nvPr/>
          </p:nvSpPr>
          <p:spPr bwMode="auto">
            <a:xfrm>
              <a:off x="518" y="353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612" name="Text Box 36"/>
            <p:cNvSpPr txBox="1">
              <a:spLocks noChangeArrowheads="1"/>
            </p:cNvSpPr>
            <p:nvPr/>
          </p:nvSpPr>
          <p:spPr bwMode="auto">
            <a:xfrm>
              <a:off x="716" y="3306"/>
              <a:ext cx="4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Bar?</a:t>
              </a:r>
            </a:p>
          </p:txBody>
        </p:sp>
        <p:sp>
          <p:nvSpPr>
            <p:cNvPr id="24613" name="Text Box 37"/>
            <p:cNvSpPr txBox="1">
              <a:spLocks noChangeArrowheads="1"/>
            </p:cNvSpPr>
            <p:nvPr/>
          </p:nvSpPr>
          <p:spPr bwMode="auto">
            <a:xfrm>
              <a:off x="1056" y="3888"/>
              <a:ext cx="421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4614" name="Line 38"/>
            <p:cNvSpPr>
              <a:spLocks noChangeShapeType="1"/>
            </p:cNvSpPr>
            <p:nvPr/>
          </p:nvSpPr>
          <p:spPr bwMode="auto">
            <a:xfrm flipH="1">
              <a:off x="960" y="2976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Text Box 39"/>
            <p:cNvSpPr txBox="1">
              <a:spLocks noChangeArrowheads="1"/>
            </p:cNvSpPr>
            <p:nvPr/>
          </p:nvSpPr>
          <p:spPr bwMode="auto">
            <a:xfrm>
              <a:off x="854" y="295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616" name="Text Box 40"/>
            <p:cNvSpPr txBox="1">
              <a:spLocks noChangeArrowheads="1"/>
            </p:cNvSpPr>
            <p:nvPr/>
          </p:nvSpPr>
          <p:spPr bwMode="auto">
            <a:xfrm>
              <a:off x="1200" y="355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</p:grpSp>
      <p:grpSp>
        <p:nvGrpSpPr>
          <p:cNvPr id="24617" name="Group 41"/>
          <p:cNvGrpSpPr>
            <a:grpSpLocks/>
          </p:cNvGrpSpPr>
          <p:nvPr/>
        </p:nvGrpSpPr>
        <p:grpSpPr bwMode="auto">
          <a:xfrm>
            <a:off x="3032125" y="3622675"/>
            <a:ext cx="1751013" cy="2066925"/>
            <a:chOff x="1910" y="2282"/>
            <a:chExt cx="1103" cy="1302"/>
          </a:xfrm>
        </p:grpSpPr>
        <p:sp>
          <p:nvSpPr>
            <p:cNvPr id="24618" name="Text Box 42"/>
            <p:cNvSpPr txBox="1">
              <a:spLocks noChangeArrowheads="1"/>
            </p:cNvSpPr>
            <p:nvPr/>
          </p:nvSpPr>
          <p:spPr bwMode="auto">
            <a:xfrm>
              <a:off x="1910" y="2682"/>
              <a:ext cx="7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Fri/Sat?</a:t>
              </a:r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1920" y="2304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Text Box 44"/>
            <p:cNvSpPr txBox="1">
              <a:spLocks noChangeArrowheads="1"/>
            </p:cNvSpPr>
            <p:nvPr/>
          </p:nvSpPr>
          <p:spPr bwMode="auto">
            <a:xfrm>
              <a:off x="2006" y="3290"/>
              <a:ext cx="357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621" name="Text Box 45"/>
            <p:cNvSpPr txBox="1">
              <a:spLocks noChangeArrowheads="1"/>
            </p:cNvSpPr>
            <p:nvPr/>
          </p:nvSpPr>
          <p:spPr bwMode="auto">
            <a:xfrm>
              <a:off x="2592" y="3290"/>
              <a:ext cx="421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2054" y="228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 flipH="1">
              <a:off x="2160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2448" y="2976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2006" y="295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582" y="2906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</p:grpSp>
      <p:grpSp>
        <p:nvGrpSpPr>
          <p:cNvPr id="24627" name="Group 51"/>
          <p:cNvGrpSpPr>
            <a:grpSpLocks/>
          </p:cNvGrpSpPr>
          <p:nvPr/>
        </p:nvGrpSpPr>
        <p:grpSpPr bwMode="auto">
          <a:xfrm>
            <a:off x="3962400" y="2514600"/>
            <a:ext cx="4689475" cy="4114800"/>
            <a:chOff x="2496" y="1584"/>
            <a:chExt cx="2954" cy="2592"/>
          </a:xfrm>
        </p:grpSpPr>
        <p:sp>
          <p:nvSpPr>
            <p:cNvPr id="24628" name="Line 52"/>
            <p:cNvSpPr>
              <a:spLocks noChangeShapeType="1"/>
            </p:cNvSpPr>
            <p:nvPr/>
          </p:nvSpPr>
          <p:spPr bwMode="auto">
            <a:xfrm flipH="1">
              <a:off x="3360" y="2304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Text Box 53"/>
            <p:cNvSpPr txBox="1">
              <a:spLocks noChangeArrowheads="1"/>
            </p:cNvSpPr>
            <p:nvPr/>
          </p:nvSpPr>
          <p:spPr bwMode="auto">
            <a:xfrm>
              <a:off x="3286" y="1994"/>
              <a:ext cx="79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Hungry?</a:t>
              </a:r>
            </a:p>
          </p:txBody>
        </p:sp>
        <p:sp>
          <p:nvSpPr>
            <p:cNvPr id="24630" name="Text Box 54"/>
            <p:cNvSpPr txBox="1">
              <a:spLocks noChangeArrowheads="1"/>
            </p:cNvSpPr>
            <p:nvPr/>
          </p:nvSpPr>
          <p:spPr bwMode="auto">
            <a:xfrm>
              <a:off x="3120" y="2618"/>
              <a:ext cx="378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4631" name="Line 55"/>
            <p:cNvSpPr>
              <a:spLocks noChangeShapeType="1"/>
            </p:cNvSpPr>
            <p:nvPr/>
          </p:nvSpPr>
          <p:spPr bwMode="auto">
            <a:xfrm>
              <a:off x="2496" y="1584"/>
              <a:ext cx="120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Text Box 56"/>
            <p:cNvSpPr txBox="1">
              <a:spLocks noChangeArrowheads="1"/>
            </p:cNvSpPr>
            <p:nvPr/>
          </p:nvSpPr>
          <p:spPr bwMode="auto">
            <a:xfrm>
              <a:off x="3158" y="2282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633" name="Text Box 57"/>
            <p:cNvSpPr txBox="1">
              <a:spLocks noChangeArrowheads="1"/>
            </p:cNvSpPr>
            <p:nvPr/>
          </p:nvSpPr>
          <p:spPr bwMode="auto">
            <a:xfrm>
              <a:off x="2796" y="1754"/>
              <a:ext cx="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10-30</a:t>
              </a:r>
            </a:p>
          </p:txBody>
        </p:sp>
        <p:sp>
          <p:nvSpPr>
            <p:cNvPr id="24634" name="Line 58"/>
            <p:cNvSpPr>
              <a:spLocks noChangeShapeType="1"/>
            </p:cNvSpPr>
            <p:nvPr/>
          </p:nvSpPr>
          <p:spPr bwMode="auto">
            <a:xfrm flipH="1">
              <a:off x="3936" y="2928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Line 59"/>
            <p:cNvSpPr>
              <a:spLocks noChangeShapeType="1"/>
            </p:cNvSpPr>
            <p:nvPr/>
          </p:nvSpPr>
          <p:spPr bwMode="auto">
            <a:xfrm flipH="1">
              <a:off x="441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Text Box 60"/>
            <p:cNvSpPr txBox="1">
              <a:spLocks noChangeArrowheads="1"/>
            </p:cNvSpPr>
            <p:nvPr/>
          </p:nvSpPr>
          <p:spPr bwMode="auto">
            <a:xfrm>
              <a:off x="3744" y="2618"/>
              <a:ext cx="92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Alternate?</a:t>
              </a:r>
            </a:p>
          </p:txBody>
        </p:sp>
        <p:sp>
          <p:nvSpPr>
            <p:cNvPr id="24637" name="Text Box 61"/>
            <p:cNvSpPr txBox="1">
              <a:spLocks noChangeArrowheads="1"/>
            </p:cNvSpPr>
            <p:nvPr/>
          </p:nvSpPr>
          <p:spPr bwMode="auto">
            <a:xfrm>
              <a:off x="3698" y="3258"/>
              <a:ext cx="378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4638" name="Line 62"/>
            <p:cNvSpPr>
              <a:spLocks noChangeShapeType="1"/>
            </p:cNvSpPr>
            <p:nvPr/>
          </p:nvSpPr>
          <p:spPr bwMode="auto">
            <a:xfrm>
              <a:off x="3792" y="230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Text Box 63"/>
            <p:cNvSpPr txBox="1">
              <a:spLocks noChangeArrowheads="1"/>
            </p:cNvSpPr>
            <p:nvPr/>
          </p:nvSpPr>
          <p:spPr bwMode="auto">
            <a:xfrm>
              <a:off x="4070" y="2234"/>
              <a:ext cx="4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4640" name="Text Box 64"/>
            <p:cNvSpPr txBox="1">
              <a:spLocks noChangeArrowheads="1"/>
            </p:cNvSpPr>
            <p:nvPr/>
          </p:nvSpPr>
          <p:spPr bwMode="auto">
            <a:xfrm>
              <a:off x="3734" y="290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641" name="Text Box 65"/>
            <p:cNvSpPr txBox="1">
              <a:spLocks noChangeArrowheads="1"/>
            </p:cNvSpPr>
            <p:nvPr/>
          </p:nvSpPr>
          <p:spPr bwMode="auto">
            <a:xfrm>
              <a:off x="4370" y="3258"/>
              <a:ext cx="81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Raining?</a:t>
              </a:r>
            </a:p>
          </p:txBody>
        </p:sp>
        <p:sp>
          <p:nvSpPr>
            <p:cNvPr id="24642" name="Text Box 66"/>
            <p:cNvSpPr txBox="1">
              <a:spLocks noChangeArrowheads="1"/>
            </p:cNvSpPr>
            <p:nvPr/>
          </p:nvSpPr>
          <p:spPr bwMode="auto">
            <a:xfrm>
              <a:off x="4230" y="3882"/>
              <a:ext cx="314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4950" y="3834"/>
              <a:ext cx="378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4644" name="Line 68"/>
            <p:cNvSpPr>
              <a:spLocks noChangeShapeType="1"/>
            </p:cNvSpPr>
            <p:nvPr/>
          </p:nvSpPr>
          <p:spPr bwMode="auto">
            <a:xfrm>
              <a:off x="4320" y="292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5" name="Line 69"/>
            <p:cNvSpPr>
              <a:spLocks noChangeShapeType="1"/>
            </p:cNvSpPr>
            <p:nvPr/>
          </p:nvSpPr>
          <p:spPr bwMode="auto">
            <a:xfrm>
              <a:off x="4896" y="3552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6" name="Text Box 70"/>
            <p:cNvSpPr txBox="1">
              <a:spLocks noChangeArrowheads="1"/>
            </p:cNvSpPr>
            <p:nvPr/>
          </p:nvSpPr>
          <p:spPr bwMode="auto">
            <a:xfrm>
              <a:off x="4512" y="288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4647" name="Text Box 71"/>
            <p:cNvSpPr txBox="1">
              <a:spLocks noChangeArrowheads="1"/>
            </p:cNvSpPr>
            <p:nvPr/>
          </p:nvSpPr>
          <p:spPr bwMode="auto">
            <a:xfrm>
              <a:off x="4262" y="353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4648" name="Text Box 72"/>
            <p:cNvSpPr txBox="1">
              <a:spLocks noChangeArrowheads="1"/>
            </p:cNvSpPr>
            <p:nvPr/>
          </p:nvSpPr>
          <p:spPr bwMode="auto">
            <a:xfrm>
              <a:off x="5078" y="348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</p:grp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4876800" y="1295400"/>
            <a:ext cx="3292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Nice:</a:t>
            </a:r>
            <a:r>
              <a:rPr lang="en-US"/>
              <a:t> Resulting tree is </a:t>
            </a:r>
            <a:r>
              <a:rPr lang="en-US" b="1"/>
              <a:t>optimal</a:t>
            </a:r>
            <a:r>
              <a:rPr lang="en-US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z="3200" b="1"/>
              <a:t>Optimality Criterion for Decision Trees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382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We want to reduce the average number of questions that are been asked. But how do we measure this for a tree T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How about using the height: T is better than T’ if 		height(T) &lt; height(T’)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524000" y="3429000"/>
            <a:ext cx="7391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/>
              <a:t>Doesn’t work. Easy to </a:t>
            </a:r>
            <a:r>
              <a:rPr lang="en-US" u="sng"/>
              <a:t>show a counterexample</a:t>
            </a:r>
            <a:r>
              <a:rPr lang="en-US"/>
              <a:t>, whereby height(T) = height(T’) but T asks less questions on average than T’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65125" y="4765675"/>
            <a:ext cx="87788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Better: the </a:t>
            </a:r>
            <a:r>
              <a:rPr lang="en-US" b="1" dirty="0"/>
              <a:t>average path </a:t>
            </a:r>
            <a:r>
              <a:rPr lang="en-US" b="1" dirty="0" err="1"/>
              <a:t>lenght</a:t>
            </a:r>
            <a:r>
              <a:rPr lang="en-US" dirty="0"/>
              <a:t> , APL(T), of the tree T. Let L1, ..,Ln be the n leaves of a decision tree T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APL(T) = (height(L1) + height(L2) +…+ height(Ln))/n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Optimality criterion</a:t>
            </a:r>
            <a:r>
              <a:rPr lang="en-US" dirty="0" smtClean="0"/>
              <a:t>: A decision tree T is optimal if (1) T has the lowest APL and (2) T is consistent with </a:t>
            </a:r>
            <a:r>
              <a:rPr lang="en-US" smtClean="0"/>
              <a:t>the input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867400" y="3048000"/>
            <a:ext cx="163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0" grpId="0"/>
      <p:bldP spid="471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sz="3600" b="1"/>
              <a:t>Inductive Learning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22325" y="914400"/>
            <a:ext cx="438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An </a:t>
            </a:r>
            <a:r>
              <a:rPr lang="en-US" b="1"/>
              <a:t>example</a:t>
            </a:r>
            <a:r>
              <a:rPr lang="en-US"/>
              <a:t> has the from (x,f(x))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848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Inductive task: Given a collection of examples, called the </a:t>
            </a:r>
            <a:r>
              <a:rPr lang="en-US" b="1"/>
              <a:t>training set</a:t>
            </a:r>
            <a:r>
              <a:rPr lang="en-US"/>
              <a:t>, for a function f, return a function h that approximates f (h is called the </a:t>
            </a:r>
            <a:r>
              <a:rPr lang="en-US" b="1"/>
              <a:t>hypothesis</a:t>
            </a:r>
            <a:r>
              <a:rPr lang="en-US"/>
              <a:t>)</a:t>
            </a:r>
          </a:p>
        </p:txBody>
      </p:sp>
      <p:grpSp>
        <p:nvGrpSpPr>
          <p:cNvPr id="28684" name="Group 12"/>
          <p:cNvGrpSpPr>
            <a:grpSpLocks/>
          </p:cNvGrpSpPr>
          <p:nvPr/>
        </p:nvGrpSpPr>
        <p:grpSpPr bwMode="auto">
          <a:xfrm>
            <a:off x="609600" y="3244850"/>
            <a:ext cx="2286000" cy="2133600"/>
            <a:chOff x="384" y="2592"/>
            <a:chExt cx="1440" cy="1344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624" y="259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384" y="364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720" y="34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1056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1248" y="31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1344" y="28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1632" y="28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98" name="Group 26"/>
          <p:cNvGrpSpPr>
            <a:grpSpLocks/>
          </p:cNvGrpSpPr>
          <p:nvPr/>
        </p:nvGrpSpPr>
        <p:grpSpPr bwMode="auto">
          <a:xfrm>
            <a:off x="3200400" y="3244850"/>
            <a:ext cx="2286000" cy="2133600"/>
            <a:chOff x="2016" y="2592"/>
            <a:chExt cx="1440" cy="1344"/>
          </a:xfrm>
        </p:grpSpPr>
        <p:grpSp>
          <p:nvGrpSpPr>
            <p:cNvPr id="28685" name="Group 13"/>
            <p:cNvGrpSpPr>
              <a:grpSpLocks/>
            </p:cNvGrpSpPr>
            <p:nvPr/>
          </p:nvGrpSpPr>
          <p:grpSpPr bwMode="auto">
            <a:xfrm>
              <a:off x="2016" y="2592"/>
              <a:ext cx="1440" cy="1344"/>
              <a:chOff x="384" y="2592"/>
              <a:chExt cx="1440" cy="1344"/>
            </a:xfrm>
          </p:grpSpPr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>
                <a:off x="624" y="2592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>
                <a:off x="384" y="3648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Oval 16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9" name="Oval 17"/>
              <p:cNvSpPr>
                <a:spLocks noChangeArrowheads="1"/>
              </p:cNvSpPr>
              <p:nvPr/>
            </p:nvSpPr>
            <p:spPr bwMode="auto">
              <a:xfrm>
                <a:off x="1056" y="331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Oval 18"/>
              <p:cNvSpPr>
                <a:spLocks noChangeArrowheads="1"/>
              </p:cNvSpPr>
              <p:nvPr/>
            </p:nvSpPr>
            <p:spPr bwMode="auto">
              <a:xfrm>
                <a:off x="1248" y="312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1" name="Oval 19"/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2" name="Oval 20"/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97" name="Freeform 25"/>
            <p:cNvSpPr>
              <a:spLocks/>
            </p:cNvSpPr>
            <p:nvPr/>
          </p:nvSpPr>
          <p:spPr bwMode="auto">
            <a:xfrm>
              <a:off x="2400" y="2784"/>
              <a:ext cx="864" cy="720"/>
            </a:xfrm>
            <a:custGeom>
              <a:avLst/>
              <a:gdLst>
                <a:gd name="T0" fmla="*/ 0 w 864"/>
                <a:gd name="T1" fmla="*/ 720 h 720"/>
                <a:gd name="T2" fmla="*/ 336 w 864"/>
                <a:gd name="T3" fmla="*/ 576 h 720"/>
                <a:gd name="T4" fmla="*/ 528 w 864"/>
                <a:gd name="T5" fmla="*/ 384 h 720"/>
                <a:gd name="T6" fmla="*/ 624 w 864"/>
                <a:gd name="T7" fmla="*/ 48 h 720"/>
                <a:gd name="T8" fmla="*/ 864 w 864"/>
                <a:gd name="T9" fmla="*/ 96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4" h="720">
                  <a:moveTo>
                    <a:pt x="0" y="720"/>
                  </a:moveTo>
                  <a:cubicBezTo>
                    <a:pt x="124" y="676"/>
                    <a:pt x="248" y="632"/>
                    <a:pt x="336" y="576"/>
                  </a:cubicBezTo>
                  <a:cubicBezTo>
                    <a:pt x="424" y="520"/>
                    <a:pt x="480" y="472"/>
                    <a:pt x="528" y="384"/>
                  </a:cubicBezTo>
                  <a:cubicBezTo>
                    <a:pt x="576" y="296"/>
                    <a:pt x="568" y="96"/>
                    <a:pt x="624" y="48"/>
                  </a:cubicBezTo>
                  <a:cubicBezTo>
                    <a:pt x="680" y="0"/>
                    <a:pt x="824" y="88"/>
                    <a:pt x="86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08" name="Group 36"/>
          <p:cNvGrpSpPr>
            <a:grpSpLocks/>
          </p:cNvGrpSpPr>
          <p:nvPr/>
        </p:nvGrpSpPr>
        <p:grpSpPr bwMode="auto">
          <a:xfrm>
            <a:off x="5791200" y="3244850"/>
            <a:ext cx="2286000" cy="2133600"/>
            <a:chOff x="3648" y="2592"/>
            <a:chExt cx="1440" cy="1344"/>
          </a:xfrm>
        </p:grpSpPr>
        <p:grpSp>
          <p:nvGrpSpPr>
            <p:cNvPr id="28699" name="Group 27"/>
            <p:cNvGrpSpPr>
              <a:grpSpLocks/>
            </p:cNvGrpSpPr>
            <p:nvPr/>
          </p:nvGrpSpPr>
          <p:grpSpPr bwMode="auto">
            <a:xfrm>
              <a:off x="3648" y="2592"/>
              <a:ext cx="1440" cy="1344"/>
              <a:chOff x="384" y="2592"/>
              <a:chExt cx="1440" cy="1344"/>
            </a:xfrm>
          </p:grpSpPr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>
                <a:off x="624" y="2592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1" name="Line 29"/>
              <p:cNvSpPr>
                <a:spLocks noChangeShapeType="1"/>
              </p:cNvSpPr>
              <p:nvPr/>
            </p:nvSpPr>
            <p:spPr bwMode="auto">
              <a:xfrm>
                <a:off x="384" y="3648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2" name="Oval 30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3" name="Oval 31"/>
              <p:cNvSpPr>
                <a:spLocks noChangeArrowheads="1"/>
              </p:cNvSpPr>
              <p:nvPr/>
            </p:nvSpPr>
            <p:spPr bwMode="auto">
              <a:xfrm>
                <a:off x="1056" y="331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4" name="Oval 32"/>
              <p:cNvSpPr>
                <a:spLocks noChangeArrowheads="1"/>
              </p:cNvSpPr>
              <p:nvPr/>
            </p:nvSpPr>
            <p:spPr bwMode="auto">
              <a:xfrm>
                <a:off x="1248" y="312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5" name="Oval 33"/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6" name="Oval 34"/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07" name="Freeform 35"/>
            <p:cNvSpPr>
              <a:spLocks/>
            </p:cNvSpPr>
            <p:nvPr/>
          </p:nvSpPr>
          <p:spPr bwMode="auto">
            <a:xfrm>
              <a:off x="4032" y="2832"/>
              <a:ext cx="912" cy="624"/>
            </a:xfrm>
            <a:custGeom>
              <a:avLst/>
              <a:gdLst>
                <a:gd name="T0" fmla="*/ 0 w 912"/>
                <a:gd name="T1" fmla="*/ 624 h 624"/>
                <a:gd name="T2" fmla="*/ 336 w 912"/>
                <a:gd name="T3" fmla="*/ 528 h 624"/>
                <a:gd name="T4" fmla="*/ 528 w 912"/>
                <a:gd name="T5" fmla="*/ 336 h 624"/>
                <a:gd name="T6" fmla="*/ 912 w 912"/>
                <a:gd name="T7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624">
                  <a:moveTo>
                    <a:pt x="0" y="624"/>
                  </a:moveTo>
                  <a:cubicBezTo>
                    <a:pt x="124" y="600"/>
                    <a:pt x="248" y="576"/>
                    <a:pt x="336" y="528"/>
                  </a:cubicBezTo>
                  <a:cubicBezTo>
                    <a:pt x="424" y="480"/>
                    <a:pt x="432" y="424"/>
                    <a:pt x="528" y="336"/>
                  </a:cubicBezTo>
                  <a:cubicBezTo>
                    <a:pt x="624" y="248"/>
                    <a:pt x="848" y="56"/>
                    <a:pt x="91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11" name="Group 39"/>
          <p:cNvGrpSpPr>
            <a:grpSpLocks/>
          </p:cNvGrpSpPr>
          <p:nvPr/>
        </p:nvGrpSpPr>
        <p:grpSpPr bwMode="auto">
          <a:xfrm>
            <a:off x="7375525" y="2447925"/>
            <a:ext cx="1571625" cy="1177925"/>
            <a:chOff x="4646" y="2090"/>
            <a:chExt cx="990" cy="742"/>
          </a:xfrm>
        </p:grpSpPr>
        <p:sp>
          <p:nvSpPr>
            <p:cNvPr id="28709" name="Line 37"/>
            <p:cNvSpPr>
              <a:spLocks noChangeShapeType="1"/>
            </p:cNvSpPr>
            <p:nvPr/>
          </p:nvSpPr>
          <p:spPr bwMode="auto">
            <a:xfrm flipH="1">
              <a:off x="4656" y="2400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Text Box 38"/>
            <p:cNvSpPr txBox="1">
              <a:spLocks noChangeArrowheads="1"/>
            </p:cNvSpPr>
            <p:nvPr/>
          </p:nvSpPr>
          <p:spPr bwMode="auto">
            <a:xfrm>
              <a:off x="4646" y="2090"/>
              <a:ext cx="9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noise, error</a:t>
              </a:r>
            </a:p>
          </p:txBody>
        </p:sp>
      </p:grp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822325" y="5343525"/>
            <a:ext cx="8093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There is no way to know which of these two hypothesis is a better approximation of f. A preference of one over the other is called a </a:t>
            </a:r>
            <a:r>
              <a:rPr lang="en-US" b="1" dirty="0"/>
              <a:t>bias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2187</Words>
  <Application>Microsoft Office PowerPoint</Application>
  <PresentationFormat>On-screen Show (4:3)</PresentationFormat>
  <Paragraphs>464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1_Default Design</vt:lpstr>
      <vt:lpstr>Induction of Decision Trees (IDT)</vt:lpstr>
      <vt:lpstr>Learning: The Big Picture</vt:lpstr>
      <vt:lpstr>Example, Training Sets in IDT</vt:lpstr>
      <vt:lpstr>Induction of Decision Trees</vt:lpstr>
      <vt:lpstr>Example</vt:lpstr>
      <vt:lpstr>Example of a Decision Tree</vt:lpstr>
      <vt:lpstr>Example of a Decision Tree (II)</vt:lpstr>
      <vt:lpstr>Optimality Criterion for Decision Trees</vt:lpstr>
      <vt:lpstr>Inductive Learning</vt:lpstr>
      <vt:lpstr>Induction</vt:lpstr>
      <vt:lpstr>Induction of Decision Trees: A Greedy Algorithm</vt:lpstr>
      <vt:lpstr>IDT: Example</vt:lpstr>
      <vt:lpstr>IDT: Example (cont’d)</vt:lpstr>
      <vt:lpstr>IDT: Example (cont’d)</vt:lpstr>
      <vt:lpstr>IDT: Some Issues</vt:lpstr>
      <vt:lpstr>How Well does IDT works?</vt:lpstr>
      <vt:lpstr>How Well does IDT works? (II)</vt:lpstr>
      <vt:lpstr>Selection of a Good Attribute: Information Gain Theory</vt:lpstr>
      <vt:lpstr>Selection of a Good Attribute: Information Gain Theory (II)</vt:lpstr>
      <vt:lpstr>Lets Play Twenty Questions</vt:lpstr>
      <vt:lpstr>What is happening?  (Constitutive Rules)</vt:lpstr>
      <vt:lpstr>Same Principle Operates for Online Version</vt:lpstr>
      <vt:lpstr>Selection of a Good Attribute: Information Gain Theory (III)</vt:lpstr>
      <vt:lpstr>Selection of a Good Attribute</vt:lpstr>
      <vt:lpstr>Selection of a Good Attribute (II)</vt:lpstr>
      <vt:lpstr>Selection of a Good Attribute (III)</vt:lpstr>
      <vt:lpstr> Parts I and II Due: Monday!</vt:lpstr>
      <vt:lpstr>Construction of Optimal Decision Trees is NP-Complete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and Decision Trees</dc:title>
  <dc:creator>Valued Gateway Client</dc:creator>
  <cp:lastModifiedBy>hector</cp:lastModifiedBy>
  <cp:revision>509</cp:revision>
  <dcterms:created xsi:type="dcterms:W3CDTF">2002-01-23T19:22:02Z</dcterms:created>
  <dcterms:modified xsi:type="dcterms:W3CDTF">2012-09-09T19:16:22Z</dcterms:modified>
</cp:coreProperties>
</file>