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1" r:id="rId5"/>
    <p:sldId id="263" r:id="rId6"/>
    <p:sldId id="265" r:id="rId7"/>
    <p:sldId id="266" r:id="rId8"/>
    <p:sldId id="262" r:id="rId9"/>
    <p:sldId id="267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40" autoAdjust="0"/>
    <p:restoredTop sz="90929"/>
  </p:normalViewPr>
  <p:slideViewPr>
    <p:cSldViewPr>
      <p:cViewPr varScale="1">
        <p:scale>
          <a:sx n="73" d="100"/>
          <a:sy n="73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BD94E-72F0-4867-A4F2-8BCDDCB94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4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3C28D-3367-402D-B3F2-0E6812F39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5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70905-956D-4AD9-B081-C55AE2DD5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09C9A-5AA7-4892-9CB6-8D317F8B4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081D-36FA-4EB7-9E57-62DA41EE04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2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94579-35A7-4796-AFD0-E05EBC2A6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97075-7184-4B4E-A84A-3BA6F1323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CAFE9-7702-41D2-805C-315ECD3042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59055-E395-42B4-9DB7-546CBE5C6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3F82D-E61D-460E-AFBE-A1950031E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C7C7E-7190-4963-A96C-B5EB475A4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ABED69-E68C-40E1-BEA9-A990D2C0B0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b="1"/>
              <a:t>Induction: Discussion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4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/>
              <a:t>Chapter 3, Lenz et al Book: Case-based Reasoning Technology</a:t>
            </a:r>
          </a:p>
          <a:p>
            <a:pPr lvl="1" algn="l">
              <a:buFontTx/>
              <a:buChar char="–"/>
            </a:pPr>
            <a:r>
              <a:rPr lang="en-US" sz="2000"/>
              <a:t>www.aic.nrl.navy.mil/~aha/research/applications.html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Induction: Advantages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940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Building a decision tree is a straightforward process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The information gain measure is built on a sound basis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During consultation, only a few tests are necessary before a classification is obtained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For industrial applications, the consultation system can be delivered </a:t>
            </a:r>
            <a:r>
              <a:rPr lang="en-US" dirty="0" smtClean="0"/>
              <a:t>in a </a:t>
            </a:r>
            <a:r>
              <a:rPr lang="en-US" dirty="0"/>
              <a:t>runtime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Induction: Limitations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9406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DTs are not incremental: cannot be modified in runtime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Consultation system is static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Handling of unknown values for attributes is problematic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The inductive approach cannot distinguish between various classes of users (e.g., experts vs non experts)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20" name="Group 36"/>
          <p:cNvGrpSpPr>
            <a:grpSpLocks/>
          </p:cNvGrpSpPr>
          <p:nvPr/>
        </p:nvGrpSpPr>
        <p:grpSpPr bwMode="auto">
          <a:xfrm>
            <a:off x="0" y="2590800"/>
            <a:ext cx="9144000" cy="1752600"/>
            <a:chOff x="0" y="1632"/>
            <a:chExt cx="5760" cy="1104"/>
          </a:xfrm>
        </p:grpSpPr>
        <p:sp>
          <p:nvSpPr>
            <p:cNvPr id="16418" name="Oval 34"/>
            <p:cNvSpPr>
              <a:spLocks noChangeArrowheads="1"/>
            </p:cNvSpPr>
            <p:nvPr/>
          </p:nvSpPr>
          <p:spPr bwMode="auto">
            <a:xfrm>
              <a:off x="0" y="1632"/>
              <a:ext cx="5760" cy="67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flipV="1">
              <a:off x="3456" y="2304"/>
              <a:ext cx="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7" name="Group 33"/>
          <p:cNvGrpSpPr>
            <a:grpSpLocks/>
          </p:cNvGrpSpPr>
          <p:nvPr/>
        </p:nvGrpSpPr>
        <p:grpSpPr bwMode="auto">
          <a:xfrm>
            <a:off x="2590800" y="1371600"/>
            <a:ext cx="2590800" cy="2819400"/>
            <a:chOff x="1632" y="864"/>
            <a:chExt cx="1632" cy="1776"/>
          </a:xfrm>
        </p:grpSpPr>
        <p:sp>
          <p:nvSpPr>
            <p:cNvPr id="16415" name="Oval 31"/>
            <p:cNvSpPr>
              <a:spLocks noChangeArrowheads="1"/>
            </p:cNvSpPr>
            <p:nvPr/>
          </p:nvSpPr>
          <p:spPr bwMode="auto">
            <a:xfrm>
              <a:off x="1632" y="864"/>
              <a:ext cx="1632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V="1">
              <a:off x="2160" y="1536"/>
              <a:ext cx="0" cy="110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Information Gain Formula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752600"/>
            <a:ext cx="8534400" cy="1685925"/>
            <a:chOff x="144" y="1392"/>
            <a:chExt cx="5376" cy="1062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2064" y="1392"/>
              <a:ext cx="78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Patrons?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104" y="1680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none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44" y="2160"/>
              <a:ext cx="107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X7(-),x11(-)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2064" y="1728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some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1344" y="2160"/>
              <a:ext cx="20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X1(+),x3(+),x6(+),x8(+)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168" y="1518"/>
              <a:ext cx="3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full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3552" y="1924"/>
              <a:ext cx="196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X4(+),x12(+), </a:t>
              </a:r>
            </a:p>
            <a:p>
              <a:r>
                <a:rPr lang="en-US"/>
                <a:t>x2(-),x5(-),x9(-),x10(-)</a:t>
              </a: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>
              <a:off x="1152" y="1680"/>
              <a:ext cx="9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2544" y="16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2784" y="1680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974725" y="4156075"/>
            <a:ext cx="66754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Gain(A) = </a:t>
            </a:r>
            <a:r>
              <a:rPr lang="en-US">
                <a:solidFill>
                  <a:schemeClr val="accent1"/>
                </a:solidFill>
              </a:rPr>
              <a:t>I(p/(p+n),n/(p+n))</a:t>
            </a:r>
            <a:r>
              <a:rPr lang="en-US"/>
              <a:t> – </a:t>
            </a:r>
            <a:r>
              <a:rPr lang="en-US" b="1">
                <a:solidFill>
                  <a:srgbClr val="9999FF"/>
                </a:solidFill>
              </a:rPr>
              <a:t>Remainder(A)</a:t>
            </a:r>
          </a:p>
          <a:p>
            <a:endParaRPr lang="en-US"/>
          </a:p>
          <a:p>
            <a:r>
              <a:rPr lang="en-US" b="1">
                <a:solidFill>
                  <a:srgbClr val="9999FF"/>
                </a:solidFill>
              </a:rPr>
              <a:t>Reminder(A) = p(A,1) I(p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), n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1</a:t>
            </a:r>
            <a:r>
              <a:rPr lang="en-US" b="1">
                <a:solidFill>
                  <a:srgbClr val="9999FF"/>
                </a:solidFill>
              </a:rPr>
              <a:t>)) +</a:t>
            </a:r>
          </a:p>
          <a:p>
            <a:r>
              <a:rPr lang="en-US" b="1">
                <a:solidFill>
                  <a:srgbClr val="9999FF"/>
                </a:solidFill>
              </a:rPr>
              <a:t>                         p(A,2) I(p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), n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2</a:t>
            </a:r>
            <a:r>
              <a:rPr lang="en-US" b="1">
                <a:solidFill>
                  <a:srgbClr val="9999FF"/>
                </a:solidFill>
              </a:rPr>
              <a:t>)) +</a:t>
            </a:r>
          </a:p>
          <a:p>
            <a:r>
              <a:rPr lang="en-US" b="1">
                <a:solidFill>
                  <a:srgbClr val="9999FF"/>
                </a:solidFill>
              </a:rPr>
              <a:t>                         p(A,3) I(p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), n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/(p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+ n</a:t>
            </a:r>
            <a:r>
              <a:rPr lang="en-US" sz="2800" b="1" baseline="-25000">
                <a:solidFill>
                  <a:srgbClr val="9999FF"/>
                </a:solidFill>
              </a:rPr>
              <a:t>3</a:t>
            </a:r>
            <a:r>
              <a:rPr lang="en-US" b="1">
                <a:solidFill>
                  <a:srgbClr val="9999FF"/>
                </a:solidFill>
              </a:rPr>
              <a:t>))</a:t>
            </a:r>
          </a:p>
        </p:txBody>
      </p:sp>
      <p:grpSp>
        <p:nvGrpSpPr>
          <p:cNvPr id="16423" name="Group 39"/>
          <p:cNvGrpSpPr>
            <a:grpSpLocks/>
          </p:cNvGrpSpPr>
          <p:nvPr/>
        </p:nvGrpSpPr>
        <p:grpSpPr bwMode="auto">
          <a:xfrm>
            <a:off x="1127125" y="5334000"/>
            <a:ext cx="4884738" cy="1336675"/>
            <a:chOff x="710" y="3360"/>
            <a:chExt cx="3077" cy="842"/>
          </a:xfrm>
        </p:grpSpPr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710" y="3914"/>
              <a:ext cx="3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The standard Expected Value Formula</a:t>
              </a:r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1056" y="336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The IDT Example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28600" y="1752600"/>
            <a:ext cx="8534400" cy="1685925"/>
            <a:chOff x="144" y="1392"/>
            <a:chExt cx="5376" cy="1062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064" y="1392"/>
              <a:ext cx="78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Patrons?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104" y="1680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none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44" y="2160"/>
              <a:ext cx="107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X7(-),x11(-)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064" y="1728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some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344" y="2160"/>
              <a:ext cx="20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X1(+),x3(+),x6(+),x8(+)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168" y="1518"/>
              <a:ext cx="3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full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552" y="1924"/>
              <a:ext cx="196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X4(+),x12(+), </a:t>
              </a:r>
            </a:p>
            <a:p>
              <a:r>
                <a:rPr lang="en-US"/>
                <a:t>x2(-),x5(-),x9(-),x10(-)</a:t>
              </a: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H="1">
              <a:off x="1152" y="1680"/>
              <a:ext cx="9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2544" y="16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2784" y="1680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9600" y="4232275"/>
            <a:ext cx="798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Gain(Patrons) = 1 – ((2/12)I(0,1)+(4/12)I(1,0)+(6/12)I(2/6,4/6))</a:t>
            </a:r>
          </a:p>
          <a:p>
            <a:r>
              <a:rPr lang="en-US"/>
              <a:t>                        = 0.541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The IDT Example (II)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381000" y="1447800"/>
            <a:ext cx="7391400" cy="2066925"/>
            <a:chOff x="240" y="2778"/>
            <a:chExt cx="4656" cy="1302"/>
          </a:xfrm>
        </p:grpSpPr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160" y="2778"/>
              <a:ext cx="79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Type?    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546" y="3216"/>
              <a:ext cx="6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french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40" y="3546"/>
              <a:ext cx="641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X1(+),</a:t>
              </a:r>
            </a:p>
            <a:p>
              <a:r>
                <a:rPr lang="en-US"/>
                <a:t>x5(-)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470" y="3168"/>
              <a:ext cx="5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italian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1471" y="3504"/>
              <a:ext cx="641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X6(+),</a:t>
              </a:r>
            </a:p>
            <a:p>
              <a:r>
                <a:rPr lang="en-US"/>
                <a:t>x10(-)</a:t>
              </a: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3264" y="2904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burger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600" y="3312"/>
              <a:ext cx="1296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X3(+),x12(+), </a:t>
              </a:r>
            </a:p>
            <a:p>
              <a:r>
                <a:rPr lang="en-US"/>
                <a:t>x7(-),x9(-)</a:t>
              </a:r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816" y="3066"/>
              <a:ext cx="1344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H="1">
              <a:off x="1872" y="307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2880" y="3066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2339" y="3556"/>
              <a:ext cx="1165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X4(+),x12(+)</a:t>
              </a:r>
            </a:p>
            <a:p>
              <a:r>
                <a:rPr lang="en-US"/>
                <a:t>x2(-),x11(-)</a:t>
              </a:r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2496" y="3072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2544" y="3216"/>
              <a:ext cx="4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thai</a:t>
              </a:r>
            </a:p>
          </p:txBody>
        </p:sp>
      </p:grp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33400" y="4232275"/>
            <a:ext cx="66373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Gain(Type) = 1 – ((2/12)I(1/2,1/2)+(2/12)I(1/2,1/2)+</a:t>
            </a:r>
          </a:p>
          <a:p>
            <a:r>
              <a:rPr lang="en-US"/>
              <a:t>                              (4/12)I(2/4,2/4)+(4/12)I(2/4,2/4))</a:t>
            </a:r>
          </a:p>
          <a:p>
            <a:r>
              <a:rPr lang="en-US"/>
              <a:t>                        = 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17525" y="5832475"/>
            <a:ext cx="519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Thus Parents is a better choice than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utoUpdateAnimBg="0"/>
      <p:bldP spid="174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Induction: Fielded Applications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2325" y="1793875"/>
            <a:ext cx="7747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47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62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177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892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6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3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60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180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Westinghouse</a:t>
            </a:r>
            <a:r>
              <a:rPr lang="en-US"/>
              <a:t>: Transforming uranium gas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Hartford Steam Boiler</a:t>
            </a:r>
            <a:r>
              <a:rPr lang="en-US"/>
              <a:t>: Transformer diagnosis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Steel Works Jesenice</a:t>
            </a:r>
            <a:r>
              <a:rPr lang="en-US"/>
              <a:t>: Oil/lubricant properties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American Express UK</a:t>
            </a:r>
            <a:r>
              <a:rPr lang="en-US"/>
              <a:t>: credit cards applicant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Siemens (BMT)</a:t>
            </a:r>
            <a:r>
              <a:rPr lang="en-US"/>
              <a:t>: Equipment configuration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USAF school</a:t>
            </a:r>
            <a:r>
              <a:rPr lang="en-US"/>
              <a:t>: Thallium diagnosis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Boeing (Gold-digger)</a:t>
            </a:r>
            <a:r>
              <a:rPr lang="en-US"/>
              <a:t>: Manufacturing flaws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R.R. Donelly and Sons (APOS)</a:t>
            </a:r>
            <a:r>
              <a:rPr lang="en-US"/>
              <a:t>: Banding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Enichem (Enigma)</a:t>
            </a:r>
            <a:r>
              <a:rPr lang="en-US"/>
              <a:t>: Trouble shooting motor pumps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Palomar Observation (SKICAT)</a:t>
            </a:r>
            <a:r>
              <a:rPr lang="en-US"/>
              <a:t>: Astronomical cataloging</a:t>
            </a:r>
          </a:p>
          <a:p>
            <a:pPr>
              <a:buFontTx/>
              <a:buAutoNum type="arabicPeriod"/>
            </a:pPr>
            <a:r>
              <a:rPr lang="en-US"/>
              <a:t> </a:t>
            </a:r>
            <a:r>
              <a:rPr lang="en-US" i="1"/>
              <a:t>Continuum (Shopping)</a:t>
            </a:r>
            <a:r>
              <a:rPr lang="en-US"/>
              <a:t>: WWW shopping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Classifying Credit Card Applications</a:t>
            </a:r>
            <a:br>
              <a:rPr lang="en-US" sz="3600" b="1"/>
            </a:br>
            <a:r>
              <a:rPr lang="en-US" sz="2400" b="1"/>
              <a:t>(from (Aha, 1996))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98725" y="1219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Credit card application</a:t>
            </a:r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3886200" y="2514600"/>
            <a:ext cx="2260600" cy="685800"/>
            <a:chOff x="2448" y="1584"/>
            <a:chExt cx="1424" cy="432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448" y="1610"/>
              <a:ext cx="1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 (10% of 10</a:t>
              </a:r>
              <a:r>
                <a:rPr lang="en-US" sz="2800" baseline="30000"/>
                <a:t>4</a:t>
              </a:r>
              <a:r>
                <a:rPr lang="en-US"/>
                <a:t>)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448" y="15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743200" y="3124200"/>
            <a:ext cx="4038600" cy="1143000"/>
            <a:chOff x="1728" y="1968"/>
            <a:chExt cx="2544" cy="720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728" y="2016"/>
              <a:ext cx="2544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256" y="1968"/>
              <a:ext cx="17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Induced Rule System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093" y="2304"/>
              <a:ext cx="75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Accept?</a:t>
              </a:r>
            </a:p>
          </p:txBody>
        </p:sp>
      </p:grp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3032125" y="1600200"/>
            <a:ext cx="2378075" cy="889000"/>
            <a:chOff x="1910" y="1008"/>
            <a:chExt cx="1498" cy="560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910" y="1274"/>
              <a:ext cx="1027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Borderline?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3062" y="11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2928" y="14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2448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43000" y="4419600"/>
            <a:ext cx="6985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American Express UK</a:t>
            </a:r>
          </a:p>
          <a:p>
            <a:pPr>
              <a:buFontTx/>
              <a:buChar char="•"/>
            </a:pPr>
            <a:r>
              <a:rPr lang="en-US"/>
              <a:t>Problem: Expert accuracy was below average (48%)</a:t>
            </a:r>
          </a:p>
          <a:p>
            <a:pPr>
              <a:buFontTx/>
              <a:buChar char="•"/>
            </a:pPr>
            <a:r>
              <a:rPr lang="en-US"/>
              <a:t>Evaluation: system was iteratively refined with experts</a:t>
            </a:r>
          </a:p>
          <a:p>
            <a:pPr>
              <a:buFontTx/>
              <a:buChar char="•"/>
            </a:pPr>
            <a:r>
              <a:rPr lang="en-US"/>
              <a:t>18 attributes (age, years of residence, etc)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125538" y="5908675"/>
            <a:ext cx="378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Improved accuracy: 75%+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9" grpId="0" autoUpdateAnimBg="0"/>
      <p:bldP spid="112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Reduce Process Delays of Rotogravure Printers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7525" y="1870075"/>
            <a:ext cx="83978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Problem: Bandwidth often appears on chrome cylinders causing a shutdown or costly replacement of cylinders.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Cause unknown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Use of inductive process to predict setting of control parameters (e.g., ink viscosity)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Rules were posted on shop floor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Gain: less downtime and lower replacement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Developing Cycle of IDT Applications</a:t>
            </a:r>
            <a:br>
              <a:rPr lang="en-US" sz="3600" b="1"/>
            </a:br>
            <a:r>
              <a:rPr lang="en-US" sz="2400" b="1"/>
              <a:t>(Adapted from (Langley, 1995))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489075"/>
            <a:ext cx="27384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Problem formulation</a:t>
            </a: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2225675" y="1905000"/>
            <a:ext cx="2043113" cy="923925"/>
            <a:chOff x="1402" y="1200"/>
            <a:chExt cx="1287" cy="582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1402" y="1488"/>
              <a:ext cx="128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Data collection</a:t>
              </a: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920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2835275" y="2819400"/>
            <a:ext cx="4278313" cy="1000125"/>
            <a:chOff x="1786" y="1776"/>
            <a:chExt cx="2695" cy="630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786" y="2112"/>
              <a:ext cx="269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Induction of Decision Trees/rules</a:t>
              </a: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160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4191000" y="3810000"/>
            <a:ext cx="3000375" cy="847725"/>
            <a:chOff x="2640" y="2400"/>
            <a:chExt cx="1890" cy="534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640" y="2640"/>
              <a:ext cx="189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Evaluation of DT/rules</a:t>
              </a: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024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5029200" y="4648200"/>
            <a:ext cx="3133725" cy="771525"/>
            <a:chOff x="3168" y="2928"/>
            <a:chExt cx="1974" cy="48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168" y="3120"/>
              <a:ext cx="197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Fielding and acceptance</a:t>
              </a: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3600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5715000" y="5410200"/>
            <a:ext cx="1765300" cy="1076325"/>
            <a:chOff x="3600" y="3408"/>
            <a:chExt cx="1112" cy="678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600" y="3792"/>
              <a:ext cx="111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Maintenance</a:t>
              </a: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17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When to Consider Decision Trees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2325" y="1946275"/>
            <a:ext cx="5851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Examples describable by attribute-value pairs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Target function is discrete valued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Disjunctive hypothesis might be required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Possible noise in data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9925" y="5070475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Some functions are not amenable to be represented with decision trees: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27325" y="5451475"/>
            <a:ext cx="588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Parity function (returns true if input has an even number of 1’s)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592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Induction: Discussion</vt:lpstr>
      <vt:lpstr>Information Gain Formula</vt:lpstr>
      <vt:lpstr>The IDT Example</vt:lpstr>
      <vt:lpstr>The IDT Example (II)</vt:lpstr>
      <vt:lpstr>Induction: Fielded Applications</vt:lpstr>
      <vt:lpstr>Classifying Credit Card Applications (from (Aha, 1996))</vt:lpstr>
      <vt:lpstr>Reduce Process Delays of Rotogravure Printers</vt:lpstr>
      <vt:lpstr>Developing Cycle of IDT Applications (Adapted from (Langley, 1995))</vt:lpstr>
      <vt:lpstr>When to Consider Decision Trees</vt:lpstr>
      <vt:lpstr>Induction: Advantages</vt:lpstr>
      <vt:lpstr>Induction: Limitations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Induction: Applications</dc:title>
  <dc:creator>Valued Gateway Client</dc:creator>
  <cp:lastModifiedBy>hector</cp:lastModifiedBy>
  <cp:revision>222</cp:revision>
  <dcterms:created xsi:type="dcterms:W3CDTF">2002-01-31T01:13:02Z</dcterms:created>
  <dcterms:modified xsi:type="dcterms:W3CDTF">2012-09-09T19:19:11Z</dcterms:modified>
</cp:coreProperties>
</file>