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62" r:id="rId2"/>
    <p:sldId id="603" r:id="rId3"/>
    <p:sldId id="588" r:id="rId4"/>
    <p:sldId id="602" r:id="rId5"/>
    <p:sldId id="604" r:id="rId6"/>
    <p:sldId id="600" r:id="rId7"/>
    <p:sldId id="591" r:id="rId8"/>
    <p:sldId id="493" r:id="rId9"/>
    <p:sldId id="592" r:id="rId10"/>
    <p:sldId id="598" r:id="rId11"/>
    <p:sldId id="593" r:id="rId12"/>
    <p:sldId id="545" r:id="rId13"/>
    <p:sldId id="546" r:id="rId14"/>
    <p:sldId id="512" r:id="rId15"/>
    <p:sldId id="596" r:id="rId16"/>
    <p:sldId id="597" r:id="rId17"/>
    <p:sldId id="599" r:id="rId18"/>
    <p:sldId id="528" r:id="rId19"/>
    <p:sldId id="586" r:id="rId20"/>
    <p:sldId id="517" r:id="rId21"/>
    <p:sldId id="606" r:id="rId22"/>
    <p:sldId id="605" r:id="rId23"/>
    <p:sldId id="551" r:id="rId24"/>
    <p:sldId id="589" r:id="rId25"/>
    <p:sldId id="552" r:id="rId26"/>
    <p:sldId id="554" r:id="rId27"/>
    <p:sldId id="557" r:id="rId28"/>
    <p:sldId id="558" r:id="rId29"/>
    <p:sldId id="559" r:id="rId30"/>
    <p:sldId id="594" r:id="rId31"/>
    <p:sldId id="570" r:id="rId32"/>
    <p:sldId id="565" r:id="rId33"/>
    <p:sldId id="563" r:id="rId34"/>
    <p:sldId id="566" r:id="rId35"/>
    <p:sldId id="567" r:id="rId36"/>
    <p:sldId id="573" r:id="rId37"/>
    <p:sldId id="582" r:id="rId38"/>
    <p:sldId id="526" r:id="rId39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00"/>
    <a:srgbClr val="86001A"/>
    <a:srgbClr val="000099"/>
    <a:srgbClr val="5F5F5F"/>
    <a:srgbClr val="0000FF"/>
    <a:srgbClr val="0000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4" autoAdjust="0"/>
  </p:normalViewPr>
  <p:slideViewPr>
    <p:cSldViewPr>
      <p:cViewPr>
        <p:scale>
          <a:sx n="75" d="100"/>
          <a:sy n="75" d="100"/>
        </p:scale>
        <p:origin x="-7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70" y="2418"/>
      </p:cViewPr>
      <p:guideLst>
        <p:guide orient="horz" pos="2204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3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6" tIns="0" rIns="19366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6" tIns="0" rIns="19366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03" tIns="46802" rIns="93603" bIns="46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6" tIns="0" rIns="19366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66" tIns="0" rIns="19366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latin typeface="Times New Roman" pitchFamily="18" charset="0"/>
              </a:defRPr>
            </a:lvl1pPr>
          </a:lstStyle>
          <a:p>
            <a:fld id="{9E2997DD-E2D3-456C-8CB7-02AFC15492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7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1219A-5874-4C05-8C14-FB2C8E469A88}" type="slidenum">
              <a:rPr lang="en-US"/>
              <a:pPr/>
              <a:t>1</a:t>
            </a:fld>
            <a:endParaRPr lang="en-US"/>
          </a:p>
        </p:txBody>
      </p:sp>
      <p:sp>
        <p:nvSpPr>
          <p:cNvPr id="308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1027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Collaborations</a:t>
            </a:r>
            <a:r>
              <a:rPr lang="en-US"/>
              <a:t>:</a:t>
            </a:r>
          </a:p>
          <a:p>
            <a:pPr>
              <a:lnSpc>
                <a:spcPct val="90000"/>
              </a:lnSpc>
            </a:pPr>
            <a:r>
              <a:rPr lang="en-US"/>
              <a:t>1. Inference Corporation</a:t>
            </a:r>
          </a:p>
          <a:p>
            <a:pPr>
              <a:lnSpc>
                <a:spcPct val="90000"/>
              </a:lnSpc>
            </a:pPr>
            <a:r>
              <a:rPr lang="en-US"/>
              <a:t>2. w/ FIU for NASA-KSC</a:t>
            </a:r>
          </a:p>
          <a:p>
            <a:pPr>
              <a:lnSpc>
                <a:spcPct val="90000"/>
              </a:lnSpc>
            </a:pPr>
            <a:r>
              <a:rPr lang="en-US"/>
              <a:t>3. w/ CSC for NASA-Goddard</a:t>
            </a:r>
          </a:p>
          <a:p>
            <a:pPr>
              <a:lnSpc>
                <a:spcPct val="90000"/>
              </a:lnSpc>
            </a:pPr>
            <a:r>
              <a:rPr lang="en-US"/>
              <a:t>4. w/ JCLL &amp; JDLS (thanks to LtCDR Joe Smith)</a:t>
            </a:r>
          </a:p>
          <a:p>
            <a:pPr>
              <a:lnSpc>
                <a:spcPct val="90000"/>
              </a:lnSpc>
            </a:pPr>
            <a:r>
              <a:rPr lang="en-US"/>
              <a:t>5. RECALL?</a:t>
            </a:r>
          </a:p>
          <a:p>
            <a:pPr>
              <a:lnSpc>
                <a:spcPct val="90000"/>
              </a:lnSpc>
            </a:pPr>
            <a:r>
              <a:rPr lang="en-US" b="1"/>
              <a:t>Workshops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1. KM/CBRW 1999 (done)</a:t>
            </a:r>
          </a:p>
          <a:p>
            <a:pPr>
              <a:lnSpc>
                <a:spcPct val="90000"/>
              </a:lnSpc>
            </a:pPr>
            <a:r>
              <a:rPr lang="en-US"/>
              <a:t>2. Lessons learned 2000?</a:t>
            </a:r>
          </a:p>
          <a:p>
            <a:pPr>
              <a:lnSpc>
                <a:spcPct val="90000"/>
              </a:lnSpc>
            </a:pPr>
            <a:r>
              <a:rPr lang="en-US" b="1"/>
              <a:t>Additional information sources</a:t>
            </a:r>
          </a:p>
          <a:p>
            <a:pPr>
              <a:lnSpc>
                <a:spcPct val="90000"/>
              </a:lnSpc>
            </a:pPr>
            <a:r>
              <a:rPr lang="en-US"/>
              <a:t>1. TTCP: National &amp; International (still need international)</a:t>
            </a:r>
          </a:p>
          <a:p>
            <a:pPr>
              <a:lnSpc>
                <a:spcPct val="90000"/>
              </a:lnSpc>
            </a:pPr>
            <a:r>
              <a:rPr lang="en-US"/>
              <a:t>2. Navy: NRL Library, N1, N6, …? (done)</a:t>
            </a:r>
          </a:p>
          <a:p>
            <a:pPr>
              <a:lnSpc>
                <a:spcPct val="90000"/>
              </a:lnSpc>
            </a:pPr>
            <a:r>
              <a:rPr lang="en-US"/>
              <a:t>3. KM magazine article (done)</a:t>
            </a:r>
          </a:p>
          <a:p>
            <a:pPr>
              <a:lnSpc>
                <a:spcPct val="90000"/>
              </a:lnSpc>
            </a:pPr>
            <a:r>
              <a:rPr lang="en-US"/>
              <a:t>4. Recent special issue (noted)</a:t>
            </a:r>
          </a:p>
          <a:p>
            <a:pPr>
              <a:lnSpc>
                <a:spcPct val="90000"/>
              </a:lnSpc>
            </a:pPr>
            <a:r>
              <a:rPr lang="en-US"/>
              <a:t>5. ONR: Text mining (noted)</a:t>
            </a:r>
          </a:p>
          <a:p>
            <a:pPr>
              <a:lnSpc>
                <a:spcPct val="90000"/>
              </a:lnSpc>
            </a:pPr>
            <a:r>
              <a:rPr lang="en-US" b="1"/>
              <a:t>Possible Transitions</a:t>
            </a:r>
          </a:p>
          <a:p>
            <a:pPr>
              <a:lnSpc>
                <a:spcPct val="90000"/>
              </a:lnSpc>
            </a:pPr>
            <a:r>
              <a:rPr lang="en-US"/>
              <a:t>- See M. Tempestelli’s suggestions; ONR logistics, Cindy, David Evans, etc.</a:t>
            </a:r>
          </a:p>
          <a:p>
            <a:pPr>
              <a:lnSpc>
                <a:spcPct val="90000"/>
              </a:lnSpc>
            </a:pPr>
            <a:r>
              <a:rPr lang="en-US" b="1"/>
              <a:t>Mentionables</a:t>
            </a:r>
            <a:r>
              <a:rPr lang="en-US"/>
              <a:t>: Steven Mitchell, GM, CNA …?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C05C5-FB54-4BB1-AE85-31A312ABD37A}" type="slidenum">
              <a:rPr lang="en-US"/>
              <a:pPr/>
              <a:t>37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8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1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0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03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531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smart.gsfc.nasa.gov/irp/" TargetMode="External"/><Relationship Id="rId13" Type="http://schemas.openxmlformats.org/officeDocument/2006/relationships/hyperlink" Target="ccbr/" TargetMode="External"/><Relationship Id="rId18" Type="http://schemas.openxmlformats.org/officeDocument/2006/relationships/hyperlink" Target="jess/power/" TargetMode="External"/><Relationship Id="rId3" Type="http://schemas.openxmlformats.org/officeDocument/2006/relationships/image" Target="../media/image19.png"/><Relationship Id="rId7" Type="http://schemas.openxmlformats.org/officeDocument/2006/relationships/hyperlink" Target="smart.gsfc.nasa.gov/idp/" TargetMode="External"/><Relationship Id="rId12" Type="http://schemas.openxmlformats.org/officeDocument/2006/relationships/hyperlink" Target="lists/" TargetMode="External"/><Relationship Id="rId17" Type="http://schemas.openxmlformats.org/officeDocument/2006/relationships/hyperlink" Target="xeena/" TargetMode="External"/><Relationship Id="rId2" Type="http://schemas.openxmlformats.org/officeDocument/2006/relationships/image" Target="../media/image18.png"/><Relationship Id="rId16" Type="http://schemas.openxmlformats.org/officeDocument/2006/relationships/hyperlink" Target="design/" TargetMode="External"/><Relationship Id="rId20" Type="http://schemas.openxmlformats.org/officeDocument/2006/relationships/hyperlink" Target="jess/comm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hyperlink" Target="tree/" TargetMode="External"/><Relationship Id="rId5" Type="http://schemas.openxmlformats.org/officeDocument/2006/relationships/image" Target="../media/image21.jpeg"/><Relationship Id="rId15" Type="http://schemas.openxmlformats.org/officeDocument/2006/relationships/hyperlink" Target="experts/" TargetMode="External"/><Relationship Id="rId10" Type="http://schemas.openxmlformats.org/officeDocument/2006/relationships/hyperlink" Target="map/" TargetMode="External"/><Relationship Id="rId19" Type="http://schemas.openxmlformats.org/officeDocument/2006/relationships/hyperlink" Target="jess/thermal/" TargetMode="External"/><Relationship Id="rId4" Type="http://schemas.openxmlformats.org/officeDocument/2006/relationships/image" Target="../media/image20.png"/><Relationship Id="rId9" Type="http://schemas.openxmlformats.org/officeDocument/2006/relationships/hyperlink" Target="smart.gsfc.nasa.gov/imda/" TargetMode="External"/><Relationship Id="rId14" Type="http://schemas.openxmlformats.org/officeDocument/2006/relationships/hyperlink" Target="discussion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nEl0NsYn1f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990600" y="1752600"/>
            <a:ext cx="701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Closing Some Loose Ends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1889125" y="2982913"/>
            <a:ext cx="550663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David W. Aha</a:t>
            </a:r>
          </a:p>
          <a:p>
            <a:pPr lvl="1">
              <a:buFontTx/>
              <a:buChar char="•"/>
            </a:pPr>
            <a:r>
              <a:rPr lang="en-US" b="0" dirty="0" smtClean="0"/>
              <a:t>My </a:t>
            </a:r>
            <a:r>
              <a:rPr lang="en-US" b="0" dirty="0"/>
              <a:t>own</a:t>
            </a:r>
          </a:p>
          <a:p>
            <a:pPr lvl="1">
              <a:buFontTx/>
              <a:buChar char="•"/>
            </a:pPr>
            <a:r>
              <a:rPr lang="en-US" b="0" dirty="0" smtClean="0">
                <a:latin typeface="Times New Roman" pitchFamily="18" charset="0"/>
              </a:rPr>
              <a:t>Thomas </a:t>
            </a:r>
            <a:r>
              <a:rPr lang="en-US" b="0" dirty="0">
                <a:latin typeface="Times New Roman" pitchFamily="18" charset="0"/>
              </a:rPr>
              <a:t>H. Davenport, Laurence </a:t>
            </a:r>
            <a:r>
              <a:rPr lang="en-US" b="0" dirty="0" err="1">
                <a:latin typeface="Times New Roman" pitchFamily="18" charset="0"/>
              </a:rPr>
              <a:t>Prusak</a:t>
            </a:r>
            <a:r>
              <a:rPr lang="en-US" b="0" dirty="0">
                <a:latin typeface="Times New Roman" pitchFamily="18" charset="0"/>
              </a:rPr>
              <a:t>,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957" name="Picture 5" descr="img0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8600"/>
            <a:ext cx="8153400" cy="6115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Knowledge Management?</a:t>
            </a: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974725" y="1430338"/>
            <a:ext cx="5348288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Leverages Core Business Competence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 Accelerates Innovation (Time to Market)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 Improves Cycle Times (Market to Collection)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 Improves Decision Making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 Strengthens Organizational Commitment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b="0">
                <a:solidFill>
                  <a:schemeClr val="tx2"/>
                </a:solidFill>
                <a:latin typeface="Tahoma" pitchFamily="34" charset="0"/>
              </a:rPr>
              <a:t> Builds sustainable differentiation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CBR: The Knowledge Management Plunge</a:t>
            </a:r>
          </a:p>
        </p:txBody>
      </p:sp>
      <p:sp>
        <p:nvSpPr>
          <p:cNvPr id="320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1447800"/>
          </a:xfrm>
          <a:solidFill>
            <a:srgbClr val="000066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114300" indent="-114300"/>
            <a:r>
              <a:rPr lang="en-US">
                <a:solidFill>
                  <a:schemeClr val="bg1"/>
                </a:solidFill>
              </a:rPr>
              <a:t>“Case-based reasoning programs have been shown to bring   about marked improvements in customer service.”</a:t>
            </a:r>
          </a:p>
          <a:p>
            <a:pPr marL="114300" indent="-114300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      - Thomas H. Davenport, Laurence Prusak, 1998</a:t>
            </a:r>
          </a:p>
          <a:p>
            <a:pPr marL="114300" indent="-114300"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      - </a:t>
            </a:r>
            <a:r>
              <a:rPr lang="en-US" sz="2000" b="1" i="1">
                <a:solidFill>
                  <a:schemeClr val="bg1"/>
                </a:solidFill>
              </a:rPr>
              <a:t>Working Knowledge: How Organizations Manage What They Know</a:t>
            </a:r>
            <a:endParaRPr lang="en-US" b="1">
              <a:solidFill>
                <a:schemeClr val="bg1"/>
              </a:solidFill>
            </a:endParaRPr>
          </a:p>
        </p:txBody>
      </p:sp>
      <p:grpSp>
        <p:nvGrpSpPr>
          <p:cNvPr id="320524" name="Group 1036"/>
          <p:cNvGrpSpPr>
            <a:grpSpLocks/>
          </p:cNvGrpSpPr>
          <p:nvPr/>
        </p:nvGrpSpPr>
        <p:grpSpPr bwMode="auto">
          <a:xfrm>
            <a:off x="914400" y="2895600"/>
            <a:ext cx="6994525" cy="2667000"/>
            <a:chOff x="288" y="1872"/>
            <a:chExt cx="4406" cy="1680"/>
          </a:xfrm>
        </p:grpSpPr>
        <p:sp>
          <p:nvSpPr>
            <p:cNvPr id="320516" name="AutoShape 1028"/>
            <p:cNvSpPr>
              <a:spLocks noChangeArrowheads="1"/>
            </p:cNvSpPr>
            <p:nvPr/>
          </p:nvSpPr>
          <p:spPr bwMode="auto">
            <a:xfrm>
              <a:off x="2400" y="2736"/>
              <a:ext cx="1200" cy="816"/>
            </a:xfrm>
            <a:prstGeom prst="ribbon">
              <a:avLst>
                <a:gd name="adj1" fmla="val 12500"/>
                <a:gd name="adj2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KM</a:t>
              </a:r>
            </a:p>
          </p:txBody>
        </p:sp>
        <p:pic>
          <p:nvPicPr>
            <p:cNvPr id="320517" name="Picture 1029" descr="C:\Images\logo\inference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968"/>
              <a:ext cx="1851" cy="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0519" name="Picture 1031" descr="C:\Images\logo\tecinn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968"/>
              <a:ext cx="2160" cy="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0518" name="Picture 1030" descr="C:\Images\logo\Haley-Enterprise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872"/>
              <a:ext cx="758" cy="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20520" name="AutoShape 1032"/>
            <p:cNvCxnSpPr>
              <a:cxnSpLocks noChangeShapeType="1"/>
              <a:stCxn id="320517" idx="2"/>
              <a:endCxn id="320516" idx="0"/>
            </p:cNvCxnSpPr>
            <p:nvPr/>
          </p:nvCxnSpPr>
          <p:spPr bwMode="auto">
            <a:xfrm>
              <a:off x="1214" y="2298"/>
              <a:ext cx="1786" cy="5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0522" name="AutoShape 1034"/>
            <p:cNvCxnSpPr>
              <a:cxnSpLocks noChangeShapeType="1"/>
              <a:stCxn id="320518" idx="2"/>
              <a:endCxn id="320516" idx="0"/>
            </p:cNvCxnSpPr>
            <p:nvPr/>
          </p:nvCxnSpPr>
          <p:spPr bwMode="auto">
            <a:xfrm flipH="1">
              <a:off x="3000" y="2355"/>
              <a:ext cx="1315" cy="48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0523" name="Line 1035"/>
            <p:cNvSpPr>
              <a:spLocks noChangeShapeType="1"/>
            </p:cNvSpPr>
            <p:nvPr/>
          </p:nvSpPr>
          <p:spPr bwMode="auto">
            <a:xfrm>
              <a:off x="2976" y="2208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0528" name="Group 1040"/>
          <p:cNvGrpSpPr>
            <a:grpSpLocks/>
          </p:cNvGrpSpPr>
          <p:nvPr/>
        </p:nvGrpSpPr>
        <p:grpSpPr bwMode="auto">
          <a:xfrm>
            <a:off x="735013" y="3744913"/>
            <a:ext cx="3608387" cy="1617662"/>
            <a:chOff x="463" y="2359"/>
            <a:chExt cx="2273" cy="1019"/>
          </a:xfrm>
        </p:grpSpPr>
        <p:sp>
          <p:nvSpPr>
            <p:cNvPr id="320525" name="Text Box 1037"/>
            <p:cNvSpPr txBox="1">
              <a:spLocks noChangeArrowheads="1"/>
            </p:cNvSpPr>
            <p:nvPr/>
          </p:nvSpPr>
          <p:spPr bwMode="auto">
            <a:xfrm>
              <a:off x="710" y="2359"/>
              <a:ext cx="9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CBRWorks</a:t>
              </a:r>
            </a:p>
          </p:txBody>
        </p:sp>
        <p:sp>
          <p:nvSpPr>
            <p:cNvPr id="320526" name="Text Box 1038"/>
            <p:cNvSpPr txBox="1">
              <a:spLocks noChangeArrowheads="1"/>
            </p:cNvSpPr>
            <p:nvPr/>
          </p:nvSpPr>
          <p:spPr bwMode="auto">
            <a:xfrm>
              <a:off x="463" y="3128"/>
              <a:ext cx="2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 sans-serif"/>
                </a:rPr>
                <a:t>eGain eService Enterprise (E3)</a:t>
              </a:r>
              <a:r>
                <a:rPr lang="en-US">
                  <a:solidFill>
                    <a:srgbClr val="000066"/>
                  </a:solidFill>
                  <a:latin typeface=" sans-serif"/>
                </a:rPr>
                <a:t> </a:t>
              </a:r>
              <a:endParaRPr lang="en-US"/>
            </a:p>
          </p:txBody>
        </p:sp>
        <p:sp>
          <p:nvSpPr>
            <p:cNvPr id="320527" name="Line 1039"/>
            <p:cNvSpPr>
              <a:spLocks noChangeShapeType="1"/>
            </p:cNvSpPr>
            <p:nvPr/>
          </p:nvSpPr>
          <p:spPr bwMode="auto">
            <a:xfrm>
              <a:off x="1104" y="264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6858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KM Project Domains: CBR Applicable? </a:t>
            </a:r>
            <a:br>
              <a:rPr lang="en-US">
                <a:latin typeface="Arial" pitchFamily="34" charset="0"/>
              </a:rPr>
            </a:br>
            <a:r>
              <a:rPr lang="en-US" sz="2000" b="0">
                <a:latin typeface="Arial" pitchFamily="34" charset="0"/>
              </a:rPr>
              <a:t>(</a:t>
            </a:r>
            <a:r>
              <a:rPr lang="en-US" sz="2000" b="0" i="1">
                <a:latin typeface="Arial" pitchFamily="34" charset="0"/>
              </a:rPr>
              <a:t>KM World</a:t>
            </a:r>
            <a:r>
              <a:rPr lang="en-US" sz="2000" b="0">
                <a:latin typeface="Arial" pitchFamily="34" charset="0"/>
              </a:rPr>
              <a:t>, 1/99, Dan Holtshouse, Xerox)</a:t>
            </a:r>
            <a:endParaRPr lang="en-US">
              <a:latin typeface="Arial" pitchFamily="34" charset="0"/>
            </a:endParaRP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228600" y="1600200"/>
            <a:ext cx="5562600" cy="3152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06400" indent="-406400"/>
            <a:r>
              <a:rPr lang="en-US" b="0">
                <a:latin typeface="Times New Roman" pitchFamily="18" charset="0"/>
              </a:rPr>
              <a:t>1. Sharing knowledge and best practices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2. Instilling responsibility for knowledge sharing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3. Capturing and reusing past experiences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4. Embedding knowledge </a:t>
            </a:r>
            <a:r>
              <a:rPr lang="en-US" sz="1800" b="0">
                <a:latin typeface="Times New Roman" pitchFamily="18" charset="0"/>
              </a:rPr>
              <a:t>(products/services/processes)</a:t>
            </a:r>
            <a:endParaRPr lang="en-US" b="0">
              <a:latin typeface="Times New Roman" pitchFamily="18" charset="0"/>
            </a:endParaRPr>
          </a:p>
          <a:p>
            <a:pPr marL="406400" indent="-406400"/>
            <a:r>
              <a:rPr lang="en-US" b="0">
                <a:latin typeface="Times New Roman" pitchFamily="18" charset="0"/>
              </a:rPr>
              <a:t>5. Producing knowledge as a product 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6. Driving knowledge generation for innovation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7. Mapping networks of experts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8. Building/mining customer knowledge bases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9. Understanding/mining customer knowledge bases</a:t>
            </a:r>
          </a:p>
          <a:p>
            <a:pPr marL="406400" indent="-406400"/>
            <a:r>
              <a:rPr lang="en-US" b="0">
                <a:latin typeface="Times New Roman" pitchFamily="18" charset="0"/>
              </a:rPr>
              <a:t>10. Leveraging intellectual assets.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905000" y="1219200"/>
            <a:ext cx="251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KM Domains/Tasks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5257800" y="1219200"/>
            <a:ext cx="2246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CBR Applicable?</a:t>
            </a:r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5829300" y="15240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Yes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5791200" y="1889125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No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5791200" y="2209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Yes</a:t>
            </a:r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5791200" y="24987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Yes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5753100" y="2803525"/>
            <a:ext cx="70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 Yes</a:t>
            </a:r>
          </a:p>
        </p:txBody>
      </p:sp>
      <p:sp>
        <p:nvSpPr>
          <p:cNvPr id="321548" name="Text Box 12"/>
          <p:cNvSpPr txBox="1">
            <a:spLocks noChangeArrowheads="1"/>
          </p:cNvSpPr>
          <p:nvPr/>
        </p:nvSpPr>
        <p:spPr bwMode="auto">
          <a:xfrm>
            <a:off x="5753100" y="318452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 No</a:t>
            </a:r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5791200" y="3733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Yes</a:t>
            </a:r>
          </a:p>
        </p:txBody>
      </p:sp>
      <p:sp>
        <p:nvSpPr>
          <p:cNvPr id="321551" name="Text Box 15"/>
          <p:cNvSpPr txBox="1">
            <a:spLocks noChangeArrowheads="1"/>
          </p:cNvSpPr>
          <p:nvPr/>
        </p:nvSpPr>
        <p:spPr bwMode="auto">
          <a:xfrm>
            <a:off x="5791200" y="4098925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No</a:t>
            </a:r>
          </a:p>
        </p:txBody>
      </p:sp>
      <p:sp>
        <p:nvSpPr>
          <p:cNvPr id="321552" name="Text Box 16"/>
          <p:cNvSpPr txBox="1">
            <a:spLocks noChangeArrowheads="1"/>
          </p:cNvSpPr>
          <p:nvPr/>
        </p:nvSpPr>
        <p:spPr bwMode="auto">
          <a:xfrm>
            <a:off x="5791200" y="43275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Yes</a:t>
            </a:r>
          </a:p>
        </p:txBody>
      </p:sp>
      <p:sp>
        <p:nvSpPr>
          <p:cNvPr id="321553" name="Text Box 17"/>
          <p:cNvSpPr txBox="1">
            <a:spLocks noChangeArrowheads="1"/>
          </p:cNvSpPr>
          <p:nvPr/>
        </p:nvSpPr>
        <p:spPr bwMode="auto">
          <a:xfrm>
            <a:off x="5753100" y="348932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ZapfDingbats" pitchFamily="82" charset="0"/>
              </a:rPr>
              <a:t>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utoUpdateAnimBg="0"/>
      <p:bldP spid="321544" grpId="0" autoUpdateAnimBg="0"/>
      <p:bldP spid="321545" grpId="0" autoUpdateAnimBg="0"/>
      <p:bldP spid="321546" grpId="0" autoUpdateAnimBg="0"/>
      <p:bldP spid="321547" grpId="0" autoUpdateAnimBg="0"/>
      <p:bldP spid="321548" grpId="0" autoUpdateAnimBg="0"/>
      <p:bldP spid="321550" grpId="0" autoUpdateAnimBg="0"/>
      <p:bldP spid="321551" grpId="0" autoUpdateAnimBg="0"/>
      <p:bldP spid="321552" grpId="0" autoUpdateAnimBg="0"/>
      <p:bldP spid="3215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2039938" y="304800"/>
            <a:ext cx="6027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1999 AAAI KM/CBR Workshop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8077200" cy="7747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~45 attendees: </a:t>
            </a:r>
            <a:r>
              <a:rPr lang="en-US" sz="2000" b="0">
                <a:solidFill>
                  <a:schemeClr val="bg1"/>
                </a:solidFill>
                <a:latin typeface="Arial" pitchFamily="34" charset="0"/>
              </a:rPr>
              <a:t>Siemens, Schlumberger,  Motorola, NEC, British Airways, General Motors, Boeing, Ford Motor Company, World Bank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990600" y="1981200"/>
            <a:ext cx="7467600" cy="1447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</a:pPr>
            <a:r>
              <a:rPr lang="en-US" sz="2800" u="sng">
                <a:solidFill>
                  <a:schemeClr val="bg1"/>
                </a:solidFill>
              </a:rPr>
              <a:t>Goals:</a:t>
            </a:r>
            <a:endParaRPr lang="en-US" sz="2400">
              <a:solidFill>
                <a:schemeClr val="bg1"/>
              </a:solidFill>
            </a:endParaRPr>
          </a:p>
          <a:p>
            <a:pPr marL="228600" indent="-228600">
              <a:lnSpc>
                <a:spcPct val="7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1. Explain KM issues to CBR researchers</a:t>
            </a:r>
          </a:p>
          <a:p>
            <a:pPr marL="228600" indent="-228600">
              <a:lnSpc>
                <a:spcPct val="7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2. Report on recent CBR approaches for KM tasks</a:t>
            </a:r>
          </a:p>
          <a:p>
            <a:pPr marL="228600" indent="-228600">
              <a:lnSpc>
                <a:spcPct val="7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3. Share cautions, knowledge, &amp; experiences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1219200" y="3733800"/>
            <a:ext cx="7162800" cy="1600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u="sng">
                <a:solidFill>
                  <a:schemeClr val="bg1"/>
                </a:solidFill>
              </a:rPr>
              <a:t>Some observations</a:t>
            </a:r>
            <a:r>
              <a:rPr lang="en-US" sz="2800" b="0">
                <a:solidFill>
                  <a:schemeClr val="bg1"/>
                </a:solidFill>
              </a:rPr>
              <a:t>:</a:t>
            </a:r>
            <a:endParaRPr lang="en-US" sz="2400" b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1. Embedded/integrated in </a:t>
            </a:r>
            <a:r>
              <a:rPr lang="en-US" sz="2400" i="1">
                <a:solidFill>
                  <a:schemeClr val="bg1"/>
                </a:solidFill>
              </a:rPr>
              <a:t>knowledge</a:t>
            </a:r>
            <a:r>
              <a:rPr lang="en-US" sz="2400" b="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</a:rPr>
              <a:t>processes</a:t>
            </a:r>
            <a:endParaRPr lang="en-US" sz="2400" b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2. Benefits of semi-structured case representations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</a:rPr>
              <a:t>3. Interactive (“conversational”)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r>
              <a:rPr lang="en-US"/>
              <a:t>Limitations of CBR for KM</a:t>
            </a:r>
            <a:br>
              <a:rPr lang="en-US"/>
            </a:br>
            <a:r>
              <a:rPr lang="en-US" sz="1800" b="0"/>
              <a:t>(from the 1999 AAAI KM/CBR Workshop)</a:t>
            </a:r>
            <a:endParaRPr lang="en-US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066800"/>
            <a:ext cx="6629400" cy="533400"/>
          </a:xfrm>
          <a:solidFill>
            <a:srgbClr val="000066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1. Main limitation is time and effort? (Wess/Haley)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838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</a:rPr>
              <a:t>2. Limitations from working with simple representations (Haley)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Becoming less problematic (e.g., with development of textual CBR)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533400" y="2819400"/>
            <a:ext cx="8229600" cy="1295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</a:rPr>
              <a:t>3. Rule-based integrations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Suffer from old problems of rule acquisition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But KM problem-solving techniques are combating this (Studer) 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1828800" y="4267200"/>
            <a:ext cx="5638800" cy="533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</a:rPr>
              <a:t>4. More intuitive case authoring capabilities 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1181100" y="5029200"/>
            <a:ext cx="6934200" cy="533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</a:rPr>
              <a:t>5. Tools for working with heterogeneous data sources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 autoUpdateAnimBg="0"/>
      <p:bldP spid="379909" grpId="0" animBg="1" autoUpdateAnimBg="0"/>
      <p:bldP spid="379910" grpId="0" animBg="1" autoUpdateAnimBg="0"/>
      <p:bldP spid="3799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Panel: Lessons &amp; Suggested Directions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1447800"/>
          </a:xfrm>
          <a:solidFill>
            <a:srgbClr val="000066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CBR Roles: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Accumulate, extend, preserve, distribute, reuse corporate knowledge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Extracting tacit knowledge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Customer relationship management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2667000"/>
            <a:ext cx="8153400" cy="2286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Lessons &amp; Observations: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Integrate CBR with KM tasks &amp; task models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Integrate case retrieval with presentation with tools/workplaces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Integrate case construction/indexing with work product development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Need more advanced (automated) case authoring tools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Must consider effects on user groups, time, organizational impact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CBR not a complete KM solution</a:t>
            </a:r>
          </a:p>
        </p:txBody>
      </p:sp>
      <p:sp>
        <p:nvSpPr>
          <p:cNvPr id="380933" name="AutoShape 5"/>
          <p:cNvSpPr>
            <a:spLocks noChangeArrowheads="1"/>
          </p:cNvSpPr>
          <p:nvPr/>
        </p:nvSpPr>
        <p:spPr bwMode="auto">
          <a:xfrm>
            <a:off x="228600" y="4495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2000"/>
              <a:t>Experience Management vs CBR</a:t>
            </a:r>
          </a:p>
        </p:txBody>
      </p:sp>
      <p:sp>
        <p:nvSpPr>
          <p:cNvPr id="384003" name="Line 3"/>
          <p:cNvSpPr>
            <a:spLocks noChangeShapeType="1"/>
          </p:cNvSpPr>
          <p:nvPr/>
        </p:nvSpPr>
        <p:spPr bwMode="auto">
          <a:xfrm>
            <a:off x="685800" y="40386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593725" y="1336675"/>
            <a:ext cx="1997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Experience Management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CBR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(Organization)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762000" y="5867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(IDSS)</a:t>
            </a:r>
          </a:p>
        </p:txBody>
      </p:sp>
      <p:grpSp>
        <p:nvGrpSpPr>
          <p:cNvPr id="384008" name="Group 8"/>
          <p:cNvGrpSpPr>
            <a:grpSpLocks/>
          </p:cNvGrpSpPr>
          <p:nvPr/>
        </p:nvGrpSpPr>
        <p:grpSpPr bwMode="auto">
          <a:xfrm>
            <a:off x="1066800" y="4114800"/>
            <a:ext cx="6962775" cy="2667000"/>
            <a:chOff x="672" y="2592"/>
            <a:chExt cx="4386" cy="1680"/>
          </a:xfrm>
        </p:grpSpPr>
        <p:sp>
          <p:nvSpPr>
            <p:cNvPr id="384009" name="Line 9"/>
            <p:cNvSpPr>
              <a:spLocks noChangeShapeType="1"/>
            </p:cNvSpPr>
            <p:nvPr/>
          </p:nvSpPr>
          <p:spPr bwMode="auto">
            <a:xfrm flipH="1">
              <a:off x="3024" y="3984"/>
              <a:ext cx="1139" cy="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4010" name="Group 10"/>
            <p:cNvGrpSpPr>
              <a:grpSpLocks/>
            </p:cNvGrpSpPr>
            <p:nvPr/>
          </p:nvGrpSpPr>
          <p:grpSpPr bwMode="auto">
            <a:xfrm>
              <a:off x="4176" y="3744"/>
              <a:ext cx="882" cy="464"/>
              <a:chOff x="4272" y="2688"/>
              <a:chExt cx="882" cy="464"/>
            </a:xfrm>
          </p:grpSpPr>
          <p:sp>
            <p:nvSpPr>
              <p:cNvPr id="384011" name="Oval 11"/>
              <p:cNvSpPr>
                <a:spLocks noChangeArrowheads="1"/>
              </p:cNvSpPr>
              <p:nvPr/>
            </p:nvSpPr>
            <p:spPr bwMode="auto">
              <a:xfrm>
                <a:off x="4272" y="2688"/>
                <a:ext cx="882" cy="464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012" name="Rectangle 12"/>
              <p:cNvSpPr>
                <a:spLocks noChangeArrowheads="1"/>
              </p:cNvSpPr>
              <p:nvPr/>
            </p:nvSpPr>
            <p:spPr bwMode="auto">
              <a:xfrm>
                <a:off x="4368" y="2832"/>
                <a:ext cx="691" cy="231"/>
              </a:xfrm>
              <a:prstGeom prst="rect">
                <a:avLst/>
              </a:prstGeom>
              <a:solidFill>
                <a:srgbClr val="011C6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i="1">
                    <a:solidFill>
                      <a:schemeClr val="bg1"/>
                    </a:solidFill>
                  </a:rPr>
                  <a:t>2. </a:t>
                </a:r>
                <a:r>
                  <a:rPr lang="en-US" sz="1800" i="1">
                    <a:solidFill>
                      <a:schemeClr val="bg1"/>
                    </a:solidFill>
                  </a:rPr>
                  <a:t>Reuse</a:t>
                </a:r>
                <a:endParaRPr lang="en-US" sz="1600" i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4013" name="Group 13"/>
            <p:cNvGrpSpPr>
              <a:grpSpLocks/>
            </p:cNvGrpSpPr>
            <p:nvPr/>
          </p:nvGrpSpPr>
          <p:grpSpPr bwMode="auto">
            <a:xfrm>
              <a:off x="2112" y="3760"/>
              <a:ext cx="864" cy="512"/>
              <a:chOff x="432" y="3120"/>
              <a:chExt cx="864" cy="512"/>
            </a:xfrm>
          </p:grpSpPr>
          <p:sp>
            <p:nvSpPr>
              <p:cNvPr id="384014" name="Oval 14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864" cy="51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015" name="Rectangle 15"/>
              <p:cNvSpPr>
                <a:spLocks noChangeArrowheads="1"/>
              </p:cNvSpPr>
              <p:nvPr/>
            </p:nvSpPr>
            <p:spPr bwMode="auto">
              <a:xfrm>
                <a:off x="480" y="3264"/>
                <a:ext cx="7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11C6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i="1">
                    <a:solidFill>
                      <a:schemeClr val="bg1"/>
                    </a:solidFill>
                  </a:rPr>
                  <a:t>3. </a:t>
                </a:r>
                <a:r>
                  <a:rPr lang="en-US" sz="1800" i="1">
                    <a:solidFill>
                      <a:schemeClr val="bg1"/>
                    </a:solidFill>
                  </a:rPr>
                  <a:t>Revise</a:t>
                </a:r>
                <a:endParaRPr lang="en-US" sz="1600" i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4016" name="Group 16"/>
            <p:cNvGrpSpPr>
              <a:grpSpLocks/>
            </p:cNvGrpSpPr>
            <p:nvPr/>
          </p:nvGrpSpPr>
          <p:grpSpPr bwMode="auto">
            <a:xfrm>
              <a:off x="672" y="2938"/>
              <a:ext cx="816" cy="422"/>
              <a:chOff x="672" y="1427"/>
              <a:chExt cx="816" cy="422"/>
            </a:xfrm>
          </p:grpSpPr>
          <p:sp>
            <p:nvSpPr>
              <p:cNvPr id="384017" name="Oval 17"/>
              <p:cNvSpPr>
                <a:spLocks noChangeArrowheads="1"/>
              </p:cNvSpPr>
              <p:nvPr/>
            </p:nvSpPr>
            <p:spPr bwMode="auto">
              <a:xfrm>
                <a:off x="672" y="1427"/>
                <a:ext cx="816" cy="42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018" name="Rectangle 18"/>
              <p:cNvSpPr>
                <a:spLocks noChangeArrowheads="1"/>
              </p:cNvSpPr>
              <p:nvPr/>
            </p:nvSpPr>
            <p:spPr bwMode="auto">
              <a:xfrm>
                <a:off x="720" y="1522"/>
                <a:ext cx="6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11C6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i="1">
                    <a:solidFill>
                      <a:schemeClr val="bg1"/>
                    </a:solidFill>
                  </a:rPr>
                  <a:t>4. </a:t>
                </a:r>
                <a:r>
                  <a:rPr lang="en-US" sz="1800" i="1">
                    <a:solidFill>
                      <a:schemeClr val="bg1"/>
                    </a:solidFill>
                  </a:rPr>
                  <a:t>Retain</a:t>
                </a:r>
                <a:endParaRPr lang="en-US" sz="1600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4019" name="AutoShape 19"/>
            <p:cNvSpPr>
              <a:spLocks noChangeArrowheads="1"/>
            </p:cNvSpPr>
            <p:nvPr/>
          </p:nvSpPr>
          <p:spPr bwMode="auto">
            <a:xfrm>
              <a:off x="1776" y="2592"/>
              <a:ext cx="1968" cy="1056"/>
            </a:xfrm>
            <a:prstGeom prst="hexagon">
              <a:avLst>
                <a:gd name="adj" fmla="val 46582"/>
                <a:gd name="vf" fmla="val 11547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84020" name="Rectangle 20"/>
            <p:cNvSpPr>
              <a:spLocks noChangeArrowheads="1"/>
            </p:cNvSpPr>
            <p:nvPr/>
          </p:nvSpPr>
          <p:spPr bwMode="auto">
            <a:xfrm>
              <a:off x="2352" y="2632"/>
              <a:ext cx="720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14300" indent="-114300" algn="ctr"/>
              <a:r>
                <a:rPr lang="en-US" sz="1800"/>
                <a:t>Case Library</a:t>
              </a:r>
              <a:endParaRPr lang="en-US" sz="1600"/>
            </a:p>
          </p:txBody>
        </p:sp>
        <p:grpSp>
          <p:nvGrpSpPr>
            <p:cNvPr id="384021" name="Group 21"/>
            <p:cNvGrpSpPr>
              <a:grpSpLocks/>
            </p:cNvGrpSpPr>
            <p:nvPr/>
          </p:nvGrpSpPr>
          <p:grpSpPr bwMode="auto">
            <a:xfrm>
              <a:off x="4006" y="2934"/>
              <a:ext cx="925" cy="422"/>
              <a:chOff x="4080" y="1200"/>
              <a:chExt cx="925" cy="422"/>
            </a:xfrm>
          </p:grpSpPr>
          <p:sp>
            <p:nvSpPr>
              <p:cNvPr id="384022" name="Oval 2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925" cy="42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023" name="Rectangle 23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8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11C6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i="1">
                    <a:solidFill>
                      <a:schemeClr val="bg1"/>
                    </a:solidFill>
                  </a:rPr>
                  <a:t>1. Retrieve</a:t>
                </a:r>
              </a:p>
            </p:txBody>
          </p:sp>
        </p:grpSp>
        <p:cxnSp>
          <p:nvCxnSpPr>
            <p:cNvPr id="384024" name="AutoShape 24"/>
            <p:cNvCxnSpPr>
              <a:cxnSpLocks noChangeShapeType="1"/>
              <a:stCxn id="384022" idx="4"/>
              <a:endCxn id="384011" idx="0"/>
            </p:cNvCxnSpPr>
            <p:nvPr/>
          </p:nvCxnSpPr>
          <p:spPr bwMode="auto">
            <a:xfrm>
              <a:off x="4469" y="3356"/>
              <a:ext cx="148" cy="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4025" name="Line 25"/>
            <p:cNvSpPr>
              <a:spLocks noChangeShapeType="1"/>
            </p:cNvSpPr>
            <p:nvPr/>
          </p:nvSpPr>
          <p:spPr bwMode="auto">
            <a:xfrm flipH="1" flipV="1">
              <a:off x="1104" y="3380"/>
              <a:ext cx="1008" cy="5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4026" name="AutoShape 26"/>
            <p:cNvCxnSpPr>
              <a:cxnSpLocks noChangeShapeType="1"/>
              <a:stCxn id="384017" idx="6"/>
              <a:endCxn id="384020" idx="1"/>
            </p:cNvCxnSpPr>
            <p:nvPr/>
          </p:nvCxnSpPr>
          <p:spPr bwMode="auto">
            <a:xfrm flipV="1">
              <a:off x="1488" y="2837"/>
              <a:ext cx="864" cy="3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4027" name="Line 27"/>
            <p:cNvSpPr>
              <a:spLocks noChangeShapeType="1"/>
            </p:cNvSpPr>
            <p:nvPr/>
          </p:nvSpPr>
          <p:spPr bwMode="auto">
            <a:xfrm flipH="1" flipV="1">
              <a:off x="3072" y="2718"/>
              <a:ext cx="912" cy="4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028" name="Rectangle 28"/>
            <p:cNvSpPr>
              <a:spLocks noChangeArrowheads="1"/>
            </p:cNvSpPr>
            <p:nvPr/>
          </p:nvSpPr>
          <p:spPr bwMode="auto">
            <a:xfrm>
              <a:off x="2208" y="3216"/>
              <a:ext cx="1056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14300" indent="-114300" algn="ctr"/>
              <a:r>
                <a:rPr lang="en-US" sz="1800"/>
                <a:t>Background Knowledge</a:t>
              </a:r>
              <a:endParaRPr lang="en-US" sz="1600"/>
            </a:p>
          </p:txBody>
        </p:sp>
        <p:sp>
          <p:nvSpPr>
            <p:cNvPr id="384029" name="Line 29"/>
            <p:cNvSpPr>
              <a:spLocks noChangeShapeType="1"/>
            </p:cNvSpPr>
            <p:nvPr/>
          </p:nvSpPr>
          <p:spPr bwMode="auto">
            <a:xfrm>
              <a:off x="2736" y="303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4030" name="Group 30"/>
          <p:cNvGrpSpPr>
            <a:grpSpLocks/>
          </p:cNvGrpSpPr>
          <p:nvPr/>
        </p:nvGrpSpPr>
        <p:grpSpPr bwMode="auto">
          <a:xfrm>
            <a:off x="2590800" y="896938"/>
            <a:ext cx="6246813" cy="2897187"/>
            <a:chOff x="1632" y="565"/>
            <a:chExt cx="3935" cy="1825"/>
          </a:xfrm>
        </p:grpSpPr>
        <p:sp>
          <p:nvSpPr>
            <p:cNvPr id="384031" name="Rectangle 31"/>
            <p:cNvSpPr>
              <a:spLocks noChangeArrowheads="1"/>
            </p:cNvSpPr>
            <p:nvPr/>
          </p:nvSpPr>
          <p:spPr bwMode="auto">
            <a:xfrm>
              <a:off x="1968" y="1366"/>
              <a:ext cx="912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14300" indent="-114300" algn="ctr"/>
              <a:r>
                <a:rPr lang="en-US" sz="1800"/>
                <a:t>Experience base</a:t>
              </a:r>
              <a:endParaRPr lang="en-US" sz="1600"/>
            </a:p>
          </p:txBody>
        </p:sp>
        <p:sp>
          <p:nvSpPr>
            <p:cNvPr id="384032" name="Rectangle 32"/>
            <p:cNvSpPr>
              <a:spLocks noChangeArrowheads="1"/>
            </p:cNvSpPr>
            <p:nvPr/>
          </p:nvSpPr>
          <p:spPr bwMode="auto">
            <a:xfrm>
              <a:off x="2880" y="1296"/>
              <a:ext cx="1008" cy="5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114300" indent="-114300" algn="ctr"/>
              <a:r>
                <a:rPr lang="en-US" sz="1800"/>
                <a:t>Reuse-related knowledge</a:t>
              </a:r>
              <a:endParaRPr lang="en-US" sz="1600"/>
            </a:p>
          </p:txBody>
        </p:sp>
        <p:sp>
          <p:nvSpPr>
            <p:cNvPr id="384033" name="Oval 33"/>
            <p:cNvSpPr>
              <a:spLocks noChangeArrowheads="1"/>
            </p:cNvSpPr>
            <p:nvPr/>
          </p:nvSpPr>
          <p:spPr bwMode="auto">
            <a:xfrm>
              <a:off x="3168" y="720"/>
              <a:ext cx="816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34" name="Rectangle 34"/>
            <p:cNvSpPr>
              <a:spLocks noChangeArrowheads="1"/>
            </p:cNvSpPr>
            <p:nvPr/>
          </p:nvSpPr>
          <p:spPr bwMode="auto">
            <a:xfrm>
              <a:off x="3216" y="720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1C6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 i="1">
                  <a:solidFill>
                    <a:schemeClr val="bg1"/>
                  </a:solidFill>
                </a:rPr>
                <a:t>Problem acquisition</a:t>
              </a:r>
            </a:p>
          </p:txBody>
        </p:sp>
        <p:sp>
          <p:nvSpPr>
            <p:cNvPr id="384035" name="Oval 35"/>
            <p:cNvSpPr>
              <a:spLocks noChangeArrowheads="1"/>
            </p:cNvSpPr>
            <p:nvPr/>
          </p:nvSpPr>
          <p:spPr bwMode="auto">
            <a:xfrm>
              <a:off x="3936" y="1152"/>
              <a:ext cx="1104" cy="720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36" name="Rectangle 36"/>
            <p:cNvSpPr>
              <a:spLocks noChangeArrowheads="1"/>
            </p:cNvSpPr>
            <p:nvPr/>
          </p:nvSpPr>
          <p:spPr bwMode="auto">
            <a:xfrm>
              <a:off x="4032" y="1248"/>
              <a:ext cx="91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1C6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 i="1">
                  <a:solidFill>
                    <a:schemeClr val="bg1"/>
                  </a:solidFill>
                </a:rPr>
                <a:t>Experience evaluation and retrieval</a:t>
              </a:r>
            </a:p>
          </p:txBody>
        </p:sp>
        <p:sp>
          <p:nvSpPr>
            <p:cNvPr id="384037" name="Oval 37"/>
            <p:cNvSpPr>
              <a:spLocks noChangeArrowheads="1"/>
            </p:cNvSpPr>
            <p:nvPr/>
          </p:nvSpPr>
          <p:spPr bwMode="auto">
            <a:xfrm>
              <a:off x="3216" y="1968"/>
              <a:ext cx="816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38" name="Rectangle 38"/>
            <p:cNvSpPr>
              <a:spLocks noChangeArrowheads="1"/>
            </p:cNvSpPr>
            <p:nvPr/>
          </p:nvSpPr>
          <p:spPr bwMode="auto">
            <a:xfrm>
              <a:off x="3264" y="1968"/>
              <a:ext cx="86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1C6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 i="1">
                  <a:solidFill>
                    <a:schemeClr val="bg1"/>
                  </a:solidFill>
                </a:rPr>
                <a:t>Experience adaptation</a:t>
              </a:r>
            </a:p>
          </p:txBody>
        </p:sp>
        <p:sp>
          <p:nvSpPr>
            <p:cNvPr id="384039" name="Oval 39"/>
            <p:cNvSpPr>
              <a:spLocks noChangeArrowheads="1"/>
            </p:cNvSpPr>
            <p:nvPr/>
          </p:nvSpPr>
          <p:spPr bwMode="auto">
            <a:xfrm>
              <a:off x="1632" y="1920"/>
              <a:ext cx="912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40" name="Rectangle 40"/>
            <p:cNvSpPr>
              <a:spLocks noChangeArrowheads="1"/>
            </p:cNvSpPr>
            <p:nvPr/>
          </p:nvSpPr>
          <p:spPr bwMode="auto">
            <a:xfrm>
              <a:off x="1680" y="1920"/>
              <a:ext cx="91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1C6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 i="1">
                  <a:solidFill>
                    <a:schemeClr val="bg1"/>
                  </a:solidFill>
                </a:rPr>
                <a:t>Experience presentation</a:t>
              </a:r>
            </a:p>
          </p:txBody>
        </p:sp>
        <p:sp>
          <p:nvSpPr>
            <p:cNvPr id="384041" name="Oval 41"/>
            <p:cNvSpPr>
              <a:spLocks noChangeArrowheads="1"/>
            </p:cNvSpPr>
            <p:nvPr/>
          </p:nvSpPr>
          <p:spPr bwMode="auto">
            <a:xfrm>
              <a:off x="1632" y="672"/>
              <a:ext cx="912" cy="5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42" name="Rectangle 42"/>
            <p:cNvSpPr>
              <a:spLocks noChangeArrowheads="1"/>
            </p:cNvSpPr>
            <p:nvPr/>
          </p:nvSpPr>
          <p:spPr bwMode="auto">
            <a:xfrm>
              <a:off x="1728" y="672"/>
              <a:ext cx="91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1C6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600" i="1"/>
                <a:t>Complex problem solving</a:t>
              </a:r>
            </a:p>
          </p:txBody>
        </p:sp>
        <p:sp>
          <p:nvSpPr>
            <p:cNvPr id="384043" name="Text Box 43"/>
            <p:cNvSpPr txBox="1">
              <a:spLocks noChangeArrowheads="1"/>
            </p:cNvSpPr>
            <p:nvPr/>
          </p:nvSpPr>
          <p:spPr bwMode="auto">
            <a:xfrm rot="5400000">
              <a:off x="4555" y="1051"/>
              <a:ext cx="1498" cy="52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0">
                  <a:latin typeface="Times New Roman" pitchFamily="18" charset="0"/>
                </a:rPr>
                <a:t>Development and Management    Methodologies</a:t>
              </a:r>
            </a:p>
          </p:txBody>
        </p:sp>
      </p:grpSp>
      <p:sp>
        <p:nvSpPr>
          <p:cNvPr id="384044" name="Text Box 44"/>
          <p:cNvSpPr txBox="1">
            <a:spLocks noChangeArrowheads="1"/>
          </p:cNvSpPr>
          <p:nvPr/>
        </p:nvSpPr>
        <p:spPr bwMode="auto">
          <a:xfrm rot="5400000">
            <a:off x="8138319" y="3877469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solidFill>
                  <a:srgbClr val="FF0000"/>
                </a:solidFill>
                <a:latin typeface="Times New Roman" pitchFamily="18" charset="0"/>
              </a:rPr>
              <a:t>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Relating KM with AI</a:t>
            </a:r>
          </a:p>
        </p:txBody>
      </p:sp>
      <p:sp>
        <p:nvSpPr>
          <p:cNvPr id="300037" name="Oval 5"/>
          <p:cNvSpPr>
            <a:spLocks noChangeArrowheads="1"/>
          </p:cNvSpPr>
          <p:nvPr/>
        </p:nvSpPr>
        <p:spPr bwMode="auto">
          <a:xfrm>
            <a:off x="1981200" y="1066800"/>
            <a:ext cx="5867400" cy="35052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4572000" y="1219200"/>
            <a:ext cx="438150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AI</a:t>
            </a:r>
          </a:p>
        </p:txBody>
      </p:sp>
      <p:sp>
        <p:nvSpPr>
          <p:cNvPr id="300036" name="Oval 4"/>
          <p:cNvSpPr>
            <a:spLocks noChangeArrowheads="1"/>
          </p:cNvSpPr>
          <p:nvPr/>
        </p:nvSpPr>
        <p:spPr bwMode="auto">
          <a:xfrm>
            <a:off x="2971800" y="2133600"/>
            <a:ext cx="3581400" cy="2438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Knowledge-Based</a:t>
            </a:r>
          </a:p>
          <a:p>
            <a:pPr algn="ctr"/>
            <a:r>
              <a:rPr lang="en-US"/>
              <a:t>Systems</a:t>
            </a:r>
          </a:p>
        </p:txBody>
      </p:sp>
      <p:sp>
        <p:nvSpPr>
          <p:cNvPr id="300042" name="Oval 10"/>
          <p:cNvSpPr>
            <a:spLocks noChangeArrowheads="1"/>
          </p:cNvSpPr>
          <p:nvPr/>
        </p:nvSpPr>
        <p:spPr bwMode="auto">
          <a:xfrm>
            <a:off x="1066800" y="3276600"/>
            <a:ext cx="3276600" cy="2362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Human</a:t>
            </a:r>
          </a:p>
          <a:p>
            <a:pPr algn="ctr"/>
            <a:r>
              <a:rPr lang="en-US"/>
              <a:t>Factors</a:t>
            </a:r>
          </a:p>
        </p:txBody>
      </p:sp>
      <p:sp>
        <p:nvSpPr>
          <p:cNvPr id="300041" name="Oval 9"/>
          <p:cNvSpPr>
            <a:spLocks noChangeArrowheads="1"/>
          </p:cNvSpPr>
          <p:nvPr/>
        </p:nvSpPr>
        <p:spPr bwMode="auto">
          <a:xfrm>
            <a:off x="3505200" y="3733800"/>
            <a:ext cx="2286000" cy="2057400"/>
          </a:xfrm>
          <a:prstGeom prst="ellipse">
            <a:avLst/>
          </a:prstGeom>
          <a:solidFill>
            <a:srgbClr val="00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KM</a:t>
            </a:r>
          </a:p>
        </p:txBody>
      </p:sp>
      <p:sp>
        <p:nvSpPr>
          <p:cNvPr id="300043" name="Oval 11"/>
          <p:cNvSpPr>
            <a:spLocks noChangeArrowheads="1"/>
          </p:cNvSpPr>
          <p:nvPr/>
        </p:nvSpPr>
        <p:spPr bwMode="auto">
          <a:xfrm>
            <a:off x="5181600" y="4038600"/>
            <a:ext cx="2667000" cy="1752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Business</a:t>
            </a:r>
          </a:p>
          <a:p>
            <a:pPr algn="ctr"/>
            <a:r>
              <a:rPr lang="en-US"/>
              <a:t>Processing</a:t>
            </a:r>
          </a:p>
        </p:txBody>
      </p:sp>
      <p:grpSp>
        <p:nvGrpSpPr>
          <p:cNvPr id="300048" name="Group 16"/>
          <p:cNvGrpSpPr>
            <a:grpSpLocks/>
          </p:cNvGrpSpPr>
          <p:nvPr/>
        </p:nvGrpSpPr>
        <p:grpSpPr bwMode="auto">
          <a:xfrm>
            <a:off x="615950" y="2757488"/>
            <a:ext cx="4337050" cy="1738312"/>
            <a:chOff x="388" y="1737"/>
            <a:chExt cx="2732" cy="1095"/>
          </a:xfrm>
        </p:grpSpPr>
        <p:sp>
          <p:nvSpPr>
            <p:cNvPr id="300044" name="Text Box 12"/>
            <p:cNvSpPr txBox="1">
              <a:spLocks noChangeArrowheads="1"/>
            </p:cNvSpPr>
            <p:nvPr/>
          </p:nvSpPr>
          <p:spPr bwMode="auto">
            <a:xfrm>
              <a:off x="388" y="1737"/>
              <a:ext cx="4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 dirty="0" smtClean="0"/>
                <a:t>CBR</a:t>
              </a:r>
              <a:endParaRPr lang="en-US" sz="1800" b="0" dirty="0"/>
            </a:p>
          </p:txBody>
        </p:sp>
        <p:sp>
          <p:nvSpPr>
            <p:cNvPr id="300045" name="AutoShape 13"/>
            <p:cNvSpPr>
              <a:spLocks noChangeArrowheads="1"/>
            </p:cNvSpPr>
            <p:nvPr/>
          </p:nvSpPr>
          <p:spPr bwMode="auto">
            <a:xfrm>
              <a:off x="2304" y="2400"/>
              <a:ext cx="816" cy="43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6" name="Line 14"/>
            <p:cNvSpPr>
              <a:spLocks noChangeShapeType="1"/>
            </p:cNvSpPr>
            <p:nvPr/>
          </p:nvSpPr>
          <p:spPr bwMode="auto">
            <a:xfrm>
              <a:off x="912" y="1920"/>
              <a:ext cx="139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934200" cy="685800"/>
          </a:xfrm>
        </p:spPr>
        <p:txBody>
          <a:bodyPr/>
          <a:lstStyle/>
          <a:p>
            <a:r>
              <a:rPr lang="en-US"/>
              <a:t>Distinguishing KM from Data Mining</a:t>
            </a:r>
          </a:p>
        </p:txBody>
      </p:sp>
      <p:grpSp>
        <p:nvGrpSpPr>
          <p:cNvPr id="369684" name="Group 20"/>
          <p:cNvGrpSpPr>
            <a:grpSpLocks/>
          </p:cNvGrpSpPr>
          <p:nvPr/>
        </p:nvGrpSpPr>
        <p:grpSpPr bwMode="auto">
          <a:xfrm>
            <a:off x="487363" y="1066800"/>
            <a:ext cx="8397875" cy="3200400"/>
            <a:chOff x="134" y="672"/>
            <a:chExt cx="5290" cy="2016"/>
          </a:xfrm>
        </p:grpSpPr>
        <p:sp>
          <p:nvSpPr>
            <p:cNvPr id="369682" name="Text Box 18"/>
            <p:cNvSpPr txBox="1">
              <a:spLocks noChangeArrowheads="1"/>
            </p:cNvSpPr>
            <p:nvPr/>
          </p:nvSpPr>
          <p:spPr bwMode="auto">
            <a:xfrm>
              <a:off x="134" y="1639"/>
              <a:ext cx="256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92100" indent="-1778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u="sng">
                  <a:latin typeface="Arial" pitchFamily="34" charset="0"/>
                </a:rPr>
                <a:t>KDD Focus:</a:t>
              </a:r>
            </a:p>
            <a:p>
              <a:pPr lvl="1">
                <a:buFontTx/>
                <a:buChar char="•"/>
              </a:pPr>
              <a:r>
                <a:rPr lang="en-US" sz="2000" b="0">
                  <a:latin typeface="Arial" pitchFamily="34" charset="0"/>
                </a:rPr>
                <a:t>Large databases</a:t>
              </a:r>
            </a:p>
            <a:p>
              <a:pPr lvl="1">
                <a:buFontTx/>
                <a:buChar char="•"/>
              </a:pPr>
              <a:r>
                <a:rPr lang="en-US" sz="2000" b="0">
                  <a:latin typeface="Arial" pitchFamily="34" charset="0"/>
                </a:rPr>
                <a:t>Autonomous pattern recognition</a:t>
              </a:r>
              <a:endParaRPr lang="en-US" sz="2000" u="sng">
                <a:latin typeface="Arial" pitchFamily="34" charset="0"/>
              </a:endParaRPr>
            </a:p>
          </p:txBody>
        </p:sp>
        <p:sp>
          <p:nvSpPr>
            <p:cNvPr id="369667" name="Text Box 3"/>
            <p:cNvSpPr txBox="1">
              <a:spLocks noChangeArrowheads="1"/>
            </p:cNvSpPr>
            <p:nvPr/>
          </p:nvSpPr>
          <p:spPr bwMode="auto">
            <a:xfrm>
              <a:off x="1152" y="720"/>
              <a:ext cx="37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/>
                <a:t>Knowledge Discovery from Databases Process:</a:t>
              </a:r>
            </a:p>
          </p:txBody>
        </p:sp>
        <p:sp>
          <p:nvSpPr>
            <p:cNvPr id="369668" name="Text Box 4"/>
            <p:cNvSpPr txBox="1">
              <a:spLocks noChangeArrowheads="1"/>
            </p:cNvSpPr>
            <p:nvPr/>
          </p:nvSpPr>
          <p:spPr bwMode="auto">
            <a:xfrm>
              <a:off x="384" y="1056"/>
              <a:ext cx="1743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Database Acquisition</a:t>
              </a:r>
            </a:p>
          </p:txBody>
        </p:sp>
        <p:sp>
          <p:nvSpPr>
            <p:cNvPr id="369669" name="Text Box 5"/>
            <p:cNvSpPr txBox="1">
              <a:spLocks noChangeArrowheads="1"/>
            </p:cNvSpPr>
            <p:nvPr/>
          </p:nvSpPr>
          <p:spPr bwMode="auto">
            <a:xfrm>
              <a:off x="1536" y="1380"/>
              <a:ext cx="1521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 Warehousing</a:t>
              </a:r>
            </a:p>
          </p:txBody>
        </p:sp>
        <p:sp>
          <p:nvSpPr>
            <p:cNvPr id="369670" name="Text Box 6"/>
            <p:cNvSpPr txBox="1">
              <a:spLocks noChangeArrowheads="1"/>
            </p:cNvSpPr>
            <p:nvPr/>
          </p:nvSpPr>
          <p:spPr bwMode="auto">
            <a:xfrm>
              <a:off x="2400" y="1704"/>
              <a:ext cx="1272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 Cleansing</a:t>
              </a:r>
            </a:p>
          </p:txBody>
        </p:sp>
        <p:sp>
          <p:nvSpPr>
            <p:cNvPr id="369671" name="Text Box 7"/>
            <p:cNvSpPr txBox="1">
              <a:spLocks noChangeArrowheads="1"/>
            </p:cNvSpPr>
            <p:nvPr/>
          </p:nvSpPr>
          <p:spPr bwMode="auto">
            <a:xfrm>
              <a:off x="3120" y="2028"/>
              <a:ext cx="1022" cy="25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Data Mining</a:t>
              </a:r>
            </a:p>
          </p:txBody>
        </p:sp>
        <p:sp>
          <p:nvSpPr>
            <p:cNvPr id="369672" name="Text Box 8"/>
            <p:cNvSpPr txBox="1">
              <a:spLocks noChangeArrowheads="1"/>
            </p:cNvSpPr>
            <p:nvPr/>
          </p:nvSpPr>
          <p:spPr bwMode="auto">
            <a:xfrm>
              <a:off x="3840" y="2352"/>
              <a:ext cx="1476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 Maintenance</a:t>
              </a:r>
            </a:p>
          </p:txBody>
        </p:sp>
        <p:sp>
          <p:nvSpPr>
            <p:cNvPr id="369674" name="AutoShape 10"/>
            <p:cNvSpPr>
              <a:spLocks noChangeArrowheads="1"/>
            </p:cNvSpPr>
            <p:nvPr/>
          </p:nvSpPr>
          <p:spPr bwMode="auto">
            <a:xfrm rot="5400000">
              <a:off x="2136" y="1128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5" name="AutoShape 11"/>
            <p:cNvSpPr>
              <a:spLocks noChangeArrowheads="1"/>
            </p:cNvSpPr>
            <p:nvPr/>
          </p:nvSpPr>
          <p:spPr bwMode="auto">
            <a:xfrm rot="5400000">
              <a:off x="3096" y="1464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6" name="AutoShape 12"/>
            <p:cNvSpPr>
              <a:spLocks noChangeArrowheads="1"/>
            </p:cNvSpPr>
            <p:nvPr/>
          </p:nvSpPr>
          <p:spPr bwMode="auto">
            <a:xfrm rot="5400000">
              <a:off x="3720" y="1752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7" name="AutoShape 13"/>
            <p:cNvSpPr>
              <a:spLocks noChangeArrowheads="1"/>
            </p:cNvSpPr>
            <p:nvPr/>
          </p:nvSpPr>
          <p:spPr bwMode="auto">
            <a:xfrm rot="5400000">
              <a:off x="4152" y="2088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8" name="AutoShape 14"/>
            <p:cNvSpPr>
              <a:spLocks noChangeArrowheads="1"/>
            </p:cNvSpPr>
            <p:nvPr/>
          </p:nvSpPr>
          <p:spPr bwMode="auto">
            <a:xfrm rot="16200000">
              <a:off x="3576" y="2232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9" name="AutoShape 15"/>
            <p:cNvSpPr>
              <a:spLocks noChangeArrowheads="1"/>
            </p:cNvSpPr>
            <p:nvPr/>
          </p:nvSpPr>
          <p:spPr bwMode="auto">
            <a:xfrm rot="16200000">
              <a:off x="2856" y="1896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0" name="AutoShape 16"/>
            <p:cNvSpPr>
              <a:spLocks noChangeArrowheads="1"/>
            </p:cNvSpPr>
            <p:nvPr/>
          </p:nvSpPr>
          <p:spPr bwMode="auto">
            <a:xfrm rot="16200000">
              <a:off x="2136" y="1608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1" name="AutoShape 17"/>
            <p:cNvSpPr>
              <a:spLocks noChangeArrowheads="1"/>
            </p:cNvSpPr>
            <p:nvPr/>
          </p:nvSpPr>
          <p:spPr bwMode="auto">
            <a:xfrm rot="16200000">
              <a:off x="1272" y="1272"/>
              <a:ext cx="24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3" name="Rectangle 19"/>
            <p:cNvSpPr>
              <a:spLocks noChangeArrowheads="1"/>
            </p:cNvSpPr>
            <p:nvPr/>
          </p:nvSpPr>
          <p:spPr bwMode="auto">
            <a:xfrm>
              <a:off x="144" y="672"/>
              <a:ext cx="5280" cy="20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685" name="Text Box 21"/>
          <p:cNvSpPr txBox="1">
            <a:spLocks noChangeArrowheads="1"/>
          </p:cNvSpPr>
          <p:nvPr/>
        </p:nvSpPr>
        <p:spPr bwMode="auto">
          <a:xfrm>
            <a:off x="1828800" y="4648200"/>
            <a:ext cx="561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21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latin typeface="Arial" pitchFamily="34" charset="0"/>
              </a:rPr>
              <a:t>KM Focus:</a:t>
            </a:r>
            <a:endParaRPr lang="en-US" sz="2000">
              <a:latin typeface="Arial" pitchFamily="34" charset="0"/>
            </a:endParaRP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Capturing organizational dynamics processes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Interaction (i.e., decision support)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8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635934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Classifiers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74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Process-Oriented CBR</a:t>
            </a:r>
            <a:br>
              <a:rPr lang="en-US" dirty="0"/>
            </a:br>
            <a:endParaRPr lang="en-US" dirty="0"/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7772400" cy="1219200"/>
          </a:xfrm>
          <a:solidFill>
            <a:srgbClr val="000066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/>
            <a:r>
              <a:rPr lang="en-US" b="1" i="1">
                <a:solidFill>
                  <a:schemeClr val="bg1"/>
                </a:solidFill>
              </a:rPr>
              <a:t>Most KM tasks are performed in the context of a well-defined (e.g., business) process, and any techniques designed to support KM must be embedded in this process</a:t>
            </a:r>
          </a:p>
        </p:txBody>
      </p:sp>
      <p:sp>
        <p:nvSpPr>
          <p:cNvPr id="288772" name="Text Box 1028"/>
          <p:cNvSpPr txBox="1">
            <a:spLocks noChangeArrowheads="1"/>
          </p:cNvSpPr>
          <p:nvPr/>
        </p:nvSpPr>
        <p:spPr bwMode="auto">
          <a:xfrm>
            <a:off x="1939925" y="2590800"/>
            <a:ext cx="5186363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KM examples (many):</a:t>
            </a:r>
          </a:p>
          <a:p>
            <a:pPr lvl="1">
              <a:buFontTx/>
              <a:buChar char="•"/>
            </a:pPr>
            <a:r>
              <a:rPr lang="en-US" b="0"/>
              <a:t> Enterprise resource planning (O’Leary)</a:t>
            </a:r>
          </a:p>
          <a:p>
            <a:pPr lvl="1">
              <a:buFontTx/>
              <a:buChar char="•"/>
            </a:pPr>
            <a:r>
              <a:rPr lang="en-US" b="0"/>
              <a:t> Project process (Maurer &amp; Holz)</a:t>
            </a:r>
          </a:p>
        </p:txBody>
      </p:sp>
      <p:sp>
        <p:nvSpPr>
          <p:cNvPr id="288773" name="Text Box 1029"/>
          <p:cNvSpPr txBox="1">
            <a:spLocks noChangeArrowheads="1"/>
          </p:cNvSpPr>
          <p:nvPr/>
        </p:nvSpPr>
        <p:spPr bwMode="auto">
          <a:xfrm>
            <a:off x="1179513" y="4038600"/>
            <a:ext cx="6707187" cy="1323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1143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Arial" pitchFamily="34" charset="0"/>
              </a:rPr>
              <a:t>CBR examples (few):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Leake et al.: Feasibility assessment in design process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Moussavi, Shimazu: Cases represent processes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Reddy &amp; Munoz-Avila: Project Planning</a:t>
            </a: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Design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Embedding CBR into existing tools has been shown to be an effective way to insert CBR into KM processes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We saw it this year in a  number of projects: </a:t>
            </a:r>
          </a:p>
          <a:p>
            <a:pPr lvl="2">
              <a:buFont typeface="Wingdings" pitchFamily="2" charset="2"/>
              <a:buChar char="q"/>
            </a:pPr>
            <a:r>
              <a:rPr lang="en-US" sz="2400" dirty="0" smtClean="0"/>
              <a:t>Help-desk for LTS</a:t>
            </a:r>
          </a:p>
          <a:p>
            <a:pPr lvl="2">
              <a:buFont typeface="Wingdings" pitchFamily="2" charset="2"/>
              <a:buChar char="q"/>
            </a:pPr>
            <a:r>
              <a:rPr lang="en-US" sz="2400" dirty="0" smtClean="0"/>
              <a:t>Recommender for university events</a:t>
            </a:r>
          </a:p>
          <a:p>
            <a:pPr lvl="2">
              <a:buFont typeface="Wingdings" pitchFamily="2" charset="2"/>
              <a:buChar char="q"/>
            </a:pPr>
            <a:r>
              <a:rPr lang="en-US" sz="2400" dirty="0" smtClean="0"/>
              <a:t>Companies </a:t>
            </a:r>
            <a:r>
              <a:rPr lang="en-US" sz="2400" dirty="0" smtClean="0"/>
              <a:t>processes</a:t>
            </a:r>
          </a:p>
          <a:p>
            <a:pPr lvl="2">
              <a:buFont typeface="Wingdings" pitchFamily="2" charset="2"/>
              <a:buChar char="q"/>
            </a:pP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We discuss two applications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dirty="0" smtClean="0"/>
              <a:t>They have a similar flavor to most of the design projects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0453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635934"/>
            <a:ext cx="3356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Two Examples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Oval 2" descr="Pink tissue paper"/>
          <p:cNvSpPr>
            <a:spLocks noChangeArrowheads="1"/>
          </p:cNvSpPr>
          <p:nvPr/>
        </p:nvSpPr>
        <p:spPr bwMode="auto">
          <a:xfrm>
            <a:off x="685800" y="838200"/>
            <a:ext cx="8077200" cy="53340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3251200" y="871538"/>
            <a:ext cx="2806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Times New Roman" pitchFamily="18" charset="0"/>
              </a:rPr>
              <a:t>EXTERNAL MONITORING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8077200" y="32004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Alerts</a:t>
            </a:r>
            <a:endParaRPr lang="en-US" sz="14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Spiders</a:t>
            </a:r>
          </a:p>
        </p:txBody>
      </p:sp>
      <p:sp>
        <p:nvSpPr>
          <p:cNvPr id="327686" name="Oval 6" descr="Blue tissue paper"/>
          <p:cNvSpPr>
            <a:spLocks noChangeArrowheads="1"/>
          </p:cNvSpPr>
          <p:nvPr/>
        </p:nvSpPr>
        <p:spPr bwMode="auto">
          <a:xfrm>
            <a:off x="1385888" y="1176338"/>
            <a:ext cx="6629400" cy="45720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7" name="Oval 7" descr="Stationery"/>
          <p:cNvSpPr>
            <a:spLocks noChangeArrowheads="1"/>
          </p:cNvSpPr>
          <p:nvPr/>
        </p:nvSpPr>
        <p:spPr bwMode="auto">
          <a:xfrm>
            <a:off x="2771775" y="2085975"/>
            <a:ext cx="3962400" cy="2971800"/>
          </a:xfrm>
          <a:prstGeom prst="ellips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8" name="Oval 8" descr="White marble"/>
          <p:cNvSpPr>
            <a:spLocks noChangeArrowheads="1"/>
          </p:cNvSpPr>
          <p:nvPr/>
        </p:nvSpPr>
        <p:spPr bwMode="auto">
          <a:xfrm>
            <a:off x="3887788" y="2743200"/>
            <a:ext cx="1652587" cy="1524000"/>
          </a:xfrm>
          <a:prstGeom prst="ellips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4419600" y="3352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u="sng">
              <a:latin typeface="Times New Roman" pitchFamily="18" charset="0"/>
            </a:endParaRPr>
          </a:p>
        </p:txBody>
      </p:sp>
      <p:sp>
        <p:nvSpPr>
          <p:cNvPr id="327690" name="Text Box 10"/>
          <p:cNvSpPr txBox="1">
            <a:spLocks noChangeArrowheads="1"/>
          </p:cNvSpPr>
          <p:nvPr/>
        </p:nvSpPr>
        <p:spPr bwMode="auto">
          <a:xfrm>
            <a:off x="2968625" y="2860675"/>
            <a:ext cx="1116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Workflow</a:t>
            </a:r>
          </a:p>
        </p:txBody>
      </p:sp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2749550" y="3281363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Scheduling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4494213" y="45259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Collaboration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3551238" y="4421188"/>
            <a:ext cx="971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Suspenses</a:t>
            </a: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4629150" y="4606925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latin typeface="Times New Roman" pitchFamily="18" charset="0"/>
            </a:endParaRPr>
          </a:p>
        </p:txBody>
      </p:sp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2941638" y="37750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Records Management</a:t>
            </a:r>
          </a:p>
        </p:txBody>
      </p:sp>
      <p:sp>
        <p:nvSpPr>
          <p:cNvPr id="327696" name="Text Box 16"/>
          <p:cNvSpPr txBox="1">
            <a:spLocks noChangeArrowheads="1"/>
          </p:cNvSpPr>
          <p:nvPr/>
        </p:nvSpPr>
        <p:spPr bwMode="auto">
          <a:xfrm>
            <a:off x="5456238" y="2947988"/>
            <a:ext cx="1243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Document Management</a:t>
            </a:r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5681663" y="35734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E-mail</a:t>
            </a:r>
          </a:p>
        </p:txBody>
      </p:sp>
      <p:sp>
        <p:nvSpPr>
          <p:cNvPr id="327698" name="Text Box 18"/>
          <p:cNvSpPr txBox="1">
            <a:spLocks noChangeArrowheads="1"/>
          </p:cNvSpPr>
          <p:nvPr/>
        </p:nvSpPr>
        <p:spPr bwMode="auto">
          <a:xfrm>
            <a:off x="5467350" y="4005263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OA tools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2120900" y="203835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Library catalog</a:t>
            </a:r>
            <a:endParaRPr lang="en-US" sz="1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1720850" y="250507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Online databases</a:t>
            </a:r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1438275" y="3494088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E-journals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27702" name="Text Box 22"/>
          <p:cNvSpPr txBox="1">
            <a:spLocks noChangeArrowheads="1"/>
          </p:cNvSpPr>
          <p:nvPr/>
        </p:nvSpPr>
        <p:spPr bwMode="auto">
          <a:xfrm>
            <a:off x="1985963" y="4562475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How-to guides</a:t>
            </a:r>
          </a:p>
        </p:txBody>
      </p:sp>
      <p:sp>
        <p:nvSpPr>
          <p:cNvPr id="327703" name="Text Box 23"/>
          <p:cNvSpPr txBox="1">
            <a:spLocks noChangeArrowheads="1"/>
          </p:cNvSpPr>
          <p:nvPr/>
        </p:nvSpPr>
        <p:spPr bwMode="auto">
          <a:xfrm>
            <a:off x="3571875" y="5145088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Document Delivery Service</a:t>
            </a:r>
          </a:p>
        </p:txBody>
      </p:sp>
      <p:sp>
        <p:nvSpPr>
          <p:cNvPr id="327704" name="Text Box 24"/>
          <p:cNvSpPr txBox="1">
            <a:spLocks noChangeArrowheads="1"/>
          </p:cNvSpPr>
          <p:nvPr/>
        </p:nvSpPr>
        <p:spPr bwMode="auto">
          <a:xfrm>
            <a:off x="5994400" y="4732338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Bulletin boards</a:t>
            </a:r>
          </a:p>
        </p:txBody>
      </p:sp>
      <p:sp>
        <p:nvSpPr>
          <p:cNvPr id="327705" name="Text Box 25"/>
          <p:cNvSpPr txBox="1">
            <a:spLocks noChangeArrowheads="1"/>
          </p:cNvSpPr>
          <p:nvPr/>
        </p:nvSpPr>
        <p:spPr bwMode="auto">
          <a:xfrm>
            <a:off x="6808788" y="3611563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Buckets</a:t>
            </a:r>
          </a:p>
        </p:txBody>
      </p:sp>
      <p:sp>
        <p:nvSpPr>
          <p:cNvPr id="327706" name="Text Box 26"/>
          <p:cNvSpPr txBox="1">
            <a:spLocks noChangeArrowheads="1"/>
          </p:cNvSpPr>
          <p:nvPr/>
        </p:nvSpPr>
        <p:spPr bwMode="auto">
          <a:xfrm>
            <a:off x="6619875" y="269081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Profiles</a:t>
            </a:r>
          </a:p>
        </p:txBody>
      </p:sp>
      <p:sp>
        <p:nvSpPr>
          <p:cNvPr id="327707" name="Text Box 27"/>
          <p:cNvSpPr txBox="1">
            <a:spLocks noChangeArrowheads="1"/>
          </p:cNvSpPr>
          <p:nvPr/>
        </p:nvSpPr>
        <p:spPr bwMode="auto">
          <a:xfrm>
            <a:off x="6057900" y="214947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0099"/>
                </a:solidFill>
                <a:latin typeface="Times New Roman" pitchFamily="18" charset="0"/>
              </a:rPr>
              <a:t>MIS </a:t>
            </a:r>
            <a:endParaRPr lang="en-US" sz="1400" u="sng">
              <a:latin typeface="Times New Roman" pitchFamily="18" charset="0"/>
            </a:endParaRPr>
          </a:p>
        </p:txBody>
      </p:sp>
      <p:sp>
        <p:nvSpPr>
          <p:cNvPr id="327708" name="Text Box 28"/>
          <p:cNvSpPr txBox="1">
            <a:spLocks noChangeArrowheads="1"/>
          </p:cNvSpPr>
          <p:nvPr/>
        </p:nvSpPr>
        <p:spPr bwMode="auto">
          <a:xfrm>
            <a:off x="3390900" y="1487488"/>
            <a:ext cx="2755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/>
              <a:t>INFORMATION SOURCES</a:t>
            </a:r>
          </a:p>
        </p:txBody>
      </p:sp>
      <p:sp>
        <p:nvSpPr>
          <p:cNvPr id="327709" name="Text Box 29"/>
          <p:cNvSpPr txBox="1">
            <a:spLocks noChangeArrowheads="1"/>
          </p:cNvSpPr>
          <p:nvPr/>
        </p:nvSpPr>
        <p:spPr bwMode="auto">
          <a:xfrm>
            <a:off x="3910013" y="227965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/>
              <a:t>WORKSPACE</a:t>
            </a:r>
          </a:p>
        </p:txBody>
      </p:sp>
      <p:sp>
        <p:nvSpPr>
          <p:cNvPr id="327710" name="Text Box 30"/>
          <p:cNvSpPr txBox="1">
            <a:spLocks noChangeArrowheads="1"/>
          </p:cNvSpPr>
          <p:nvPr/>
        </p:nvSpPr>
        <p:spPr bwMode="auto">
          <a:xfrm>
            <a:off x="4011613" y="3160713"/>
            <a:ext cx="1384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sng"/>
              <a:t>PERSONAL PORTAL</a:t>
            </a:r>
            <a:endParaRPr lang="en-US" sz="1600"/>
          </a:p>
        </p:txBody>
      </p:sp>
      <p:sp>
        <p:nvSpPr>
          <p:cNvPr id="327711" name="Text Box 31"/>
          <p:cNvSpPr txBox="1">
            <a:spLocks noChangeArrowheads="1"/>
          </p:cNvSpPr>
          <p:nvPr/>
        </p:nvSpPr>
        <p:spPr bwMode="auto">
          <a:xfrm>
            <a:off x="685800" y="2286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AFRL Proposed KM Environment</a:t>
            </a:r>
            <a:endParaRPr lang="en-US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327714" name="Group 34"/>
          <p:cNvGrpSpPr>
            <a:grpSpLocks/>
          </p:cNvGrpSpPr>
          <p:nvPr/>
        </p:nvGrpSpPr>
        <p:grpSpPr bwMode="auto">
          <a:xfrm>
            <a:off x="4724400" y="5954713"/>
            <a:ext cx="4289425" cy="446087"/>
            <a:chOff x="2976" y="3751"/>
            <a:chExt cx="2702" cy="281"/>
          </a:xfrm>
        </p:grpSpPr>
        <p:sp>
          <p:nvSpPr>
            <p:cNvPr id="327712" name="Line 32"/>
            <p:cNvSpPr>
              <a:spLocks noChangeShapeType="1"/>
            </p:cNvSpPr>
            <p:nvPr/>
          </p:nvSpPr>
          <p:spPr bwMode="auto">
            <a:xfrm>
              <a:off x="2976" y="4032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13" name="Text Box 33"/>
            <p:cNvSpPr txBox="1">
              <a:spLocks noChangeArrowheads="1"/>
            </p:cNvSpPr>
            <p:nvPr/>
          </p:nvSpPr>
          <p:spPr bwMode="auto">
            <a:xfrm>
              <a:off x="4080" y="3751"/>
              <a:ext cx="15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(multi?) impersonal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Personalization</a:t>
            </a:r>
          </a:p>
        </p:txBody>
      </p:sp>
      <p:pic>
        <p:nvPicPr>
          <p:cNvPr id="372870" name="Picture 134" descr="j02572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11652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2871" name="Group 135"/>
          <p:cNvGrpSpPr>
            <a:grpSpLocks/>
          </p:cNvGrpSpPr>
          <p:nvPr/>
        </p:nvGrpSpPr>
        <p:grpSpPr bwMode="auto">
          <a:xfrm>
            <a:off x="5353050" y="4038600"/>
            <a:ext cx="666750" cy="511175"/>
            <a:chOff x="528" y="2256"/>
            <a:chExt cx="420" cy="322"/>
          </a:xfrm>
        </p:grpSpPr>
        <p:sp>
          <p:nvSpPr>
            <p:cNvPr id="372872" name="Oval 136"/>
            <p:cNvSpPr>
              <a:spLocks noChangeAspect="1" noChangeArrowheads="1"/>
            </p:cNvSpPr>
            <p:nvPr/>
          </p:nvSpPr>
          <p:spPr bwMode="auto">
            <a:xfrm>
              <a:off x="701" y="2256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3" name="Oval 137"/>
            <p:cNvSpPr>
              <a:spLocks noChangeAspect="1" noChangeArrowheads="1"/>
            </p:cNvSpPr>
            <p:nvPr/>
          </p:nvSpPr>
          <p:spPr bwMode="auto">
            <a:xfrm>
              <a:off x="80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4" name="Oval 138"/>
            <p:cNvSpPr>
              <a:spLocks noChangeAspect="1" noChangeArrowheads="1"/>
            </p:cNvSpPr>
            <p:nvPr/>
          </p:nvSpPr>
          <p:spPr bwMode="auto">
            <a:xfrm>
              <a:off x="59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5" name="Oval 139"/>
            <p:cNvSpPr>
              <a:spLocks noChangeAspect="1" noChangeArrowheads="1"/>
            </p:cNvSpPr>
            <p:nvPr/>
          </p:nvSpPr>
          <p:spPr bwMode="auto">
            <a:xfrm>
              <a:off x="528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6" name="Oval 140"/>
            <p:cNvSpPr>
              <a:spLocks noChangeAspect="1" noChangeArrowheads="1"/>
            </p:cNvSpPr>
            <p:nvPr/>
          </p:nvSpPr>
          <p:spPr bwMode="auto">
            <a:xfrm>
              <a:off x="639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7" name="Oval 141"/>
            <p:cNvSpPr>
              <a:spLocks noChangeAspect="1" noChangeArrowheads="1"/>
            </p:cNvSpPr>
            <p:nvPr/>
          </p:nvSpPr>
          <p:spPr bwMode="auto">
            <a:xfrm>
              <a:off x="750" y="2490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8" name="Oval 142"/>
            <p:cNvSpPr>
              <a:spLocks noChangeAspect="1" noChangeArrowheads="1"/>
            </p:cNvSpPr>
            <p:nvPr/>
          </p:nvSpPr>
          <p:spPr bwMode="auto">
            <a:xfrm>
              <a:off x="861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9" name="Line 143"/>
            <p:cNvSpPr>
              <a:spLocks noChangeAspect="1" noChangeShapeType="1"/>
            </p:cNvSpPr>
            <p:nvPr/>
          </p:nvSpPr>
          <p:spPr bwMode="auto">
            <a:xfrm flipH="1">
              <a:off x="676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0" name="Line 144"/>
            <p:cNvSpPr>
              <a:spLocks noChangeAspect="1" noChangeShapeType="1"/>
            </p:cNvSpPr>
            <p:nvPr/>
          </p:nvSpPr>
          <p:spPr bwMode="auto">
            <a:xfrm>
              <a:off x="775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1" name="Line 145"/>
            <p:cNvSpPr>
              <a:spLocks noChangeAspect="1" noChangeShapeType="1"/>
            </p:cNvSpPr>
            <p:nvPr/>
          </p:nvSpPr>
          <p:spPr bwMode="auto">
            <a:xfrm flipH="1">
              <a:off x="565" y="2429"/>
              <a:ext cx="37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2" name="Line 146"/>
            <p:cNvSpPr>
              <a:spLocks noChangeAspect="1" noChangeShapeType="1"/>
            </p:cNvSpPr>
            <p:nvPr/>
          </p:nvSpPr>
          <p:spPr bwMode="auto">
            <a:xfrm>
              <a:off x="664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3" name="Line 147"/>
            <p:cNvSpPr>
              <a:spLocks noChangeAspect="1" noChangeShapeType="1"/>
            </p:cNvSpPr>
            <p:nvPr/>
          </p:nvSpPr>
          <p:spPr bwMode="auto">
            <a:xfrm flipH="1">
              <a:off x="800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4" name="Line 148"/>
            <p:cNvSpPr>
              <a:spLocks noChangeAspect="1" noChangeShapeType="1"/>
            </p:cNvSpPr>
            <p:nvPr/>
          </p:nvSpPr>
          <p:spPr bwMode="auto">
            <a:xfrm>
              <a:off x="874" y="2429"/>
              <a:ext cx="24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2885" name="Group 149"/>
          <p:cNvGrpSpPr>
            <a:grpSpLocks/>
          </p:cNvGrpSpPr>
          <p:nvPr/>
        </p:nvGrpSpPr>
        <p:grpSpPr bwMode="auto">
          <a:xfrm>
            <a:off x="5257800" y="3352800"/>
            <a:ext cx="666750" cy="511175"/>
            <a:chOff x="528" y="2256"/>
            <a:chExt cx="420" cy="322"/>
          </a:xfrm>
        </p:grpSpPr>
        <p:sp>
          <p:nvSpPr>
            <p:cNvPr id="372886" name="Oval 150"/>
            <p:cNvSpPr>
              <a:spLocks noChangeAspect="1" noChangeArrowheads="1"/>
            </p:cNvSpPr>
            <p:nvPr/>
          </p:nvSpPr>
          <p:spPr bwMode="auto">
            <a:xfrm>
              <a:off x="701" y="2256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87" name="Oval 151"/>
            <p:cNvSpPr>
              <a:spLocks noChangeAspect="1" noChangeArrowheads="1"/>
            </p:cNvSpPr>
            <p:nvPr/>
          </p:nvSpPr>
          <p:spPr bwMode="auto">
            <a:xfrm>
              <a:off x="80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88" name="Oval 152"/>
            <p:cNvSpPr>
              <a:spLocks noChangeAspect="1" noChangeArrowheads="1"/>
            </p:cNvSpPr>
            <p:nvPr/>
          </p:nvSpPr>
          <p:spPr bwMode="auto">
            <a:xfrm>
              <a:off x="59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89" name="Oval 153"/>
            <p:cNvSpPr>
              <a:spLocks noChangeAspect="1" noChangeArrowheads="1"/>
            </p:cNvSpPr>
            <p:nvPr/>
          </p:nvSpPr>
          <p:spPr bwMode="auto">
            <a:xfrm>
              <a:off x="528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90" name="Oval 154"/>
            <p:cNvSpPr>
              <a:spLocks noChangeAspect="1" noChangeArrowheads="1"/>
            </p:cNvSpPr>
            <p:nvPr/>
          </p:nvSpPr>
          <p:spPr bwMode="auto">
            <a:xfrm>
              <a:off x="639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91" name="Oval 155"/>
            <p:cNvSpPr>
              <a:spLocks noChangeAspect="1" noChangeArrowheads="1"/>
            </p:cNvSpPr>
            <p:nvPr/>
          </p:nvSpPr>
          <p:spPr bwMode="auto">
            <a:xfrm>
              <a:off x="750" y="2490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92" name="Oval 156"/>
            <p:cNvSpPr>
              <a:spLocks noChangeAspect="1" noChangeArrowheads="1"/>
            </p:cNvSpPr>
            <p:nvPr/>
          </p:nvSpPr>
          <p:spPr bwMode="auto">
            <a:xfrm>
              <a:off x="861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93" name="Line 157"/>
            <p:cNvSpPr>
              <a:spLocks noChangeAspect="1" noChangeShapeType="1"/>
            </p:cNvSpPr>
            <p:nvPr/>
          </p:nvSpPr>
          <p:spPr bwMode="auto">
            <a:xfrm flipH="1">
              <a:off x="676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4" name="Line 158"/>
            <p:cNvSpPr>
              <a:spLocks noChangeAspect="1" noChangeShapeType="1"/>
            </p:cNvSpPr>
            <p:nvPr/>
          </p:nvSpPr>
          <p:spPr bwMode="auto">
            <a:xfrm>
              <a:off x="775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5" name="Line 159"/>
            <p:cNvSpPr>
              <a:spLocks noChangeAspect="1" noChangeShapeType="1"/>
            </p:cNvSpPr>
            <p:nvPr/>
          </p:nvSpPr>
          <p:spPr bwMode="auto">
            <a:xfrm flipH="1">
              <a:off x="565" y="2429"/>
              <a:ext cx="37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6" name="Line 160"/>
            <p:cNvSpPr>
              <a:spLocks noChangeAspect="1" noChangeShapeType="1"/>
            </p:cNvSpPr>
            <p:nvPr/>
          </p:nvSpPr>
          <p:spPr bwMode="auto">
            <a:xfrm>
              <a:off x="664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7" name="Line 161"/>
            <p:cNvSpPr>
              <a:spLocks noChangeAspect="1" noChangeShapeType="1"/>
            </p:cNvSpPr>
            <p:nvPr/>
          </p:nvSpPr>
          <p:spPr bwMode="auto">
            <a:xfrm flipH="1">
              <a:off x="800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8" name="Line 162"/>
            <p:cNvSpPr>
              <a:spLocks noChangeAspect="1" noChangeShapeType="1"/>
            </p:cNvSpPr>
            <p:nvPr/>
          </p:nvSpPr>
          <p:spPr bwMode="auto">
            <a:xfrm>
              <a:off x="874" y="2429"/>
              <a:ext cx="24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899" name="Text Box 163"/>
          <p:cNvSpPr txBox="1">
            <a:spLocks noChangeArrowheads="1"/>
          </p:cNvSpPr>
          <p:nvPr/>
        </p:nvSpPr>
        <p:spPr bwMode="auto">
          <a:xfrm>
            <a:off x="4953000" y="2514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Semantic Web</a:t>
            </a:r>
          </a:p>
          <a:p>
            <a:pPr eaLnBrk="1" hangingPunct="1"/>
            <a:r>
              <a:rPr lang="en-US" sz="1800" b="0">
                <a:latin typeface="Times New Roman" pitchFamily="18" charset="0"/>
              </a:rPr>
              <a:t>  Ontologies</a:t>
            </a:r>
          </a:p>
        </p:txBody>
      </p:sp>
      <p:sp>
        <p:nvSpPr>
          <p:cNvPr id="372902" name="AutoShape 166"/>
          <p:cNvSpPr>
            <a:spLocks noChangeArrowheads="1"/>
          </p:cNvSpPr>
          <p:nvPr/>
        </p:nvSpPr>
        <p:spPr bwMode="auto">
          <a:xfrm>
            <a:off x="7620000" y="4267200"/>
            <a:ext cx="914400" cy="6096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0">
                <a:latin typeface="Times New Roman" pitchFamily="18" charset="0"/>
              </a:rPr>
              <a:t>DS1</a:t>
            </a:r>
          </a:p>
        </p:txBody>
      </p:sp>
      <p:sp>
        <p:nvSpPr>
          <p:cNvPr id="372903" name="AutoShape 167"/>
          <p:cNvSpPr>
            <a:spLocks noChangeArrowheads="1"/>
          </p:cNvSpPr>
          <p:nvPr/>
        </p:nvSpPr>
        <p:spPr bwMode="auto">
          <a:xfrm>
            <a:off x="7620000" y="4953000"/>
            <a:ext cx="914400" cy="6096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0">
                <a:latin typeface="Times New Roman" pitchFamily="18" charset="0"/>
              </a:rPr>
              <a:t>DS2</a:t>
            </a:r>
          </a:p>
        </p:txBody>
      </p:sp>
      <p:sp>
        <p:nvSpPr>
          <p:cNvPr id="372904" name="AutoShape 168"/>
          <p:cNvSpPr>
            <a:spLocks noChangeArrowheads="1"/>
          </p:cNvSpPr>
          <p:nvPr/>
        </p:nvSpPr>
        <p:spPr bwMode="auto">
          <a:xfrm>
            <a:off x="7620000" y="5715000"/>
            <a:ext cx="914400" cy="6096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0">
                <a:latin typeface="Times New Roman" pitchFamily="18" charset="0"/>
              </a:rPr>
              <a:t>DS3</a:t>
            </a:r>
          </a:p>
        </p:txBody>
      </p:sp>
      <p:sp>
        <p:nvSpPr>
          <p:cNvPr id="372905" name="Text Box 169"/>
          <p:cNvSpPr txBox="1">
            <a:spLocks noChangeArrowheads="1"/>
          </p:cNvSpPr>
          <p:nvPr/>
        </p:nvSpPr>
        <p:spPr bwMode="auto">
          <a:xfrm>
            <a:off x="7454900" y="3581400"/>
            <a:ext cx="1308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Distributed</a:t>
            </a:r>
          </a:p>
          <a:p>
            <a:pPr eaLnBrk="1" hangingPunct="1"/>
            <a:r>
              <a:rPr lang="en-US" sz="1800" b="0">
                <a:latin typeface="Times New Roman" pitchFamily="18" charset="0"/>
              </a:rPr>
              <a:t>data sources</a:t>
            </a:r>
          </a:p>
        </p:txBody>
      </p:sp>
      <p:sp>
        <p:nvSpPr>
          <p:cNvPr id="372906" name="Line 170"/>
          <p:cNvSpPr>
            <a:spLocks noChangeShapeType="1"/>
          </p:cNvSpPr>
          <p:nvPr/>
        </p:nvSpPr>
        <p:spPr bwMode="auto">
          <a:xfrm flipH="1" flipV="1">
            <a:off x="6019800" y="38862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7" name="Line 171"/>
          <p:cNvSpPr>
            <a:spLocks noChangeShapeType="1"/>
          </p:cNvSpPr>
          <p:nvPr/>
        </p:nvSpPr>
        <p:spPr bwMode="auto">
          <a:xfrm flipH="1" flipV="1">
            <a:off x="6096000" y="4495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8" name="Line 172"/>
          <p:cNvSpPr>
            <a:spLocks noChangeShapeType="1"/>
          </p:cNvSpPr>
          <p:nvPr/>
        </p:nvSpPr>
        <p:spPr bwMode="auto">
          <a:xfrm flipH="1" flipV="1">
            <a:off x="6019800" y="47244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9" name="Rectangle 173"/>
          <p:cNvSpPr>
            <a:spLocks noChangeAspect="1" noChangeArrowheads="1"/>
          </p:cNvSpPr>
          <p:nvPr/>
        </p:nvSpPr>
        <p:spPr bwMode="auto">
          <a:xfrm>
            <a:off x="3276600" y="1676400"/>
            <a:ext cx="114458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0">
                <a:latin typeface="Times New Roman" pitchFamily="18" charset="0"/>
              </a:rPr>
              <a:t>Assistant</a:t>
            </a:r>
          </a:p>
          <a:p>
            <a:pPr algn="ctr" eaLnBrk="1" hangingPunct="1"/>
            <a:r>
              <a:rPr lang="en-US" sz="1600" b="0">
                <a:latin typeface="Times New Roman" pitchFamily="18" charset="0"/>
              </a:rPr>
              <a:t>Agent</a:t>
            </a:r>
          </a:p>
        </p:txBody>
      </p:sp>
      <p:sp>
        <p:nvSpPr>
          <p:cNvPr id="372910" name="Text Box 174"/>
          <p:cNvSpPr txBox="1">
            <a:spLocks noChangeArrowheads="1"/>
          </p:cNvSpPr>
          <p:nvPr/>
        </p:nvSpPr>
        <p:spPr bwMode="auto">
          <a:xfrm>
            <a:off x="457200" y="2667000"/>
            <a:ext cx="168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Case Repository</a:t>
            </a:r>
          </a:p>
        </p:txBody>
      </p:sp>
      <p:sp>
        <p:nvSpPr>
          <p:cNvPr id="372911" name="Text Box 175"/>
          <p:cNvSpPr txBox="1">
            <a:spLocks noChangeArrowheads="1"/>
          </p:cNvSpPr>
          <p:nvPr/>
        </p:nvSpPr>
        <p:spPr bwMode="auto">
          <a:xfrm>
            <a:off x="2933700" y="3048000"/>
            <a:ext cx="171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  Causal Model</a:t>
            </a:r>
          </a:p>
          <a:p>
            <a:pPr eaLnBrk="1" hangingPunct="1"/>
            <a:r>
              <a:rPr lang="en-US" sz="1800" b="0">
                <a:latin typeface="Times New Roman" pitchFamily="18" charset="0"/>
              </a:rPr>
              <a:t>Current Problem</a:t>
            </a:r>
          </a:p>
        </p:txBody>
      </p:sp>
      <p:sp>
        <p:nvSpPr>
          <p:cNvPr id="372912" name="Line 176"/>
          <p:cNvSpPr>
            <a:spLocks noChangeShapeType="1"/>
          </p:cNvSpPr>
          <p:nvPr/>
        </p:nvSpPr>
        <p:spPr bwMode="auto">
          <a:xfrm>
            <a:off x="2057400" y="1981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13" name="Rectangle 177"/>
          <p:cNvSpPr>
            <a:spLocks noChangeAspect="1" noChangeArrowheads="1"/>
          </p:cNvSpPr>
          <p:nvPr/>
        </p:nvSpPr>
        <p:spPr bwMode="auto">
          <a:xfrm>
            <a:off x="3606800" y="3810000"/>
            <a:ext cx="350838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4" name="Rectangle 178"/>
          <p:cNvSpPr>
            <a:spLocks noChangeAspect="1" noChangeArrowheads="1"/>
          </p:cNvSpPr>
          <p:nvPr/>
        </p:nvSpPr>
        <p:spPr bwMode="auto">
          <a:xfrm>
            <a:off x="3216275" y="4200525"/>
            <a:ext cx="350838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5" name="Rectangle 179"/>
          <p:cNvSpPr>
            <a:spLocks noChangeAspect="1" noChangeArrowheads="1"/>
          </p:cNvSpPr>
          <p:nvPr/>
        </p:nvSpPr>
        <p:spPr bwMode="auto">
          <a:xfrm>
            <a:off x="4037013" y="4200525"/>
            <a:ext cx="350837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6" name="Rectangle 180"/>
          <p:cNvSpPr>
            <a:spLocks noChangeAspect="1" noChangeArrowheads="1"/>
          </p:cNvSpPr>
          <p:nvPr/>
        </p:nvSpPr>
        <p:spPr bwMode="auto">
          <a:xfrm>
            <a:off x="4270375" y="4591050"/>
            <a:ext cx="352425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7" name="Rectangle 181"/>
          <p:cNvSpPr>
            <a:spLocks noChangeAspect="1" noChangeArrowheads="1"/>
          </p:cNvSpPr>
          <p:nvPr/>
        </p:nvSpPr>
        <p:spPr bwMode="auto">
          <a:xfrm>
            <a:off x="3841750" y="4591050"/>
            <a:ext cx="350838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8" name="Rectangle 182"/>
          <p:cNvSpPr>
            <a:spLocks noChangeAspect="1" noChangeArrowheads="1"/>
          </p:cNvSpPr>
          <p:nvPr/>
        </p:nvSpPr>
        <p:spPr bwMode="auto">
          <a:xfrm>
            <a:off x="2981325" y="4591050"/>
            <a:ext cx="352425" cy="19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919" name="Line 183"/>
          <p:cNvSpPr>
            <a:spLocks noChangeAspect="1" noChangeShapeType="1"/>
          </p:cNvSpPr>
          <p:nvPr/>
        </p:nvSpPr>
        <p:spPr bwMode="auto">
          <a:xfrm flipH="1">
            <a:off x="3371850" y="4005263"/>
            <a:ext cx="312738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0" name="Line 184"/>
          <p:cNvSpPr>
            <a:spLocks noChangeAspect="1" noChangeShapeType="1"/>
          </p:cNvSpPr>
          <p:nvPr/>
        </p:nvSpPr>
        <p:spPr bwMode="auto">
          <a:xfrm>
            <a:off x="3879850" y="4005263"/>
            <a:ext cx="352425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1" name="Line 185"/>
          <p:cNvSpPr>
            <a:spLocks noChangeAspect="1" noChangeShapeType="1"/>
          </p:cNvSpPr>
          <p:nvPr/>
        </p:nvSpPr>
        <p:spPr bwMode="auto">
          <a:xfrm flipH="1">
            <a:off x="3136900" y="4395788"/>
            <a:ext cx="157163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2" name="Line 186"/>
          <p:cNvSpPr>
            <a:spLocks noChangeAspect="1" noChangeShapeType="1"/>
          </p:cNvSpPr>
          <p:nvPr/>
        </p:nvSpPr>
        <p:spPr bwMode="auto">
          <a:xfrm flipH="1">
            <a:off x="3997325" y="4395788"/>
            <a:ext cx="117475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3" name="Line 187"/>
          <p:cNvSpPr>
            <a:spLocks noChangeAspect="1" noChangeShapeType="1"/>
          </p:cNvSpPr>
          <p:nvPr/>
        </p:nvSpPr>
        <p:spPr bwMode="auto">
          <a:xfrm>
            <a:off x="4270375" y="4395788"/>
            <a:ext cx="157163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4" name="Line 188"/>
          <p:cNvSpPr>
            <a:spLocks noChangeShapeType="1"/>
          </p:cNvSpPr>
          <p:nvPr/>
        </p:nvSpPr>
        <p:spPr bwMode="auto">
          <a:xfrm>
            <a:off x="3619500" y="4329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5" name="Line 189"/>
          <p:cNvSpPr>
            <a:spLocks noChangeShapeType="1"/>
          </p:cNvSpPr>
          <p:nvPr/>
        </p:nvSpPr>
        <p:spPr bwMode="auto">
          <a:xfrm>
            <a:off x="3619500" y="4405313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2926" name="Group 190"/>
          <p:cNvGrpSpPr>
            <a:grpSpLocks/>
          </p:cNvGrpSpPr>
          <p:nvPr/>
        </p:nvGrpSpPr>
        <p:grpSpPr bwMode="auto">
          <a:xfrm>
            <a:off x="304800" y="3186113"/>
            <a:ext cx="1828800" cy="1143000"/>
            <a:chOff x="3360" y="576"/>
            <a:chExt cx="1152" cy="720"/>
          </a:xfrm>
        </p:grpSpPr>
        <p:sp>
          <p:nvSpPr>
            <p:cNvPr id="372927" name="Rectangle 191"/>
            <p:cNvSpPr>
              <a:spLocks noChangeArrowheads="1"/>
            </p:cNvSpPr>
            <p:nvPr/>
          </p:nvSpPr>
          <p:spPr bwMode="auto">
            <a:xfrm>
              <a:off x="3360" y="576"/>
              <a:ext cx="115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2928" name="Group 192"/>
            <p:cNvGrpSpPr>
              <a:grpSpLocks noChangeAspect="1"/>
            </p:cNvGrpSpPr>
            <p:nvPr/>
          </p:nvGrpSpPr>
          <p:grpSpPr bwMode="auto">
            <a:xfrm>
              <a:off x="3430" y="649"/>
              <a:ext cx="1034" cy="615"/>
              <a:chOff x="3360" y="2016"/>
              <a:chExt cx="2016" cy="1200"/>
            </a:xfrm>
          </p:grpSpPr>
          <p:sp>
            <p:nvSpPr>
              <p:cNvPr id="372929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4128" y="201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0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3648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1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4656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2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4944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4416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4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3888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5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3360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36" name="Line 200"/>
              <p:cNvSpPr>
                <a:spLocks noChangeAspect="1" noChangeShapeType="1"/>
              </p:cNvSpPr>
              <p:nvPr/>
            </p:nvSpPr>
            <p:spPr bwMode="auto">
              <a:xfrm flipH="1">
                <a:off x="3840" y="225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37" name="Line 201"/>
              <p:cNvSpPr>
                <a:spLocks noChangeAspect="1" noChangeShapeType="1"/>
              </p:cNvSpPr>
              <p:nvPr/>
            </p:nvSpPr>
            <p:spPr bwMode="auto">
              <a:xfrm>
                <a:off x="4464" y="2256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38" name="Line 202"/>
              <p:cNvSpPr>
                <a:spLocks noChangeAspect="1" noChangeShapeType="1"/>
              </p:cNvSpPr>
              <p:nvPr/>
            </p:nvSpPr>
            <p:spPr bwMode="auto">
              <a:xfrm flipH="1">
                <a:off x="3552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39" name="Line 203"/>
              <p:cNvSpPr>
                <a:spLocks noChangeAspect="1" noChangeShapeType="1"/>
              </p:cNvSpPr>
              <p:nvPr/>
            </p:nvSpPr>
            <p:spPr bwMode="auto">
              <a:xfrm>
                <a:off x="3984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40" name="Line 204"/>
              <p:cNvSpPr>
                <a:spLocks noChangeAspect="1" noChangeShapeType="1"/>
              </p:cNvSpPr>
              <p:nvPr/>
            </p:nvSpPr>
            <p:spPr bwMode="auto">
              <a:xfrm flipH="1">
                <a:off x="4608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41" name="Line 205"/>
              <p:cNvSpPr>
                <a:spLocks noChangeAspect="1" noChangeShapeType="1"/>
              </p:cNvSpPr>
              <p:nvPr/>
            </p:nvSpPr>
            <p:spPr bwMode="auto">
              <a:xfrm>
                <a:off x="4944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942" name="Line 206"/>
            <p:cNvSpPr>
              <a:spLocks noChangeShapeType="1"/>
            </p:cNvSpPr>
            <p:nvPr/>
          </p:nvSpPr>
          <p:spPr bwMode="auto">
            <a:xfrm>
              <a:off x="3840" y="9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43" name="Line 207"/>
            <p:cNvSpPr>
              <a:spLocks noChangeShapeType="1"/>
            </p:cNvSpPr>
            <p:nvPr/>
          </p:nvSpPr>
          <p:spPr bwMode="auto">
            <a:xfrm>
              <a:off x="3840" y="10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2944" name="Group 208"/>
          <p:cNvGrpSpPr>
            <a:grpSpLocks/>
          </p:cNvGrpSpPr>
          <p:nvPr/>
        </p:nvGrpSpPr>
        <p:grpSpPr bwMode="auto">
          <a:xfrm>
            <a:off x="457200" y="3338513"/>
            <a:ext cx="1828800" cy="1143000"/>
            <a:chOff x="3360" y="576"/>
            <a:chExt cx="1152" cy="720"/>
          </a:xfrm>
        </p:grpSpPr>
        <p:sp>
          <p:nvSpPr>
            <p:cNvPr id="372945" name="Rectangle 209"/>
            <p:cNvSpPr>
              <a:spLocks noChangeArrowheads="1"/>
            </p:cNvSpPr>
            <p:nvPr/>
          </p:nvSpPr>
          <p:spPr bwMode="auto">
            <a:xfrm>
              <a:off x="3360" y="576"/>
              <a:ext cx="115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2946" name="Group 210"/>
            <p:cNvGrpSpPr>
              <a:grpSpLocks noChangeAspect="1"/>
            </p:cNvGrpSpPr>
            <p:nvPr/>
          </p:nvGrpSpPr>
          <p:grpSpPr bwMode="auto">
            <a:xfrm>
              <a:off x="3430" y="649"/>
              <a:ext cx="1034" cy="615"/>
              <a:chOff x="3360" y="2016"/>
              <a:chExt cx="2016" cy="1200"/>
            </a:xfrm>
          </p:grpSpPr>
          <p:sp>
            <p:nvSpPr>
              <p:cNvPr id="372947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4128" y="201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48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3648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49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4656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50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4944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51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4416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52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3888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53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3360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54" name="Line 218"/>
              <p:cNvSpPr>
                <a:spLocks noChangeAspect="1" noChangeShapeType="1"/>
              </p:cNvSpPr>
              <p:nvPr/>
            </p:nvSpPr>
            <p:spPr bwMode="auto">
              <a:xfrm flipH="1">
                <a:off x="3840" y="225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55" name="Line 219"/>
              <p:cNvSpPr>
                <a:spLocks noChangeAspect="1" noChangeShapeType="1"/>
              </p:cNvSpPr>
              <p:nvPr/>
            </p:nvSpPr>
            <p:spPr bwMode="auto">
              <a:xfrm>
                <a:off x="4464" y="2256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56" name="Line 220"/>
              <p:cNvSpPr>
                <a:spLocks noChangeAspect="1" noChangeShapeType="1"/>
              </p:cNvSpPr>
              <p:nvPr/>
            </p:nvSpPr>
            <p:spPr bwMode="auto">
              <a:xfrm flipH="1">
                <a:off x="3552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57" name="Line 221"/>
              <p:cNvSpPr>
                <a:spLocks noChangeAspect="1" noChangeShapeType="1"/>
              </p:cNvSpPr>
              <p:nvPr/>
            </p:nvSpPr>
            <p:spPr bwMode="auto">
              <a:xfrm>
                <a:off x="3984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58" name="Line 222"/>
              <p:cNvSpPr>
                <a:spLocks noChangeAspect="1" noChangeShapeType="1"/>
              </p:cNvSpPr>
              <p:nvPr/>
            </p:nvSpPr>
            <p:spPr bwMode="auto">
              <a:xfrm flipH="1">
                <a:off x="4608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59" name="Line 223"/>
              <p:cNvSpPr>
                <a:spLocks noChangeAspect="1" noChangeShapeType="1"/>
              </p:cNvSpPr>
              <p:nvPr/>
            </p:nvSpPr>
            <p:spPr bwMode="auto">
              <a:xfrm>
                <a:off x="4944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960" name="Line 224"/>
            <p:cNvSpPr>
              <a:spLocks noChangeShapeType="1"/>
            </p:cNvSpPr>
            <p:nvPr/>
          </p:nvSpPr>
          <p:spPr bwMode="auto">
            <a:xfrm>
              <a:off x="3840" y="9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61" name="Line 225"/>
            <p:cNvSpPr>
              <a:spLocks noChangeShapeType="1"/>
            </p:cNvSpPr>
            <p:nvPr/>
          </p:nvSpPr>
          <p:spPr bwMode="auto">
            <a:xfrm>
              <a:off x="3840" y="10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2962" name="Group 226"/>
          <p:cNvGrpSpPr>
            <a:grpSpLocks/>
          </p:cNvGrpSpPr>
          <p:nvPr/>
        </p:nvGrpSpPr>
        <p:grpSpPr bwMode="auto">
          <a:xfrm>
            <a:off x="609600" y="3490913"/>
            <a:ext cx="1828800" cy="1143000"/>
            <a:chOff x="3360" y="576"/>
            <a:chExt cx="1152" cy="720"/>
          </a:xfrm>
        </p:grpSpPr>
        <p:sp>
          <p:nvSpPr>
            <p:cNvPr id="372963" name="Rectangle 227"/>
            <p:cNvSpPr>
              <a:spLocks noChangeArrowheads="1"/>
            </p:cNvSpPr>
            <p:nvPr/>
          </p:nvSpPr>
          <p:spPr bwMode="auto">
            <a:xfrm>
              <a:off x="3360" y="576"/>
              <a:ext cx="115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2964" name="Group 228"/>
            <p:cNvGrpSpPr>
              <a:grpSpLocks noChangeAspect="1"/>
            </p:cNvGrpSpPr>
            <p:nvPr/>
          </p:nvGrpSpPr>
          <p:grpSpPr bwMode="auto">
            <a:xfrm>
              <a:off x="3430" y="649"/>
              <a:ext cx="1034" cy="615"/>
              <a:chOff x="3360" y="2016"/>
              <a:chExt cx="2016" cy="1200"/>
            </a:xfrm>
          </p:grpSpPr>
          <p:sp>
            <p:nvSpPr>
              <p:cNvPr id="372965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4128" y="201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66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3648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67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4656" y="249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68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4944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69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4416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70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3888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71" name="Rectangle 235"/>
              <p:cNvSpPr>
                <a:spLocks noChangeAspect="1" noChangeArrowheads="1"/>
              </p:cNvSpPr>
              <p:nvPr/>
            </p:nvSpPr>
            <p:spPr bwMode="auto">
              <a:xfrm>
                <a:off x="3360" y="2976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972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3840" y="225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73" name="Line 237"/>
              <p:cNvSpPr>
                <a:spLocks noChangeAspect="1" noChangeShapeType="1"/>
              </p:cNvSpPr>
              <p:nvPr/>
            </p:nvSpPr>
            <p:spPr bwMode="auto">
              <a:xfrm>
                <a:off x="4464" y="2256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74" name="Line 238"/>
              <p:cNvSpPr>
                <a:spLocks noChangeAspect="1" noChangeShapeType="1"/>
              </p:cNvSpPr>
              <p:nvPr/>
            </p:nvSpPr>
            <p:spPr bwMode="auto">
              <a:xfrm flipH="1">
                <a:off x="3552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75" name="Line 239"/>
              <p:cNvSpPr>
                <a:spLocks noChangeAspect="1" noChangeShapeType="1"/>
              </p:cNvSpPr>
              <p:nvPr/>
            </p:nvSpPr>
            <p:spPr bwMode="auto">
              <a:xfrm>
                <a:off x="3984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76" name="Line 240"/>
              <p:cNvSpPr>
                <a:spLocks noChangeAspect="1" noChangeShapeType="1"/>
              </p:cNvSpPr>
              <p:nvPr/>
            </p:nvSpPr>
            <p:spPr bwMode="auto">
              <a:xfrm flipH="1">
                <a:off x="4608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77" name="Line 241"/>
              <p:cNvSpPr>
                <a:spLocks noChangeAspect="1" noChangeShapeType="1"/>
              </p:cNvSpPr>
              <p:nvPr/>
            </p:nvSpPr>
            <p:spPr bwMode="auto">
              <a:xfrm>
                <a:off x="4944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978" name="Line 242"/>
            <p:cNvSpPr>
              <a:spLocks noChangeShapeType="1"/>
            </p:cNvSpPr>
            <p:nvPr/>
          </p:nvSpPr>
          <p:spPr bwMode="auto">
            <a:xfrm>
              <a:off x="3840" y="9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79" name="Line 243"/>
            <p:cNvSpPr>
              <a:spLocks noChangeShapeType="1"/>
            </p:cNvSpPr>
            <p:nvPr/>
          </p:nvSpPr>
          <p:spPr bwMode="auto">
            <a:xfrm>
              <a:off x="3840" y="10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980" name="Line 244"/>
          <p:cNvSpPr>
            <a:spLocks noChangeShapeType="1"/>
          </p:cNvSpPr>
          <p:nvPr/>
        </p:nvSpPr>
        <p:spPr bwMode="auto">
          <a:xfrm flipH="1">
            <a:off x="38100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1" name="Line 245"/>
          <p:cNvSpPr>
            <a:spLocks noChangeShapeType="1"/>
          </p:cNvSpPr>
          <p:nvPr/>
        </p:nvSpPr>
        <p:spPr bwMode="auto">
          <a:xfrm flipH="1">
            <a:off x="2362200" y="2438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2" name="Line 246"/>
          <p:cNvSpPr>
            <a:spLocks noChangeShapeType="1"/>
          </p:cNvSpPr>
          <p:nvPr/>
        </p:nvSpPr>
        <p:spPr bwMode="auto">
          <a:xfrm>
            <a:off x="4343400" y="2438400"/>
            <a:ext cx="685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3" name="Line 247"/>
          <p:cNvSpPr>
            <a:spLocks noChangeShapeType="1"/>
          </p:cNvSpPr>
          <p:nvPr/>
        </p:nvSpPr>
        <p:spPr bwMode="auto">
          <a:xfrm flipV="1">
            <a:off x="5029200" y="4648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4" name="Line 248"/>
          <p:cNvSpPr>
            <a:spLocks noChangeShapeType="1"/>
          </p:cNvSpPr>
          <p:nvPr/>
        </p:nvSpPr>
        <p:spPr bwMode="auto">
          <a:xfrm>
            <a:off x="5029200" y="4800600"/>
            <a:ext cx="2133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2985" name="Group 249"/>
          <p:cNvGrpSpPr>
            <a:grpSpLocks/>
          </p:cNvGrpSpPr>
          <p:nvPr/>
        </p:nvGrpSpPr>
        <p:grpSpPr bwMode="auto">
          <a:xfrm>
            <a:off x="685800" y="5280025"/>
            <a:ext cx="666750" cy="511175"/>
            <a:chOff x="528" y="2256"/>
            <a:chExt cx="420" cy="322"/>
          </a:xfrm>
        </p:grpSpPr>
        <p:sp>
          <p:nvSpPr>
            <p:cNvPr id="372986" name="Oval 250"/>
            <p:cNvSpPr>
              <a:spLocks noChangeAspect="1" noChangeArrowheads="1"/>
            </p:cNvSpPr>
            <p:nvPr/>
          </p:nvSpPr>
          <p:spPr bwMode="auto">
            <a:xfrm>
              <a:off x="701" y="2256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87" name="Oval 251"/>
            <p:cNvSpPr>
              <a:spLocks noChangeAspect="1" noChangeArrowheads="1"/>
            </p:cNvSpPr>
            <p:nvPr/>
          </p:nvSpPr>
          <p:spPr bwMode="auto">
            <a:xfrm>
              <a:off x="80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88" name="Oval 252"/>
            <p:cNvSpPr>
              <a:spLocks noChangeAspect="1" noChangeArrowheads="1"/>
            </p:cNvSpPr>
            <p:nvPr/>
          </p:nvSpPr>
          <p:spPr bwMode="auto">
            <a:xfrm>
              <a:off x="590" y="2355"/>
              <a:ext cx="86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89" name="Oval 253"/>
            <p:cNvSpPr>
              <a:spLocks noChangeAspect="1" noChangeArrowheads="1"/>
            </p:cNvSpPr>
            <p:nvPr/>
          </p:nvSpPr>
          <p:spPr bwMode="auto">
            <a:xfrm>
              <a:off x="528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90" name="Oval 254"/>
            <p:cNvSpPr>
              <a:spLocks noChangeAspect="1" noChangeArrowheads="1"/>
            </p:cNvSpPr>
            <p:nvPr/>
          </p:nvSpPr>
          <p:spPr bwMode="auto">
            <a:xfrm>
              <a:off x="639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91" name="Oval 255"/>
            <p:cNvSpPr>
              <a:spLocks noChangeAspect="1" noChangeArrowheads="1"/>
            </p:cNvSpPr>
            <p:nvPr/>
          </p:nvSpPr>
          <p:spPr bwMode="auto">
            <a:xfrm>
              <a:off x="750" y="2490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92" name="Oval 256"/>
            <p:cNvSpPr>
              <a:spLocks noChangeAspect="1" noChangeArrowheads="1"/>
            </p:cNvSpPr>
            <p:nvPr/>
          </p:nvSpPr>
          <p:spPr bwMode="auto">
            <a:xfrm>
              <a:off x="861" y="2491"/>
              <a:ext cx="87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93" name="Line 257"/>
            <p:cNvSpPr>
              <a:spLocks noChangeAspect="1" noChangeShapeType="1"/>
            </p:cNvSpPr>
            <p:nvPr/>
          </p:nvSpPr>
          <p:spPr bwMode="auto">
            <a:xfrm flipH="1">
              <a:off x="676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4" name="Line 258"/>
            <p:cNvSpPr>
              <a:spLocks noChangeAspect="1" noChangeShapeType="1"/>
            </p:cNvSpPr>
            <p:nvPr/>
          </p:nvSpPr>
          <p:spPr bwMode="auto">
            <a:xfrm>
              <a:off x="775" y="2330"/>
              <a:ext cx="3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5" name="Line 259"/>
            <p:cNvSpPr>
              <a:spLocks noChangeAspect="1" noChangeShapeType="1"/>
            </p:cNvSpPr>
            <p:nvPr/>
          </p:nvSpPr>
          <p:spPr bwMode="auto">
            <a:xfrm flipH="1">
              <a:off x="565" y="2429"/>
              <a:ext cx="37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6" name="Line 260"/>
            <p:cNvSpPr>
              <a:spLocks noChangeAspect="1" noChangeShapeType="1"/>
            </p:cNvSpPr>
            <p:nvPr/>
          </p:nvSpPr>
          <p:spPr bwMode="auto">
            <a:xfrm>
              <a:off x="664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7" name="Line 261"/>
            <p:cNvSpPr>
              <a:spLocks noChangeAspect="1" noChangeShapeType="1"/>
            </p:cNvSpPr>
            <p:nvPr/>
          </p:nvSpPr>
          <p:spPr bwMode="auto">
            <a:xfrm flipH="1">
              <a:off x="800" y="2441"/>
              <a:ext cx="24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8" name="Line 262"/>
            <p:cNvSpPr>
              <a:spLocks noChangeAspect="1" noChangeShapeType="1"/>
            </p:cNvSpPr>
            <p:nvPr/>
          </p:nvSpPr>
          <p:spPr bwMode="auto">
            <a:xfrm>
              <a:off x="874" y="2429"/>
              <a:ext cx="24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999" name="Text Box 263"/>
          <p:cNvSpPr txBox="1">
            <a:spLocks noChangeArrowheads="1"/>
          </p:cNvSpPr>
          <p:nvPr/>
        </p:nvSpPr>
        <p:spPr bwMode="auto">
          <a:xfrm>
            <a:off x="304800" y="48910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User Ontologies</a:t>
            </a:r>
          </a:p>
        </p:txBody>
      </p:sp>
      <p:grpSp>
        <p:nvGrpSpPr>
          <p:cNvPr id="373004" name="Group 268"/>
          <p:cNvGrpSpPr>
            <a:grpSpLocks/>
          </p:cNvGrpSpPr>
          <p:nvPr/>
        </p:nvGrpSpPr>
        <p:grpSpPr bwMode="auto">
          <a:xfrm>
            <a:off x="152400" y="838200"/>
            <a:ext cx="4800600" cy="5741988"/>
            <a:chOff x="96" y="528"/>
            <a:chExt cx="3024" cy="3617"/>
          </a:xfrm>
        </p:grpSpPr>
        <p:sp>
          <p:nvSpPr>
            <p:cNvPr id="373000" name="Rectangle 264"/>
            <p:cNvSpPr>
              <a:spLocks noChangeArrowheads="1"/>
            </p:cNvSpPr>
            <p:nvPr/>
          </p:nvSpPr>
          <p:spPr bwMode="auto">
            <a:xfrm>
              <a:off x="96" y="528"/>
              <a:ext cx="3024" cy="35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02" name="Text Box 266"/>
            <p:cNvSpPr txBox="1">
              <a:spLocks noChangeArrowheads="1"/>
            </p:cNvSpPr>
            <p:nvPr/>
          </p:nvSpPr>
          <p:spPr bwMode="auto">
            <a:xfrm>
              <a:off x="1622" y="3703"/>
              <a:ext cx="133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Personal Portal/</a:t>
              </a:r>
            </a:p>
            <a:p>
              <a:r>
                <a:rPr lang="en-US"/>
                <a:t>Workspace</a:t>
              </a:r>
            </a:p>
          </p:txBody>
        </p:sp>
      </p:grpSp>
      <p:grpSp>
        <p:nvGrpSpPr>
          <p:cNvPr id="373006" name="Group 270"/>
          <p:cNvGrpSpPr>
            <a:grpSpLocks/>
          </p:cNvGrpSpPr>
          <p:nvPr/>
        </p:nvGrpSpPr>
        <p:grpSpPr bwMode="auto">
          <a:xfrm>
            <a:off x="4953000" y="1905000"/>
            <a:ext cx="4114800" cy="4648200"/>
            <a:chOff x="3120" y="1200"/>
            <a:chExt cx="2592" cy="2928"/>
          </a:xfrm>
        </p:grpSpPr>
        <p:sp>
          <p:nvSpPr>
            <p:cNvPr id="373001" name="Rectangle 265"/>
            <p:cNvSpPr>
              <a:spLocks noChangeArrowheads="1"/>
            </p:cNvSpPr>
            <p:nvPr/>
          </p:nvSpPr>
          <p:spPr bwMode="auto">
            <a:xfrm>
              <a:off x="3120" y="1200"/>
              <a:ext cx="2592" cy="2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03" name="Text Box 267"/>
            <p:cNvSpPr txBox="1">
              <a:spLocks noChangeArrowheads="1"/>
            </p:cNvSpPr>
            <p:nvPr/>
          </p:nvSpPr>
          <p:spPr bwMode="auto">
            <a:xfrm>
              <a:off x="3216" y="3686"/>
              <a:ext cx="99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Information</a:t>
              </a:r>
            </a:p>
            <a:p>
              <a:r>
                <a:rPr lang="en-US"/>
                <a:t>Sources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706" name="Group 2"/>
          <p:cNvGrpSpPr>
            <a:grpSpLocks/>
          </p:cNvGrpSpPr>
          <p:nvPr/>
        </p:nvGrpSpPr>
        <p:grpSpPr bwMode="auto">
          <a:xfrm>
            <a:off x="1600200" y="3962400"/>
            <a:ext cx="2992438" cy="2559050"/>
            <a:chOff x="1140" y="1916"/>
            <a:chExt cx="1885" cy="1568"/>
          </a:xfrm>
        </p:grpSpPr>
        <p:grpSp>
          <p:nvGrpSpPr>
            <p:cNvPr id="328707" name="Group 3"/>
            <p:cNvGrpSpPr>
              <a:grpSpLocks/>
            </p:cNvGrpSpPr>
            <p:nvPr/>
          </p:nvGrpSpPr>
          <p:grpSpPr bwMode="auto">
            <a:xfrm>
              <a:off x="1751" y="2034"/>
              <a:ext cx="1274" cy="890"/>
              <a:chOff x="1751" y="2034"/>
              <a:chExt cx="1274" cy="890"/>
            </a:xfrm>
          </p:grpSpPr>
          <p:grpSp>
            <p:nvGrpSpPr>
              <p:cNvPr id="328708" name="Group 4"/>
              <p:cNvGrpSpPr>
                <a:grpSpLocks/>
              </p:cNvGrpSpPr>
              <p:nvPr/>
            </p:nvGrpSpPr>
            <p:grpSpPr bwMode="auto">
              <a:xfrm>
                <a:off x="2041" y="2034"/>
                <a:ext cx="984" cy="804"/>
                <a:chOff x="2041" y="2034"/>
                <a:chExt cx="984" cy="804"/>
              </a:xfrm>
            </p:grpSpPr>
            <p:grpSp>
              <p:nvGrpSpPr>
                <p:cNvPr id="328709" name="Group 5"/>
                <p:cNvGrpSpPr>
                  <a:grpSpLocks/>
                </p:cNvGrpSpPr>
                <p:nvPr/>
              </p:nvGrpSpPr>
              <p:grpSpPr bwMode="auto">
                <a:xfrm>
                  <a:off x="2041" y="2034"/>
                  <a:ext cx="984" cy="804"/>
                  <a:chOff x="2041" y="2034"/>
                  <a:chExt cx="984" cy="804"/>
                </a:xfrm>
              </p:grpSpPr>
              <p:grpSp>
                <p:nvGrpSpPr>
                  <p:cNvPr id="328710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041" y="2488"/>
                    <a:ext cx="984" cy="350"/>
                    <a:chOff x="2041" y="2488"/>
                    <a:chExt cx="984" cy="350"/>
                  </a:xfrm>
                </p:grpSpPr>
                <p:sp>
                  <p:nvSpPr>
                    <p:cNvPr id="32871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041" y="2488"/>
                      <a:ext cx="565" cy="350"/>
                    </a:xfrm>
                    <a:custGeom>
                      <a:avLst/>
                      <a:gdLst>
                        <a:gd name="T0" fmla="*/ 564 w 565"/>
                        <a:gd name="T1" fmla="*/ 106 h 350"/>
                        <a:gd name="T2" fmla="*/ 564 w 565"/>
                        <a:gd name="T3" fmla="*/ 349 h 350"/>
                        <a:gd name="T4" fmla="*/ 0 w 565"/>
                        <a:gd name="T5" fmla="*/ 169 h 350"/>
                        <a:gd name="T6" fmla="*/ 0 w 565"/>
                        <a:gd name="T7" fmla="*/ 0 h 350"/>
                        <a:gd name="T8" fmla="*/ 564 w 565"/>
                        <a:gd name="T9" fmla="*/ 106 h 35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5" h="350">
                          <a:moveTo>
                            <a:pt x="564" y="106"/>
                          </a:moveTo>
                          <a:lnTo>
                            <a:pt x="564" y="349"/>
                          </a:lnTo>
                          <a:lnTo>
                            <a:pt x="0" y="169"/>
                          </a:lnTo>
                          <a:lnTo>
                            <a:pt x="0" y="0"/>
                          </a:lnTo>
                          <a:lnTo>
                            <a:pt x="564" y="106"/>
                          </a:lnTo>
                        </a:path>
                      </a:pathLst>
                    </a:custGeom>
                    <a:solidFill>
                      <a:srgbClr val="A0A0A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12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2605" y="2570"/>
                      <a:ext cx="420" cy="268"/>
                    </a:xfrm>
                    <a:custGeom>
                      <a:avLst/>
                      <a:gdLst>
                        <a:gd name="T0" fmla="*/ 0 w 420"/>
                        <a:gd name="T1" fmla="*/ 24 h 268"/>
                        <a:gd name="T2" fmla="*/ 0 w 420"/>
                        <a:gd name="T3" fmla="*/ 267 h 268"/>
                        <a:gd name="T4" fmla="*/ 419 w 420"/>
                        <a:gd name="T5" fmla="*/ 208 h 268"/>
                        <a:gd name="T6" fmla="*/ 419 w 420"/>
                        <a:gd name="T7" fmla="*/ 0 h 268"/>
                        <a:gd name="T8" fmla="*/ 0 w 420"/>
                        <a:gd name="T9" fmla="*/ 24 h 2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20" h="268">
                          <a:moveTo>
                            <a:pt x="0" y="24"/>
                          </a:moveTo>
                          <a:lnTo>
                            <a:pt x="0" y="267"/>
                          </a:lnTo>
                          <a:lnTo>
                            <a:pt x="419" y="208"/>
                          </a:lnTo>
                          <a:lnTo>
                            <a:pt x="419" y="0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13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2041" y="2488"/>
                      <a:ext cx="984" cy="107"/>
                    </a:xfrm>
                    <a:custGeom>
                      <a:avLst/>
                      <a:gdLst>
                        <a:gd name="T0" fmla="*/ 983 w 984"/>
                        <a:gd name="T1" fmla="*/ 82 h 107"/>
                        <a:gd name="T2" fmla="*/ 560 w 984"/>
                        <a:gd name="T3" fmla="*/ 106 h 107"/>
                        <a:gd name="T4" fmla="*/ 0 w 984"/>
                        <a:gd name="T5" fmla="*/ 0 h 107"/>
                        <a:gd name="T6" fmla="*/ 411 w 984"/>
                        <a:gd name="T7" fmla="*/ 0 h 107"/>
                        <a:gd name="T8" fmla="*/ 983 w 984"/>
                        <a:gd name="T9" fmla="*/ 82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84" h="107">
                          <a:moveTo>
                            <a:pt x="983" y="82"/>
                          </a:moveTo>
                          <a:lnTo>
                            <a:pt x="560" y="106"/>
                          </a:lnTo>
                          <a:lnTo>
                            <a:pt x="0" y="0"/>
                          </a:lnTo>
                          <a:lnTo>
                            <a:pt x="411" y="0"/>
                          </a:lnTo>
                          <a:lnTo>
                            <a:pt x="983" y="8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28714" name="Freeform 10"/>
                  <p:cNvSpPr>
                    <a:spLocks/>
                  </p:cNvSpPr>
                  <p:nvPr/>
                </p:nvSpPr>
                <p:spPr bwMode="auto">
                  <a:xfrm>
                    <a:off x="2346" y="2457"/>
                    <a:ext cx="358" cy="103"/>
                  </a:xfrm>
                  <a:custGeom>
                    <a:avLst/>
                    <a:gdLst>
                      <a:gd name="T0" fmla="*/ 357 w 358"/>
                      <a:gd name="T1" fmla="*/ 58 h 103"/>
                      <a:gd name="T2" fmla="*/ 357 w 358"/>
                      <a:gd name="T3" fmla="*/ 90 h 103"/>
                      <a:gd name="T4" fmla="*/ 192 w 358"/>
                      <a:gd name="T5" fmla="*/ 102 h 103"/>
                      <a:gd name="T6" fmla="*/ 0 w 358"/>
                      <a:gd name="T7" fmla="*/ 66 h 103"/>
                      <a:gd name="T8" fmla="*/ 0 w 358"/>
                      <a:gd name="T9" fmla="*/ 0 h 103"/>
                      <a:gd name="T10" fmla="*/ 357 w 358"/>
                      <a:gd name="T11" fmla="*/ 58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58" h="103">
                        <a:moveTo>
                          <a:pt x="357" y="58"/>
                        </a:moveTo>
                        <a:lnTo>
                          <a:pt x="357" y="90"/>
                        </a:lnTo>
                        <a:lnTo>
                          <a:pt x="192" y="102"/>
                        </a:lnTo>
                        <a:lnTo>
                          <a:pt x="0" y="66"/>
                        </a:lnTo>
                        <a:lnTo>
                          <a:pt x="0" y="0"/>
                        </a:lnTo>
                        <a:lnTo>
                          <a:pt x="357" y="58"/>
                        </a:lnTo>
                      </a:path>
                    </a:pathLst>
                  </a:custGeom>
                  <a:solidFill>
                    <a:srgbClr val="60606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2871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154" y="2034"/>
                    <a:ext cx="797" cy="502"/>
                    <a:chOff x="2154" y="2034"/>
                    <a:chExt cx="797" cy="502"/>
                  </a:xfrm>
                </p:grpSpPr>
                <p:sp>
                  <p:nvSpPr>
                    <p:cNvPr id="32871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154" y="2034"/>
                      <a:ext cx="456" cy="490"/>
                    </a:xfrm>
                    <a:custGeom>
                      <a:avLst/>
                      <a:gdLst>
                        <a:gd name="T0" fmla="*/ 392 w 456"/>
                        <a:gd name="T1" fmla="*/ 489 h 490"/>
                        <a:gd name="T2" fmla="*/ 455 w 456"/>
                        <a:gd name="T3" fmla="*/ 15 h 490"/>
                        <a:gd name="T4" fmla="*/ 63 w 456"/>
                        <a:gd name="T5" fmla="*/ 0 h 490"/>
                        <a:gd name="T6" fmla="*/ 0 w 456"/>
                        <a:gd name="T7" fmla="*/ 423 h 490"/>
                        <a:gd name="T8" fmla="*/ 392 w 456"/>
                        <a:gd name="T9" fmla="*/ 489 h 4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56" h="490">
                          <a:moveTo>
                            <a:pt x="392" y="489"/>
                          </a:moveTo>
                          <a:lnTo>
                            <a:pt x="455" y="15"/>
                          </a:lnTo>
                          <a:lnTo>
                            <a:pt x="63" y="0"/>
                          </a:lnTo>
                          <a:lnTo>
                            <a:pt x="0" y="423"/>
                          </a:lnTo>
                          <a:lnTo>
                            <a:pt x="392" y="489"/>
                          </a:lnTo>
                        </a:path>
                      </a:pathLst>
                    </a:custGeom>
                    <a:solidFill>
                      <a:srgbClr val="A0A0A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17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546" y="2049"/>
                      <a:ext cx="405" cy="487"/>
                    </a:xfrm>
                    <a:custGeom>
                      <a:avLst/>
                      <a:gdLst>
                        <a:gd name="T0" fmla="*/ 63 w 405"/>
                        <a:gd name="T1" fmla="*/ 0 h 487"/>
                        <a:gd name="T2" fmla="*/ 404 w 405"/>
                        <a:gd name="T3" fmla="*/ 106 h 487"/>
                        <a:gd name="T4" fmla="*/ 353 w 405"/>
                        <a:gd name="T5" fmla="*/ 486 h 487"/>
                        <a:gd name="T6" fmla="*/ 0 w 405"/>
                        <a:gd name="T7" fmla="*/ 474 h 487"/>
                        <a:gd name="T8" fmla="*/ 63 w 405"/>
                        <a:gd name="T9" fmla="*/ 0 h 4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05" h="487">
                          <a:moveTo>
                            <a:pt x="63" y="0"/>
                          </a:moveTo>
                          <a:lnTo>
                            <a:pt x="404" y="106"/>
                          </a:lnTo>
                          <a:lnTo>
                            <a:pt x="353" y="486"/>
                          </a:lnTo>
                          <a:lnTo>
                            <a:pt x="0" y="474"/>
                          </a:lnTo>
                          <a:lnTo>
                            <a:pt x="63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18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205" y="2081"/>
                      <a:ext cx="326" cy="369"/>
                    </a:xfrm>
                    <a:custGeom>
                      <a:avLst/>
                      <a:gdLst>
                        <a:gd name="T0" fmla="*/ 325 w 326"/>
                        <a:gd name="T1" fmla="*/ 19 h 369"/>
                        <a:gd name="T2" fmla="*/ 282 w 326"/>
                        <a:gd name="T3" fmla="*/ 368 h 369"/>
                        <a:gd name="T4" fmla="*/ 0 w 326"/>
                        <a:gd name="T5" fmla="*/ 329 h 369"/>
                        <a:gd name="T6" fmla="*/ 47 w 326"/>
                        <a:gd name="T7" fmla="*/ 0 h 369"/>
                        <a:gd name="T8" fmla="*/ 325 w 326"/>
                        <a:gd name="T9" fmla="*/ 19 h 3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26" h="369">
                          <a:moveTo>
                            <a:pt x="325" y="19"/>
                          </a:moveTo>
                          <a:lnTo>
                            <a:pt x="282" y="368"/>
                          </a:lnTo>
                          <a:lnTo>
                            <a:pt x="0" y="329"/>
                          </a:lnTo>
                          <a:lnTo>
                            <a:pt x="47" y="0"/>
                          </a:lnTo>
                          <a:lnTo>
                            <a:pt x="325" y="19"/>
                          </a:lnTo>
                        </a:path>
                      </a:pathLst>
                    </a:custGeom>
                    <a:solidFill>
                      <a:srgbClr val="00C0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28719" name="Group 15"/>
                <p:cNvGrpSpPr>
                  <a:grpSpLocks/>
                </p:cNvGrpSpPr>
                <p:nvPr/>
              </p:nvGrpSpPr>
              <p:grpSpPr bwMode="auto">
                <a:xfrm>
                  <a:off x="2080" y="2523"/>
                  <a:ext cx="322" cy="229"/>
                  <a:chOff x="2080" y="2523"/>
                  <a:chExt cx="322" cy="229"/>
                </a:xfrm>
              </p:grpSpPr>
              <p:sp>
                <p:nvSpPr>
                  <p:cNvPr id="328720" name="Freeform 16"/>
                  <p:cNvSpPr>
                    <a:spLocks/>
                  </p:cNvSpPr>
                  <p:nvPr/>
                </p:nvSpPr>
                <p:spPr bwMode="auto">
                  <a:xfrm>
                    <a:off x="2080" y="2523"/>
                    <a:ext cx="322" cy="229"/>
                  </a:xfrm>
                  <a:custGeom>
                    <a:avLst/>
                    <a:gdLst>
                      <a:gd name="T0" fmla="*/ 0 w 322"/>
                      <a:gd name="T1" fmla="*/ 0 h 229"/>
                      <a:gd name="T2" fmla="*/ 321 w 322"/>
                      <a:gd name="T3" fmla="*/ 71 h 229"/>
                      <a:gd name="T4" fmla="*/ 321 w 322"/>
                      <a:gd name="T5" fmla="*/ 228 h 229"/>
                      <a:gd name="T6" fmla="*/ 0 w 322"/>
                      <a:gd name="T7" fmla="*/ 130 h 229"/>
                      <a:gd name="T8" fmla="*/ 0 w 322"/>
                      <a:gd name="T9" fmla="*/ 0 h 2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2" h="229">
                        <a:moveTo>
                          <a:pt x="0" y="0"/>
                        </a:moveTo>
                        <a:lnTo>
                          <a:pt x="321" y="71"/>
                        </a:lnTo>
                        <a:lnTo>
                          <a:pt x="321" y="228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404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21" name="Line 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03" y="2570"/>
                    <a:ext cx="95" cy="36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2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249" y="2618"/>
                    <a:ext cx="89" cy="7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2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213" y="2555"/>
                    <a:ext cx="0" cy="13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66" y="2590"/>
                    <a:ext cx="0" cy="14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092" y="2590"/>
                    <a:ext cx="274" cy="6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26" name="Line 2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080" y="2562"/>
                    <a:ext cx="294" cy="7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8727" name="Group 23"/>
              <p:cNvGrpSpPr>
                <a:grpSpLocks/>
              </p:cNvGrpSpPr>
              <p:nvPr/>
            </p:nvGrpSpPr>
            <p:grpSpPr bwMode="auto">
              <a:xfrm>
                <a:off x="1751" y="2531"/>
                <a:ext cx="769" cy="393"/>
                <a:chOff x="1751" y="2531"/>
                <a:chExt cx="769" cy="393"/>
              </a:xfrm>
            </p:grpSpPr>
            <p:grpSp>
              <p:nvGrpSpPr>
                <p:cNvPr id="328728" name="Group 24"/>
                <p:cNvGrpSpPr>
                  <a:grpSpLocks/>
                </p:cNvGrpSpPr>
                <p:nvPr/>
              </p:nvGrpSpPr>
              <p:grpSpPr bwMode="auto">
                <a:xfrm>
                  <a:off x="2346" y="2743"/>
                  <a:ext cx="123" cy="91"/>
                  <a:chOff x="2346" y="2743"/>
                  <a:chExt cx="123" cy="91"/>
                </a:xfrm>
              </p:grpSpPr>
              <p:sp>
                <p:nvSpPr>
                  <p:cNvPr id="328729" name="Freeform 25"/>
                  <p:cNvSpPr>
                    <a:spLocks/>
                  </p:cNvSpPr>
                  <p:nvPr/>
                </p:nvSpPr>
                <p:spPr bwMode="auto">
                  <a:xfrm>
                    <a:off x="2433" y="2743"/>
                    <a:ext cx="36" cy="91"/>
                  </a:xfrm>
                  <a:custGeom>
                    <a:avLst/>
                    <a:gdLst>
                      <a:gd name="T0" fmla="*/ 27 w 36"/>
                      <a:gd name="T1" fmla="*/ 0 h 91"/>
                      <a:gd name="T2" fmla="*/ 35 w 36"/>
                      <a:gd name="T3" fmla="*/ 86 h 91"/>
                      <a:gd name="T4" fmla="*/ 11 w 36"/>
                      <a:gd name="T5" fmla="*/ 90 h 91"/>
                      <a:gd name="T6" fmla="*/ 0 w 36"/>
                      <a:gd name="T7" fmla="*/ 4 h 91"/>
                      <a:gd name="T8" fmla="*/ 27 w 36"/>
                      <a:gd name="T9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91">
                        <a:moveTo>
                          <a:pt x="27" y="0"/>
                        </a:moveTo>
                        <a:lnTo>
                          <a:pt x="35" y="86"/>
                        </a:lnTo>
                        <a:lnTo>
                          <a:pt x="11" y="90"/>
                        </a:lnTo>
                        <a:lnTo>
                          <a:pt x="0" y="4"/>
                        </a:lnTo>
                        <a:lnTo>
                          <a:pt x="27" y="0"/>
                        </a:lnTo>
                      </a:path>
                    </a:pathLst>
                  </a:custGeom>
                  <a:solidFill>
                    <a:srgbClr val="60606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0" name="Freeform 26"/>
                  <p:cNvSpPr>
                    <a:spLocks/>
                  </p:cNvSpPr>
                  <p:nvPr/>
                </p:nvSpPr>
                <p:spPr bwMode="auto">
                  <a:xfrm>
                    <a:off x="2346" y="2754"/>
                    <a:ext cx="99" cy="80"/>
                  </a:xfrm>
                  <a:custGeom>
                    <a:avLst/>
                    <a:gdLst>
                      <a:gd name="T0" fmla="*/ 90 w 99"/>
                      <a:gd name="T1" fmla="*/ 4 h 80"/>
                      <a:gd name="T2" fmla="*/ 98 w 99"/>
                      <a:gd name="T3" fmla="*/ 79 h 80"/>
                      <a:gd name="T4" fmla="*/ 0 w 99"/>
                      <a:gd name="T5" fmla="*/ 40 h 80"/>
                      <a:gd name="T6" fmla="*/ 36 w 99"/>
                      <a:gd name="T7" fmla="*/ 28 h 80"/>
                      <a:gd name="T8" fmla="*/ 71 w 99"/>
                      <a:gd name="T9" fmla="*/ 47 h 80"/>
                      <a:gd name="T10" fmla="*/ 63 w 99"/>
                      <a:gd name="T11" fmla="*/ 0 h 80"/>
                      <a:gd name="T12" fmla="*/ 90 w 99"/>
                      <a:gd name="T13" fmla="*/ 4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9" h="80">
                        <a:moveTo>
                          <a:pt x="90" y="4"/>
                        </a:moveTo>
                        <a:lnTo>
                          <a:pt x="98" y="79"/>
                        </a:lnTo>
                        <a:lnTo>
                          <a:pt x="0" y="40"/>
                        </a:lnTo>
                        <a:lnTo>
                          <a:pt x="36" y="28"/>
                        </a:lnTo>
                        <a:lnTo>
                          <a:pt x="71" y="47"/>
                        </a:lnTo>
                        <a:lnTo>
                          <a:pt x="63" y="0"/>
                        </a:lnTo>
                        <a:lnTo>
                          <a:pt x="90" y="4"/>
                        </a:lnTo>
                      </a:path>
                    </a:pathLst>
                  </a:custGeom>
                  <a:solidFill>
                    <a:srgbClr val="404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731" name="Group 27"/>
                <p:cNvGrpSpPr>
                  <a:grpSpLocks/>
                </p:cNvGrpSpPr>
                <p:nvPr/>
              </p:nvGrpSpPr>
              <p:grpSpPr bwMode="auto">
                <a:xfrm>
                  <a:off x="1751" y="2531"/>
                  <a:ext cx="769" cy="393"/>
                  <a:chOff x="1751" y="2531"/>
                  <a:chExt cx="769" cy="393"/>
                </a:xfrm>
              </p:grpSpPr>
              <p:sp>
                <p:nvSpPr>
                  <p:cNvPr id="328732" name="Freeform 28"/>
                  <p:cNvSpPr>
                    <a:spLocks/>
                  </p:cNvSpPr>
                  <p:nvPr/>
                </p:nvSpPr>
                <p:spPr bwMode="auto">
                  <a:xfrm>
                    <a:off x="1755" y="2531"/>
                    <a:ext cx="749" cy="346"/>
                  </a:xfrm>
                  <a:custGeom>
                    <a:avLst/>
                    <a:gdLst>
                      <a:gd name="T0" fmla="*/ 748 w 749"/>
                      <a:gd name="T1" fmla="*/ 145 h 346"/>
                      <a:gd name="T2" fmla="*/ 388 w 749"/>
                      <a:gd name="T3" fmla="*/ 345 h 346"/>
                      <a:gd name="T4" fmla="*/ 0 w 749"/>
                      <a:gd name="T5" fmla="*/ 149 h 346"/>
                      <a:gd name="T6" fmla="*/ 298 w 749"/>
                      <a:gd name="T7" fmla="*/ 0 h 346"/>
                      <a:gd name="T8" fmla="*/ 748 w 749"/>
                      <a:gd name="T9" fmla="*/ 145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49" h="346">
                        <a:moveTo>
                          <a:pt x="748" y="145"/>
                        </a:moveTo>
                        <a:lnTo>
                          <a:pt x="388" y="345"/>
                        </a:lnTo>
                        <a:lnTo>
                          <a:pt x="0" y="149"/>
                        </a:lnTo>
                        <a:lnTo>
                          <a:pt x="298" y="0"/>
                        </a:lnTo>
                        <a:lnTo>
                          <a:pt x="748" y="145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3" name="Freeform 29"/>
                  <p:cNvSpPr>
                    <a:spLocks/>
                  </p:cNvSpPr>
                  <p:nvPr/>
                </p:nvSpPr>
                <p:spPr bwMode="auto">
                  <a:xfrm>
                    <a:off x="2143" y="2676"/>
                    <a:ext cx="377" cy="244"/>
                  </a:xfrm>
                  <a:custGeom>
                    <a:avLst/>
                    <a:gdLst>
                      <a:gd name="T0" fmla="*/ 364 w 377"/>
                      <a:gd name="T1" fmla="*/ 0 h 244"/>
                      <a:gd name="T2" fmla="*/ 0 w 377"/>
                      <a:gd name="T3" fmla="*/ 200 h 244"/>
                      <a:gd name="T4" fmla="*/ 11 w 377"/>
                      <a:gd name="T5" fmla="*/ 243 h 244"/>
                      <a:gd name="T6" fmla="*/ 376 w 377"/>
                      <a:gd name="T7" fmla="*/ 39 h 244"/>
                      <a:gd name="T8" fmla="*/ 364 w 377"/>
                      <a:gd name="T9" fmla="*/ 0 h 2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77" h="244">
                        <a:moveTo>
                          <a:pt x="364" y="0"/>
                        </a:moveTo>
                        <a:lnTo>
                          <a:pt x="0" y="200"/>
                        </a:lnTo>
                        <a:lnTo>
                          <a:pt x="11" y="243"/>
                        </a:lnTo>
                        <a:lnTo>
                          <a:pt x="376" y="39"/>
                        </a:lnTo>
                        <a:lnTo>
                          <a:pt x="364" y="0"/>
                        </a:lnTo>
                      </a:path>
                    </a:pathLst>
                  </a:custGeom>
                  <a:solidFill>
                    <a:srgbClr val="60606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4" name="Freeform 30"/>
                  <p:cNvSpPr>
                    <a:spLocks/>
                  </p:cNvSpPr>
                  <p:nvPr/>
                </p:nvSpPr>
                <p:spPr bwMode="auto">
                  <a:xfrm>
                    <a:off x="1751" y="2680"/>
                    <a:ext cx="404" cy="244"/>
                  </a:xfrm>
                  <a:custGeom>
                    <a:avLst/>
                    <a:gdLst>
                      <a:gd name="T0" fmla="*/ 403 w 404"/>
                      <a:gd name="T1" fmla="*/ 243 h 244"/>
                      <a:gd name="T2" fmla="*/ 392 w 404"/>
                      <a:gd name="T3" fmla="*/ 196 h 244"/>
                      <a:gd name="T4" fmla="*/ 0 w 404"/>
                      <a:gd name="T5" fmla="*/ 0 h 244"/>
                      <a:gd name="T6" fmla="*/ 16 w 404"/>
                      <a:gd name="T7" fmla="*/ 35 h 244"/>
                      <a:gd name="T8" fmla="*/ 403 w 404"/>
                      <a:gd name="T9" fmla="*/ 243 h 2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4" h="244">
                        <a:moveTo>
                          <a:pt x="403" y="243"/>
                        </a:moveTo>
                        <a:lnTo>
                          <a:pt x="392" y="196"/>
                        </a:lnTo>
                        <a:lnTo>
                          <a:pt x="0" y="0"/>
                        </a:lnTo>
                        <a:lnTo>
                          <a:pt x="16" y="35"/>
                        </a:lnTo>
                        <a:lnTo>
                          <a:pt x="403" y="243"/>
                        </a:lnTo>
                      </a:path>
                    </a:pathLst>
                  </a:custGeom>
                  <a:solidFill>
                    <a:srgbClr val="404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5" name="Freeform 31"/>
                  <p:cNvSpPr>
                    <a:spLocks/>
                  </p:cNvSpPr>
                  <p:nvPr/>
                </p:nvSpPr>
                <p:spPr bwMode="auto">
                  <a:xfrm>
                    <a:off x="2064" y="2692"/>
                    <a:ext cx="295" cy="146"/>
                  </a:xfrm>
                  <a:custGeom>
                    <a:avLst/>
                    <a:gdLst>
                      <a:gd name="T0" fmla="*/ 294 w 295"/>
                      <a:gd name="T1" fmla="*/ 37 h 146"/>
                      <a:gd name="T2" fmla="*/ 191 w 295"/>
                      <a:gd name="T3" fmla="*/ 0 h 146"/>
                      <a:gd name="T4" fmla="*/ 0 w 295"/>
                      <a:gd name="T5" fmla="*/ 100 h 146"/>
                      <a:gd name="T6" fmla="*/ 99 w 295"/>
                      <a:gd name="T7" fmla="*/ 145 h 146"/>
                      <a:gd name="T8" fmla="*/ 294 w 295"/>
                      <a:gd name="T9" fmla="*/ 37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5" h="146">
                        <a:moveTo>
                          <a:pt x="294" y="37"/>
                        </a:moveTo>
                        <a:lnTo>
                          <a:pt x="191" y="0"/>
                        </a:lnTo>
                        <a:lnTo>
                          <a:pt x="0" y="100"/>
                        </a:lnTo>
                        <a:lnTo>
                          <a:pt x="99" y="145"/>
                        </a:lnTo>
                        <a:lnTo>
                          <a:pt x="294" y="37"/>
                        </a:lnTo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6" name="Freeform 32"/>
                  <p:cNvSpPr>
                    <a:spLocks/>
                  </p:cNvSpPr>
                  <p:nvPr/>
                </p:nvSpPr>
                <p:spPr bwMode="auto">
                  <a:xfrm>
                    <a:off x="1798" y="2586"/>
                    <a:ext cx="440" cy="197"/>
                  </a:xfrm>
                  <a:custGeom>
                    <a:avLst/>
                    <a:gdLst>
                      <a:gd name="T0" fmla="*/ 439 w 440"/>
                      <a:gd name="T1" fmla="*/ 94 h 197"/>
                      <a:gd name="T2" fmla="*/ 247 w 440"/>
                      <a:gd name="T3" fmla="*/ 196 h 197"/>
                      <a:gd name="T4" fmla="*/ 0 w 440"/>
                      <a:gd name="T5" fmla="*/ 83 h 197"/>
                      <a:gd name="T6" fmla="*/ 181 w 440"/>
                      <a:gd name="T7" fmla="*/ 0 h 197"/>
                      <a:gd name="T8" fmla="*/ 439 w 440"/>
                      <a:gd name="T9" fmla="*/ 94 h 1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0" h="197">
                        <a:moveTo>
                          <a:pt x="439" y="94"/>
                        </a:moveTo>
                        <a:lnTo>
                          <a:pt x="247" y="196"/>
                        </a:lnTo>
                        <a:lnTo>
                          <a:pt x="0" y="83"/>
                        </a:lnTo>
                        <a:lnTo>
                          <a:pt x="181" y="0"/>
                        </a:lnTo>
                        <a:lnTo>
                          <a:pt x="439" y="94"/>
                        </a:lnTo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7" name="Freeform 33"/>
                  <p:cNvSpPr>
                    <a:spLocks/>
                  </p:cNvSpPr>
                  <p:nvPr/>
                </p:nvSpPr>
                <p:spPr bwMode="auto">
                  <a:xfrm>
                    <a:off x="1986" y="2539"/>
                    <a:ext cx="483" cy="181"/>
                  </a:xfrm>
                  <a:custGeom>
                    <a:avLst/>
                    <a:gdLst>
                      <a:gd name="T0" fmla="*/ 382 w 483"/>
                      <a:gd name="T1" fmla="*/ 180 h 181"/>
                      <a:gd name="T2" fmla="*/ 482 w 483"/>
                      <a:gd name="T3" fmla="*/ 131 h 181"/>
                      <a:gd name="T4" fmla="*/ 77 w 483"/>
                      <a:gd name="T5" fmla="*/ 0 h 181"/>
                      <a:gd name="T6" fmla="*/ 0 w 483"/>
                      <a:gd name="T7" fmla="*/ 37 h 181"/>
                      <a:gd name="T8" fmla="*/ 382 w 483"/>
                      <a:gd name="T9" fmla="*/ 18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3" h="181">
                        <a:moveTo>
                          <a:pt x="382" y="180"/>
                        </a:moveTo>
                        <a:lnTo>
                          <a:pt x="482" y="131"/>
                        </a:lnTo>
                        <a:lnTo>
                          <a:pt x="77" y="0"/>
                        </a:lnTo>
                        <a:lnTo>
                          <a:pt x="0" y="37"/>
                        </a:lnTo>
                        <a:lnTo>
                          <a:pt x="382" y="180"/>
                        </a:lnTo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38" name="Line 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037" y="2547"/>
                    <a:ext cx="423" cy="15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39" name="Line 3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013" y="2559"/>
                    <a:ext cx="412" cy="15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0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98" y="2570"/>
                    <a:ext cx="399" cy="157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1" name="Line 3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47" y="2594"/>
                    <a:ext cx="392" cy="161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2" name="Line 3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35" y="2613"/>
                    <a:ext cx="364" cy="157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3" name="Line 3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19" y="2633"/>
                    <a:ext cx="341" cy="15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4" name="Line 4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892" y="2649"/>
                    <a:ext cx="321" cy="149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5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865" y="2668"/>
                    <a:ext cx="313" cy="149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15" y="2723"/>
                    <a:ext cx="212" cy="110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76" y="2708"/>
                    <a:ext cx="212" cy="105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8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94" y="2672"/>
                    <a:ext cx="204" cy="102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49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50" y="2657"/>
                    <a:ext cx="201" cy="98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0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11" y="2641"/>
                    <a:ext cx="197" cy="98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1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72" y="2625"/>
                    <a:ext cx="196" cy="94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2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3" y="2606"/>
                    <a:ext cx="192" cy="90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3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07" y="2661"/>
                    <a:ext cx="106" cy="47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4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48" y="2637"/>
                    <a:ext cx="102" cy="47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5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89" y="2621"/>
                    <a:ext cx="103" cy="4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6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5" y="2602"/>
                    <a:ext cx="102" cy="4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7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80" y="2582"/>
                    <a:ext cx="98" cy="4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8758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21" y="2559"/>
                    <a:ext cx="94" cy="43"/>
                  </a:xfrm>
                  <a:prstGeom prst="line">
                    <a:avLst/>
                  </a:prstGeom>
                  <a:noFill/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28759" name="Group 55"/>
            <p:cNvGrpSpPr>
              <a:grpSpLocks/>
            </p:cNvGrpSpPr>
            <p:nvPr/>
          </p:nvGrpSpPr>
          <p:grpSpPr bwMode="auto">
            <a:xfrm>
              <a:off x="1257" y="3044"/>
              <a:ext cx="992" cy="440"/>
              <a:chOff x="1257" y="3044"/>
              <a:chExt cx="992" cy="440"/>
            </a:xfrm>
          </p:grpSpPr>
          <p:sp>
            <p:nvSpPr>
              <p:cNvPr id="328760" name="Freeform 56"/>
              <p:cNvSpPr>
                <a:spLocks/>
              </p:cNvSpPr>
              <p:nvPr/>
            </p:nvSpPr>
            <p:spPr bwMode="auto">
              <a:xfrm>
                <a:off x="1257" y="3044"/>
                <a:ext cx="992" cy="440"/>
              </a:xfrm>
              <a:custGeom>
                <a:avLst/>
                <a:gdLst>
                  <a:gd name="T0" fmla="*/ 905 w 992"/>
                  <a:gd name="T1" fmla="*/ 439 h 440"/>
                  <a:gd name="T2" fmla="*/ 988 w 992"/>
                  <a:gd name="T3" fmla="*/ 427 h 440"/>
                  <a:gd name="T4" fmla="*/ 991 w 992"/>
                  <a:gd name="T5" fmla="*/ 330 h 440"/>
                  <a:gd name="T6" fmla="*/ 988 w 992"/>
                  <a:gd name="T7" fmla="*/ 255 h 440"/>
                  <a:gd name="T8" fmla="*/ 944 w 992"/>
                  <a:gd name="T9" fmla="*/ 208 h 440"/>
                  <a:gd name="T10" fmla="*/ 890 w 992"/>
                  <a:gd name="T11" fmla="*/ 185 h 440"/>
                  <a:gd name="T12" fmla="*/ 772 w 992"/>
                  <a:gd name="T13" fmla="*/ 138 h 440"/>
                  <a:gd name="T14" fmla="*/ 600 w 992"/>
                  <a:gd name="T15" fmla="*/ 98 h 440"/>
                  <a:gd name="T16" fmla="*/ 564 w 992"/>
                  <a:gd name="T17" fmla="*/ 94 h 440"/>
                  <a:gd name="T18" fmla="*/ 541 w 992"/>
                  <a:gd name="T19" fmla="*/ 98 h 440"/>
                  <a:gd name="T20" fmla="*/ 537 w 992"/>
                  <a:gd name="T21" fmla="*/ 91 h 440"/>
                  <a:gd name="T22" fmla="*/ 525 w 992"/>
                  <a:gd name="T23" fmla="*/ 79 h 440"/>
                  <a:gd name="T24" fmla="*/ 514 w 992"/>
                  <a:gd name="T25" fmla="*/ 83 h 440"/>
                  <a:gd name="T26" fmla="*/ 498 w 992"/>
                  <a:gd name="T27" fmla="*/ 83 h 440"/>
                  <a:gd name="T28" fmla="*/ 494 w 992"/>
                  <a:gd name="T29" fmla="*/ 63 h 440"/>
                  <a:gd name="T30" fmla="*/ 478 w 992"/>
                  <a:gd name="T31" fmla="*/ 55 h 440"/>
                  <a:gd name="T32" fmla="*/ 467 w 992"/>
                  <a:gd name="T33" fmla="*/ 51 h 440"/>
                  <a:gd name="T34" fmla="*/ 447 w 992"/>
                  <a:gd name="T35" fmla="*/ 51 h 440"/>
                  <a:gd name="T36" fmla="*/ 451 w 992"/>
                  <a:gd name="T37" fmla="*/ 40 h 440"/>
                  <a:gd name="T38" fmla="*/ 431 w 992"/>
                  <a:gd name="T39" fmla="*/ 0 h 440"/>
                  <a:gd name="T40" fmla="*/ 24 w 992"/>
                  <a:gd name="T41" fmla="*/ 8 h 440"/>
                  <a:gd name="T42" fmla="*/ 24 w 992"/>
                  <a:gd name="T43" fmla="*/ 51 h 440"/>
                  <a:gd name="T44" fmla="*/ 16 w 992"/>
                  <a:gd name="T45" fmla="*/ 91 h 440"/>
                  <a:gd name="T46" fmla="*/ 12 w 992"/>
                  <a:gd name="T47" fmla="*/ 114 h 440"/>
                  <a:gd name="T48" fmla="*/ 4 w 992"/>
                  <a:gd name="T49" fmla="*/ 149 h 440"/>
                  <a:gd name="T50" fmla="*/ 0 w 992"/>
                  <a:gd name="T51" fmla="*/ 200 h 440"/>
                  <a:gd name="T52" fmla="*/ 4 w 992"/>
                  <a:gd name="T53" fmla="*/ 236 h 440"/>
                  <a:gd name="T54" fmla="*/ 16 w 992"/>
                  <a:gd name="T55" fmla="*/ 263 h 440"/>
                  <a:gd name="T56" fmla="*/ 32 w 992"/>
                  <a:gd name="T57" fmla="*/ 290 h 440"/>
                  <a:gd name="T58" fmla="*/ 51 w 992"/>
                  <a:gd name="T59" fmla="*/ 298 h 440"/>
                  <a:gd name="T60" fmla="*/ 79 w 992"/>
                  <a:gd name="T61" fmla="*/ 306 h 440"/>
                  <a:gd name="T62" fmla="*/ 118 w 992"/>
                  <a:gd name="T63" fmla="*/ 318 h 440"/>
                  <a:gd name="T64" fmla="*/ 137 w 992"/>
                  <a:gd name="T65" fmla="*/ 341 h 440"/>
                  <a:gd name="T66" fmla="*/ 157 w 992"/>
                  <a:gd name="T67" fmla="*/ 357 h 440"/>
                  <a:gd name="T68" fmla="*/ 192 w 992"/>
                  <a:gd name="T69" fmla="*/ 373 h 440"/>
                  <a:gd name="T70" fmla="*/ 228 w 992"/>
                  <a:gd name="T71" fmla="*/ 384 h 440"/>
                  <a:gd name="T72" fmla="*/ 290 w 992"/>
                  <a:gd name="T73" fmla="*/ 392 h 440"/>
                  <a:gd name="T74" fmla="*/ 345 w 992"/>
                  <a:gd name="T75" fmla="*/ 392 h 440"/>
                  <a:gd name="T76" fmla="*/ 384 w 992"/>
                  <a:gd name="T77" fmla="*/ 388 h 440"/>
                  <a:gd name="T78" fmla="*/ 420 w 992"/>
                  <a:gd name="T79" fmla="*/ 384 h 440"/>
                  <a:gd name="T80" fmla="*/ 447 w 992"/>
                  <a:gd name="T81" fmla="*/ 400 h 440"/>
                  <a:gd name="T82" fmla="*/ 502 w 992"/>
                  <a:gd name="T83" fmla="*/ 396 h 440"/>
                  <a:gd name="T84" fmla="*/ 713 w 992"/>
                  <a:gd name="T85" fmla="*/ 427 h 440"/>
                  <a:gd name="T86" fmla="*/ 807 w 992"/>
                  <a:gd name="T87" fmla="*/ 439 h 440"/>
                  <a:gd name="T88" fmla="*/ 905 w 992"/>
                  <a:gd name="T89" fmla="*/ 439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2" h="440">
                    <a:moveTo>
                      <a:pt x="905" y="439"/>
                    </a:moveTo>
                    <a:lnTo>
                      <a:pt x="988" y="427"/>
                    </a:lnTo>
                    <a:lnTo>
                      <a:pt x="991" y="330"/>
                    </a:lnTo>
                    <a:lnTo>
                      <a:pt x="988" y="255"/>
                    </a:lnTo>
                    <a:lnTo>
                      <a:pt x="944" y="208"/>
                    </a:lnTo>
                    <a:lnTo>
                      <a:pt x="890" y="185"/>
                    </a:lnTo>
                    <a:lnTo>
                      <a:pt x="772" y="138"/>
                    </a:lnTo>
                    <a:lnTo>
                      <a:pt x="600" y="98"/>
                    </a:lnTo>
                    <a:lnTo>
                      <a:pt x="564" y="94"/>
                    </a:lnTo>
                    <a:lnTo>
                      <a:pt x="541" y="98"/>
                    </a:lnTo>
                    <a:lnTo>
                      <a:pt x="537" y="91"/>
                    </a:lnTo>
                    <a:lnTo>
                      <a:pt x="525" y="79"/>
                    </a:lnTo>
                    <a:lnTo>
                      <a:pt x="514" y="83"/>
                    </a:lnTo>
                    <a:lnTo>
                      <a:pt x="498" y="83"/>
                    </a:lnTo>
                    <a:lnTo>
                      <a:pt x="494" y="63"/>
                    </a:lnTo>
                    <a:lnTo>
                      <a:pt x="478" y="55"/>
                    </a:lnTo>
                    <a:lnTo>
                      <a:pt x="467" y="51"/>
                    </a:lnTo>
                    <a:lnTo>
                      <a:pt x="447" y="51"/>
                    </a:lnTo>
                    <a:lnTo>
                      <a:pt x="451" y="40"/>
                    </a:lnTo>
                    <a:lnTo>
                      <a:pt x="431" y="0"/>
                    </a:lnTo>
                    <a:lnTo>
                      <a:pt x="24" y="8"/>
                    </a:lnTo>
                    <a:lnTo>
                      <a:pt x="24" y="51"/>
                    </a:lnTo>
                    <a:lnTo>
                      <a:pt x="16" y="91"/>
                    </a:lnTo>
                    <a:lnTo>
                      <a:pt x="12" y="114"/>
                    </a:lnTo>
                    <a:lnTo>
                      <a:pt x="4" y="149"/>
                    </a:lnTo>
                    <a:lnTo>
                      <a:pt x="0" y="200"/>
                    </a:lnTo>
                    <a:lnTo>
                      <a:pt x="4" y="236"/>
                    </a:lnTo>
                    <a:lnTo>
                      <a:pt x="16" y="263"/>
                    </a:lnTo>
                    <a:lnTo>
                      <a:pt x="32" y="290"/>
                    </a:lnTo>
                    <a:lnTo>
                      <a:pt x="51" y="298"/>
                    </a:lnTo>
                    <a:lnTo>
                      <a:pt x="79" y="306"/>
                    </a:lnTo>
                    <a:lnTo>
                      <a:pt x="118" y="318"/>
                    </a:lnTo>
                    <a:lnTo>
                      <a:pt x="137" y="341"/>
                    </a:lnTo>
                    <a:lnTo>
                      <a:pt x="157" y="357"/>
                    </a:lnTo>
                    <a:lnTo>
                      <a:pt x="192" y="373"/>
                    </a:lnTo>
                    <a:lnTo>
                      <a:pt x="228" y="384"/>
                    </a:lnTo>
                    <a:lnTo>
                      <a:pt x="290" y="392"/>
                    </a:lnTo>
                    <a:lnTo>
                      <a:pt x="345" y="392"/>
                    </a:lnTo>
                    <a:lnTo>
                      <a:pt x="384" y="388"/>
                    </a:lnTo>
                    <a:lnTo>
                      <a:pt x="420" y="384"/>
                    </a:lnTo>
                    <a:lnTo>
                      <a:pt x="447" y="400"/>
                    </a:lnTo>
                    <a:lnTo>
                      <a:pt x="502" y="396"/>
                    </a:lnTo>
                    <a:lnTo>
                      <a:pt x="713" y="427"/>
                    </a:lnTo>
                    <a:lnTo>
                      <a:pt x="807" y="439"/>
                    </a:lnTo>
                    <a:lnTo>
                      <a:pt x="905" y="439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1" name="Freeform 57"/>
              <p:cNvSpPr>
                <a:spLocks/>
              </p:cNvSpPr>
              <p:nvPr/>
            </p:nvSpPr>
            <p:spPr bwMode="auto">
              <a:xfrm>
                <a:off x="1277" y="3084"/>
                <a:ext cx="965" cy="384"/>
              </a:xfrm>
              <a:custGeom>
                <a:avLst/>
                <a:gdLst>
                  <a:gd name="T0" fmla="*/ 31 w 965"/>
                  <a:gd name="T1" fmla="*/ 42 h 384"/>
                  <a:gd name="T2" fmla="*/ 4 w 965"/>
                  <a:gd name="T3" fmla="*/ 92 h 384"/>
                  <a:gd name="T4" fmla="*/ 24 w 965"/>
                  <a:gd name="T5" fmla="*/ 238 h 384"/>
                  <a:gd name="T6" fmla="*/ 77 w 965"/>
                  <a:gd name="T7" fmla="*/ 238 h 384"/>
                  <a:gd name="T8" fmla="*/ 140 w 965"/>
                  <a:gd name="T9" fmla="*/ 287 h 384"/>
                  <a:gd name="T10" fmla="*/ 276 w 965"/>
                  <a:gd name="T11" fmla="*/ 326 h 384"/>
                  <a:gd name="T12" fmla="*/ 408 w 965"/>
                  <a:gd name="T13" fmla="*/ 326 h 384"/>
                  <a:gd name="T14" fmla="*/ 358 w 965"/>
                  <a:gd name="T15" fmla="*/ 272 h 384"/>
                  <a:gd name="T16" fmla="*/ 420 w 965"/>
                  <a:gd name="T17" fmla="*/ 322 h 384"/>
                  <a:gd name="T18" fmla="*/ 486 w 965"/>
                  <a:gd name="T19" fmla="*/ 333 h 384"/>
                  <a:gd name="T20" fmla="*/ 443 w 965"/>
                  <a:gd name="T21" fmla="*/ 303 h 384"/>
                  <a:gd name="T22" fmla="*/ 513 w 965"/>
                  <a:gd name="T23" fmla="*/ 337 h 384"/>
                  <a:gd name="T24" fmla="*/ 734 w 965"/>
                  <a:gd name="T25" fmla="*/ 368 h 384"/>
                  <a:gd name="T26" fmla="*/ 731 w 965"/>
                  <a:gd name="T27" fmla="*/ 345 h 384"/>
                  <a:gd name="T28" fmla="*/ 734 w 965"/>
                  <a:gd name="T29" fmla="*/ 333 h 384"/>
                  <a:gd name="T30" fmla="*/ 812 w 965"/>
                  <a:gd name="T31" fmla="*/ 376 h 384"/>
                  <a:gd name="T32" fmla="*/ 742 w 965"/>
                  <a:gd name="T33" fmla="*/ 311 h 384"/>
                  <a:gd name="T34" fmla="*/ 824 w 965"/>
                  <a:gd name="T35" fmla="*/ 353 h 384"/>
                  <a:gd name="T36" fmla="*/ 863 w 965"/>
                  <a:gd name="T37" fmla="*/ 345 h 384"/>
                  <a:gd name="T38" fmla="*/ 878 w 965"/>
                  <a:gd name="T39" fmla="*/ 345 h 384"/>
                  <a:gd name="T40" fmla="*/ 936 w 965"/>
                  <a:gd name="T41" fmla="*/ 368 h 384"/>
                  <a:gd name="T42" fmla="*/ 964 w 965"/>
                  <a:gd name="T43" fmla="*/ 311 h 384"/>
                  <a:gd name="T44" fmla="*/ 944 w 965"/>
                  <a:gd name="T45" fmla="*/ 199 h 384"/>
                  <a:gd name="T46" fmla="*/ 824 w 965"/>
                  <a:gd name="T47" fmla="*/ 138 h 384"/>
                  <a:gd name="T48" fmla="*/ 591 w 965"/>
                  <a:gd name="T49" fmla="*/ 65 h 384"/>
                  <a:gd name="T50" fmla="*/ 509 w 965"/>
                  <a:gd name="T51" fmla="*/ 96 h 384"/>
                  <a:gd name="T52" fmla="*/ 474 w 965"/>
                  <a:gd name="T53" fmla="*/ 99 h 384"/>
                  <a:gd name="T54" fmla="*/ 517 w 965"/>
                  <a:gd name="T55" fmla="*/ 61 h 384"/>
                  <a:gd name="T56" fmla="*/ 490 w 965"/>
                  <a:gd name="T57" fmla="*/ 50 h 384"/>
                  <a:gd name="T58" fmla="*/ 462 w 965"/>
                  <a:gd name="T59" fmla="*/ 76 h 384"/>
                  <a:gd name="T60" fmla="*/ 462 w 965"/>
                  <a:gd name="T61" fmla="*/ 61 h 384"/>
                  <a:gd name="T62" fmla="*/ 466 w 965"/>
                  <a:gd name="T63" fmla="*/ 30 h 384"/>
                  <a:gd name="T64" fmla="*/ 405 w 965"/>
                  <a:gd name="T65" fmla="*/ 50 h 384"/>
                  <a:gd name="T66" fmla="*/ 412 w 965"/>
                  <a:gd name="T67" fmla="*/ 26 h 384"/>
                  <a:gd name="T68" fmla="*/ 423 w 965"/>
                  <a:gd name="T69" fmla="*/ 0 h 384"/>
                  <a:gd name="T70" fmla="*/ 361 w 965"/>
                  <a:gd name="T71" fmla="*/ 23 h 384"/>
                  <a:gd name="T72" fmla="*/ 253 w 965"/>
                  <a:gd name="T73" fmla="*/ 46 h 384"/>
                  <a:gd name="T74" fmla="*/ 225 w 965"/>
                  <a:gd name="T75" fmla="*/ 15 h 384"/>
                  <a:gd name="T76" fmla="*/ 198 w 965"/>
                  <a:gd name="T77" fmla="*/ 50 h 384"/>
                  <a:gd name="T78" fmla="*/ 144 w 965"/>
                  <a:gd name="T79" fmla="*/ 26 h 384"/>
                  <a:gd name="T80" fmla="*/ 121 w 965"/>
                  <a:gd name="T81" fmla="*/ 61 h 384"/>
                  <a:gd name="T82" fmla="*/ 47 w 965"/>
                  <a:gd name="T83" fmla="*/ 50 h 384"/>
                  <a:gd name="T84" fmla="*/ 31 w 965"/>
                  <a:gd name="T85" fmla="*/ 15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65" h="384">
                    <a:moveTo>
                      <a:pt x="31" y="15"/>
                    </a:moveTo>
                    <a:lnTo>
                      <a:pt x="31" y="42"/>
                    </a:lnTo>
                    <a:lnTo>
                      <a:pt x="20" y="30"/>
                    </a:lnTo>
                    <a:lnTo>
                      <a:pt x="4" y="92"/>
                    </a:lnTo>
                    <a:lnTo>
                      <a:pt x="0" y="161"/>
                    </a:lnTo>
                    <a:lnTo>
                      <a:pt x="24" y="238"/>
                    </a:lnTo>
                    <a:lnTo>
                      <a:pt x="85" y="253"/>
                    </a:lnTo>
                    <a:lnTo>
                      <a:pt x="77" y="238"/>
                    </a:lnTo>
                    <a:lnTo>
                      <a:pt x="109" y="261"/>
                    </a:lnTo>
                    <a:lnTo>
                      <a:pt x="140" y="287"/>
                    </a:lnTo>
                    <a:lnTo>
                      <a:pt x="202" y="318"/>
                    </a:lnTo>
                    <a:lnTo>
                      <a:pt x="276" y="326"/>
                    </a:lnTo>
                    <a:lnTo>
                      <a:pt x="369" y="330"/>
                    </a:lnTo>
                    <a:lnTo>
                      <a:pt x="408" y="326"/>
                    </a:lnTo>
                    <a:lnTo>
                      <a:pt x="373" y="311"/>
                    </a:lnTo>
                    <a:lnTo>
                      <a:pt x="358" y="272"/>
                    </a:lnTo>
                    <a:lnTo>
                      <a:pt x="385" y="303"/>
                    </a:lnTo>
                    <a:lnTo>
                      <a:pt x="420" y="322"/>
                    </a:lnTo>
                    <a:lnTo>
                      <a:pt x="454" y="337"/>
                    </a:lnTo>
                    <a:lnTo>
                      <a:pt x="486" y="333"/>
                    </a:lnTo>
                    <a:lnTo>
                      <a:pt x="462" y="318"/>
                    </a:lnTo>
                    <a:lnTo>
                      <a:pt x="443" y="303"/>
                    </a:lnTo>
                    <a:lnTo>
                      <a:pt x="478" y="314"/>
                    </a:lnTo>
                    <a:lnTo>
                      <a:pt x="513" y="337"/>
                    </a:lnTo>
                    <a:lnTo>
                      <a:pt x="622" y="353"/>
                    </a:lnTo>
                    <a:lnTo>
                      <a:pt x="734" y="368"/>
                    </a:lnTo>
                    <a:lnTo>
                      <a:pt x="774" y="368"/>
                    </a:lnTo>
                    <a:lnTo>
                      <a:pt x="731" y="345"/>
                    </a:lnTo>
                    <a:lnTo>
                      <a:pt x="691" y="333"/>
                    </a:lnTo>
                    <a:lnTo>
                      <a:pt x="734" y="333"/>
                    </a:lnTo>
                    <a:lnTo>
                      <a:pt x="770" y="349"/>
                    </a:lnTo>
                    <a:lnTo>
                      <a:pt x="812" y="376"/>
                    </a:lnTo>
                    <a:lnTo>
                      <a:pt x="781" y="333"/>
                    </a:lnTo>
                    <a:lnTo>
                      <a:pt x="742" y="311"/>
                    </a:lnTo>
                    <a:lnTo>
                      <a:pt x="796" y="318"/>
                    </a:lnTo>
                    <a:lnTo>
                      <a:pt x="824" y="353"/>
                    </a:lnTo>
                    <a:lnTo>
                      <a:pt x="828" y="383"/>
                    </a:lnTo>
                    <a:lnTo>
                      <a:pt x="863" y="345"/>
                    </a:lnTo>
                    <a:lnTo>
                      <a:pt x="898" y="326"/>
                    </a:lnTo>
                    <a:lnTo>
                      <a:pt x="878" y="345"/>
                    </a:lnTo>
                    <a:lnTo>
                      <a:pt x="851" y="383"/>
                    </a:lnTo>
                    <a:lnTo>
                      <a:pt x="936" y="368"/>
                    </a:lnTo>
                    <a:lnTo>
                      <a:pt x="952" y="360"/>
                    </a:lnTo>
                    <a:lnTo>
                      <a:pt x="964" y="311"/>
                    </a:lnTo>
                    <a:lnTo>
                      <a:pt x="956" y="245"/>
                    </a:lnTo>
                    <a:lnTo>
                      <a:pt x="944" y="199"/>
                    </a:lnTo>
                    <a:lnTo>
                      <a:pt x="890" y="168"/>
                    </a:lnTo>
                    <a:lnTo>
                      <a:pt x="824" y="138"/>
                    </a:lnTo>
                    <a:lnTo>
                      <a:pt x="695" y="96"/>
                    </a:lnTo>
                    <a:lnTo>
                      <a:pt x="591" y="65"/>
                    </a:lnTo>
                    <a:lnTo>
                      <a:pt x="533" y="61"/>
                    </a:lnTo>
                    <a:lnTo>
                      <a:pt x="509" y="96"/>
                    </a:lnTo>
                    <a:lnTo>
                      <a:pt x="435" y="130"/>
                    </a:lnTo>
                    <a:lnTo>
                      <a:pt x="474" y="99"/>
                    </a:lnTo>
                    <a:lnTo>
                      <a:pt x="505" y="84"/>
                    </a:lnTo>
                    <a:lnTo>
                      <a:pt x="517" y="61"/>
                    </a:lnTo>
                    <a:lnTo>
                      <a:pt x="513" y="50"/>
                    </a:lnTo>
                    <a:lnTo>
                      <a:pt x="490" y="50"/>
                    </a:lnTo>
                    <a:lnTo>
                      <a:pt x="478" y="61"/>
                    </a:lnTo>
                    <a:lnTo>
                      <a:pt x="462" y="76"/>
                    </a:lnTo>
                    <a:lnTo>
                      <a:pt x="431" y="88"/>
                    </a:lnTo>
                    <a:lnTo>
                      <a:pt x="462" y="61"/>
                    </a:lnTo>
                    <a:lnTo>
                      <a:pt x="474" y="42"/>
                    </a:lnTo>
                    <a:lnTo>
                      <a:pt x="466" y="30"/>
                    </a:lnTo>
                    <a:lnTo>
                      <a:pt x="439" y="23"/>
                    </a:lnTo>
                    <a:lnTo>
                      <a:pt x="405" y="50"/>
                    </a:lnTo>
                    <a:lnTo>
                      <a:pt x="373" y="69"/>
                    </a:lnTo>
                    <a:lnTo>
                      <a:pt x="412" y="26"/>
                    </a:lnTo>
                    <a:lnTo>
                      <a:pt x="423" y="11"/>
                    </a:lnTo>
                    <a:lnTo>
                      <a:pt x="423" y="0"/>
                    </a:lnTo>
                    <a:lnTo>
                      <a:pt x="393" y="4"/>
                    </a:lnTo>
                    <a:lnTo>
                      <a:pt x="361" y="23"/>
                    </a:lnTo>
                    <a:lnTo>
                      <a:pt x="342" y="38"/>
                    </a:lnTo>
                    <a:lnTo>
                      <a:pt x="253" y="46"/>
                    </a:lnTo>
                    <a:lnTo>
                      <a:pt x="253" y="23"/>
                    </a:lnTo>
                    <a:lnTo>
                      <a:pt x="225" y="15"/>
                    </a:lnTo>
                    <a:lnTo>
                      <a:pt x="225" y="46"/>
                    </a:lnTo>
                    <a:lnTo>
                      <a:pt x="198" y="50"/>
                    </a:lnTo>
                    <a:lnTo>
                      <a:pt x="140" y="61"/>
                    </a:lnTo>
                    <a:lnTo>
                      <a:pt x="144" y="26"/>
                    </a:lnTo>
                    <a:lnTo>
                      <a:pt x="121" y="26"/>
                    </a:lnTo>
                    <a:lnTo>
                      <a:pt x="121" y="61"/>
                    </a:lnTo>
                    <a:lnTo>
                      <a:pt x="85" y="57"/>
                    </a:lnTo>
                    <a:lnTo>
                      <a:pt x="47" y="50"/>
                    </a:lnTo>
                    <a:lnTo>
                      <a:pt x="47" y="23"/>
                    </a:lnTo>
                    <a:lnTo>
                      <a:pt x="31" y="15"/>
                    </a:lnTo>
                  </a:path>
                </a:pathLst>
              </a:cu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2" name="Freeform 58"/>
              <p:cNvSpPr>
                <a:spLocks/>
              </p:cNvSpPr>
              <p:nvPr/>
            </p:nvSpPr>
            <p:spPr bwMode="auto">
              <a:xfrm>
                <a:off x="1414" y="3229"/>
                <a:ext cx="126" cy="12"/>
              </a:xfrm>
              <a:custGeom>
                <a:avLst/>
                <a:gdLst>
                  <a:gd name="T0" fmla="*/ 0 w 126"/>
                  <a:gd name="T1" fmla="*/ 0 h 12"/>
                  <a:gd name="T2" fmla="*/ 55 w 126"/>
                  <a:gd name="T3" fmla="*/ 11 h 12"/>
                  <a:gd name="T4" fmla="*/ 125 w 126"/>
                  <a:gd name="T5" fmla="*/ 9 h 12"/>
                  <a:gd name="T6" fmla="*/ 0 w 126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" h="12">
                    <a:moveTo>
                      <a:pt x="0" y="0"/>
                    </a:moveTo>
                    <a:lnTo>
                      <a:pt x="55" y="11"/>
                    </a:lnTo>
                    <a:lnTo>
                      <a:pt x="125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3" name="Freeform 59"/>
              <p:cNvSpPr>
                <a:spLocks/>
              </p:cNvSpPr>
              <p:nvPr/>
            </p:nvSpPr>
            <p:spPr bwMode="auto">
              <a:xfrm>
                <a:off x="1281" y="3189"/>
                <a:ext cx="75" cy="21"/>
              </a:xfrm>
              <a:custGeom>
                <a:avLst/>
                <a:gdLst>
                  <a:gd name="T0" fmla="*/ 0 w 75"/>
                  <a:gd name="T1" fmla="*/ 0 h 21"/>
                  <a:gd name="T2" fmla="*/ 18 w 75"/>
                  <a:gd name="T3" fmla="*/ 11 h 21"/>
                  <a:gd name="T4" fmla="*/ 74 w 75"/>
                  <a:gd name="T5" fmla="*/ 20 h 21"/>
                  <a:gd name="T6" fmla="*/ 18 w 75"/>
                  <a:gd name="T7" fmla="*/ 20 h 21"/>
                  <a:gd name="T8" fmla="*/ 0 w 75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21">
                    <a:moveTo>
                      <a:pt x="0" y="0"/>
                    </a:moveTo>
                    <a:lnTo>
                      <a:pt x="18" y="11"/>
                    </a:lnTo>
                    <a:lnTo>
                      <a:pt x="74" y="20"/>
                    </a:lnTo>
                    <a:lnTo>
                      <a:pt x="18" y="2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4" name="Freeform 60"/>
              <p:cNvSpPr>
                <a:spLocks/>
              </p:cNvSpPr>
              <p:nvPr/>
            </p:nvSpPr>
            <p:spPr bwMode="auto">
              <a:xfrm>
                <a:off x="1618" y="3170"/>
                <a:ext cx="118" cy="59"/>
              </a:xfrm>
              <a:custGeom>
                <a:avLst/>
                <a:gdLst>
                  <a:gd name="T0" fmla="*/ 0 w 118"/>
                  <a:gd name="T1" fmla="*/ 0 h 59"/>
                  <a:gd name="T2" fmla="*/ 55 w 118"/>
                  <a:gd name="T3" fmla="*/ 4 h 59"/>
                  <a:gd name="T4" fmla="*/ 63 w 118"/>
                  <a:gd name="T5" fmla="*/ 11 h 59"/>
                  <a:gd name="T6" fmla="*/ 63 w 118"/>
                  <a:gd name="T7" fmla="*/ 31 h 59"/>
                  <a:gd name="T8" fmla="*/ 69 w 118"/>
                  <a:gd name="T9" fmla="*/ 52 h 59"/>
                  <a:gd name="T10" fmla="*/ 117 w 118"/>
                  <a:gd name="T11" fmla="*/ 58 h 59"/>
                  <a:gd name="T12" fmla="*/ 59 w 118"/>
                  <a:gd name="T13" fmla="*/ 54 h 59"/>
                  <a:gd name="T14" fmla="*/ 48 w 118"/>
                  <a:gd name="T15" fmla="*/ 20 h 59"/>
                  <a:gd name="T16" fmla="*/ 0 w 118"/>
                  <a:gd name="T1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59">
                    <a:moveTo>
                      <a:pt x="0" y="0"/>
                    </a:moveTo>
                    <a:lnTo>
                      <a:pt x="55" y="4"/>
                    </a:lnTo>
                    <a:lnTo>
                      <a:pt x="63" y="11"/>
                    </a:lnTo>
                    <a:lnTo>
                      <a:pt x="63" y="31"/>
                    </a:lnTo>
                    <a:lnTo>
                      <a:pt x="69" y="52"/>
                    </a:lnTo>
                    <a:lnTo>
                      <a:pt x="117" y="58"/>
                    </a:lnTo>
                    <a:lnTo>
                      <a:pt x="59" y="54"/>
                    </a:lnTo>
                    <a:lnTo>
                      <a:pt x="48" y="2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5" name="Freeform 61"/>
              <p:cNvSpPr>
                <a:spLocks/>
              </p:cNvSpPr>
              <p:nvPr/>
            </p:nvSpPr>
            <p:spPr bwMode="auto">
              <a:xfrm>
                <a:off x="1747" y="3323"/>
                <a:ext cx="397" cy="94"/>
              </a:xfrm>
              <a:custGeom>
                <a:avLst/>
                <a:gdLst>
                  <a:gd name="T0" fmla="*/ 0 w 397"/>
                  <a:gd name="T1" fmla="*/ 0 h 94"/>
                  <a:gd name="T2" fmla="*/ 100 w 397"/>
                  <a:gd name="T3" fmla="*/ 4 h 94"/>
                  <a:gd name="T4" fmla="*/ 204 w 397"/>
                  <a:gd name="T5" fmla="*/ 29 h 94"/>
                  <a:gd name="T6" fmla="*/ 280 w 397"/>
                  <a:gd name="T7" fmla="*/ 32 h 94"/>
                  <a:gd name="T8" fmla="*/ 342 w 397"/>
                  <a:gd name="T9" fmla="*/ 43 h 94"/>
                  <a:gd name="T10" fmla="*/ 365 w 397"/>
                  <a:gd name="T11" fmla="*/ 76 h 94"/>
                  <a:gd name="T12" fmla="*/ 396 w 397"/>
                  <a:gd name="T13" fmla="*/ 93 h 94"/>
                  <a:gd name="T14" fmla="*/ 365 w 397"/>
                  <a:gd name="T15" fmla="*/ 87 h 94"/>
                  <a:gd name="T16" fmla="*/ 338 w 397"/>
                  <a:gd name="T17" fmla="*/ 50 h 94"/>
                  <a:gd name="T18" fmla="*/ 254 w 397"/>
                  <a:gd name="T19" fmla="*/ 36 h 94"/>
                  <a:gd name="T20" fmla="*/ 204 w 397"/>
                  <a:gd name="T21" fmla="*/ 36 h 94"/>
                  <a:gd name="T22" fmla="*/ 162 w 397"/>
                  <a:gd name="T23" fmla="*/ 29 h 94"/>
                  <a:gd name="T24" fmla="*/ 92 w 397"/>
                  <a:gd name="T25" fmla="*/ 10 h 94"/>
                  <a:gd name="T26" fmla="*/ 0 w 397"/>
                  <a:gd name="T2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7" h="94">
                    <a:moveTo>
                      <a:pt x="0" y="0"/>
                    </a:moveTo>
                    <a:lnTo>
                      <a:pt x="100" y="4"/>
                    </a:lnTo>
                    <a:lnTo>
                      <a:pt x="204" y="29"/>
                    </a:lnTo>
                    <a:lnTo>
                      <a:pt x="280" y="32"/>
                    </a:lnTo>
                    <a:lnTo>
                      <a:pt x="342" y="43"/>
                    </a:lnTo>
                    <a:lnTo>
                      <a:pt x="365" y="76"/>
                    </a:lnTo>
                    <a:lnTo>
                      <a:pt x="396" y="93"/>
                    </a:lnTo>
                    <a:lnTo>
                      <a:pt x="365" y="87"/>
                    </a:lnTo>
                    <a:lnTo>
                      <a:pt x="338" y="50"/>
                    </a:lnTo>
                    <a:lnTo>
                      <a:pt x="254" y="36"/>
                    </a:lnTo>
                    <a:lnTo>
                      <a:pt x="204" y="36"/>
                    </a:lnTo>
                    <a:lnTo>
                      <a:pt x="162" y="29"/>
                    </a:lnTo>
                    <a:lnTo>
                      <a:pt x="92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66" name="Freeform 62"/>
            <p:cNvSpPr>
              <a:spLocks/>
            </p:cNvSpPr>
            <p:nvPr/>
          </p:nvSpPr>
          <p:spPr bwMode="auto">
            <a:xfrm>
              <a:off x="1724" y="2562"/>
              <a:ext cx="357" cy="182"/>
            </a:xfrm>
            <a:custGeom>
              <a:avLst/>
              <a:gdLst>
                <a:gd name="T0" fmla="*/ 31 w 357"/>
                <a:gd name="T1" fmla="*/ 181 h 182"/>
                <a:gd name="T2" fmla="*/ 50 w 357"/>
                <a:gd name="T3" fmla="*/ 177 h 182"/>
                <a:gd name="T4" fmla="*/ 70 w 357"/>
                <a:gd name="T5" fmla="*/ 169 h 182"/>
                <a:gd name="T6" fmla="*/ 86 w 357"/>
                <a:gd name="T7" fmla="*/ 165 h 182"/>
                <a:gd name="T8" fmla="*/ 117 w 357"/>
                <a:gd name="T9" fmla="*/ 169 h 182"/>
                <a:gd name="T10" fmla="*/ 137 w 357"/>
                <a:gd name="T11" fmla="*/ 169 h 182"/>
                <a:gd name="T12" fmla="*/ 152 w 357"/>
                <a:gd name="T13" fmla="*/ 165 h 182"/>
                <a:gd name="T14" fmla="*/ 164 w 357"/>
                <a:gd name="T15" fmla="*/ 157 h 182"/>
                <a:gd name="T16" fmla="*/ 176 w 357"/>
                <a:gd name="T17" fmla="*/ 153 h 182"/>
                <a:gd name="T18" fmla="*/ 191 w 357"/>
                <a:gd name="T19" fmla="*/ 142 h 182"/>
                <a:gd name="T20" fmla="*/ 199 w 357"/>
                <a:gd name="T21" fmla="*/ 130 h 182"/>
                <a:gd name="T22" fmla="*/ 219 w 357"/>
                <a:gd name="T23" fmla="*/ 118 h 182"/>
                <a:gd name="T24" fmla="*/ 242 w 357"/>
                <a:gd name="T25" fmla="*/ 122 h 182"/>
                <a:gd name="T26" fmla="*/ 254 w 357"/>
                <a:gd name="T27" fmla="*/ 122 h 182"/>
                <a:gd name="T28" fmla="*/ 262 w 357"/>
                <a:gd name="T29" fmla="*/ 122 h 182"/>
                <a:gd name="T30" fmla="*/ 266 w 357"/>
                <a:gd name="T31" fmla="*/ 118 h 182"/>
                <a:gd name="T32" fmla="*/ 270 w 357"/>
                <a:gd name="T33" fmla="*/ 110 h 182"/>
                <a:gd name="T34" fmla="*/ 270 w 357"/>
                <a:gd name="T35" fmla="*/ 102 h 182"/>
                <a:gd name="T36" fmla="*/ 262 w 357"/>
                <a:gd name="T37" fmla="*/ 95 h 182"/>
                <a:gd name="T38" fmla="*/ 254 w 357"/>
                <a:gd name="T39" fmla="*/ 95 h 182"/>
                <a:gd name="T40" fmla="*/ 235 w 357"/>
                <a:gd name="T41" fmla="*/ 91 h 182"/>
                <a:gd name="T42" fmla="*/ 215 w 357"/>
                <a:gd name="T43" fmla="*/ 83 h 182"/>
                <a:gd name="T44" fmla="*/ 231 w 357"/>
                <a:gd name="T45" fmla="*/ 67 h 182"/>
                <a:gd name="T46" fmla="*/ 254 w 357"/>
                <a:gd name="T47" fmla="*/ 59 h 182"/>
                <a:gd name="T48" fmla="*/ 274 w 357"/>
                <a:gd name="T49" fmla="*/ 59 h 182"/>
                <a:gd name="T50" fmla="*/ 297 w 357"/>
                <a:gd name="T51" fmla="*/ 59 h 182"/>
                <a:gd name="T52" fmla="*/ 309 w 357"/>
                <a:gd name="T53" fmla="*/ 63 h 182"/>
                <a:gd name="T54" fmla="*/ 329 w 357"/>
                <a:gd name="T55" fmla="*/ 63 h 182"/>
                <a:gd name="T56" fmla="*/ 332 w 357"/>
                <a:gd name="T57" fmla="*/ 59 h 182"/>
                <a:gd name="T58" fmla="*/ 336 w 357"/>
                <a:gd name="T59" fmla="*/ 51 h 182"/>
                <a:gd name="T60" fmla="*/ 344 w 357"/>
                <a:gd name="T61" fmla="*/ 51 h 182"/>
                <a:gd name="T62" fmla="*/ 352 w 357"/>
                <a:gd name="T63" fmla="*/ 51 h 182"/>
                <a:gd name="T64" fmla="*/ 356 w 357"/>
                <a:gd name="T65" fmla="*/ 44 h 182"/>
                <a:gd name="T66" fmla="*/ 352 w 357"/>
                <a:gd name="T67" fmla="*/ 36 h 182"/>
                <a:gd name="T68" fmla="*/ 348 w 357"/>
                <a:gd name="T69" fmla="*/ 32 h 182"/>
                <a:gd name="T70" fmla="*/ 336 w 357"/>
                <a:gd name="T71" fmla="*/ 28 h 182"/>
                <a:gd name="T72" fmla="*/ 329 w 357"/>
                <a:gd name="T73" fmla="*/ 24 h 182"/>
                <a:gd name="T74" fmla="*/ 321 w 357"/>
                <a:gd name="T75" fmla="*/ 16 h 182"/>
                <a:gd name="T76" fmla="*/ 309 w 357"/>
                <a:gd name="T77" fmla="*/ 16 h 182"/>
                <a:gd name="T78" fmla="*/ 301 w 357"/>
                <a:gd name="T79" fmla="*/ 16 h 182"/>
                <a:gd name="T80" fmla="*/ 258 w 357"/>
                <a:gd name="T81" fmla="*/ 4 h 182"/>
                <a:gd name="T82" fmla="*/ 250 w 357"/>
                <a:gd name="T83" fmla="*/ 4 h 182"/>
                <a:gd name="T84" fmla="*/ 238 w 357"/>
                <a:gd name="T85" fmla="*/ 0 h 182"/>
                <a:gd name="T86" fmla="*/ 227 w 357"/>
                <a:gd name="T87" fmla="*/ 4 h 182"/>
                <a:gd name="T88" fmla="*/ 215 w 357"/>
                <a:gd name="T89" fmla="*/ 8 h 182"/>
                <a:gd name="T90" fmla="*/ 176 w 357"/>
                <a:gd name="T91" fmla="*/ 28 h 182"/>
                <a:gd name="T92" fmla="*/ 160 w 357"/>
                <a:gd name="T93" fmla="*/ 32 h 182"/>
                <a:gd name="T94" fmla="*/ 144 w 357"/>
                <a:gd name="T95" fmla="*/ 36 h 182"/>
                <a:gd name="T96" fmla="*/ 133 w 357"/>
                <a:gd name="T97" fmla="*/ 44 h 182"/>
                <a:gd name="T98" fmla="*/ 125 w 357"/>
                <a:gd name="T99" fmla="*/ 51 h 182"/>
                <a:gd name="T100" fmla="*/ 94 w 357"/>
                <a:gd name="T101" fmla="*/ 75 h 182"/>
                <a:gd name="T102" fmla="*/ 78 w 357"/>
                <a:gd name="T103" fmla="*/ 83 h 182"/>
                <a:gd name="T104" fmla="*/ 62 w 357"/>
                <a:gd name="T105" fmla="*/ 102 h 182"/>
                <a:gd name="T106" fmla="*/ 50 w 357"/>
                <a:gd name="T107" fmla="*/ 110 h 182"/>
                <a:gd name="T108" fmla="*/ 0 w 357"/>
                <a:gd name="T109" fmla="*/ 110 h 182"/>
                <a:gd name="T110" fmla="*/ 31 w 357"/>
                <a:gd name="T11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7" h="182">
                  <a:moveTo>
                    <a:pt x="31" y="181"/>
                  </a:moveTo>
                  <a:lnTo>
                    <a:pt x="50" y="177"/>
                  </a:lnTo>
                  <a:lnTo>
                    <a:pt x="70" y="169"/>
                  </a:lnTo>
                  <a:lnTo>
                    <a:pt x="86" y="165"/>
                  </a:lnTo>
                  <a:lnTo>
                    <a:pt x="117" y="169"/>
                  </a:lnTo>
                  <a:lnTo>
                    <a:pt x="137" y="169"/>
                  </a:lnTo>
                  <a:lnTo>
                    <a:pt x="152" y="165"/>
                  </a:lnTo>
                  <a:lnTo>
                    <a:pt x="164" y="157"/>
                  </a:lnTo>
                  <a:lnTo>
                    <a:pt x="176" y="153"/>
                  </a:lnTo>
                  <a:lnTo>
                    <a:pt x="191" y="142"/>
                  </a:lnTo>
                  <a:lnTo>
                    <a:pt x="199" y="130"/>
                  </a:lnTo>
                  <a:lnTo>
                    <a:pt x="219" y="118"/>
                  </a:lnTo>
                  <a:lnTo>
                    <a:pt x="242" y="122"/>
                  </a:lnTo>
                  <a:lnTo>
                    <a:pt x="254" y="122"/>
                  </a:lnTo>
                  <a:lnTo>
                    <a:pt x="262" y="122"/>
                  </a:lnTo>
                  <a:lnTo>
                    <a:pt x="266" y="118"/>
                  </a:lnTo>
                  <a:lnTo>
                    <a:pt x="270" y="110"/>
                  </a:lnTo>
                  <a:lnTo>
                    <a:pt x="270" y="102"/>
                  </a:lnTo>
                  <a:lnTo>
                    <a:pt x="262" y="95"/>
                  </a:lnTo>
                  <a:lnTo>
                    <a:pt x="254" y="95"/>
                  </a:lnTo>
                  <a:lnTo>
                    <a:pt x="235" y="91"/>
                  </a:lnTo>
                  <a:lnTo>
                    <a:pt x="215" y="83"/>
                  </a:lnTo>
                  <a:lnTo>
                    <a:pt x="231" y="67"/>
                  </a:lnTo>
                  <a:lnTo>
                    <a:pt x="254" y="59"/>
                  </a:lnTo>
                  <a:lnTo>
                    <a:pt x="274" y="59"/>
                  </a:lnTo>
                  <a:lnTo>
                    <a:pt x="297" y="59"/>
                  </a:lnTo>
                  <a:lnTo>
                    <a:pt x="309" y="63"/>
                  </a:lnTo>
                  <a:lnTo>
                    <a:pt x="329" y="63"/>
                  </a:lnTo>
                  <a:lnTo>
                    <a:pt x="332" y="59"/>
                  </a:lnTo>
                  <a:lnTo>
                    <a:pt x="336" y="51"/>
                  </a:lnTo>
                  <a:lnTo>
                    <a:pt x="344" y="51"/>
                  </a:lnTo>
                  <a:lnTo>
                    <a:pt x="352" y="51"/>
                  </a:lnTo>
                  <a:lnTo>
                    <a:pt x="356" y="44"/>
                  </a:lnTo>
                  <a:lnTo>
                    <a:pt x="352" y="36"/>
                  </a:lnTo>
                  <a:lnTo>
                    <a:pt x="348" y="32"/>
                  </a:lnTo>
                  <a:lnTo>
                    <a:pt x="336" y="28"/>
                  </a:lnTo>
                  <a:lnTo>
                    <a:pt x="329" y="24"/>
                  </a:lnTo>
                  <a:lnTo>
                    <a:pt x="321" y="16"/>
                  </a:lnTo>
                  <a:lnTo>
                    <a:pt x="309" y="16"/>
                  </a:lnTo>
                  <a:lnTo>
                    <a:pt x="301" y="16"/>
                  </a:lnTo>
                  <a:lnTo>
                    <a:pt x="258" y="4"/>
                  </a:lnTo>
                  <a:lnTo>
                    <a:pt x="250" y="4"/>
                  </a:lnTo>
                  <a:lnTo>
                    <a:pt x="238" y="0"/>
                  </a:lnTo>
                  <a:lnTo>
                    <a:pt x="227" y="4"/>
                  </a:lnTo>
                  <a:lnTo>
                    <a:pt x="215" y="8"/>
                  </a:lnTo>
                  <a:lnTo>
                    <a:pt x="176" y="28"/>
                  </a:lnTo>
                  <a:lnTo>
                    <a:pt x="160" y="32"/>
                  </a:lnTo>
                  <a:lnTo>
                    <a:pt x="144" y="36"/>
                  </a:lnTo>
                  <a:lnTo>
                    <a:pt x="133" y="44"/>
                  </a:lnTo>
                  <a:lnTo>
                    <a:pt x="125" y="51"/>
                  </a:lnTo>
                  <a:lnTo>
                    <a:pt x="94" y="75"/>
                  </a:lnTo>
                  <a:lnTo>
                    <a:pt x="78" y="83"/>
                  </a:lnTo>
                  <a:lnTo>
                    <a:pt x="62" y="102"/>
                  </a:lnTo>
                  <a:lnTo>
                    <a:pt x="50" y="110"/>
                  </a:lnTo>
                  <a:lnTo>
                    <a:pt x="0" y="110"/>
                  </a:lnTo>
                  <a:lnTo>
                    <a:pt x="31" y="181"/>
                  </a:lnTo>
                </a:path>
              </a:pathLst>
            </a:custGeom>
            <a:solidFill>
              <a:srgbClr val="714400"/>
            </a:solidFill>
            <a:ln w="12700" cap="rnd" cmpd="sng">
              <a:solidFill>
                <a:srgbClr val="402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7" name="Freeform 63"/>
            <p:cNvSpPr>
              <a:spLocks/>
            </p:cNvSpPr>
            <p:nvPr/>
          </p:nvSpPr>
          <p:spPr bwMode="auto">
            <a:xfrm>
              <a:off x="1865" y="2641"/>
              <a:ext cx="75" cy="16"/>
            </a:xfrm>
            <a:custGeom>
              <a:avLst/>
              <a:gdLst>
                <a:gd name="T0" fmla="*/ 74 w 75"/>
                <a:gd name="T1" fmla="*/ 0 h 16"/>
                <a:gd name="T2" fmla="*/ 74 w 75"/>
                <a:gd name="T3" fmla="*/ 5 h 16"/>
                <a:gd name="T4" fmla="*/ 60 w 75"/>
                <a:gd name="T5" fmla="*/ 5 h 16"/>
                <a:gd name="T6" fmla="*/ 52 w 75"/>
                <a:gd name="T7" fmla="*/ 5 h 16"/>
                <a:gd name="T8" fmla="*/ 42 w 75"/>
                <a:gd name="T9" fmla="*/ 10 h 16"/>
                <a:gd name="T10" fmla="*/ 28 w 75"/>
                <a:gd name="T11" fmla="*/ 12 h 16"/>
                <a:gd name="T12" fmla="*/ 10 w 75"/>
                <a:gd name="T13" fmla="*/ 12 h 16"/>
                <a:gd name="T14" fmla="*/ 0 w 75"/>
                <a:gd name="T15" fmla="*/ 15 h 16"/>
                <a:gd name="T16" fmla="*/ 10 w 75"/>
                <a:gd name="T17" fmla="*/ 10 h 16"/>
                <a:gd name="T18" fmla="*/ 21 w 75"/>
                <a:gd name="T19" fmla="*/ 10 h 16"/>
                <a:gd name="T20" fmla="*/ 32 w 75"/>
                <a:gd name="T21" fmla="*/ 10 h 16"/>
                <a:gd name="T22" fmla="*/ 42 w 75"/>
                <a:gd name="T23" fmla="*/ 8 h 16"/>
                <a:gd name="T24" fmla="*/ 52 w 75"/>
                <a:gd name="T25" fmla="*/ 3 h 16"/>
                <a:gd name="T26" fmla="*/ 56 w 75"/>
                <a:gd name="T27" fmla="*/ 3 h 16"/>
                <a:gd name="T28" fmla="*/ 74 w 75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16">
                  <a:moveTo>
                    <a:pt x="74" y="0"/>
                  </a:moveTo>
                  <a:lnTo>
                    <a:pt x="74" y="5"/>
                  </a:lnTo>
                  <a:lnTo>
                    <a:pt x="60" y="5"/>
                  </a:lnTo>
                  <a:lnTo>
                    <a:pt x="52" y="5"/>
                  </a:lnTo>
                  <a:lnTo>
                    <a:pt x="42" y="10"/>
                  </a:lnTo>
                  <a:lnTo>
                    <a:pt x="28" y="12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10" y="10"/>
                  </a:lnTo>
                  <a:lnTo>
                    <a:pt x="21" y="10"/>
                  </a:lnTo>
                  <a:lnTo>
                    <a:pt x="32" y="10"/>
                  </a:lnTo>
                  <a:lnTo>
                    <a:pt x="42" y="8"/>
                  </a:lnTo>
                  <a:lnTo>
                    <a:pt x="52" y="3"/>
                  </a:lnTo>
                  <a:lnTo>
                    <a:pt x="56" y="3"/>
                  </a:lnTo>
                  <a:lnTo>
                    <a:pt x="74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8" name="Freeform 64"/>
            <p:cNvSpPr>
              <a:spLocks/>
            </p:cNvSpPr>
            <p:nvPr/>
          </p:nvSpPr>
          <p:spPr bwMode="auto">
            <a:xfrm>
              <a:off x="1970" y="2660"/>
              <a:ext cx="5" cy="5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3 w 5"/>
                <a:gd name="T5" fmla="*/ 3 h 5"/>
                <a:gd name="T6" fmla="*/ 4 w 5"/>
                <a:gd name="T7" fmla="*/ 4 h 5"/>
                <a:gd name="T8" fmla="*/ 1 w 5"/>
                <a:gd name="T9" fmla="*/ 3 h 5"/>
                <a:gd name="T10" fmla="*/ 0 w 5"/>
                <a:gd name="T11" fmla="*/ 1 h 5"/>
                <a:gd name="T12" fmla="*/ 3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1" y="1"/>
                  </a:lnTo>
                  <a:lnTo>
                    <a:pt x="3" y="3"/>
                  </a:lnTo>
                  <a:lnTo>
                    <a:pt x="4" y="4"/>
                  </a:lnTo>
                  <a:lnTo>
                    <a:pt x="1" y="3"/>
                  </a:lnTo>
                  <a:lnTo>
                    <a:pt x="0" y="1"/>
                  </a:lnTo>
                  <a:lnTo>
                    <a:pt x="3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9" name="Freeform 65"/>
            <p:cNvSpPr>
              <a:spLocks/>
            </p:cNvSpPr>
            <p:nvPr/>
          </p:nvSpPr>
          <p:spPr bwMode="auto">
            <a:xfrm>
              <a:off x="2021" y="2590"/>
              <a:ext cx="44" cy="16"/>
            </a:xfrm>
            <a:custGeom>
              <a:avLst/>
              <a:gdLst>
                <a:gd name="T0" fmla="*/ 43 w 44"/>
                <a:gd name="T1" fmla="*/ 13 h 16"/>
                <a:gd name="T2" fmla="*/ 36 w 44"/>
                <a:gd name="T3" fmla="*/ 15 h 16"/>
                <a:gd name="T4" fmla="*/ 30 w 44"/>
                <a:gd name="T5" fmla="*/ 10 h 16"/>
                <a:gd name="T6" fmla="*/ 24 w 44"/>
                <a:gd name="T7" fmla="*/ 8 h 16"/>
                <a:gd name="T8" fmla="*/ 20 w 44"/>
                <a:gd name="T9" fmla="*/ 5 h 16"/>
                <a:gd name="T10" fmla="*/ 17 w 44"/>
                <a:gd name="T11" fmla="*/ 3 h 16"/>
                <a:gd name="T12" fmla="*/ 7 w 44"/>
                <a:gd name="T13" fmla="*/ 3 h 16"/>
                <a:gd name="T14" fmla="*/ 0 w 44"/>
                <a:gd name="T15" fmla="*/ 0 h 16"/>
                <a:gd name="T16" fmla="*/ 7 w 44"/>
                <a:gd name="T17" fmla="*/ 0 h 16"/>
                <a:gd name="T18" fmla="*/ 17 w 44"/>
                <a:gd name="T19" fmla="*/ 3 h 16"/>
                <a:gd name="T20" fmla="*/ 24 w 44"/>
                <a:gd name="T21" fmla="*/ 3 h 16"/>
                <a:gd name="T22" fmla="*/ 27 w 44"/>
                <a:gd name="T23" fmla="*/ 5 h 16"/>
                <a:gd name="T24" fmla="*/ 43 w 44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6">
                  <a:moveTo>
                    <a:pt x="43" y="13"/>
                  </a:moveTo>
                  <a:lnTo>
                    <a:pt x="36" y="15"/>
                  </a:lnTo>
                  <a:lnTo>
                    <a:pt x="30" y="10"/>
                  </a:lnTo>
                  <a:lnTo>
                    <a:pt x="24" y="8"/>
                  </a:lnTo>
                  <a:lnTo>
                    <a:pt x="20" y="5"/>
                  </a:lnTo>
                  <a:lnTo>
                    <a:pt x="17" y="3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3"/>
                  </a:lnTo>
                  <a:lnTo>
                    <a:pt x="24" y="3"/>
                  </a:lnTo>
                  <a:lnTo>
                    <a:pt x="27" y="5"/>
                  </a:lnTo>
                  <a:lnTo>
                    <a:pt x="43" y="13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0" name="Freeform 66"/>
            <p:cNvSpPr>
              <a:spLocks/>
            </p:cNvSpPr>
            <p:nvPr/>
          </p:nvSpPr>
          <p:spPr bwMode="auto">
            <a:xfrm>
              <a:off x="1920" y="2582"/>
              <a:ext cx="71" cy="13"/>
            </a:xfrm>
            <a:custGeom>
              <a:avLst/>
              <a:gdLst>
                <a:gd name="T0" fmla="*/ 70 w 71"/>
                <a:gd name="T1" fmla="*/ 2 h 13"/>
                <a:gd name="T2" fmla="*/ 56 w 71"/>
                <a:gd name="T3" fmla="*/ 0 h 13"/>
                <a:gd name="T4" fmla="*/ 45 w 71"/>
                <a:gd name="T5" fmla="*/ 0 h 13"/>
                <a:gd name="T6" fmla="*/ 42 w 71"/>
                <a:gd name="T7" fmla="*/ 0 h 13"/>
                <a:gd name="T8" fmla="*/ 35 w 71"/>
                <a:gd name="T9" fmla="*/ 0 h 13"/>
                <a:gd name="T10" fmla="*/ 28 w 71"/>
                <a:gd name="T11" fmla="*/ 2 h 13"/>
                <a:gd name="T12" fmla="*/ 21 w 71"/>
                <a:gd name="T13" fmla="*/ 5 h 13"/>
                <a:gd name="T14" fmla="*/ 10 w 71"/>
                <a:gd name="T15" fmla="*/ 10 h 13"/>
                <a:gd name="T16" fmla="*/ 0 w 71"/>
                <a:gd name="T17" fmla="*/ 10 h 13"/>
                <a:gd name="T18" fmla="*/ 10 w 71"/>
                <a:gd name="T19" fmla="*/ 12 h 13"/>
                <a:gd name="T20" fmla="*/ 17 w 71"/>
                <a:gd name="T21" fmla="*/ 10 h 13"/>
                <a:gd name="T22" fmla="*/ 31 w 71"/>
                <a:gd name="T23" fmla="*/ 5 h 13"/>
                <a:gd name="T24" fmla="*/ 35 w 71"/>
                <a:gd name="T25" fmla="*/ 2 h 13"/>
                <a:gd name="T26" fmla="*/ 45 w 71"/>
                <a:gd name="T27" fmla="*/ 2 h 13"/>
                <a:gd name="T28" fmla="*/ 56 w 71"/>
                <a:gd name="T29" fmla="*/ 2 h 13"/>
                <a:gd name="T30" fmla="*/ 70 w 71"/>
                <a:gd name="T3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" h="13">
                  <a:moveTo>
                    <a:pt x="70" y="2"/>
                  </a:moveTo>
                  <a:lnTo>
                    <a:pt x="56" y="0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28" y="2"/>
                  </a:lnTo>
                  <a:lnTo>
                    <a:pt x="21" y="5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10" y="12"/>
                  </a:lnTo>
                  <a:lnTo>
                    <a:pt x="17" y="10"/>
                  </a:lnTo>
                  <a:lnTo>
                    <a:pt x="31" y="5"/>
                  </a:lnTo>
                  <a:lnTo>
                    <a:pt x="35" y="2"/>
                  </a:lnTo>
                  <a:lnTo>
                    <a:pt x="45" y="2"/>
                  </a:lnTo>
                  <a:lnTo>
                    <a:pt x="56" y="2"/>
                  </a:lnTo>
                  <a:lnTo>
                    <a:pt x="70" y="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1" name="Freeform 67"/>
            <p:cNvSpPr>
              <a:spLocks/>
            </p:cNvSpPr>
            <p:nvPr/>
          </p:nvSpPr>
          <p:spPr bwMode="auto">
            <a:xfrm>
              <a:off x="2041" y="2602"/>
              <a:ext cx="9" cy="8"/>
            </a:xfrm>
            <a:custGeom>
              <a:avLst/>
              <a:gdLst>
                <a:gd name="T0" fmla="*/ 2 w 9"/>
                <a:gd name="T1" fmla="*/ 0 h 8"/>
                <a:gd name="T2" fmla="*/ 0 w 9"/>
                <a:gd name="T3" fmla="*/ 4 h 8"/>
                <a:gd name="T4" fmla="*/ 2 w 9"/>
                <a:gd name="T5" fmla="*/ 5 h 8"/>
                <a:gd name="T6" fmla="*/ 8 w 9"/>
                <a:gd name="T7" fmla="*/ 7 h 8"/>
                <a:gd name="T8" fmla="*/ 2 w 9"/>
                <a:gd name="T9" fmla="*/ 4 h 8"/>
                <a:gd name="T10" fmla="*/ 2 w 9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lnTo>
                    <a:pt x="0" y="4"/>
                  </a:lnTo>
                  <a:lnTo>
                    <a:pt x="2" y="5"/>
                  </a:lnTo>
                  <a:lnTo>
                    <a:pt x="8" y="7"/>
                  </a:lnTo>
                  <a:lnTo>
                    <a:pt x="2" y="4"/>
                  </a:lnTo>
                  <a:lnTo>
                    <a:pt x="2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2" name="Freeform 68"/>
            <p:cNvSpPr>
              <a:spLocks/>
            </p:cNvSpPr>
            <p:nvPr/>
          </p:nvSpPr>
          <p:spPr bwMode="auto">
            <a:xfrm>
              <a:off x="2061" y="2590"/>
              <a:ext cx="8" cy="9"/>
            </a:xfrm>
            <a:custGeom>
              <a:avLst/>
              <a:gdLst>
                <a:gd name="T0" fmla="*/ 0 w 8"/>
                <a:gd name="T1" fmla="*/ 4 h 9"/>
                <a:gd name="T2" fmla="*/ 1 w 8"/>
                <a:gd name="T3" fmla="*/ 0 h 9"/>
                <a:gd name="T4" fmla="*/ 1 w 8"/>
                <a:gd name="T5" fmla="*/ 4 h 9"/>
                <a:gd name="T6" fmla="*/ 7 w 8"/>
                <a:gd name="T7" fmla="*/ 6 h 9"/>
                <a:gd name="T8" fmla="*/ 5 w 8"/>
                <a:gd name="T9" fmla="*/ 8 h 9"/>
                <a:gd name="T10" fmla="*/ 0 w 8"/>
                <a:gd name="T11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0" y="4"/>
                  </a:moveTo>
                  <a:lnTo>
                    <a:pt x="1" y="0"/>
                  </a:lnTo>
                  <a:lnTo>
                    <a:pt x="1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0" y="4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3" name="Freeform 69"/>
            <p:cNvSpPr>
              <a:spLocks/>
            </p:cNvSpPr>
            <p:nvPr/>
          </p:nvSpPr>
          <p:spPr bwMode="auto">
            <a:xfrm>
              <a:off x="1861" y="2610"/>
              <a:ext cx="8" cy="12"/>
            </a:xfrm>
            <a:custGeom>
              <a:avLst/>
              <a:gdLst>
                <a:gd name="T0" fmla="*/ 7 w 8"/>
                <a:gd name="T1" fmla="*/ 0 h 12"/>
                <a:gd name="T2" fmla="*/ 6 w 8"/>
                <a:gd name="T3" fmla="*/ 4 h 12"/>
                <a:gd name="T4" fmla="*/ 4 w 8"/>
                <a:gd name="T5" fmla="*/ 11 h 12"/>
                <a:gd name="T6" fmla="*/ 0 w 8"/>
                <a:gd name="T7" fmla="*/ 11 h 12"/>
                <a:gd name="T8" fmla="*/ 7 w 8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7" y="0"/>
                  </a:moveTo>
                  <a:lnTo>
                    <a:pt x="6" y="4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7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4" name="Freeform 70"/>
            <p:cNvSpPr>
              <a:spLocks/>
            </p:cNvSpPr>
            <p:nvPr/>
          </p:nvSpPr>
          <p:spPr bwMode="auto">
            <a:xfrm>
              <a:off x="1790" y="2696"/>
              <a:ext cx="17" cy="12"/>
            </a:xfrm>
            <a:custGeom>
              <a:avLst/>
              <a:gdLst>
                <a:gd name="T0" fmla="*/ 0 w 17"/>
                <a:gd name="T1" fmla="*/ 0 h 12"/>
                <a:gd name="T2" fmla="*/ 11 w 17"/>
                <a:gd name="T3" fmla="*/ 5 h 12"/>
                <a:gd name="T4" fmla="*/ 16 w 17"/>
                <a:gd name="T5" fmla="*/ 11 h 12"/>
                <a:gd name="T6" fmla="*/ 0 w 1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lnTo>
                    <a:pt x="11" y="5"/>
                  </a:lnTo>
                  <a:lnTo>
                    <a:pt x="16" y="11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75" name="Group 71"/>
            <p:cNvGrpSpPr>
              <a:grpSpLocks/>
            </p:cNvGrpSpPr>
            <p:nvPr/>
          </p:nvGrpSpPr>
          <p:grpSpPr bwMode="auto">
            <a:xfrm>
              <a:off x="1669" y="2660"/>
              <a:ext cx="106" cy="127"/>
              <a:chOff x="1669" y="2660"/>
              <a:chExt cx="106" cy="127"/>
            </a:xfrm>
          </p:grpSpPr>
          <p:sp>
            <p:nvSpPr>
              <p:cNvPr id="328776" name="Freeform 72"/>
              <p:cNvSpPr>
                <a:spLocks/>
              </p:cNvSpPr>
              <p:nvPr/>
            </p:nvSpPr>
            <p:spPr bwMode="auto">
              <a:xfrm>
                <a:off x="1669" y="2660"/>
                <a:ext cx="106" cy="127"/>
              </a:xfrm>
              <a:custGeom>
                <a:avLst/>
                <a:gdLst>
                  <a:gd name="T0" fmla="*/ 70 w 106"/>
                  <a:gd name="T1" fmla="*/ 8 h 127"/>
                  <a:gd name="T2" fmla="*/ 86 w 106"/>
                  <a:gd name="T3" fmla="*/ 28 h 127"/>
                  <a:gd name="T4" fmla="*/ 94 w 106"/>
                  <a:gd name="T5" fmla="*/ 44 h 127"/>
                  <a:gd name="T6" fmla="*/ 102 w 106"/>
                  <a:gd name="T7" fmla="*/ 67 h 127"/>
                  <a:gd name="T8" fmla="*/ 102 w 106"/>
                  <a:gd name="T9" fmla="*/ 79 h 127"/>
                  <a:gd name="T10" fmla="*/ 105 w 106"/>
                  <a:gd name="T11" fmla="*/ 98 h 127"/>
                  <a:gd name="T12" fmla="*/ 19 w 106"/>
                  <a:gd name="T13" fmla="*/ 126 h 127"/>
                  <a:gd name="T14" fmla="*/ 0 w 106"/>
                  <a:gd name="T15" fmla="*/ 0 h 127"/>
                  <a:gd name="T16" fmla="*/ 35 w 106"/>
                  <a:gd name="T17" fmla="*/ 8 h 127"/>
                  <a:gd name="T18" fmla="*/ 70 w 106"/>
                  <a:gd name="T19" fmla="*/ 8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6" h="127">
                    <a:moveTo>
                      <a:pt x="70" y="8"/>
                    </a:moveTo>
                    <a:lnTo>
                      <a:pt x="86" y="28"/>
                    </a:lnTo>
                    <a:lnTo>
                      <a:pt x="94" y="44"/>
                    </a:lnTo>
                    <a:lnTo>
                      <a:pt x="102" y="67"/>
                    </a:lnTo>
                    <a:lnTo>
                      <a:pt x="102" y="79"/>
                    </a:lnTo>
                    <a:lnTo>
                      <a:pt x="105" y="98"/>
                    </a:lnTo>
                    <a:lnTo>
                      <a:pt x="19" y="126"/>
                    </a:lnTo>
                    <a:lnTo>
                      <a:pt x="0" y="0"/>
                    </a:lnTo>
                    <a:lnTo>
                      <a:pt x="35" y="8"/>
                    </a:lnTo>
                    <a:lnTo>
                      <a:pt x="70" y="8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77" name="Freeform 73"/>
              <p:cNvSpPr>
                <a:spLocks/>
              </p:cNvSpPr>
              <p:nvPr/>
            </p:nvSpPr>
            <p:spPr bwMode="auto">
              <a:xfrm>
                <a:off x="1688" y="2672"/>
                <a:ext cx="76" cy="95"/>
              </a:xfrm>
              <a:custGeom>
                <a:avLst/>
                <a:gdLst>
                  <a:gd name="T0" fmla="*/ 46 w 76"/>
                  <a:gd name="T1" fmla="*/ 4 h 95"/>
                  <a:gd name="T2" fmla="*/ 57 w 76"/>
                  <a:gd name="T3" fmla="*/ 18 h 95"/>
                  <a:gd name="T4" fmla="*/ 71 w 76"/>
                  <a:gd name="T5" fmla="*/ 40 h 95"/>
                  <a:gd name="T6" fmla="*/ 71 w 76"/>
                  <a:gd name="T7" fmla="*/ 54 h 95"/>
                  <a:gd name="T8" fmla="*/ 75 w 76"/>
                  <a:gd name="T9" fmla="*/ 73 h 95"/>
                  <a:gd name="T10" fmla="*/ 14 w 76"/>
                  <a:gd name="T11" fmla="*/ 94 h 95"/>
                  <a:gd name="T12" fmla="*/ 0 w 76"/>
                  <a:gd name="T13" fmla="*/ 0 h 95"/>
                  <a:gd name="T14" fmla="*/ 22 w 76"/>
                  <a:gd name="T15" fmla="*/ 4 h 95"/>
                  <a:gd name="T16" fmla="*/ 46 w 76"/>
                  <a:gd name="T17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95">
                    <a:moveTo>
                      <a:pt x="46" y="4"/>
                    </a:moveTo>
                    <a:lnTo>
                      <a:pt x="57" y="18"/>
                    </a:lnTo>
                    <a:lnTo>
                      <a:pt x="71" y="40"/>
                    </a:lnTo>
                    <a:lnTo>
                      <a:pt x="71" y="54"/>
                    </a:lnTo>
                    <a:lnTo>
                      <a:pt x="75" y="73"/>
                    </a:lnTo>
                    <a:lnTo>
                      <a:pt x="14" y="94"/>
                    </a:lnTo>
                    <a:lnTo>
                      <a:pt x="0" y="0"/>
                    </a:lnTo>
                    <a:lnTo>
                      <a:pt x="22" y="4"/>
                    </a:lnTo>
                    <a:lnTo>
                      <a:pt x="46" y="4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78" name="Freeform 74"/>
            <p:cNvSpPr>
              <a:spLocks/>
            </p:cNvSpPr>
            <p:nvPr/>
          </p:nvSpPr>
          <p:spPr bwMode="auto">
            <a:xfrm>
              <a:off x="1332" y="1967"/>
              <a:ext cx="349" cy="385"/>
            </a:xfrm>
            <a:custGeom>
              <a:avLst/>
              <a:gdLst>
                <a:gd name="T0" fmla="*/ 235 w 349"/>
                <a:gd name="T1" fmla="*/ 16 h 385"/>
                <a:gd name="T2" fmla="*/ 266 w 349"/>
                <a:gd name="T3" fmla="*/ 35 h 385"/>
                <a:gd name="T4" fmla="*/ 282 w 349"/>
                <a:gd name="T5" fmla="*/ 63 h 385"/>
                <a:gd name="T6" fmla="*/ 298 w 349"/>
                <a:gd name="T7" fmla="*/ 94 h 385"/>
                <a:gd name="T8" fmla="*/ 305 w 349"/>
                <a:gd name="T9" fmla="*/ 106 h 385"/>
                <a:gd name="T10" fmla="*/ 305 w 349"/>
                <a:gd name="T11" fmla="*/ 125 h 385"/>
                <a:gd name="T12" fmla="*/ 298 w 349"/>
                <a:gd name="T13" fmla="*/ 145 h 385"/>
                <a:gd name="T14" fmla="*/ 313 w 349"/>
                <a:gd name="T15" fmla="*/ 161 h 385"/>
                <a:gd name="T16" fmla="*/ 337 w 349"/>
                <a:gd name="T17" fmla="*/ 200 h 385"/>
                <a:gd name="T18" fmla="*/ 348 w 349"/>
                <a:gd name="T19" fmla="*/ 223 h 385"/>
                <a:gd name="T20" fmla="*/ 348 w 349"/>
                <a:gd name="T21" fmla="*/ 231 h 385"/>
                <a:gd name="T22" fmla="*/ 348 w 349"/>
                <a:gd name="T23" fmla="*/ 239 h 385"/>
                <a:gd name="T24" fmla="*/ 337 w 349"/>
                <a:gd name="T25" fmla="*/ 239 h 385"/>
                <a:gd name="T26" fmla="*/ 321 w 349"/>
                <a:gd name="T27" fmla="*/ 239 h 385"/>
                <a:gd name="T28" fmla="*/ 313 w 349"/>
                <a:gd name="T29" fmla="*/ 243 h 385"/>
                <a:gd name="T30" fmla="*/ 313 w 349"/>
                <a:gd name="T31" fmla="*/ 259 h 385"/>
                <a:gd name="T32" fmla="*/ 317 w 349"/>
                <a:gd name="T33" fmla="*/ 278 h 385"/>
                <a:gd name="T34" fmla="*/ 309 w 349"/>
                <a:gd name="T35" fmla="*/ 290 h 385"/>
                <a:gd name="T36" fmla="*/ 313 w 349"/>
                <a:gd name="T37" fmla="*/ 306 h 385"/>
                <a:gd name="T38" fmla="*/ 305 w 349"/>
                <a:gd name="T39" fmla="*/ 313 h 385"/>
                <a:gd name="T40" fmla="*/ 298 w 349"/>
                <a:gd name="T41" fmla="*/ 341 h 385"/>
                <a:gd name="T42" fmla="*/ 286 w 349"/>
                <a:gd name="T43" fmla="*/ 345 h 385"/>
                <a:gd name="T44" fmla="*/ 270 w 349"/>
                <a:gd name="T45" fmla="*/ 345 h 385"/>
                <a:gd name="T46" fmla="*/ 247 w 349"/>
                <a:gd name="T47" fmla="*/ 345 h 385"/>
                <a:gd name="T48" fmla="*/ 223 w 349"/>
                <a:gd name="T49" fmla="*/ 341 h 385"/>
                <a:gd name="T50" fmla="*/ 223 w 349"/>
                <a:gd name="T51" fmla="*/ 384 h 385"/>
                <a:gd name="T52" fmla="*/ 39 w 349"/>
                <a:gd name="T53" fmla="*/ 325 h 385"/>
                <a:gd name="T54" fmla="*/ 55 w 349"/>
                <a:gd name="T55" fmla="*/ 290 h 385"/>
                <a:gd name="T56" fmla="*/ 51 w 349"/>
                <a:gd name="T57" fmla="*/ 262 h 385"/>
                <a:gd name="T58" fmla="*/ 0 w 349"/>
                <a:gd name="T59" fmla="*/ 212 h 385"/>
                <a:gd name="T60" fmla="*/ 0 w 349"/>
                <a:gd name="T61" fmla="*/ 74 h 385"/>
                <a:gd name="T62" fmla="*/ 31 w 349"/>
                <a:gd name="T63" fmla="*/ 39 h 385"/>
                <a:gd name="T64" fmla="*/ 74 w 349"/>
                <a:gd name="T65" fmla="*/ 20 h 385"/>
                <a:gd name="T66" fmla="*/ 121 w 349"/>
                <a:gd name="T67" fmla="*/ 0 h 385"/>
                <a:gd name="T68" fmla="*/ 180 w 349"/>
                <a:gd name="T69" fmla="*/ 12 h 385"/>
                <a:gd name="T70" fmla="*/ 235 w 349"/>
                <a:gd name="T71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9" h="385">
                  <a:moveTo>
                    <a:pt x="235" y="16"/>
                  </a:moveTo>
                  <a:lnTo>
                    <a:pt x="266" y="35"/>
                  </a:lnTo>
                  <a:lnTo>
                    <a:pt x="282" y="63"/>
                  </a:lnTo>
                  <a:lnTo>
                    <a:pt x="298" y="94"/>
                  </a:lnTo>
                  <a:lnTo>
                    <a:pt x="305" y="106"/>
                  </a:lnTo>
                  <a:lnTo>
                    <a:pt x="305" y="125"/>
                  </a:lnTo>
                  <a:lnTo>
                    <a:pt x="298" y="145"/>
                  </a:lnTo>
                  <a:lnTo>
                    <a:pt x="313" y="161"/>
                  </a:lnTo>
                  <a:lnTo>
                    <a:pt x="337" y="200"/>
                  </a:lnTo>
                  <a:lnTo>
                    <a:pt x="348" y="223"/>
                  </a:lnTo>
                  <a:lnTo>
                    <a:pt x="348" y="231"/>
                  </a:lnTo>
                  <a:lnTo>
                    <a:pt x="348" y="239"/>
                  </a:lnTo>
                  <a:lnTo>
                    <a:pt x="337" y="239"/>
                  </a:lnTo>
                  <a:lnTo>
                    <a:pt x="321" y="239"/>
                  </a:lnTo>
                  <a:lnTo>
                    <a:pt x="313" y="243"/>
                  </a:lnTo>
                  <a:lnTo>
                    <a:pt x="313" y="259"/>
                  </a:lnTo>
                  <a:lnTo>
                    <a:pt x="317" y="278"/>
                  </a:lnTo>
                  <a:lnTo>
                    <a:pt x="309" y="290"/>
                  </a:lnTo>
                  <a:lnTo>
                    <a:pt x="313" y="306"/>
                  </a:lnTo>
                  <a:lnTo>
                    <a:pt x="305" y="313"/>
                  </a:lnTo>
                  <a:lnTo>
                    <a:pt x="298" y="341"/>
                  </a:lnTo>
                  <a:lnTo>
                    <a:pt x="286" y="345"/>
                  </a:lnTo>
                  <a:lnTo>
                    <a:pt x="270" y="345"/>
                  </a:lnTo>
                  <a:lnTo>
                    <a:pt x="247" y="345"/>
                  </a:lnTo>
                  <a:lnTo>
                    <a:pt x="223" y="341"/>
                  </a:lnTo>
                  <a:lnTo>
                    <a:pt x="223" y="384"/>
                  </a:lnTo>
                  <a:lnTo>
                    <a:pt x="39" y="325"/>
                  </a:lnTo>
                  <a:lnTo>
                    <a:pt x="55" y="290"/>
                  </a:lnTo>
                  <a:lnTo>
                    <a:pt x="51" y="262"/>
                  </a:lnTo>
                  <a:lnTo>
                    <a:pt x="0" y="212"/>
                  </a:lnTo>
                  <a:lnTo>
                    <a:pt x="0" y="74"/>
                  </a:lnTo>
                  <a:lnTo>
                    <a:pt x="31" y="39"/>
                  </a:lnTo>
                  <a:lnTo>
                    <a:pt x="74" y="20"/>
                  </a:lnTo>
                  <a:lnTo>
                    <a:pt x="121" y="0"/>
                  </a:lnTo>
                  <a:lnTo>
                    <a:pt x="180" y="12"/>
                  </a:lnTo>
                  <a:lnTo>
                    <a:pt x="235" y="16"/>
                  </a:lnTo>
                </a:path>
              </a:pathLst>
            </a:custGeom>
            <a:solidFill>
              <a:srgbClr val="714400"/>
            </a:solidFill>
            <a:ln w="12700" cap="rnd" cmpd="sng">
              <a:solidFill>
                <a:srgbClr val="402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9" name="Freeform 75"/>
            <p:cNvSpPr>
              <a:spLocks/>
            </p:cNvSpPr>
            <p:nvPr/>
          </p:nvSpPr>
          <p:spPr bwMode="auto">
            <a:xfrm>
              <a:off x="1649" y="2194"/>
              <a:ext cx="13" cy="5"/>
            </a:xfrm>
            <a:custGeom>
              <a:avLst/>
              <a:gdLst>
                <a:gd name="T0" fmla="*/ 12 w 13"/>
                <a:gd name="T1" fmla="*/ 4 h 5"/>
                <a:gd name="T2" fmla="*/ 10 w 13"/>
                <a:gd name="T3" fmla="*/ 4 h 5"/>
                <a:gd name="T4" fmla="*/ 5 w 13"/>
                <a:gd name="T5" fmla="*/ 4 h 5"/>
                <a:gd name="T6" fmla="*/ 2 w 13"/>
                <a:gd name="T7" fmla="*/ 4 h 5"/>
                <a:gd name="T8" fmla="*/ 0 w 13"/>
                <a:gd name="T9" fmla="*/ 4 h 5"/>
                <a:gd name="T10" fmla="*/ 5 w 13"/>
                <a:gd name="T11" fmla="*/ 0 h 5"/>
                <a:gd name="T12" fmla="*/ 12 w 13"/>
                <a:gd name="T1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">
                  <a:moveTo>
                    <a:pt x="12" y="4"/>
                  </a:moveTo>
                  <a:lnTo>
                    <a:pt x="10" y="4"/>
                  </a:lnTo>
                  <a:lnTo>
                    <a:pt x="5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5" y="0"/>
                  </a:lnTo>
                  <a:lnTo>
                    <a:pt x="12" y="4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0" name="Freeform 76"/>
            <p:cNvSpPr>
              <a:spLocks/>
            </p:cNvSpPr>
            <p:nvPr/>
          </p:nvSpPr>
          <p:spPr bwMode="auto">
            <a:xfrm>
              <a:off x="1645" y="2182"/>
              <a:ext cx="1" cy="9"/>
            </a:xfrm>
            <a:custGeom>
              <a:avLst/>
              <a:gdLst>
                <a:gd name="T0" fmla="*/ 0 w 1"/>
                <a:gd name="T1" fmla="*/ 0 h 9"/>
                <a:gd name="T2" fmla="*/ 0 w 1"/>
                <a:gd name="T3" fmla="*/ 2 h 9"/>
                <a:gd name="T4" fmla="*/ 0 w 1"/>
                <a:gd name="T5" fmla="*/ 4 h 9"/>
                <a:gd name="T6" fmla="*/ 0 w 1"/>
                <a:gd name="T7" fmla="*/ 8 h 9"/>
                <a:gd name="T8" fmla="*/ 0 w 1"/>
                <a:gd name="T9" fmla="*/ 4 h 9"/>
                <a:gd name="T10" fmla="*/ 0 w 1"/>
                <a:gd name="T11" fmla="*/ 2 h 9"/>
                <a:gd name="T12" fmla="*/ 0 w 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1" name="Freeform 77"/>
            <p:cNvSpPr>
              <a:spLocks/>
            </p:cNvSpPr>
            <p:nvPr/>
          </p:nvSpPr>
          <p:spPr bwMode="auto">
            <a:xfrm>
              <a:off x="1630" y="2135"/>
              <a:ext cx="1" cy="25"/>
            </a:xfrm>
            <a:custGeom>
              <a:avLst/>
              <a:gdLst>
                <a:gd name="T0" fmla="*/ 0 w 1"/>
                <a:gd name="T1" fmla="*/ 0 h 25"/>
                <a:gd name="T2" fmla="*/ 0 w 1"/>
                <a:gd name="T3" fmla="*/ 15 h 25"/>
                <a:gd name="T4" fmla="*/ 0 w 1"/>
                <a:gd name="T5" fmla="*/ 24 h 25"/>
                <a:gd name="T6" fmla="*/ 0 w 1"/>
                <a:gd name="T7" fmla="*/ 18 h 25"/>
                <a:gd name="T8" fmla="*/ 0 w 1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5">
                  <a:moveTo>
                    <a:pt x="0" y="0"/>
                  </a:moveTo>
                  <a:lnTo>
                    <a:pt x="0" y="15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2" name="Freeform 78"/>
            <p:cNvSpPr>
              <a:spLocks/>
            </p:cNvSpPr>
            <p:nvPr/>
          </p:nvSpPr>
          <p:spPr bwMode="auto">
            <a:xfrm>
              <a:off x="1594" y="2108"/>
              <a:ext cx="29" cy="16"/>
            </a:xfrm>
            <a:custGeom>
              <a:avLst/>
              <a:gdLst>
                <a:gd name="T0" fmla="*/ 28 w 29"/>
                <a:gd name="T1" fmla="*/ 0 h 16"/>
                <a:gd name="T2" fmla="*/ 22 w 29"/>
                <a:gd name="T3" fmla="*/ 10 h 16"/>
                <a:gd name="T4" fmla="*/ 25 w 29"/>
                <a:gd name="T5" fmla="*/ 13 h 16"/>
                <a:gd name="T6" fmla="*/ 25 w 29"/>
                <a:gd name="T7" fmla="*/ 15 h 16"/>
                <a:gd name="T8" fmla="*/ 22 w 29"/>
                <a:gd name="T9" fmla="*/ 10 h 16"/>
                <a:gd name="T10" fmla="*/ 16 w 29"/>
                <a:gd name="T11" fmla="*/ 10 h 16"/>
                <a:gd name="T12" fmla="*/ 9 w 29"/>
                <a:gd name="T13" fmla="*/ 10 h 16"/>
                <a:gd name="T14" fmla="*/ 0 w 29"/>
                <a:gd name="T15" fmla="*/ 8 h 16"/>
                <a:gd name="T16" fmla="*/ 9 w 29"/>
                <a:gd name="T17" fmla="*/ 3 h 16"/>
                <a:gd name="T18" fmla="*/ 28 w 29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16">
                  <a:moveTo>
                    <a:pt x="28" y="0"/>
                  </a:moveTo>
                  <a:lnTo>
                    <a:pt x="22" y="10"/>
                  </a:lnTo>
                  <a:lnTo>
                    <a:pt x="25" y="13"/>
                  </a:lnTo>
                  <a:lnTo>
                    <a:pt x="25" y="15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9" y="10"/>
                  </a:lnTo>
                  <a:lnTo>
                    <a:pt x="0" y="8"/>
                  </a:lnTo>
                  <a:lnTo>
                    <a:pt x="9" y="3"/>
                  </a:lnTo>
                  <a:lnTo>
                    <a:pt x="28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3" name="Freeform 79"/>
            <p:cNvSpPr>
              <a:spLocks/>
            </p:cNvSpPr>
            <p:nvPr/>
          </p:nvSpPr>
          <p:spPr bwMode="auto">
            <a:xfrm>
              <a:off x="1575" y="2073"/>
              <a:ext cx="59" cy="16"/>
            </a:xfrm>
            <a:custGeom>
              <a:avLst/>
              <a:gdLst>
                <a:gd name="T0" fmla="*/ 58 w 59"/>
                <a:gd name="T1" fmla="*/ 7 h 16"/>
                <a:gd name="T2" fmla="*/ 55 w 59"/>
                <a:gd name="T3" fmla="*/ 12 h 16"/>
                <a:gd name="T4" fmla="*/ 48 w 59"/>
                <a:gd name="T5" fmla="*/ 15 h 16"/>
                <a:gd name="T6" fmla="*/ 41 w 59"/>
                <a:gd name="T7" fmla="*/ 10 h 16"/>
                <a:gd name="T8" fmla="*/ 27 w 59"/>
                <a:gd name="T9" fmla="*/ 7 h 16"/>
                <a:gd name="T10" fmla="*/ 11 w 59"/>
                <a:gd name="T11" fmla="*/ 7 h 16"/>
                <a:gd name="T12" fmla="*/ 0 w 59"/>
                <a:gd name="T13" fmla="*/ 7 h 16"/>
                <a:gd name="T14" fmla="*/ 17 w 59"/>
                <a:gd name="T15" fmla="*/ 5 h 16"/>
                <a:gd name="T16" fmla="*/ 24 w 59"/>
                <a:gd name="T17" fmla="*/ 3 h 16"/>
                <a:gd name="T18" fmla="*/ 24 w 59"/>
                <a:gd name="T19" fmla="*/ 0 h 16"/>
                <a:gd name="T20" fmla="*/ 34 w 59"/>
                <a:gd name="T21" fmla="*/ 3 h 16"/>
                <a:gd name="T22" fmla="*/ 34 w 59"/>
                <a:gd name="T23" fmla="*/ 0 h 16"/>
                <a:gd name="T24" fmla="*/ 41 w 59"/>
                <a:gd name="T25" fmla="*/ 5 h 16"/>
                <a:gd name="T26" fmla="*/ 48 w 59"/>
                <a:gd name="T27" fmla="*/ 5 h 16"/>
                <a:gd name="T28" fmla="*/ 58 w 59"/>
                <a:gd name="T2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16">
                  <a:moveTo>
                    <a:pt x="58" y="7"/>
                  </a:moveTo>
                  <a:lnTo>
                    <a:pt x="55" y="12"/>
                  </a:lnTo>
                  <a:lnTo>
                    <a:pt x="48" y="15"/>
                  </a:lnTo>
                  <a:lnTo>
                    <a:pt x="41" y="10"/>
                  </a:lnTo>
                  <a:lnTo>
                    <a:pt x="27" y="7"/>
                  </a:lnTo>
                  <a:lnTo>
                    <a:pt x="11" y="7"/>
                  </a:lnTo>
                  <a:lnTo>
                    <a:pt x="0" y="7"/>
                  </a:lnTo>
                  <a:lnTo>
                    <a:pt x="17" y="5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41" y="5"/>
                  </a:lnTo>
                  <a:lnTo>
                    <a:pt x="48" y="5"/>
                  </a:lnTo>
                  <a:lnTo>
                    <a:pt x="58" y="7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4" name="Freeform 80"/>
            <p:cNvSpPr>
              <a:spLocks/>
            </p:cNvSpPr>
            <p:nvPr/>
          </p:nvSpPr>
          <p:spPr bwMode="auto">
            <a:xfrm>
              <a:off x="1461" y="2104"/>
              <a:ext cx="28" cy="68"/>
            </a:xfrm>
            <a:custGeom>
              <a:avLst/>
              <a:gdLst>
                <a:gd name="T0" fmla="*/ 27 w 28"/>
                <a:gd name="T1" fmla="*/ 14 h 68"/>
                <a:gd name="T2" fmla="*/ 19 w 28"/>
                <a:gd name="T3" fmla="*/ 4 h 68"/>
                <a:gd name="T4" fmla="*/ 9 w 28"/>
                <a:gd name="T5" fmla="*/ 7 h 68"/>
                <a:gd name="T6" fmla="*/ 3 w 28"/>
                <a:gd name="T7" fmla="*/ 18 h 68"/>
                <a:gd name="T8" fmla="*/ 0 w 28"/>
                <a:gd name="T9" fmla="*/ 35 h 68"/>
                <a:gd name="T10" fmla="*/ 3 w 28"/>
                <a:gd name="T11" fmla="*/ 46 h 68"/>
                <a:gd name="T12" fmla="*/ 6 w 28"/>
                <a:gd name="T13" fmla="*/ 56 h 68"/>
                <a:gd name="T14" fmla="*/ 12 w 28"/>
                <a:gd name="T15" fmla="*/ 38 h 68"/>
                <a:gd name="T16" fmla="*/ 15 w 28"/>
                <a:gd name="T17" fmla="*/ 31 h 68"/>
                <a:gd name="T18" fmla="*/ 25 w 28"/>
                <a:gd name="T19" fmla="*/ 24 h 68"/>
                <a:gd name="T20" fmla="*/ 19 w 28"/>
                <a:gd name="T21" fmla="*/ 38 h 68"/>
                <a:gd name="T22" fmla="*/ 9 w 28"/>
                <a:gd name="T23" fmla="*/ 49 h 68"/>
                <a:gd name="T24" fmla="*/ 9 w 28"/>
                <a:gd name="T25" fmla="*/ 56 h 68"/>
                <a:gd name="T26" fmla="*/ 12 w 28"/>
                <a:gd name="T27" fmla="*/ 67 h 68"/>
                <a:gd name="T28" fmla="*/ 19 w 28"/>
                <a:gd name="T29" fmla="*/ 67 h 68"/>
                <a:gd name="T30" fmla="*/ 6 w 28"/>
                <a:gd name="T31" fmla="*/ 67 h 68"/>
                <a:gd name="T32" fmla="*/ 0 w 28"/>
                <a:gd name="T33" fmla="*/ 49 h 68"/>
                <a:gd name="T34" fmla="*/ 0 w 28"/>
                <a:gd name="T35" fmla="*/ 31 h 68"/>
                <a:gd name="T36" fmla="*/ 0 w 28"/>
                <a:gd name="T37" fmla="*/ 14 h 68"/>
                <a:gd name="T38" fmla="*/ 6 w 28"/>
                <a:gd name="T39" fmla="*/ 4 h 68"/>
                <a:gd name="T40" fmla="*/ 15 w 28"/>
                <a:gd name="T41" fmla="*/ 0 h 68"/>
                <a:gd name="T42" fmla="*/ 25 w 28"/>
                <a:gd name="T43" fmla="*/ 4 h 68"/>
                <a:gd name="T44" fmla="*/ 27 w 28"/>
                <a:gd name="T45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68">
                  <a:moveTo>
                    <a:pt x="27" y="14"/>
                  </a:moveTo>
                  <a:lnTo>
                    <a:pt x="19" y="4"/>
                  </a:lnTo>
                  <a:lnTo>
                    <a:pt x="9" y="7"/>
                  </a:lnTo>
                  <a:lnTo>
                    <a:pt x="3" y="18"/>
                  </a:lnTo>
                  <a:lnTo>
                    <a:pt x="0" y="35"/>
                  </a:lnTo>
                  <a:lnTo>
                    <a:pt x="3" y="46"/>
                  </a:lnTo>
                  <a:lnTo>
                    <a:pt x="6" y="56"/>
                  </a:lnTo>
                  <a:lnTo>
                    <a:pt x="12" y="38"/>
                  </a:lnTo>
                  <a:lnTo>
                    <a:pt x="15" y="31"/>
                  </a:lnTo>
                  <a:lnTo>
                    <a:pt x="25" y="24"/>
                  </a:lnTo>
                  <a:lnTo>
                    <a:pt x="19" y="38"/>
                  </a:lnTo>
                  <a:lnTo>
                    <a:pt x="9" y="49"/>
                  </a:lnTo>
                  <a:lnTo>
                    <a:pt x="9" y="56"/>
                  </a:lnTo>
                  <a:lnTo>
                    <a:pt x="12" y="67"/>
                  </a:lnTo>
                  <a:lnTo>
                    <a:pt x="19" y="67"/>
                  </a:lnTo>
                  <a:lnTo>
                    <a:pt x="6" y="67"/>
                  </a:lnTo>
                  <a:lnTo>
                    <a:pt x="0" y="49"/>
                  </a:lnTo>
                  <a:lnTo>
                    <a:pt x="0" y="31"/>
                  </a:lnTo>
                  <a:lnTo>
                    <a:pt x="0" y="14"/>
                  </a:lnTo>
                  <a:lnTo>
                    <a:pt x="6" y="4"/>
                  </a:lnTo>
                  <a:lnTo>
                    <a:pt x="15" y="0"/>
                  </a:lnTo>
                  <a:lnTo>
                    <a:pt x="25" y="4"/>
                  </a:lnTo>
                  <a:lnTo>
                    <a:pt x="27" y="14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5" name="Freeform 81"/>
            <p:cNvSpPr>
              <a:spLocks/>
            </p:cNvSpPr>
            <p:nvPr/>
          </p:nvSpPr>
          <p:spPr bwMode="auto">
            <a:xfrm>
              <a:off x="1446" y="2092"/>
              <a:ext cx="55" cy="95"/>
            </a:xfrm>
            <a:custGeom>
              <a:avLst/>
              <a:gdLst>
                <a:gd name="T0" fmla="*/ 54 w 55"/>
                <a:gd name="T1" fmla="*/ 22 h 95"/>
                <a:gd name="T2" fmla="*/ 44 w 55"/>
                <a:gd name="T3" fmla="*/ 7 h 95"/>
                <a:gd name="T4" fmla="*/ 30 w 55"/>
                <a:gd name="T5" fmla="*/ 4 h 95"/>
                <a:gd name="T6" fmla="*/ 13 w 55"/>
                <a:gd name="T7" fmla="*/ 7 h 95"/>
                <a:gd name="T8" fmla="*/ 10 w 55"/>
                <a:gd name="T9" fmla="*/ 15 h 95"/>
                <a:gd name="T10" fmla="*/ 3 w 55"/>
                <a:gd name="T11" fmla="*/ 29 h 95"/>
                <a:gd name="T12" fmla="*/ 3 w 55"/>
                <a:gd name="T13" fmla="*/ 40 h 95"/>
                <a:gd name="T14" fmla="*/ 6 w 55"/>
                <a:gd name="T15" fmla="*/ 51 h 95"/>
                <a:gd name="T16" fmla="*/ 6 w 55"/>
                <a:gd name="T17" fmla="*/ 62 h 95"/>
                <a:gd name="T18" fmla="*/ 10 w 55"/>
                <a:gd name="T19" fmla="*/ 73 h 95"/>
                <a:gd name="T20" fmla="*/ 20 w 55"/>
                <a:gd name="T21" fmla="*/ 87 h 95"/>
                <a:gd name="T22" fmla="*/ 27 w 55"/>
                <a:gd name="T23" fmla="*/ 87 h 95"/>
                <a:gd name="T24" fmla="*/ 37 w 55"/>
                <a:gd name="T25" fmla="*/ 87 h 95"/>
                <a:gd name="T26" fmla="*/ 37 w 55"/>
                <a:gd name="T27" fmla="*/ 90 h 95"/>
                <a:gd name="T28" fmla="*/ 30 w 55"/>
                <a:gd name="T29" fmla="*/ 94 h 95"/>
                <a:gd name="T30" fmla="*/ 24 w 55"/>
                <a:gd name="T31" fmla="*/ 94 h 95"/>
                <a:gd name="T32" fmla="*/ 13 w 55"/>
                <a:gd name="T33" fmla="*/ 87 h 95"/>
                <a:gd name="T34" fmla="*/ 3 w 55"/>
                <a:gd name="T35" fmla="*/ 76 h 95"/>
                <a:gd name="T36" fmla="*/ 3 w 55"/>
                <a:gd name="T37" fmla="*/ 54 h 95"/>
                <a:gd name="T38" fmla="*/ 0 w 55"/>
                <a:gd name="T39" fmla="*/ 40 h 95"/>
                <a:gd name="T40" fmla="*/ 0 w 55"/>
                <a:gd name="T41" fmla="*/ 26 h 95"/>
                <a:gd name="T42" fmla="*/ 6 w 55"/>
                <a:gd name="T43" fmla="*/ 15 h 95"/>
                <a:gd name="T44" fmla="*/ 10 w 55"/>
                <a:gd name="T45" fmla="*/ 4 h 95"/>
                <a:gd name="T46" fmla="*/ 24 w 55"/>
                <a:gd name="T47" fmla="*/ 0 h 95"/>
                <a:gd name="T48" fmla="*/ 44 w 55"/>
                <a:gd name="T49" fmla="*/ 4 h 95"/>
                <a:gd name="T50" fmla="*/ 51 w 55"/>
                <a:gd name="T51" fmla="*/ 7 h 95"/>
                <a:gd name="T52" fmla="*/ 54 w 55"/>
                <a:gd name="T53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95">
                  <a:moveTo>
                    <a:pt x="54" y="22"/>
                  </a:moveTo>
                  <a:lnTo>
                    <a:pt x="44" y="7"/>
                  </a:lnTo>
                  <a:lnTo>
                    <a:pt x="30" y="4"/>
                  </a:lnTo>
                  <a:lnTo>
                    <a:pt x="13" y="7"/>
                  </a:lnTo>
                  <a:lnTo>
                    <a:pt x="10" y="15"/>
                  </a:lnTo>
                  <a:lnTo>
                    <a:pt x="3" y="29"/>
                  </a:lnTo>
                  <a:lnTo>
                    <a:pt x="3" y="40"/>
                  </a:lnTo>
                  <a:lnTo>
                    <a:pt x="6" y="51"/>
                  </a:lnTo>
                  <a:lnTo>
                    <a:pt x="6" y="62"/>
                  </a:lnTo>
                  <a:lnTo>
                    <a:pt x="10" y="73"/>
                  </a:lnTo>
                  <a:lnTo>
                    <a:pt x="20" y="87"/>
                  </a:lnTo>
                  <a:lnTo>
                    <a:pt x="27" y="87"/>
                  </a:lnTo>
                  <a:lnTo>
                    <a:pt x="37" y="87"/>
                  </a:lnTo>
                  <a:lnTo>
                    <a:pt x="37" y="90"/>
                  </a:lnTo>
                  <a:lnTo>
                    <a:pt x="30" y="94"/>
                  </a:lnTo>
                  <a:lnTo>
                    <a:pt x="24" y="94"/>
                  </a:lnTo>
                  <a:lnTo>
                    <a:pt x="13" y="87"/>
                  </a:lnTo>
                  <a:lnTo>
                    <a:pt x="3" y="76"/>
                  </a:lnTo>
                  <a:lnTo>
                    <a:pt x="3" y="54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6" y="15"/>
                  </a:lnTo>
                  <a:lnTo>
                    <a:pt x="10" y="4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51" y="7"/>
                  </a:lnTo>
                  <a:lnTo>
                    <a:pt x="54" y="2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6" name="Freeform 82"/>
            <p:cNvSpPr>
              <a:spLocks/>
            </p:cNvSpPr>
            <p:nvPr/>
          </p:nvSpPr>
          <p:spPr bwMode="auto">
            <a:xfrm>
              <a:off x="1481" y="2202"/>
              <a:ext cx="52" cy="79"/>
            </a:xfrm>
            <a:custGeom>
              <a:avLst/>
              <a:gdLst>
                <a:gd name="T0" fmla="*/ 0 w 52"/>
                <a:gd name="T1" fmla="*/ 0 h 79"/>
                <a:gd name="T2" fmla="*/ 7 w 52"/>
                <a:gd name="T3" fmla="*/ 18 h 79"/>
                <a:gd name="T4" fmla="*/ 16 w 52"/>
                <a:gd name="T5" fmla="*/ 35 h 79"/>
                <a:gd name="T6" fmla="*/ 27 w 52"/>
                <a:gd name="T7" fmla="*/ 50 h 79"/>
                <a:gd name="T8" fmla="*/ 44 w 52"/>
                <a:gd name="T9" fmla="*/ 71 h 79"/>
                <a:gd name="T10" fmla="*/ 51 w 52"/>
                <a:gd name="T11" fmla="*/ 78 h 79"/>
                <a:gd name="T12" fmla="*/ 34 w 52"/>
                <a:gd name="T13" fmla="*/ 67 h 79"/>
                <a:gd name="T14" fmla="*/ 20 w 52"/>
                <a:gd name="T15" fmla="*/ 50 h 79"/>
                <a:gd name="T16" fmla="*/ 10 w 52"/>
                <a:gd name="T17" fmla="*/ 28 h 79"/>
                <a:gd name="T18" fmla="*/ 0 w 52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79">
                  <a:moveTo>
                    <a:pt x="0" y="0"/>
                  </a:moveTo>
                  <a:lnTo>
                    <a:pt x="7" y="18"/>
                  </a:lnTo>
                  <a:lnTo>
                    <a:pt x="16" y="35"/>
                  </a:lnTo>
                  <a:lnTo>
                    <a:pt x="27" y="50"/>
                  </a:lnTo>
                  <a:lnTo>
                    <a:pt x="44" y="71"/>
                  </a:lnTo>
                  <a:lnTo>
                    <a:pt x="51" y="78"/>
                  </a:lnTo>
                  <a:lnTo>
                    <a:pt x="34" y="67"/>
                  </a:lnTo>
                  <a:lnTo>
                    <a:pt x="20" y="50"/>
                  </a:lnTo>
                  <a:lnTo>
                    <a:pt x="10" y="28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7" name="Freeform 83"/>
            <p:cNvSpPr>
              <a:spLocks/>
            </p:cNvSpPr>
            <p:nvPr/>
          </p:nvSpPr>
          <p:spPr bwMode="auto">
            <a:xfrm>
              <a:off x="1312" y="1916"/>
              <a:ext cx="311" cy="310"/>
            </a:xfrm>
            <a:custGeom>
              <a:avLst/>
              <a:gdLst>
                <a:gd name="T0" fmla="*/ 287 w 311"/>
                <a:gd name="T1" fmla="*/ 88 h 310"/>
                <a:gd name="T2" fmla="*/ 237 w 311"/>
                <a:gd name="T3" fmla="*/ 80 h 310"/>
                <a:gd name="T4" fmla="*/ 207 w 311"/>
                <a:gd name="T5" fmla="*/ 84 h 310"/>
                <a:gd name="T6" fmla="*/ 187 w 311"/>
                <a:gd name="T7" fmla="*/ 107 h 310"/>
                <a:gd name="T8" fmla="*/ 199 w 311"/>
                <a:gd name="T9" fmla="*/ 134 h 310"/>
                <a:gd name="T10" fmla="*/ 214 w 311"/>
                <a:gd name="T11" fmla="*/ 141 h 310"/>
                <a:gd name="T12" fmla="*/ 218 w 311"/>
                <a:gd name="T13" fmla="*/ 168 h 310"/>
                <a:gd name="T14" fmla="*/ 211 w 311"/>
                <a:gd name="T15" fmla="*/ 183 h 310"/>
                <a:gd name="T16" fmla="*/ 218 w 311"/>
                <a:gd name="T17" fmla="*/ 207 h 310"/>
                <a:gd name="T18" fmla="*/ 199 w 311"/>
                <a:gd name="T19" fmla="*/ 207 h 310"/>
                <a:gd name="T20" fmla="*/ 191 w 311"/>
                <a:gd name="T21" fmla="*/ 179 h 310"/>
                <a:gd name="T22" fmla="*/ 179 w 311"/>
                <a:gd name="T23" fmla="*/ 168 h 310"/>
                <a:gd name="T24" fmla="*/ 157 w 311"/>
                <a:gd name="T25" fmla="*/ 168 h 310"/>
                <a:gd name="T26" fmla="*/ 134 w 311"/>
                <a:gd name="T27" fmla="*/ 172 h 310"/>
                <a:gd name="T28" fmla="*/ 131 w 311"/>
                <a:gd name="T29" fmla="*/ 191 h 310"/>
                <a:gd name="T30" fmla="*/ 127 w 311"/>
                <a:gd name="T31" fmla="*/ 217 h 310"/>
                <a:gd name="T32" fmla="*/ 131 w 311"/>
                <a:gd name="T33" fmla="*/ 237 h 310"/>
                <a:gd name="T34" fmla="*/ 131 w 311"/>
                <a:gd name="T35" fmla="*/ 252 h 310"/>
                <a:gd name="T36" fmla="*/ 127 w 311"/>
                <a:gd name="T37" fmla="*/ 267 h 310"/>
                <a:gd name="T38" fmla="*/ 111 w 311"/>
                <a:gd name="T39" fmla="*/ 283 h 310"/>
                <a:gd name="T40" fmla="*/ 103 w 311"/>
                <a:gd name="T41" fmla="*/ 290 h 310"/>
                <a:gd name="T42" fmla="*/ 73 w 311"/>
                <a:gd name="T43" fmla="*/ 309 h 310"/>
                <a:gd name="T44" fmla="*/ 23 w 311"/>
                <a:gd name="T45" fmla="*/ 256 h 310"/>
                <a:gd name="T46" fmla="*/ 8 w 311"/>
                <a:gd name="T47" fmla="*/ 213 h 310"/>
                <a:gd name="T48" fmla="*/ 4 w 311"/>
                <a:gd name="T49" fmla="*/ 145 h 310"/>
                <a:gd name="T50" fmla="*/ 0 w 311"/>
                <a:gd name="T51" fmla="*/ 99 h 310"/>
                <a:gd name="T52" fmla="*/ 4 w 311"/>
                <a:gd name="T53" fmla="*/ 50 h 310"/>
                <a:gd name="T54" fmla="*/ 19 w 311"/>
                <a:gd name="T55" fmla="*/ 26 h 310"/>
                <a:gd name="T56" fmla="*/ 50 w 311"/>
                <a:gd name="T57" fmla="*/ 8 h 310"/>
                <a:gd name="T58" fmla="*/ 77 w 311"/>
                <a:gd name="T59" fmla="*/ 4 h 310"/>
                <a:gd name="T60" fmla="*/ 134 w 311"/>
                <a:gd name="T61" fmla="*/ 0 h 310"/>
                <a:gd name="T62" fmla="*/ 183 w 311"/>
                <a:gd name="T63" fmla="*/ 0 h 310"/>
                <a:gd name="T64" fmla="*/ 252 w 311"/>
                <a:gd name="T65" fmla="*/ 12 h 310"/>
                <a:gd name="T66" fmla="*/ 279 w 311"/>
                <a:gd name="T67" fmla="*/ 26 h 310"/>
                <a:gd name="T68" fmla="*/ 294 w 311"/>
                <a:gd name="T69" fmla="*/ 42 h 310"/>
                <a:gd name="T70" fmla="*/ 310 w 311"/>
                <a:gd name="T71" fmla="*/ 65 h 310"/>
                <a:gd name="T72" fmla="*/ 306 w 311"/>
                <a:gd name="T73" fmla="*/ 76 h 310"/>
                <a:gd name="T74" fmla="*/ 287 w 311"/>
                <a:gd name="T75" fmla="*/ 88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1" h="310">
                  <a:moveTo>
                    <a:pt x="287" y="88"/>
                  </a:moveTo>
                  <a:lnTo>
                    <a:pt x="237" y="80"/>
                  </a:lnTo>
                  <a:lnTo>
                    <a:pt x="207" y="84"/>
                  </a:lnTo>
                  <a:lnTo>
                    <a:pt x="187" y="107"/>
                  </a:lnTo>
                  <a:lnTo>
                    <a:pt x="199" y="134"/>
                  </a:lnTo>
                  <a:lnTo>
                    <a:pt x="214" y="141"/>
                  </a:lnTo>
                  <a:lnTo>
                    <a:pt x="218" y="168"/>
                  </a:lnTo>
                  <a:lnTo>
                    <a:pt x="211" y="183"/>
                  </a:lnTo>
                  <a:lnTo>
                    <a:pt x="218" y="207"/>
                  </a:lnTo>
                  <a:lnTo>
                    <a:pt x="199" y="207"/>
                  </a:lnTo>
                  <a:lnTo>
                    <a:pt x="191" y="179"/>
                  </a:lnTo>
                  <a:lnTo>
                    <a:pt x="179" y="168"/>
                  </a:lnTo>
                  <a:lnTo>
                    <a:pt x="157" y="168"/>
                  </a:lnTo>
                  <a:lnTo>
                    <a:pt x="134" y="172"/>
                  </a:lnTo>
                  <a:lnTo>
                    <a:pt x="131" y="191"/>
                  </a:lnTo>
                  <a:lnTo>
                    <a:pt x="127" y="217"/>
                  </a:lnTo>
                  <a:lnTo>
                    <a:pt x="131" y="237"/>
                  </a:lnTo>
                  <a:lnTo>
                    <a:pt x="131" y="252"/>
                  </a:lnTo>
                  <a:lnTo>
                    <a:pt x="127" y="267"/>
                  </a:lnTo>
                  <a:lnTo>
                    <a:pt x="111" y="283"/>
                  </a:lnTo>
                  <a:lnTo>
                    <a:pt x="103" y="290"/>
                  </a:lnTo>
                  <a:lnTo>
                    <a:pt x="73" y="309"/>
                  </a:lnTo>
                  <a:lnTo>
                    <a:pt x="23" y="256"/>
                  </a:lnTo>
                  <a:lnTo>
                    <a:pt x="8" y="213"/>
                  </a:lnTo>
                  <a:lnTo>
                    <a:pt x="4" y="145"/>
                  </a:lnTo>
                  <a:lnTo>
                    <a:pt x="0" y="99"/>
                  </a:lnTo>
                  <a:lnTo>
                    <a:pt x="4" y="50"/>
                  </a:lnTo>
                  <a:lnTo>
                    <a:pt x="19" y="26"/>
                  </a:lnTo>
                  <a:lnTo>
                    <a:pt x="50" y="8"/>
                  </a:lnTo>
                  <a:lnTo>
                    <a:pt x="77" y="4"/>
                  </a:lnTo>
                  <a:lnTo>
                    <a:pt x="134" y="0"/>
                  </a:lnTo>
                  <a:lnTo>
                    <a:pt x="183" y="0"/>
                  </a:lnTo>
                  <a:lnTo>
                    <a:pt x="252" y="12"/>
                  </a:lnTo>
                  <a:lnTo>
                    <a:pt x="279" y="26"/>
                  </a:lnTo>
                  <a:lnTo>
                    <a:pt x="294" y="42"/>
                  </a:lnTo>
                  <a:lnTo>
                    <a:pt x="310" y="65"/>
                  </a:lnTo>
                  <a:lnTo>
                    <a:pt x="306" y="76"/>
                  </a:lnTo>
                  <a:lnTo>
                    <a:pt x="287" y="88"/>
                  </a:lnTo>
                </a:path>
              </a:pathLst>
            </a:custGeom>
            <a:solidFill>
              <a:srgbClr val="603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8" name="Freeform 84"/>
            <p:cNvSpPr>
              <a:spLocks/>
            </p:cNvSpPr>
            <p:nvPr/>
          </p:nvSpPr>
          <p:spPr bwMode="auto">
            <a:xfrm>
              <a:off x="1320" y="1920"/>
              <a:ext cx="295" cy="295"/>
            </a:xfrm>
            <a:custGeom>
              <a:avLst/>
              <a:gdLst>
                <a:gd name="T0" fmla="*/ 282 w 295"/>
                <a:gd name="T1" fmla="*/ 42 h 295"/>
                <a:gd name="T2" fmla="*/ 286 w 295"/>
                <a:gd name="T3" fmla="*/ 68 h 295"/>
                <a:gd name="T4" fmla="*/ 221 w 295"/>
                <a:gd name="T5" fmla="*/ 72 h 295"/>
                <a:gd name="T6" fmla="*/ 161 w 295"/>
                <a:gd name="T7" fmla="*/ 57 h 295"/>
                <a:gd name="T8" fmla="*/ 187 w 295"/>
                <a:gd name="T9" fmla="*/ 65 h 295"/>
                <a:gd name="T10" fmla="*/ 187 w 295"/>
                <a:gd name="T11" fmla="*/ 84 h 295"/>
                <a:gd name="T12" fmla="*/ 145 w 295"/>
                <a:gd name="T13" fmla="*/ 68 h 295"/>
                <a:gd name="T14" fmla="*/ 175 w 295"/>
                <a:gd name="T15" fmla="*/ 84 h 295"/>
                <a:gd name="T16" fmla="*/ 157 w 295"/>
                <a:gd name="T17" fmla="*/ 92 h 295"/>
                <a:gd name="T18" fmla="*/ 179 w 295"/>
                <a:gd name="T19" fmla="*/ 111 h 295"/>
                <a:gd name="T20" fmla="*/ 171 w 295"/>
                <a:gd name="T21" fmla="*/ 118 h 295"/>
                <a:gd name="T22" fmla="*/ 168 w 295"/>
                <a:gd name="T23" fmla="*/ 126 h 295"/>
                <a:gd name="T24" fmla="*/ 206 w 295"/>
                <a:gd name="T25" fmla="*/ 153 h 295"/>
                <a:gd name="T26" fmla="*/ 153 w 295"/>
                <a:gd name="T27" fmla="*/ 137 h 295"/>
                <a:gd name="T28" fmla="*/ 206 w 295"/>
                <a:gd name="T29" fmla="*/ 160 h 295"/>
                <a:gd name="T30" fmla="*/ 171 w 295"/>
                <a:gd name="T31" fmla="*/ 157 h 295"/>
                <a:gd name="T32" fmla="*/ 103 w 295"/>
                <a:gd name="T33" fmla="*/ 160 h 295"/>
                <a:gd name="T34" fmla="*/ 123 w 295"/>
                <a:gd name="T35" fmla="*/ 167 h 295"/>
                <a:gd name="T36" fmla="*/ 65 w 295"/>
                <a:gd name="T37" fmla="*/ 164 h 295"/>
                <a:gd name="T38" fmla="*/ 99 w 295"/>
                <a:gd name="T39" fmla="*/ 187 h 295"/>
                <a:gd name="T40" fmla="*/ 92 w 295"/>
                <a:gd name="T41" fmla="*/ 199 h 295"/>
                <a:gd name="T42" fmla="*/ 103 w 295"/>
                <a:gd name="T43" fmla="*/ 205 h 295"/>
                <a:gd name="T44" fmla="*/ 92 w 295"/>
                <a:gd name="T45" fmla="*/ 225 h 295"/>
                <a:gd name="T46" fmla="*/ 119 w 295"/>
                <a:gd name="T47" fmla="*/ 244 h 295"/>
                <a:gd name="T48" fmla="*/ 92 w 295"/>
                <a:gd name="T49" fmla="*/ 252 h 295"/>
                <a:gd name="T50" fmla="*/ 77 w 295"/>
                <a:gd name="T51" fmla="*/ 244 h 295"/>
                <a:gd name="T52" fmla="*/ 88 w 295"/>
                <a:gd name="T53" fmla="*/ 290 h 295"/>
                <a:gd name="T54" fmla="*/ 42 w 295"/>
                <a:gd name="T55" fmla="*/ 233 h 295"/>
                <a:gd name="T56" fmla="*/ 80 w 295"/>
                <a:gd name="T57" fmla="*/ 290 h 295"/>
                <a:gd name="T58" fmla="*/ 23 w 295"/>
                <a:gd name="T59" fmla="*/ 244 h 295"/>
                <a:gd name="T60" fmla="*/ 4 w 295"/>
                <a:gd name="T61" fmla="*/ 145 h 295"/>
                <a:gd name="T62" fmla="*/ 54 w 295"/>
                <a:gd name="T63" fmla="*/ 126 h 295"/>
                <a:gd name="T64" fmla="*/ 42 w 295"/>
                <a:gd name="T65" fmla="*/ 114 h 295"/>
                <a:gd name="T66" fmla="*/ 4 w 295"/>
                <a:gd name="T67" fmla="*/ 84 h 295"/>
                <a:gd name="T68" fmla="*/ 61 w 295"/>
                <a:gd name="T69" fmla="*/ 68 h 295"/>
                <a:gd name="T70" fmla="*/ 34 w 295"/>
                <a:gd name="T71" fmla="*/ 57 h 295"/>
                <a:gd name="T72" fmla="*/ 23 w 295"/>
                <a:gd name="T73" fmla="*/ 19 h 295"/>
                <a:gd name="T74" fmla="*/ 95 w 295"/>
                <a:gd name="T75" fmla="*/ 34 h 295"/>
                <a:gd name="T76" fmla="*/ 80 w 295"/>
                <a:gd name="T77" fmla="*/ 0 h 295"/>
                <a:gd name="T78" fmla="*/ 145 w 295"/>
                <a:gd name="T79" fmla="*/ 16 h 295"/>
                <a:gd name="T80" fmla="*/ 141 w 295"/>
                <a:gd name="T81" fmla="*/ 4 h 295"/>
                <a:gd name="T82" fmla="*/ 187 w 295"/>
                <a:gd name="T83" fmla="*/ 0 h 295"/>
                <a:gd name="T84" fmla="*/ 229 w 295"/>
                <a:gd name="T85" fmla="*/ 42 h 295"/>
                <a:gd name="T86" fmla="*/ 244 w 295"/>
                <a:gd name="T87" fmla="*/ 1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295">
                  <a:moveTo>
                    <a:pt x="244" y="19"/>
                  </a:moveTo>
                  <a:lnTo>
                    <a:pt x="271" y="26"/>
                  </a:lnTo>
                  <a:lnTo>
                    <a:pt x="282" y="42"/>
                  </a:lnTo>
                  <a:lnTo>
                    <a:pt x="290" y="54"/>
                  </a:lnTo>
                  <a:lnTo>
                    <a:pt x="294" y="61"/>
                  </a:lnTo>
                  <a:lnTo>
                    <a:pt x="286" y="68"/>
                  </a:lnTo>
                  <a:lnTo>
                    <a:pt x="275" y="76"/>
                  </a:lnTo>
                  <a:lnTo>
                    <a:pt x="244" y="72"/>
                  </a:lnTo>
                  <a:lnTo>
                    <a:pt x="221" y="72"/>
                  </a:lnTo>
                  <a:lnTo>
                    <a:pt x="202" y="65"/>
                  </a:lnTo>
                  <a:lnTo>
                    <a:pt x="179" y="57"/>
                  </a:lnTo>
                  <a:lnTo>
                    <a:pt x="161" y="57"/>
                  </a:lnTo>
                  <a:lnTo>
                    <a:pt x="133" y="57"/>
                  </a:lnTo>
                  <a:lnTo>
                    <a:pt x="171" y="61"/>
                  </a:lnTo>
                  <a:lnTo>
                    <a:pt x="187" y="65"/>
                  </a:lnTo>
                  <a:lnTo>
                    <a:pt x="202" y="72"/>
                  </a:lnTo>
                  <a:lnTo>
                    <a:pt x="195" y="76"/>
                  </a:lnTo>
                  <a:lnTo>
                    <a:pt x="187" y="84"/>
                  </a:lnTo>
                  <a:lnTo>
                    <a:pt x="175" y="76"/>
                  </a:lnTo>
                  <a:lnTo>
                    <a:pt x="165" y="72"/>
                  </a:lnTo>
                  <a:lnTo>
                    <a:pt x="145" y="68"/>
                  </a:lnTo>
                  <a:lnTo>
                    <a:pt x="137" y="68"/>
                  </a:lnTo>
                  <a:lnTo>
                    <a:pt x="157" y="76"/>
                  </a:lnTo>
                  <a:lnTo>
                    <a:pt x="175" y="84"/>
                  </a:lnTo>
                  <a:lnTo>
                    <a:pt x="183" y="92"/>
                  </a:lnTo>
                  <a:lnTo>
                    <a:pt x="175" y="99"/>
                  </a:lnTo>
                  <a:lnTo>
                    <a:pt x="157" y="92"/>
                  </a:lnTo>
                  <a:lnTo>
                    <a:pt x="145" y="92"/>
                  </a:lnTo>
                  <a:lnTo>
                    <a:pt x="171" y="103"/>
                  </a:lnTo>
                  <a:lnTo>
                    <a:pt x="179" y="111"/>
                  </a:lnTo>
                  <a:lnTo>
                    <a:pt x="183" y="122"/>
                  </a:lnTo>
                  <a:lnTo>
                    <a:pt x="187" y="126"/>
                  </a:lnTo>
                  <a:lnTo>
                    <a:pt x="171" y="118"/>
                  </a:lnTo>
                  <a:lnTo>
                    <a:pt x="157" y="118"/>
                  </a:lnTo>
                  <a:lnTo>
                    <a:pt x="133" y="114"/>
                  </a:lnTo>
                  <a:lnTo>
                    <a:pt x="168" y="126"/>
                  </a:lnTo>
                  <a:lnTo>
                    <a:pt x="191" y="133"/>
                  </a:lnTo>
                  <a:lnTo>
                    <a:pt x="202" y="141"/>
                  </a:lnTo>
                  <a:lnTo>
                    <a:pt x="206" y="153"/>
                  </a:lnTo>
                  <a:lnTo>
                    <a:pt x="187" y="145"/>
                  </a:lnTo>
                  <a:lnTo>
                    <a:pt x="165" y="137"/>
                  </a:lnTo>
                  <a:lnTo>
                    <a:pt x="153" y="137"/>
                  </a:lnTo>
                  <a:lnTo>
                    <a:pt x="179" y="145"/>
                  </a:lnTo>
                  <a:lnTo>
                    <a:pt x="199" y="153"/>
                  </a:lnTo>
                  <a:lnTo>
                    <a:pt x="206" y="160"/>
                  </a:lnTo>
                  <a:lnTo>
                    <a:pt x="202" y="167"/>
                  </a:lnTo>
                  <a:lnTo>
                    <a:pt x="187" y="164"/>
                  </a:lnTo>
                  <a:lnTo>
                    <a:pt x="171" y="157"/>
                  </a:lnTo>
                  <a:lnTo>
                    <a:pt x="141" y="157"/>
                  </a:lnTo>
                  <a:lnTo>
                    <a:pt x="129" y="157"/>
                  </a:lnTo>
                  <a:lnTo>
                    <a:pt x="103" y="160"/>
                  </a:lnTo>
                  <a:lnTo>
                    <a:pt x="69" y="153"/>
                  </a:lnTo>
                  <a:lnTo>
                    <a:pt x="88" y="160"/>
                  </a:lnTo>
                  <a:lnTo>
                    <a:pt x="123" y="167"/>
                  </a:lnTo>
                  <a:lnTo>
                    <a:pt x="115" y="179"/>
                  </a:lnTo>
                  <a:lnTo>
                    <a:pt x="92" y="171"/>
                  </a:lnTo>
                  <a:lnTo>
                    <a:pt x="65" y="164"/>
                  </a:lnTo>
                  <a:lnTo>
                    <a:pt x="50" y="157"/>
                  </a:lnTo>
                  <a:lnTo>
                    <a:pt x="80" y="179"/>
                  </a:lnTo>
                  <a:lnTo>
                    <a:pt x="99" y="187"/>
                  </a:lnTo>
                  <a:lnTo>
                    <a:pt x="115" y="191"/>
                  </a:lnTo>
                  <a:lnTo>
                    <a:pt x="115" y="202"/>
                  </a:lnTo>
                  <a:lnTo>
                    <a:pt x="92" y="199"/>
                  </a:lnTo>
                  <a:lnTo>
                    <a:pt x="73" y="195"/>
                  </a:lnTo>
                  <a:lnTo>
                    <a:pt x="84" y="202"/>
                  </a:lnTo>
                  <a:lnTo>
                    <a:pt x="103" y="205"/>
                  </a:lnTo>
                  <a:lnTo>
                    <a:pt x="115" y="209"/>
                  </a:lnTo>
                  <a:lnTo>
                    <a:pt x="115" y="233"/>
                  </a:lnTo>
                  <a:lnTo>
                    <a:pt x="92" y="225"/>
                  </a:lnTo>
                  <a:lnTo>
                    <a:pt x="77" y="217"/>
                  </a:lnTo>
                  <a:lnTo>
                    <a:pt x="95" y="233"/>
                  </a:lnTo>
                  <a:lnTo>
                    <a:pt x="119" y="244"/>
                  </a:lnTo>
                  <a:lnTo>
                    <a:pt x="115" y="255"/>
                  </a:lnTo>
                  <a:lnTo>
                    <a:pt x="103" y="267"/>
                  </a:lnTo>
                  <a:lnTo>
                    <a:pt x="92" y="252"/>
                  </a:lnTo>
                  <a:lnTo>
                    <a:pt x="77" y="233"/>
                  </a:lnTo>
                  <a:lnTo>
                    <a:pt x="65" y="217"/>
                  </a:lnTo>
                  <a:lnTo>
                    <a:pt x="77" y="244"/>
                  </a:lnTo>
                  <a:lnTo>
                    <a:pt x="84" y="255"/>
                  </a:lnTo>
                  <a:lnTo>
                    <a:pt x="99" y="275"/>
                  </a:lnTo>
                  <a:lnTo>
                    <a:pt x="88" y="290"/>
                  </a:lnTo>
                  <a:lnTo>
                    <a:pt x="69" y="271"/>
                  </a:lnTo>
                  <a:lnTo>
                    <a:pt x="57" y="252"/>
                  </a:lnTo>
                  <a:lnTo>
                    <a:pt x="42" y="233"/>
                  </a:lnTo>
                  <a:lnTo>
                    <a:pt x="54" y="263"/>
                  </a:lnTo>
                  <a:lnTo>
                    <a:pt x="65" y="275"/>
                  </a:lnTo>
                  <a:lnTo>
                    <a:pt x="80" y="290"/>
                  </a:lnTo>
                  <a:lnTo>
                    <a:pt x="69" y="294"/>
                  </a:lnTo>
                  <a:lnTo>
                    <a:pt x="42" y="275"/>
                  </a:lnTo>
                  <a:lnTo>
                    <a:pt x="23" y="244"/>
                  </a:lnTo>
                  <a:lnTo>
                    <a:pt x="12" y="217"/>
                  </a:lnTo>
                  <a:lnTo>
                    <a:pt x="8" y="175"/>
                  </a:lnTo>
                  <a:lnTo>
                    <a:pt x="4" y="145"/>
                  </a:lnTo>
                  <a:lnTo>
                    <a:pt x="0" y="111"/>
                  </a:lnTo>
                  <a:lnTo>
                    <a:pt x="23" y="114"/>
                  </a:lnTo>
                  <a:lnTo>
                    <a:pt x="54" y="126"/>
                  </a:lnTo>
                  <a:lnTo>
                    <a:pt x="95" y="133"/>
                  </a:lnTo>
                  <a:lnTo>
                    <a:pt x="57" y="122"/>
                  </a:lnTo>
                  <a:lnTo>
                    <a:pt x="42" y="114"/>
                  </a:lnTo>
                  <a:lnTo>
                    <a:pt x="16" y="103"/>
                  </a:lnTo>
                  <a:lnTo>
                    <a:pt x="4" y="103"/>
                  </a:lnTo>
                  <a:lnTo>
                    <a:pt x="4" y="84"/>
                  </a:lnTo>
                  <a:lnTo>
                    <a:pt x="4" y="57"/>
                  </a:lnTo>
                  <a:lnTo>
                    <a:pt x="38" y="65"/>
                  </a:lnTo>
                  <a:lnTo>
                    <a:pt x="61" y="68"/>
                  </a:lnTo>
                  <a:lnTo>
                    <a:pt x="88" y="84"/>
                  </a:lnTo>
                  <a:lnTo>
                    <a:pt x="61" y="65"/>
                  </a:lnTo>
                  <a:lnTo>
                    <a:pt x="34" y="57"/>
                  </a:lnTo>
                  <a:lnTo>
                    <a:pt x="8" y="50"/>
                  </a:lnTo>
                  <a:lnTo>
                    <a:pt x="12" y="30"/>
                  </a:lnTo>
                  <a:lnTo>
                    <a:pt x="23" y="19"/>
                  </a:lnTo>
                  <a:lnTo>
                    <a:pt x="46" y="12"/>
                  </a:lnTo>
                  <a:lnTo>
                    <a:pt x="73" y="19"/>
                  </a:lnTo>
                  <a:lnTo>
                    <a:pt x="95" y="34"/>
                  </a:lnTo>
                  <a:lnTo>
                    <a:pt x="80" y="16"/>
                  </a:lnTo>
                  <a:lnTo>
                    <a:pt x="54" y="4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26" y="4"/>
                  </a:lnTo>
                  <a:lnTo>
                    <a:pt x="145" y="16"/>
                  </a:lnTo>
                  <a:lnTo>
                    <a:pt x="175" y="22"/>
                  </a:lnTo>
                  <a:lnTo>
                    <a:pt x="157" y="12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61" y="0"/>
                  </a:lnTo>
                  <a:lnTo>
                    <a:pt x="187" y="0"/>
                  </a:lnTo>
                  <a:lnTo>
                    <a:pt x="202" y="8"/>
                  </a:lnTo>
                  <a:lnTo>
                    <a:pt x="217" y="22"/>
                  </a:lnTo>
                  <a:lnTo>
                    <a:pt x="229" y="42"/>
                  </a:lnTo>
                  <a:lnTo>
                    <a:pt x="225" y="19"/>
                  </a:lnTo>
                  <a:lnTo>
                    <a:pt x="210" y="4"/>
                  </a:lnTo>
                  <a:lnTo>
                    <a:pt x="244" y="19"/>
                  </a:lnTo>
                </a:path>
              </a:pathLst>
            </a:custGeom>
            <a:solidFill>
              <a:srgbClr val="37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9" name="Freeform 85"/>
            <p:cNvSpPr>
              <a:spLocks/>
            </p:cNvSpPr>
            <p:nvPr/>
          </p:nvSpPr>
          <p:spPr bwMode="auto">
            <a:xfrm>
              <a:off x="1923" y="2688"/>
              <a:ext cx="330" cy="201"/>
            </a:xfrm>
            <a:custGeom>
              <a:avLst/>
              <a:gdLst>
                <a:gd name="T0" fmla="*/ 0 w 330"/>
                <a:gd name="T1" fmla="*/ 121 h 201"/>
                <a:gd name="T2" fmla="*/ 39 w 330"/>
                <a:gd name="T3" fmla="*/ 110 h 201"/>
                <a:gd name="T4" fmla="*/ 55 w 330"/>
                <a:gd name="T5" fmla="*/ 106 h 201"/>
                <a:gd name="T6" fmla="*/ 67 w 330"/>
                <a:gd name="T7" fmla="*/ 98 h 201"/>
                <a:gd name="T8" fmla="*/ 75 w 330"/>
                <a:gd name="T9" fmla="*/ 86 h 201"/>
                <a:gd name="T10" fmla="*/ 94 w 330"/>
                <a:gd name="T11" fmla="*/ 66 h 201"/>
                <a:gd name="T12" fmla="*/ 133 w 330"/>
                <a:gd name="T13" fmla="*/ 39 h 201"/>
                <a:gd name="T14" fmla="*/ 137 w 330"/>
                <a:gd name="T15" fmla="*/ 27 h 201"/>
                <a:gd name="T16" fmla="*/ 149 w 330"/>
                <a:gd name="T17" fmla="*/ 19 h 201"/>
                <a:gd name="T18" fmla="*/ 165 w 330"/>
                <a:gd name="T19" fmla="*/ 16 h 201"/>
                <a:gd name="T20" fmla="*/ 224 w 330"/>
                <a:gd name="T21" fmla="*/ 4 h 201"/>
                <a:gd name="T22" fmla="*/ 239 w 330"/>
                <a:gd name="T23" fmla="*/ 0 h 201"/>
                <a:gd name="T24" fmla="*/ 255 w 330"/>
                <a:gd name="T25" fmla="*/ 8 h 201"/>
                <a:gd name="T26" fmla="*/ 263 w 330"/>
                <a:gd name="T27" fmla="*/ 12 h 201"/>
                <a:gd name="T28" fmla="*/ 294 w 330"/>
                <a:gd name="T29" fmla="*/ 23 h 201"/>
                <a:gd name="T30" fmla="*/ 310 w 330"/>
                <a:gd name="T31" fmla="*/ 31 h 201"/>
                <a:gd name="T32" fmla="*/ 314 w 330"/>
                <a:gd name="T33" fmla="*/ 35 h 201"/>
                <a:gd name="T34" fmla="*/ 318 w 330"/>
                <a:gd name="T35" fmla="*/ 55 h 201"/>
                <a:gd name="T36" fmla="*/ 322 w 330"/>
                <a:gd name="T37" fmla="*/ 63 h 201"/>
                <a:gd name="T38" fmla="*/ 325 w 330"/>
                <a:gd name="T39" fmla="*/ 70 h 201"/>
                <a:gd name="T40" fmla="*/ 329 w 330"/>
                <a:gd name="T41" fmla="*/ 78 h 201"/>
                <a:gd name="T42" fmla="*/ 329 w 330"/>
                <a:gd name="T43" fmla="*/ 86 h 201"/>
                <a:gd name="T44" fmla="*/ 325 w 330"/>
                <a:gd name="T45" fmla="*/ 90 h 201"/>
                <a:gd name="T46" fmla="*/ 310 w 330"/>
                <a:gd name="T47" fmla="*/ 90 h 201"/>
                <a:gd name="T48" fmla="*/ 290 w 330"/>
                <a:gd name="T49" fmla="*/ 78 h 201"/>
                <a:gd name="T50" fmla="*/ 263 w 330"/>
                <a:gd name="T51" fmla="*/ 74 h 201"/>
                <a:gd name="T52" fmla="*/ 235 w 330"/>
                <a:gd name="T53" fmla="*/ 78 h 201"/>
                <a:gd name="T54" fmla="*/ 263 w 330"/>
                <a:gd name="T55" fmla="*/ 86 h 201"/>
                <a:gd name="T56" fmla="*/ 282 w 330"/>
                <a:gd name="T57" fmla="*/ 90 h 201"/>
                <a:gd name="T58" fmla="*/ 302 w 330"/>
                <a:gd name="T59" fmla="*/ 98 h 201"/>
                <a:gd name="T60" fmla="*/ 306 w 330"/>
                <a:gd name="T61" fmla="*/ 106 h 201"/>
                <a:gd name="T62" fmla="*/ 306 w 330"/>
                <a:gd name="T63" fmla="*/ 113 h 201"/>
                <a:gd name="T64" fmla="*/ 298 w 330"/>
                <a:gd name="T65" fmla="*/ 121 h 201"/>
                <a:gd name="T66" fmla="*/ 290 w 330"/>
                <a:gd name="T67" fmla="*/ 117 h 201"/>
                <a:gd name="T68" fmla="*/ 259 w 330"/>
                <a:gd name="T69" fmla="*/ 110 h 201"/>
                <a:gd name="T70" fmla="*/ 231 w 330"/>
                <a:gd name="T71" fmla="*/ 110 h 201"/>
                <a:gd name="T72" fmla="*/ 212 w 330"/>
                <a:gd name="T73" fmla="*/ 110 h 201"/>
                <a:gd name="T74" fmla="*/ 200 w 330"/>
                <a:gd name="T75" fmla="*/ 117 h 201"/>
                <a:gd name="T76" fmla="*/ 188 w 330"/>
                <a:gd name="T77" fmla="*/ 133 h 201"/>
                <a:gd name="T78" fmla="*/ 177 w 330"/>
                <a:gd name="T79" fmla="*/ 145 h 201"/>
                <a:gd name="T80" fmla="*/ 165 w 330"/>
                <a:gd name="T81" fmla="*/ 161 h 201"/>
                <a:gd name="T82" fmla="*/ 157 w 330"/>
                <a:gd name="T83" fmla="*/ 172 h 201"/>
                <a:gd name="T84" fmla="*/ 141 w 330"/>
                <a:gd name="T85" fmla="*/ 184 h 201"/>
                <a:gd name="T86" fmla="*/ 126 w 330"/>
                <a:gd name="T87" fmla="*/ 188 h 201"/>
                <a:gd name="T88" fmla="*/ 110 w 330"/>
                <a:gd name="T89" fmla="*/ 188 h 201"/>
                <a:gd name="T90" fmla="*/ 90 w 330"/>
                <a:gd name="T91" fmla="*/ 188 h 201"/>
                <a:gd name="T92" fmla="*/ 75 w 330"/>
                <a:gd name="T93" fmla="*/ 188 h 201"/>
                <a:gd name="T94" fmla="*/ 55 w 330"/>
                <a:gd name="T95" fmla="*/ 192 h 201"/>
                <a:gd name="T96" fmla="*/ 0 w 330"/>
                <a:gd name="T97" fmla="*/ 200 h 201"/>
                <a:gd name="T98" fmla="*/ 0 w 330"/>
                <a:gd name="T99" fmla="*/ 12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0" h="201">
                  <a:moveTo>
                    <a:pt x="0" y="121"/>
                  </a:moveTo>
                  <a:lnTo>
                    <a:pt x="39" y="110"/>
                  </a:lnTo>
                  <a:lnTo>
                    <a:pt x="55" y="106"/>
                  </a:lnTo>
                  <a:lnTo>
                    <a:pt x="67" y="98"/>
                  </a:lnTo>
                  <a:lnTo>
                    <a:pt x="75" y="86"/>
                  </a:lnTo>
                  <a:lnTo>
                    <a:pt x="94" y="66"/>
                  </a:lnTo>
                  <a:lnTo>
                    <a:pt x="133" y="39"/>
                  </a:lnTo>
                  <a:lnTo>
                    <a:pt x="137" y="27"/>
                  </a:lnTo>
                  <a:lnTo>
                    <a:pt x="149" y="19"/>
                  </a:lnTo>
                  <a:lnTo>
                    <a:pt x="165" y="16"/>
                  </a:lnTo>
                  <a:lnTo>
                    <a:pt x="224" y="4"/>
                  </a:lnTo>
                  <a:lnTo>
                    <a:pt x="239" y="0"/>
                  </a:lnTo>
                  <a:lnTo>
                    <a:pt x="255" y="8"/>
                  </a:lnTo>
                  <a:lnTo>
                    <a:pt x="263" y="12"/>
                  </a:lnTo>
                  <a:lnTo>
                    <a:pt x="294" y="23"/>
                  </a:lnTo>
                  <a:lnTo>
                    <a:pt x="310" y="31"/>
                  </a:lnTo>
                  <a:lnTo>
                    <a:pt x="314" y="35"/>
                  </a:lnTo>
                  <a:lnTo>
                    <a:pt x="318" y="55"/>
                  </a:lnTo>
                  <a:lnTo>
                    <a:pt x="322" y="63"/>
                  </a:lnTo>
                  <a:lnTo>
                    <a:pt x="325" y="70"/>
                  </a:lnTo>
                  <a:lnTo>
                    <a:pt x="329" y="78"/>
                  </a:lnTo>
                  <a:lnTo>
                    <a:pt x="329" y="86"/>
                  </a:lnTo>
                  <a:lnTo>
                    <a:pt x="325" y="90"/>
                  </a:lnTo>
                  <a:lnTo>
                    <a:pt x="310" y="90"/>
                  </a:lnTo>
                  <a:lnTo>
                    <a:pt x="290" y="78"/>
                  </a:lnTo>
                  <a:lnTo>
                    <a:pt x="263" y="74"/>
                  </a:lnTo>
                  <a:lnTo>
                    <a:pt x="235" y="78"/>
                  </a:lnTo>
                  <a:lnTo>
                    <a:pt x="263" y="86"/>
                  </a:lnTo>
                  <a:lnTo>
                    <a:pt x="282" y="90"/>
                  </a:lnTo>
                  <a:lnTo>
                    <a:pt x="302" y="98"/>
                  </a:lnTo>
                  <a:lnTo>
                    <a:pt x="306" y="106"/>
                  </a:lnTo>
                  <a:lnTo>
                    <a:pt x="306" y="113"/>
                  </a:lnTo>
                  <a:lnTo>
                    <a:pt x="298" y="121"/>
                  </a:lnTo>
                  <a:lnTo>
                    <a:pt x="290" y="117"/>
                  </a:lnTo>
                  <a:lnTo>
                    <a:pt x="259" y="110"/>
                  </a:lnTo>
                  <a:lnTo>
                    <a:pt x="231" y="110"/>
                  </a:lnTo>
                  <a:lnTo>
                    <a:pt x="212" y="110"/>
                  </a:lnTo>
                  <a:lnTo>
                    <a:pt x="200" y="117"/>
                  </a:lnTo>
                  <a:lnTo>
                    <a:pt x="188" y="133"/>
                  </a:lnTo>
                  <a:lnTo>
                    <a:pt x="177" y="145"/>
                  </a:lnTo>
                  <a:lnTo>
                    <a:pt x="165" y="161"/>
                  </a:lnTo>
                  <a:lnTo>
                    <a:pt x="157" y="172"/>
                  </a:lnTo>
                  <a:lnTo>
                    <a:pt x="141" y="184"/>
                  </a:lnTo>
                  <a:lnTo>
                    <a:pt x="126" y="188"/>
                  </a:lnTo>
                  <a:lnTo>
                    <a:pt x="110" y="188"/>
                  </a:lnTo>
                  <a:lnTo>
                    <a:pt x="90" y="188"/>
                  </a:lnTo>
                  <a:lnTo>
                    <a:pt x="75" y="188"/>
                  </a:lnTo>
                  <a:lnTo>
                    <a:pt x="55" y="192"/>
                  </a:lnTo>
                  <a:lnTo>
                    <a:pt x="0" y="200"/>
                  </a:lnTo>
                  <a:lnTo>
                    <a:pt x="0" y="121"/>
                  </a:lnTo>
                </a:path>
              </a:pathLst>
            </a:custGeom>
            <a:solidFill>
              <a:srgbClr val="714400"/>
            </a:solidFill>
            <a:ln w="12700" cap="rnd" cmpd="sng">
              <a:solidFill>
                <a:srgbClr val="402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0" name="Freeform 86"/>
            <p:cNvSpPr>
              <a:spLocks/>
            </p:cNvSpPr>
            <p:nvPr/>
          </p:nvSpPr>
          <p:spPr bwMode="auto">
            <a:xfrm>
              <a:off x="2139" y="2723"/>
              <a:ext cx="99" cy="17"/>
            </a:xfrm>
            <a:custGeom>
              <a:avLst/>
              <a:gdLst>
                <a:gd name="T0" fmla="*/ 98 w 99"/>
                <a:gd name="T1" fmla="*/ 16 h 17"/>
                <a:gd name="T2" fmla="*/ 83 w 99"/>
                <a:gd name="T3" fmla="*/ 11 h 17"/>
                <a:gd name="T4" fmla="*/ 68 w 99"/>
                <a:gd name="T5" fmla="*/ 11 h 17"/>
                <a:gd name="T6" fmla="*/ 51 w 99"/>
                <a:gd name="T7" fmla="*/ 5 h 17"/>
                <a:gd name="T8" fmla="*/ 40 w 99"/>
                <a:gd name="T9" fmla="*/ 3 h 17"/>
                <a:gd name="T10" fmla="*/ 18 w 99"/>
                <a:gd name="T11" fmla="*/ 5 h 17"/>
                <a:gd name="T12" fmla="*/ 0 w 99"/>
                <a:gd name="T13" fmla="*/ 5 h 17"/>
                <a:gd name="T14" fmla="*/ 25 w 99"/>
                <a:gd name="T15" fmla="*/ 3 h 17"/>
                <a:gd name="T16" fmla="*/ 43 w 99"/>
                <a:gd name="T17" fmla="*/ 0 h 17"/>
                <a:gd name="T18" fmla="*/ 68 w 99"/>
                <a:gd name="T19" fmla="*/ 8 h 17"/>
                <a:gd name="T20" fmla="*/ 83 w 99"/>
                <a:gd name="T21" fmla="*/ 8 h 17"/>
                <a:gd name="T22" fmla="*/ 98 w 99"/>
                <a:gd name="T2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7">
                  <a:moveTo>
                    <a:pt x="98" y="16"/>
                  </a:moveTo>
                  <a:lnTo>
                    <a:pt x="83" y="11"/>
                  </a:lnTo>
                  <a:lnTo>
                    <a:pt x="68" y="11"/>
                  </a:lnTo>
                  <a:lnTo>
                    <a:pt x="51" y="5"/>
                  </a:lnTo>
                  <a:lnTo>
                    <a:pt x="40" y="3"/>
                  </a:lnTo>
                  <a:lnTo>
                    <a:pt x="18" y="5"/>
                  </a:lnTo>
                  <a:lnTo>
                    <a:pt x="0" y="5"/>
                  </a:lnTo>
                  <a:lnTo>
                    <a:pt x="25" y="3"/>
                  </a:lnTo>
                  <a:lnTo>
                    <a:pt x="43" y="0"/>
                  </a:lnTo>
                  <a:lnTo>
                    <a:pt x="68" y="8"/>
                  </a:lnTo>
                  <a:lnTo>
                    <a:pt x="83" y="8"/>
                  </a:lnTo>
                  <a:lnTo>
                    <a:pt x="98" y="16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1" name="Freeform 87"/>
            <p:cNvSpPr>
              <a:spLocks/>
            </p:cNvSpPr>
            <p:nvPr/>
          </p:nvSpPr>
          <p:spPr bwMode="auto">
            <a:xfrm>
              <a:off x="2100" y="2696"/>
              <a:ext cx="83" cy="12"/>
            </a:xfrm>
            <a:custGeom>
              <a:avLst/>
              <a:gdLst>
                <a:gd name="T0" fmla="*/ 60 w 83"/>
                <a:gd name="T1" fmla="*/ 0 h 12"/>
                <a:gd name="T2" fmla="*/ 67 w 83"/>
                <a:gd name="T3" fmla="*/ 2 h 12"/>
                <a:gd name="T4" fmla="*/ 82 w 83"/>
                <a:gd name="T5" fmla="*/ 5 h 12"/>
                <a:gd name="T6" fmla="*/ 71 w 83"/>
                <a:gd name="T7" fmla="*/ 5 h 12"/>
                <a:gd name="T8" fmla="*/ 60 w 83"/>
                <a:gd name="T9" fmla="*/ 2 h 12"/>
                <a:gd name="T10" fmla="*/ 36 w 83"/>
                <a:gd name="T11" fmla="*/ 6 h 12"/>
                <a:gd name="T12" fmla="*/ 17 w 83"/>
                <a:gd name="T13" fmla="*/ 9 h 12"/>
                <a:gd name="T14" fmla="*/ 4 w 83"/>
                <a:gd name="T15" fmla="*/ 11 h 12"/>
                <a:gd name="T16" fmla="*/ 0 w 83"/>
                <a:gd name="T17" fmla="*/ 9 h 12"/>
                <a:gd name="T18" fmla="*/ 17 w 83"/>
                <a:gd name="T19" fmla="*/ 6 h 12"/>
                <a:gd name="T20" fmla="*/ 39 w 83"/>
                <a:gd name="T21" fmla="*/ 5 h 12"/>
                <a:gd name="T22" fmla="*/ 60 w 83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12">
                  <a:moveTo>
                    <a:pt x="60" y="0"/>
                  </a:moveTo>
                  <a:lnTo>
                    <a:pt x="67" y="2"/>
                  </a:lnTo>
                  <a:lnTo>
                    <a:pt x="82" y="5"/>
                  </a:lnTo>
                  <a:lnTo>
                    <a:pt x="71" y="5"/>
                  </a:lnTo>
                  <a:lnTo>
                    <a:pt x="60" y="2"/>
                  </a:lnTo>
                  <a:lnTo>
                    <a:pt x="36" y="6"/>
                  </a:lnTo>
                  <a:lnTo>
                    <a:pt x="17" y="9"/>
                  </a:lnTo>
                  <a:lnTo>
                    <a:pt x="4" y="11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9" y="5"/>
                  </a:lnTo>
                  <a:lnTo>
                    <a:pt x="6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2" name="Freeform 88"/>
            <p:cNvSpPr>
              <a:spLocks/>
            </p:cNvSpPr>
            <p:nvPr/>
          </p:nvSpPr>
          <p:spPr bwMode="auto">
            <a:xfrm>
              <a:off x="2135" y="2758"/>
              <a:ext cx="32" cy="1"/>
            </a:xfrm>
            <a:custGeom>
              <a:avLst/>
              <a:gdLst>
                <a:gd name="T0" fmla="*/ 31 w 32"/>
                <a:gd name="T1" fmla="*/ 0 h 1"/>
                <a:gd name="T2" fmla="*/ 28 w 32"/>
                <a:gd name="T3" fmla="*/ 0 h 1"/>
                <a:gd name="T4" fmla="*/ 16 w 32"/>
                <a:gd name="T5" fmla="*/ 0 h 1"/>
                <a:gd name="T6" fmla="*/ 3 w 32"/>
                <a:gd name="T7" fmla="*/ 0 h 1"/>
                <a:gd name="T8" fmla="*/ 0 w 32"/>
                <a:gd name="T9" fmla="*/ 0 h 1"/>
                <a:gd name="T10" fmla="*/ 10 w 32"/>
                <a:gd name="T11" fmla="*/ 0 h 1"/>
                <a:gd name="T12" fmla="*/ 31 w 3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">
                  <a:moveTo>
                    <a:pt x="31" y="0"/>
                  </a:moveTo>
                  <a:lnTo>
                    <a:pt x="28" y="0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1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3" name="Freeform 89"/>
            <p:cNvSpPr>
              <a:spLocks/>
            </p:cNvSpPr>
            <p:nvPr/>
          </p:nvSpPr>
          <p:spPr bwMode="auto">
            <a:xfrm>
              <a:off x="2241" y="2751"/>
              <a:ext cx="1" cy="8"/>
            </a:xfrm>
            <a:custGeom>
              <a:avLst/>
              <a:gdLst>
                <a:gd name="T0" fmla="*/ 0 w 1"/>
                <a:gd name="T1" fmla="*/ 0 h 8"/>
                <a:gd name="T2" fmla="*/ 0 w 1"/>
                <a:gd name="T3" fmla="*/ 3 h 8"/>
                <a:gd name="T4" fmla="*/ 0 w 1"/>
                <a:gd name="T5" fmla="*/ 5 h 8"/>
                <a:gd name="T6" fmla="*/ 0 w 1"/>
                <a:gd name="T7" fmla="*/ 7 h 8"/>
                <a:gd name="T8" fmla="*/ 0 w 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0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4" name="Freeform 90"/>
            <p:cNvSpPr>
              <a:spLocks/>
            </p:cNvSpPr>
            <p:nvPr/>
          </p:nvSpPr>
          <p:spPr bwMode="auto">
            <a:xfrm>
              <a:off x="2213" y="2790"/>
              <a:ext cx="5" cy="1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0 h 1"/>
                <a:gd name="T6" fmla="*/ 0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5" name="Freeform 91"/>
            <p:cNvSpPr>
              <a:spLocks/>
            </p:cNvSpPr>
            <p:nvPr/>
          </p:nvSpPr>
          <p:spPr bwMode="auto">
            <a:xfrm>
              <a:off x="2088" y="2739"/>
              <a:ext cx="9" cy="12"/>
            </a:xfrm>
            <a:custGeom>
              <a:avLst/>
              <a:gdLst>
                <a:gd name="T0" fmla="*/ 8 w 9"/>
                <a:gd name="T1" fmla="*/ 0 h 12"/>
                <a:gd name="T2" fmla="*/ 6 w 9"/>
                <a:gd name="T3" fmla="*/ 2 h 12"/>
                <a:gd name="T4" fmla="*/ 6 w 9"/>
                <a:gd name="T5" fmla="*/ 7 h 12"/>
                <a:gd name="T6" fmla="*/ 0 w 9"/>
                <a:gd name="T7" fmla="*/ 11 h 12"/>
                <a:gd name="T8" fmla="*/ 8 w 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8" y="0"/>
                  </a:moveTo>
                  <a:lnTo>
                    <a:pt x="6" y="2"/>
                  </a:lnTo>
                  <a:lnTo>
                    <a:pt x="6" y="7"/>
                  </a:lnTo>
                  <a:lnTo>
                    <a:pt x="0" y="11"/>
                  </a:lnTo>
                  <a:lnTo>
                    <a:pt x="8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6" name="Freeform 92"/>
            <p:cNvSpPr>
              <a:spLocks/>
            </p:cNvSpPr>
            <p:nvPr/>
          </p:nvSpPr>
          <p:spPr bwMode="auto">
            <a:xfrm>
              <a:off x="2021" y="2735"/>
              <a:ext cx="44" cy="48"/>
            </a:xfrm>
            <a:custGeom>
              <a:avLst/>
              <a:gdLst>
                <a:gd name="T0" fmla="*/ 43 w 44"/>
                <a:gd name="T1" fmla="*/ 0 h 48"/>
                <a:gd name="T2" fmla="*/ 36 w 44"/>
                <a:gd name="T3" fmla="*/ 16 h 48"/>
                <a:gd name="T4" fmla="*/ 27 w 44"/>
                <a:gd name="T5" fmla="*/ 26 h 48"/>
                <a:gd name="T6" fmla="*/ 0 w 44"/>
                <a:gd name="T7" fmla="*/ 47 h 48"/>
                <a:gd name="T8" fmla="*/ 27 w 44"/>
                <a:gd name="T9" fmla="*/ 23 h 48"/>
                <a:gd name="T10" fmla="*/ 43 w 4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8">
                  <a:moveTo>
                    <a:pt x="43" y="0"/>
                  </a:moveTo>
                  <a:lnTo>
                    <a:pt x="36" y="16"/>
                  </a:lnTo>
                  <a:lnTo>
                    <a:pt x="27" y="26"/>
                  </a:lnTo>
                  <a:lnTo>
                    <a:pt x="0" y="47"/>
                  </a:lnTo>
                  <a:lnTo>
                    <a:pt x="27" y="23"/>
                  </a:lnTo>
                  <a:lnTo>
                    <a:pt x="43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7" name="Freeform 93"/>
            <p:cNvSpPr>
              <a:spLocks/>
            </p:cNvSpPr>
            <p:nvPr/>
          </p:nvSpPr>
          <p:spPr bwMode="auto">
            <a:xfrm>
              <a:off x="1994" y="2813"/>
              <a:ext cx="5" cy="32"/>
            </a:xfrm>
            <a:custGeom>
              <a:avLst/>
              <a:gdLst>
                <a:gd name="T0" fmla="*/ 0 w 5"/>
                <a:gd name="T1" fmla="*/ 0 h 32"/>
                <a:gd name="T2" fmla="*/ 3 w 5"/>
                <a:gd name="T3" fmla="*/ 10 h 32"/>
                <a:gd name="T4" fmla="*/ 3 w 5"/>
                <a:gd name="T5" fmla="*/ 22 h 32"/>
                <a:gd name="T6" fmla="*/ 4 w 5"/>
                <a:gd name="T7" fmla="*/ 31 h 32"/>
                <a:gd name="T8" fmla="*/ 4 w 5"/>
                <a:gd name="T9" fmla="*/ 19 h 32"/>
                <a:gd name="T10" fmla="*/ 4 w 5"/>
                <a:gd name="T11" fmla="*/ 6 h 32"/>
                <a:gd name="T12" fmla="*/ 0 w 5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2">
                  <a:moveTo>
                    <a:pt x="0" y="0"/>
                  </a:moveTo>
                  <a:lnTo>
                    <a:pt x="3" y="10"/>
                  </a:lnTo>
                  <a:lnTo>
                    <a:pt x="3" y="22"/>
                  </a:lnTo>
                  <a:lnTo>
                    <a:pt x="4" y="31"/>
                  </a:lnTo>
                  <a:lnTo>
                    <a:pt x="4" y="19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8" name="Freeform 94"/>
            <p:cNvSpPr>
              <a:spLocks/>
            </p:cNvSpPr>
            <p:nvPr/>
          </p:nvSpPr>
          <p:spPr bwMode="auto">
            <a:xfrm>
              <a:off x="2115" y="2774"/>
              <a:ext cx="1" cy="5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1 h 5"/>
                <a:gd name="T4" fmla="*/ 0 w 1"/>
                <a:gd name="T5" fmla="*/ 4 h 5"/>
                <a:gd name="T6" fmla="*/ 0 w 1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99" name="Group 95"/>
            <p:cNvGrpSpPr>
              <a:grpSpLocks/>
            </p:cNvGrpSpPr>
            <p:nvPr/>
          </p:nvGrpSpPr>
          <p:grpSpPr bwMode="auto">
            <a:xfrm>
              <a:off x="1210" y="2245"/>
              <a:ext cx="765" cy="867"/>
              <a:chOff x="1210" y="2245"/>
              <a:chExt cx="765" cy="867"/>
            </a:xfrm>
          </p:grpSpPr>
          <p:sp>
            <p:nvSpPr>
              <p:cNvPr id="328800" name="Freeform 96"/>
              <p:cNvSpPr>
                <a:spLocks/>
              </p:cNvSpPr>
              <p:nvPr/>
            </p:nvSpPr>
            <p:spPr bwMode="auto">
              <a:xfrm>
                <a:off x="1630" y="2245"/>
                <a:ext cx="16" cy="13"/>
              </a:xfrm>
              <a:custGeom>
                <a:avLst/>
                <a:gdLst>
                  <a:gd name="T0" fmla="*/ 15 w 16"/>
                  <a:gd name="T1" fmla="*/ 0 h 13"/>
                  <a:gd name="T2" fmla="*/ 12 w 16"/>
                  <a:gd name="T3" fmla="*/ 2 h 13"/>
                  <a:gd name="T4" fmla="*/ 7 w 16"/>
                  <a:gd name="T5" fmla="*/ 5 h 13"/>
                  <a:gd name="T6" fmla="*/ 3 w 16"/>
                  <a:gd name="T7" fmla="*/ 7 h 13"/>
                  <a:gd name="T8" fmla="*/ 0 w 16"/>
                  <a:gd name="T9" fmla="*/ 12 h 13"/>
                  <a:gd name="T10" fmla="*/ 5 w 16"/>
                  <a:gd name="T11" fmla="*/ 10 h 13"/>
                  <a:gd name="T12" fmla="*/ 12 w 16"/>
                  <a:gd name="T13" fmla="*/ 7 h 13"/>
                  <a:gd name="T14" fmla="*/ 15 w 16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3">
                    <a:moveTo>
                      <a:pt x="15" y="0"/>
                    </a:moveTo>
                    <a:lnTo>
                      <a:pt x="12" y="2"/>
                    </a:lnTo>
                    <a:lnTo>
                      <a:pt x="7" y="5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12" y="7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402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1" name="Freeform 97"/>
              <p:cNvSpPr>
                <a:spLocks/>
              </p:cNvSpPr>
              <p:nvPr/>
            </p:nvSpPr>
            <p:spPr bwMode="auto">
              <a:xfrm>
                <a:off x="1641" y="2273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3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402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2" name="Freeform 98"/>
              <p:cNvSpPr>
                <a:spLocks/>
              </p:cNvSpPr>
              <p:nvPr/>
            </p:nvSpPr>
            <p:spPr bwMode="auto">
              <a:xfrm>
                <a:off x="1535" y="2359"/>
                <a:ext cx="209" cy="510"/>
              </a:xfrm>
              <a:custGeom>
                <a:avLst/>
                <a:gdLst>
                  <a:gd name="T0" fmla="*/ 32 w 209"/>
                  <a:gd name="T1" fmla="*/ 0 h 510"/>
                  <a:gd name="T2" fmla="*/ 51 w 209"/>
                  <a:gd name="T3" fmla="*/ 23 h 510"/>
                  <a:gd name="T4" fmla="*/ 55 w 209"/>
                  <a:gd name="T5" fmla="*/ 51 h 510"/>
                  <a:gd name="T6" fmla="*/ 87 w 209"/>
                  <a:gd name="T7" fmla="*/ 82 h 510"/>
                  <a:gd name="T8" fmla="*/ 145 w 209"/>
                  <a:gd name="T9" fmla="*/ 219 h 510"/>
                  <a:gd name="T10" fmla="*/ 181 w 209"/>
                  <a:gd name="T11" fmla="*/ 345 h 510"/>
                  <a:gd name="T12" fmla="*/ 208 w 209"/>
                  <a:gd name="T13" fmla="*/ 509 h 510"/>
                  <a:gd name="T14" fmla="*/ 122 w 209"/>
                  <a:gd name="T15" fmla="*/ 435 h 510"/>
                  <a:gd name="T16" fmla="*/ 0 w 209"/>
                  <a:gd name="T17" fmla="*/ 66 h 510"/>
                  <a:gd name="T18" fmla="*/ 32 w 209"/>
                  <a:gd name="T19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9" h="510">
                    <a:moveTo>
                      <a:pt x="32" y="0"/>
                    </a:moveTo>
                    <a:lnTo>
                      <a:pt x="51" y="23"/>
                    </a:lnTo>
                    <a:lnTo>
                      <a:pt x="55" y="51"/>
                    </a:lnTo>
                    <a:lnTo>
                      <a:pt x="87" y="82"/>
                    </a:lnTo>
                    <a:lnTo>
                      <a:pt x="145" y="219"/>
                    </a:lnTo>
                    <a:lnTo>
                      <a:pt x="181" y="345"/>
                    </a:lnTo>
                    <a:lnTo>
                      <a:pt x="208" y="509"/>
                    </a:lnTo>
                    <a:lnTo>
                      <a:pt x="122" y="435"/>
                    </a:lnTo>
                    <a:lnTo>
                      <a:pt x="0" y="66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4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3" name="Freeform 99"/>
              <p:cNvSpPr>
                <a:spLocks/>
              </p:cNvSpPr>
              <p:nvPr/>
            </p:nvSpPr>
            <p:spPr bwMode="auto">
              <a:xfrm>
                <a:off x="1210" y="2261"/>
                <a:ext cx="765" cy="851"/>
              </a:xfrm>
              <a:custGeom>
                <a:avLst/>
                <a:gdLst>
                  <a:gd name="T0" fmla="*/ 141 w 765"/>
                  <a:gd name="T1" fmla="*/ 47 h 851"/>
                  <a:gd name="T2" fmla="*/ 165 w 765"/>
                  <a:gd name="T3" fmla="*/ 0 h 851"/>
                  <a:gd name="T4" fmla="*/ 353 w 765"/>
                  <a:gd name="T5" fmla="*/ 78 h 851"/>
                  <a:gd name="T6" fmla="*/ 361 w 765"/>
                  <a:gd name="T7" fmla="*/ 137 h 851"/>
                  <a:gd name="T8" fmla="*/ 376 w 765"/>
                  <a:gd name="T9" fmla="*/ 157 h 851"/>
                  <a:gd name="T10" fmla="*/ 396 w 765"/>
                  <a:gd name="T11" fmla="*/ 184 h 851"/>
                  <a:gd name="T12" fmla="*/ 408 w 765"/>
                  <a:gd name="T13" fmla="*/ 223 h 851"/>
                  <a:gd name="T14" fmla="*/ 451 w 765"/>
                  <a:gd name="T15" fmla="*/ 321 h 851"/>
                  <a:gd name="T16" fmla="*/ 482 w 765"/>
                  <a:gd name="T17" fmla="*/ 439 h 851"/>
                  <a:gd name="T18" fmla="*/ 498 w 765"/>
                  <a:gd name="T19" fmla="*/ 517 h 851"/>
                  <a:gd name="T20" fmla="*/ 647 w 765"/>
                  <a:gd name="T21" fmla="*/ 521 h 851"/>
                  <a:gd name="T22" fmla="*/ 670 w 765"/>
                  <a:gd name="T23" fmla="*/ 533 h 851"/>
                  <a:gd name="T24" fmla="*/ 741 w 765"/>
                  <a:gd name="T25" fmla="*/ 533 h 851"/>
                  <a:gd name="T26" fmla="*/ 760 w 765"/>
                  <a:gd name="T27" fmla="*/ 564 h 851"/>
                  <a:gd name="T28" fmla="*/ 764 w 765"/>
                  <a:gd name="T29" fmla="*/ 599 h 851"/>
                  <a:gd name="T30" fmla="*/ 756 w 765"/>
                  <a:gd name="T31" fmla="*/ 635 h 851"/>
                  <a:gd name="T32" fmla="*/ 694 w 765"/>
                  <a:gd name="T33" fmla="*/ 646 h 851"/>
                  <a:gd name="T34" fmla="*/ 662 w 765"/>
                  <a:gd name="T35" fmla="*/ 689 h 851"/>
                  <a:gd name="T36" fmla="*/ 604 w 765"/>
                  <a:gd name="T37" fmla="*/ 705 h 851"/>
                  <a:gd name="T38" fmla="*/ 561 w 765"/>
                  <a:gd name="T39" fmla="*/ 705 h 851"/>
                  <a:gd name="T40" fmla="*/ 506 w 765"/>
                  <a:gd name="T41" fmla="*/ 713 h 851"/>
                  <a:gd name="T42" fmla="*/ 506 w 765"/>
                  <a:gd name="T43" fmla="*/ 736 h 851"/>
                  <a:gd name="T44" fmla="*/ 506 w 765"/>
                  <a:gd name="T45" fmla="*/ 779 h 851"/>
                  <a:gd name="T46" fmla="*/ 502 w 765"/>
                  <a:gd name="T47" fmla="*/ 811 h 851"/>
                  <a:gd name="T48" fmla="*/ 474 w 765"/>
                  <a:gd name="T49" fmla="*/ 811 h 851"/>
                  <a:gd name="T50" fmla="*/ 443 w 765"/>
                  <a:gd name="T51" fmla="*/ 819 h 851"/>
                  <a:gd name="T52" fmla="*/ 408 w 765"/>
                  <a:gd name="T53" fmla="*/ 846 h 851"/>
                  <a:gd name="T54" fmla="*/ 369 w 765"/>
                  <a:gd name="T55" fmla="*/ 846 h 851"/>
                  <a:gd name="T56" fmla="*/ 333 w 765"/>
                  <a:gd name="T57" fmla="*/ 846 h 851"/>
                  <a:gd name="T58" fmla="*/ 278 w 765"/>
                  <a:gd name="T59" fmla="*/ 827 h 851"/>
                  <a:gd name="T60" fmla="*/ 220 w 765"/>
                  <a:gd name="T61" fmla="*/ 834 h 851"/>
                  <a:gd name="T62" fmla="*/ 157 w 765"/>
                  <a:gd name="T63" fmla="*/ 850 h 851"/>
                  <a:gd name="T64" fmla="*/ 102 w 765"/>
                  <a:gd name="T65" fmla="*/ 838 h 851"/>
                  <a:gd name="T66" fmla="*/ 63 w 765"/>
                  <a:gd name="T67" fmla="*/ 795 h 851"/>
                  <a:gd name="T68" fmla="*/ 67 w 765"/>
                  <a:gd name="T69" fmla="*/ 744 h 851"/>
                  <a:gd name="T70" fmla="*/ 51 w 765"/>
                  <a:gd name="T71" fmla="*/ 685 h 851"/>
                  <a:gd name="T72" fmla="*/ 43 w 765"/>
                  <a:gd name="T73" fmla="*/ 607 h 851"/>
                  <a:gd name="T74" fmla="*/ 24 w 765"/>
                  <a:gd name="T75" fmla="*/ 537 h 851"/>
                  <a:gd name="T76" fmla="*/ 0 w 765"/>
                  <a:gd name="T77" fmla="*/ 431 h 851"/>
                  <a:gd name="T78" fmla="*/ 4 w 765"/>
                  <a:gd name="T79" fmla="*/ 321 h 851"/>
                  <a:gd name="T80" fmla="*/ 4 w 765"/>
                  <a:gd name="T81" fmla="*/ 227 h 851"/>
                  <a:gd name="T82" fmla="*/ 8 w 765"/>
                  <a:gd name="T83" fmla="*/ 160 h 851"/>
                  <a:gd name="T84" fmla="*/ 24 w 765"/>
                  <a:gd name="T85" fmla="*/ 133 h 851"/>
                  <a:gd name="T86" fmla="*/ 59 w 765"/>
                  <a:gd name="T87" fmla="*/ 110 h 851"/>
                  <a:gd name="T88" fmla="*/ 98 w 765"/>
                  <a:gd name="T89" fmla="*/ 66 h 851"/>
                  <a:gd name="T90" fmla="*/ 141 w 765"/>
                  <a:gd name="T91" fmla="*/ 47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65" h="851">
                    <a:moveTo>
                      <a:pt x="141" y="47"/>
                    </a:moveTo>
                    <a:lnTo>
                      <a:pt x="165" y="0"/>
                    </a:lnTo>
                    <a:lnTo>
                      <a:pt x="353" y="78"/>
                    </a:lnTo>
                    <a:lnTo>
                      <a:pt x="361" y="137"/>
                    </a:lnTo>
                    <a:lnTo>
                      <a:pt x="376" y="157"/>
                    </a:lnTo>
                    <a:lnTo>
                      <a:pt x="396" y="184"/>
                    </a:lnTo>
                    <a:lnTo>
                      <a:pt x="408" y="223"/>
                    </a:lnTo>
                    <a:lnTo>
                      <a:pt x="451" y="321"/>
                    </a:lnTo>
                    <a:lnTo>
                      <a:pt x="482" y="439"/>
                    </a:lnTo>
                    <a:lnTo>
                      <a:pt x="498" y="517"/>
                    </a:lnTo>
                    <a:lnTo>
                      <a:pt x="647" y="521"/>
                    </a:lnTo>
                    <a:lnTo>
                      <a:pt x="670" y="533"/>
                    </a:lnTo>
                    <a:lnTo>
                      <a:pt x="741" y="533"/>
                    </a:lnTo>
                    <a:lnTo>
                      <a:pt x="760" y="564"/>
                    </a:lnTo>
                    <a:lnTo>
                      <a:pt x="764" y="599"/>
                    </a:lnTo>
                    <a:lnTo>
                      <a:pt x="756" y="635"/>
                    </a:lnTo>
                    <a:lnTo>
                      <a:pt x="694" y="646"/>
                    </a:lnTo>
                    <a:lnTo>
                      <a:pt x="662" y="689"/>
                    </a:lnTo>
                    <a:lnTo>
                      <a:pt x="604" y="705"/>
                    </a:lnTo>
                    <a:lnTo>
                      <a:pt x="561" y="705"/>
                    </a:lnTo>
                    <a:lnTo>
                      <a:pt x="506" y="713"/>
                    </a:lnTo>
                    <a:lnTo>
                      <a:pt x="506" y="736"/>
                    </a:lnTo>
                    <a:lnTo>
                      <a:pt x="506" y="779"/>
                    </a:lnTo>
                    <a:lnTo>
                      <a:pt x="502" y="811"/>
                    </a:lnTo>
                    <a:lnTo>
                      <a:pt x="474" y="811"/>
                    </a:lnTo>
                    <a:lnTo>
                      <a:pt x="443" y="819"/>
                    </a:lnTo>
                    <a:lnTo>
                      <a:pt x="408" y="846"/>
                    </a:lnTo>
                    <a:lnTo>
                      <a:pt x="369" y="846"/>
                    </a:lnTo>
                    <a:lnTo>
                      <a:pt x="333" y="846"/>
                    </a:lnTo>
                    <a:lnTo>
                      <a:pt x="278" y="827"/>
                    </a:lnTo>
                    <a:lnTo>
                      <a:pt x="220" y="834"/>
                    </a:lnTo>
                    <a:lnTo>
                      <a:pt x="157" y="850"/>
                    </a:lnTo>
                    <a:lnTo>
                      <a:pt x="102" y="838"/>
                    </a:lnTo>
                    <a:lnTo>
                      <a:pt x="63" y="795"/>
                    </a:lnTo>
                    <a:lnTo>
                      <a:pt x="67" y="744"/>
                    </a:lnTo>
                    <a:lnTo>
                      <a:pt x="51" y="685"/>
                    </a:lnTo>
                    <a:lnTo>
                      <a:pt x="43" y="607"/>
                    </a:lnTo>
                    <a:lnTo>
                      <a:pt x="24" y="537"/>
                    </a:lnTo>
                    <a:lnTo>
                      <a:pt x="0" y="431"/>
                    </a:lnTo>
                    <a:lnTo>
                      <a:pt x="4" y="321"/>
                    </a:lnTo>
                    <a:lnTo>
                      <a:pt x="4" y="227"/>
                    </a:lnTo>
                    <a:lnTo>
                      <a:pt x="8" y="160"/>
                    </a:lnTo>
                    <a:lnTo>
                      <a:pt x="24" y="133"/>
                    </a:lnTo>
                    <a:lnTo>
                      <a:pt x="59" y="110"/>
                    </a:lnTo>
                    <a:lnTo>
                      <a:pt x="98" y="66"/>
                    </a:lnTo>
                    <a:lnTo>
                      <a:pt x="141" y="47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4" name="Freeform 100"/>
              <p:cNvSpPr>
                <a:spLocks/>
              </p:cNvSpPr>
              <p:nvPr/>
            </p:nvSpPr>
            <p:spPr bwMode="auto">
              <a:xfrm>
                <a:off x="1230" y="2312"/>
                <a:ext cx="475" cy="784"/>
              </a:xfrm>
              <a:custGeom>
                <a:avLst/>
                <a:gdLst>
                  <a:gd name="T0" fmla="*/ 412 w 475"/>
                  <a:gd name="T1" fmla="*/ 647 h 784"/>
                  <a:gd name="T2" fmla="*/ 301 w 475"/>
                  <a:gd name="T3" fmla="*/ 639 h 784"/>
                  <a:gd name="T4" fmla="*/ 208 w 475"/>
                  <a:gd name="T5" fmla="*/ 613 h 784"/>
                  <a:gd name="T6" fmla="*/ 169 w 475"/>
                  <a:gd name="T7" fmla="*/ 538 h 784"/>
                  <a:gd name="T8" fmla="*/ 181 w 475"/>
                  <a:gd name="T9" fmla="*/ 492 h 784"/>
                  <a:gd name="T10" fmla="*/ 108 w 475"/>
                  <a:gd name="T11" fmla="*/ 391 h 784"/>
                  <a:gd name="T12" fmla="*/ 177 w 475"/>
                  <a:gd name="T13" fmla="*/ 438 h 784"/>
                  <a:gd name="T14" fmla="*/ 139 w 475"/>
                  <a:gd name="T15" fmla="*/ 348 h 784"/>
                  <a:gd name="T16" fmla="*/ 81 w 475"/>
                  <a:gd name="T17" fmla="*/ 233 h 784"/>
                  <a:gd name="T18" fmla="*/ 169 w 475"/>
                  <a:gd name="T19" fmla="*/ 330 h 784"/>
                  <a:gd name="T20" fmla="*/ 181 w 475"/>
                  <a:gd name="T21" fmla="*/ 178 h 784"/>
                  <a:gd name="T22" fmla="*/ 223 w 475"/>
                  <a:gd name="T23" fmla="*/ 124 h 784"/>
                  <a:gd name="T24" fmla="*/ 289 w 475"/>
                  <a:gd name="T25" fmla="*/ 101 h 784"/>
                  <a:gd name="T26" fmla="*/ 166 w 475"/>
                  <a:gd name="T27" fmla="*/ 58 h 784"/>
                  <a:gd name="T28" fmla="*/ 112 w 475"/>
                  <a:gd name="T29" fmla="*/ 105 h 784"/>
                  <a:gd name="T30" fmla="*/ 147 w 475"/>
                  <a:gd name="T31" fmla="*/ 58 h 784"/>
                  <a:gd name="T32" fmla="*/ 212 w 475"/>
                  <a:gd name="T33" fmla="*/ 39 h 784"/>
                  <a:gd name="T34" fmla="*/ 166 w 475"/>
                  <a:gd name="T35" fmla="*/ 19 h 784"/>
                  <a:gd name="T36" fmla="*/ 123 w 475"/>
                  <a:gd name="T37" fmla="*/ 0 h 784"/>
                  <a:gd name="T38" fmla="*/ 70 w 475"/>
                  <a:gd name="T39" fmla="*/ 43 h 784"/>
                  <a:gd name="T40" fmla="*/ 20 w 475"/>
                  <a:gd name="T41" fmla="*/ 85 h 784"/>
                  <a:gd name="T42" fmla="*/ 0 w 475"/>
                  <a:gd name="T43" fmla="*/ 158 h 784"/>
                  <a:gd name="T44" fmla="*/ 4 w 475"/>
                  <a:gd name="T45" fmla="*/ 295 h 784"/>
                  <a:gd name="T46" fmla="*/ 24 w 475"/>
                  <a:gd name="T47" fmla="*/ 457 h 784"/>
                  <a:gd name="T48" fmla="*/ 50 w 475"/>
                  <a:gd name="T49" fmla="*/ 617 h 784"/>
                  <a:gd name="T50" fmla="*/ 62 w 475"/>
                  <a:gd name="T51" fmla="*/ 718 h 784"/>
                  <a:gd name="T52" fmla="*/ 89 w 475"/>
                  <a:gd name="T53" fmla="*/ 764 h 784"/>
                  <a:gd name="T54" fmla="*/ 150 w 475"/>
                  <a:gd name="T55" fmla="*/ 783 h 784"/>
                  <a:gd name="T56" fmla="*/ 189 w 475"/>
                  <a:gd name="T57" fmla="*/ 775 h 784"/>
                  <a:gd name="T58" fmla="*/ 223 w 475"/>
                  <a:gd name="T59" fmla="*/ 733 h 784"/>
                  <a:gd name="T60" fmla="*/ 235 w 475"/>
                  <a:gd name="T61" fmla="*/ 721 h 784"/>
                  <a:gd name="T62" fmla="*/ 285 w 475"/>
                  <a:gd name="T63" fmla="*/ 760 h 784"/>
                  <a:gd name="T64" fmla="*/ 347 w 475"/>
                  <a:gd name="T65" fmla="*/ 775 h 784"/>
                  <a:gd name="T66" fmla="*/ 397 w 475"/>
                  <a:gd name="T67" fmla="*/ 768 h 784"/>
                  <a:gd name="T68" fmla="*/ 362 w 475"/>
                  <a:gd name="T69" fmla="*/ 736 h 784"/>
                  <a:gd name="T70" fmla="*/ 312 w 475"/>
                  <a:gd name="T71" fmla="*/ 678 h 784"/>
                  <a:gd name="T72" fmla="*/ 393 w 475"/>
                  <a:gd name="T73" fmla="*/ 725 h 784"/>
                  <a:gd name="T74" fmla="*/ 458 w 475"/>
                  <a:gd name="T75" fmla="*/ 748 h 784"/>
                  <a:gd name="T76" fmla="*/ 474 w 475"/>
                  <a:gd name="T77" fmla="*/ 718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75" h="784">
                    <a:moveTo>
                      <a:pt x="474" y="659"/>
                    </a:moveTo>
                    <a:lnTo>
                      <a:pt x="412" y="647"/>
                    </a:lnTo>
                    <a:lnTo>
                      <a:pt x="362" y="647"/>
                    </a:lnTo>
                    <a:lnTo>
                      <a:pt x="301" y="639"/>
                    </a:lnTo>
                    <a:lnTo>
                      <a:pt x="239" y="632"/>
                    </a:lnTo>
                    <a:lnTo>
                      <a:pt x="208" y="613"/>
                    </a:lnTo>
                    <a:lnTo>
                      <a:pt x="127" y="512"/>
                    </a:lnTo>
                    <a:lnTo>
                      <a:pt x="169" y="538"/>
                    </a:lnTo>
                    <a:lnTo>
                      <a:pt x="197" y="562"/>
                    </a:lnTo>
                    <a:lnTo>
                      <a:pt x="181" y="492"/>
                    </a:lnTo>
                    <a:lnTo>
                      <a:pt x="150" y="465"/>
                    </a:lnTo>
                    <a:lnTo>
                      <a:pt x="108" y="391"/>
                    </a:lnTo>
                    <a:lnTo>
                      <a:pt x="150" y="427"/>
                    </a:lnTo>
                    <a:lnTo>
                      <a:pt x="177" y="438"/>
                    </a:lnTo>
                    <a:lnTo>
                      <a:pt x="169" y="388"/>
                    </a:lnTo>
                    <a:lnTo>
                      <a:pt x="139" y="348"/>
                    </a:lnTo>
                    <a:lnTo>
                      <a:pt x="112" y="318"/>
                    </a:lnTo>
                    <a:lnTo>
                      <a:pt x="81" y="233"/>
                    </a:lnTo>
                    <a:lnTo>
                      <a:pt x="139" y="302"/>
                    </a:lnTo>
                    <a:lnTo>
                      <a:pt x="169" y="330"/>
                    </a:lnTo>
                    <a:lnTo>
                      <a:pt x="173" y="221"/>
                    </a:lnTo>
                    <a:lnTo>
                      <a:pt x="181" y="178"/>
                    </a:lnTo>
                    <a:lnTo>
                      <a:pt x="201" y="158"/>
                    </a:lnTo>
                    <a:lnTo>
                      <a:pt x="223" y="124"/>
                    </a:lnTo>
                    <a:lnTo>
                      <a:pt x="266" y="108"/>
                    </a:lnTo>
                    <a:lnTo>
                      <a:pt x="289" y="101"/>
                    </a:lnTo>
                    <a:lnTo>
                      <a:pt x="227" y="43"/>
                    </a:lnTo>
                    <a:lnTo>
                      <a:pt x="166" y="58"/>
                    </a:lnTo>
                    <a:lnTo>
                      <a:pt x="123" y="81"/>
                    </a:lnTo>
                    <a:lnTo>
                      <a:pt x="112" y="105"/>
                    </a:lnTo>
                    <a:lnTo>
                      <a:pt x="123" y="69"/>
                    </a:lnTo>
                    <a:lnTo>
                      <a:pt x="147" y="58"/>
                    </a:lnTo>
                    <a:lnTo>
                      <a:pt x="185" y="43"/>
                    </a:lnTo>
                    <a:lnTo>
                      <a:pt x="212" y="39"/>
                    </a:lnTo>
                    <a:lnTo>
                      <a:pt x="197" y="31"/>
                    </a:lnTo>
                    <a:lnTo>
                      <a:pt x="166" y="19"/>
                    </a:lnTo>
                    <a:lnTo>
                      <a:pt x="139" y="11"/>
                    </a:lnTo>
                    <a:lnTo>
                      <a:pt x="123" y="0"/>
                    </a:lnTo>
                    <a:lnTo>
                      <a:pt x="89" y="23"/>
                    </a:lnTo>
                    <a:lnTo>
                      <a:pt x="70" y="43"/>
                    </a:lnTo>
                    <a:lnTo>
                      <a:pt x="50" y="69"/>
                    </a:lnTo>
                    <a:lnTo>
                      <a:pt x="20" y="85"/>
                    </a:lnTo>
                    <a:lnTo>
                      <a:pt x="16" y="112"/>
                    </a:lnTo>
                    <a:lnTo>
                      <a:pt x="0" y="158"/>
                    </a:lnTo>
                    <a:lnTo>
                      <a:pt x="0" y="225"/>
                    </a:lnTo>
                    <a:lnTo>
                      <a:pt x="4" y="295"/>
                    </a:lnTo>
                    <a:lnTo>
                      <a:pt x="8" y="376"/>
                    </a:lnTo>
                    <a:lnTo>
                      <a:pt x="24" y="457"/>
                    </a:lnTo>
                    <a:lnTo>
                      <a:pt x="38" y="542"/>
                    </a:lnTo>
                    <a:lnTo>
                      <a:pt x="50" y="617"/>
                    </a:lnTo>
                    <a:lnTo>
                      <a:pt x="62" y="671"/>
                    </a:lnTo>
                    <a:lnTo>
                      <a:pt x="62" y="718"/>
                    </a:lnTo>
                    <a:lnTo>
                      <a:pt x="66" y="744"/>
                    </a:lnTo>
                    <a:lnTo>
                      <a:pt x="89" y="764"/>
                    </a:lnTo>
                    <a:lnTo>
                      <a:pt x="112" y="783"/>
                    </a:lnTo>
                    <a:lnTo>
                      <a:pt x="150" y="783"/>
                    </a:lnTo>
                    <a:lnTo>
                      <a:pt x="166" y="775"/>
                    </a:lnTo>
                    <a:lnTo>
                      <a:pt x="189" y="775"/>
                    </a:lnTo>
                    <a:lnTo>
                      <a:pt x="247" y="760"/>
                    </a:lnTo>
                    <a:lnTo>
                      <a:pt x="223" y="733"/>
                    </a:lnTo>
                    <a:lnTo>
                      <a:pt x="197" y="690"/>
                    </a:lnTo>
                    <a:lnTo>
                      <a:pt x="235" y="721"/>
                    </a:lnTo>
                    <a:lnTo>
                      <a:pt x="266" y="748"/>
                    </a:lnTo>
                    <a:lnTo>
                      <a:pt x="285" y="760"/>
                    </a:lnTo>
                    <a:lnTo>
                      <a:pt x="312" y="775"/>
                    </a:lnTo>
                    <a:lnTo>
                      <a:pt x="347" y="775"/>
                    </a:lnTo>
                    <a:lnTo>
                      <a:pt x="378" y="775"/>
                    </a:lnTo>
                    <a:lnTo>
                      <a:pt x="397" y="768"/>
                    </a:lnTo>
                    <a:lnTo>
                      <a:pt x="404" y="760"/>
                    </a:lnTo>
                    <a:lnTo>
                      <a:pt x="362" y="736"/>
                    </a:lnTo>
                    <a:lnTo>
                      <a:pt x="324" y="698"/>
                    </a:lnTo>
                    <a:lnTo>
                      <a:pt x="312" y="678"/>
                    </a:lnTo>
                    <a:lnTo>
                      <a:pt x="343" y="686"/>
                    </a:lnTo>
                    <a:lnTo>
                      <a:pt x="393" y="725"/>
                    </a:lnTo>
                    <a:lnTo>
                      <a:pt x="412" y="744"/>
                    </a:lnTo>
                    <a:lnTo>
                      <a:pt x="458" y="748"/>
                    </a:lnTo>
                    <a:lnTo>
                      <a:pt x="474" y="736"/>
                    </a:lnTo>
                    <a:lnTo>
                      <a:pt x="474" y="718"/>
                    </a:lnTo>
                    <a:lnTo>
                      <a:pt x="474" y="659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5" name="Freeform 101"/>
              <p:cNvSpPr>
                <a:spLocks/>
              </p:cNvSpPr>
              <p:nvPr/>
            </p:nvSpPr>
            <p:spPr bwMode="auto">
              <a:xfrm>
                <a:off x="1269" y="2707"/>
                <a:ext cx="130" cy="358"/>
              </a:xfrm>
              <a:custGeom>
                <a:avLst/>
                <a:gdLst>
                  <a:gd name="T0" fmla="*/ 129 w 130"/>
                  <a:gd name="T1" fmla="*/ 357 h 358"/>
                  <a:gd name="T2" fmla="*/ 107 w 130"/>
                  <a:gd name="T3" fmla="*/ 345 h 358"/>
                  <a:gd name="T4" fmla="*/ 81 w 130"/>
                  <a:gd name="T5" fmla="*/ 319 h 358"/>
                  <a:gd name="T6" fmla="*/ 59 w 130"/>
                  <a:gd name="T7" fmla="*/ 265 h 358"/>
                  <a:gd name="T8" fmla="*/ 48 w 130"/>
                  <a:gd name="T9" fmla="*/ 219 h 358"/>
                  <a:gd name="T10" fmla="*/ 34 w 130"/>
                  <a:gd name="T11" fmla="*/ 169 h 358"/>
                  <a:gd name="T12" fmla="*/ 23 w 130"/>
                  <a:gd name="T13" fmla="*/ 123 h 358"/>
                  <a:gd name="T14" fmla="*/ 11 w 130"/>
                  <a:gd name="T15" fmla="*/ 50 h 358"/>
                  <a:gd name="T16" fmla="*/ 0 w 130"/>
                  <a:gd name="T17" fmla="*/ 0 h 358"/>
                  <a:gd name="T18" fmla="*/ 26 w 130"/>
                  <a:gd name="T19" fmla="*/ 104 h 358"/>
                  <a:gd name="T20" fmla="*/ 48 w 130"/>
                  <a:gd name="T21" fmla="*/ 185 h 358"/>
                  <a:gd name="T22" fmla="*/ 74 w 130"/>
                  <a:gd name="T23" fmla="*/ 242 h 358"/>
                  <a:gd name="T24" fmla="*/ 115 w 130"/>
                  <a:gd name="T25" fmla="*/ 299 h 358"/>
                  <a:gd name="T26" fmla="*/ 129 w 130"/>
                  <a:gd name="T27" fmla="*/ 35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0" h="358">
                    <a:moveTo>
                      <a:pt x="129" y="357"/>
                    </a:moveTo>
                    <a:lnTo>
                      <a:pt x="107" y="345"/>
                    </a:lnTo>
                    <a:lnTo>
                      <a:pt x="81" y="319"/>
                    </a:lnTo>
                    <a:lnTo>
                      <a:pt x="59" y="265"/>
                    </a:lnTo>
                    <a:lnTo>
                      <a:pt x="48" y="219"/>
                    </a:lnTo>
                    <a:lnTo>
                      <a:pt x="34" y="169"/>
                    </a:lnTo>
                    <a:lnTo>
                      <a:pt x="23" y="123"/>
                    </a:lnTo>
                    <a:lnTo>
                      <a:pt x="11" y="50"/>
                    </a:lnTo>
                    <a:lnTo>
                      <a:pt x="0" y="0"/>
                    </a:lnTo>
                    <a:lnTo>
                      <a:pt x="26" y="104"/>
                    </a:lnTo>
                    <a:lnTo>
                      <a:pt x="48" y="185"/>
                    </a:lnTo>
                    <a:lnTo>
                      <a:pt x="74" y="242"/>
                    </a:lnTo>
                    <a:lnTo>
                      <a:pt x="115" y="299"/>
                    </a:lnTo>
                    <a:lnTo>
                      <a:pt x="129" y="357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6" name="Freeform 102"/>
              <p:cNvSpPr>
                <a:spLocks/>
              </p:cNvSpPr>
              <p:nvPr/>
            </p:nvSpPr>
            <p:spPr bwMode="auto">
              <a:xfrm>
                <a:off x="1410" y="2410"/>
                <a:ext cx="550" cy="545"/>
              </a:xfrm>
              <a:custGeom>
                <a:avLst/>
                <a:gdLst>
                  <a:gd name="T0" fmla="*/ 167 w 550"/>
                  <a:gd name="T1" fmla="*/ 23 h 545"/>
                  <a:gd name="T2" fmla="*/ 213 w 550"/>
                  <a:gd name="T3" fmla="*/ 101 h 545"/>
                  <a:gd name="T4" fmla="*/ 205 w 550"/>
                  <a:gd name="T5" fmla="*/ 177 h 545"/>
                  <a:gd name="T6" fmla="*/ 209 w 550"/>
                  <a:gd name="T7" fmla="*/ 266 h 545"/>
                  <a:gd name="T8" fmla="*/ 209 w 550"/>
                  <a:gd name="T9" fmla="*/ 290 h 545"/>
                  <a:gd name="T10" fmla="*/ 205 w 550"/>
                  <a:gd name="T11" fmla="*/ 320 h 545"/>
                  <a:gd name="T12" fmla="*/ 228 w 550"/>
                  <a:gd name="T13" fmla="*/ 339 h 545"/>
                  <a:gd name="T14" fmla="*/ 247 w 550"/>
                  <a:gd name="T15" fmla="*/ 367 h 545"/>
                  <a:gd name="T16" fmla="*/ 286 w 550"/>
                  <a:gd name="T17" fmla="*/ 367 h 545"/>
                  <a:gd name="T18" fmla="*/ 410 w 550"/>
                  <a:gd name="T19" fmla="*/ 371 h 545"/>
                  <a:gd name="T20" fmla="*/ 471 w 550"/>
                  <a:gd name="T21" fmla="*/ 389 h 545"/>
                  <a:gd name="T22" fmla="*/ 549 w 550"/>
                  <a:gd name="T23" fmla="*/ 409 h 545"/>
                  <a:gd name="T24" fmla="*/ 549 w 550"/>
                  <a:gd name="T25" fmla="*/ 471 h 545"/>
                  <a:gd name="T26" fmla="*/ 499 w 550"/>
                  <a:gd name="T27" fmla="*/ 459 h 545"/>
                  <a:gd name="T28" fmla="*/ 487 w 550"/>
                  <a:gd name="T29" fmla="*/ 429 h 545"/>
                  <a:gd name="T30" fmla="*/ 483 w 550"/>
                  <a:gd name="T31" fmla="*/ 482 h 545"/>
                  <a:gd name="T32" fmla="*/ 448 w 550"/>
                  <a:gd name="T33" fmla="*/ 525 h 545"/>
                  <a:gd name="T34" fmla="*/ 364 w 550"/>
                  <a:gd name="T35" fmla="*/ 540 h 545"/>
                  <a:gd name="T36" fmla="*/ 375 w 550"/>
                  <a:gd name="T37" fmla="*/ 513 h 545"/>
                  <a:gd name="T38" fmla="*/ 421 w 550"/>
                  <a:gd name="T39" fmla="*/ 459 h 545"/>
                  <a:gd name="T40" fmla="*/ 382 w 550"/>
                  <a:gd name="T41" fmla="*/ 436 h 545"/>
                  <a:gd name="T42" fmla="*/ 364 w 550"/>
                  <a:gd name="T43" fmla="*/ 486 h 545"/>
                  <a:gd name="T44" fmla="*/ 298 w 550"/>
                  <a:gd name="T45" fmla="*/ 536 h 545"/>
                  <a:gd name="T46" fmla="*/ 217 w 550"/>
                  <a:gd name="T47" fmla="*/ 536 h 545"/>
                  <a:gd name="T48" fmla="*/ 309 w 550"/>
                  <a:gd name="T49" fmla="*/ 475 h 545"/>
                  <a:gd name="T50" fmla="*/ 348 w 550"/>
                  <a:gd name="T51" fmla="*/ 436 h 545"/>
                  <a:gd name="T52" fmla="*/ 324 w 550"/>
                  <a:gd name="T53" fmla="*/ 413 h 545"/>
                  <a:gd name="T54" fmla="*/ 294 w 550"/>
                  <a:gd name="T55" fmla="*/ 455 h 545"/>
                  <a:gd name="T56" fmla="*/ 236 w 550"/>
                  <a:gd name="T57" fmla="*/ 502 h 545"/>
                  <a:gd name="T58" fmla="*/ 185 w 550"/>
                  <a:gd name="T59" fmla="*/ 525 h 545"/>
                  <a:gd name="T60" fmla="*/ 120 w 550"/>
                  <a:gd name="T61" fmla="*/ 532 h 545"/>
                  <a:gd name="T62" fmla="*/ 163 w 550"/>
                  <a:gd name="T63" fmla="*/ 502 h 545"/>
                  <a:gd name="T64" fmla="*/ 209 w 550"/>
                  <a:gd name="T65" fmla="*/ 459 h 545"/>
                  <a:gd name="T66" fmla="*/ 197 w 550"/>
                  <a:gd name="T67" fmla="*/ 436 h 545"/>
                  <a:gd name="T68" fmla="*/ 174 w 550"/>
                  <a:gd name="T69" fmla="*/ 475 h 545"/>
                  <a:gd name="T70" fmla="*/ 124 w 550"/>
                  <a:gd name="T71" fmla="*/ 510 h 545"/>
                  <a:gd name="T72" fmla="*/ 62 w 550"/>
                  <a:gd name="T73" fmla="*/ 513 h 545"/>
                  <a:gd name="T74" fmla="*/ 28 w 550"/>
                  <a:gd name="T75" fmla="*/ 463 h 545"/>
                  <a:gd name="T76" fmla="*/ 139 w 550"/>
                  <a:gd name="T77" fmla="*/ 447 h 545"/>
                  <a:gd name="T78" fmla="*/ 209 w 550"/>
                  <a:gd name="T79" fmla="*/ 405 h 545"/>
                  <a:gd name="T80" fmla="*/ 221 w 550"/>
                  <a:gd name="T81" fmla="*/ 371 h 545"/>
                  <a:gd name="T82" fmla="*/ 193 w 550"/>
                  <a:gd name="T83" fmla="*/ 389 h 545"/>
                  <a:gd name="T84" fmla="*/ 116 w 550"/>
                  <a:gd name="T85" fmla="*/ 436 h 545"/>
                  <a:gd name="T86" fmla="*/ 28 w 550"/>
                  <a:gd name="T87" fmla="*/ 463 h 545"/>
                  <a:gd name="T88" fmla="*/ 12 w 550"/>
                  <a:gd name="T89" fmla="*/ 359 h 545"/>
                  <a:gd name="T90" fmla="*/ 62 w 550"/>
                  <a:gd name="T91" fmla="*/ 347 h 545"/>
                  <a:gd name="T92" fmla="*/ 167 w 550"/>
                  <a:gd name="T93" fmla="*/ 355 h 545"/>
                  <a:gd name="T94" fmla="*/ 185 w 550"/>
                  <a:gd name="T95" fmla="*/ 336 h 545"/>
                  <a:gd name="T96" fmla="*/ 128 w 550"/>
                  <a:gd name="T97" fmla="*/ 343 h 545"/>
                  <a:gd name="T98" fmla="*/ 12 w 550"/>
                  <a:gd name="T99" fmla="*/ 320 h 545"/>
                  <a:gd name="T100" fmla="*/ 4 w 550"/>
                  <a:gd name="T101" fmla="*/ 228 h 545"/>
                  <a:gd name="T102" fmla="*/ 8 w 550"/>
                  <a:gd name="T103" fmla="*/ 123 h 545"/>
                  <a:gd name="T104" fmla="*/ 66 w 550"/>
                  <a:gd name="T105" fmla="*/ 73 h 545"/>
                  <a:gd name="T106" fmla="*/ 8 w 550"/>
                  <a:gd name="T107" fmla="*/ 97 h 545"/>
                  <a:gd name="T108" fmla="*/ 38 w 550"/>
                  <a:gd name="T109" fmla="*/ 34 h 545"/>
                  <a:gd name="T110" fmla="*/ 101 w 550"/>
                  <a:gd name="T111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0" h="545">
                    <a:moveTo>
                      <a:pt x="101" y="0"/>
                    </a:moveTo>
                    <a:lnTo>
                      <a:pt x="167" y="23"/>
                    </a:lnTo>
                    <a:lnTo>
                      <a:pt x="197" y="46"/>
                    </a:lnTo>
                    <a:lnTo>
                      <a:pt x="213" y="101"/>
                    </a:lnTo>
                    <a:lnTo>
                      <a:pt x="213" y="150"/>
                    </a:lnTo>
                    <a:lnTo>
                      <a:pt x="205" y="177"/>
                    </a:lnTo>
                    <a:lnTo>
                      <a:pt x="209" y="228"/>
                    </a:lnTo>
                    <a:lnTo>
                      <a:pt x="209" y="266"/>
                    </a:lnTo>
                    <a:lnTo>
                      <a:pt x="201" y="278"/>
                    </a:lnTo>
                    <a:lnTo>
                      <a:pt x="209" y="290"/>
                    </a:lnTo>
                    <a:lnTo>
                      <a:pt x="217" y="305"/>
                    </a:lnTo>
                    <a:lnTo>
                      <a:pt x="205" y="320"/>
                    </a:lnTo>
                    <a:lnTo>
                      <a:pt x="205" y="336"/>
                    </a:lnTo>
                    <a:lnTo>
                      <a:pt x="228" y="339"/>
                    </a:lnTo>
                    <a:lnTo>
                      <a:pt x="225" y="355"/>
                    </a:lnTo>
                    <a:lnTo>
                      <a:pt x="247" y="367"/>
                    </a:lnTo>
                    <a:lnTo>
                      <a:pt x="271" y="359"/>
                    </a:lnTo>
                    <a:lnTo>
                      <a:pt x="286" y="367"/>
                    </a:lnTo>
                    <a:lnTo>
                      <a:pt x="352" y="374"/>
                    </a:lnTo>
                    <a:lnTo>
                      <a:pt x="410" y="371"/>
                    </a:lnTo>
                    <a:lnTo>
                      <a:pt x="448" y="374"/>
                    </a:lnTo>
                    <a:lnTo>
                      <a:pt x="471" y="389"/>
                    </a:lnTo>
                    <a:lnTo>
                      <a:pt x="529" y="389"/>
                    </a:lnTo>
                    <a:lnTo>
                      <a:pt x="549" y="409"/>
                    </a:lnTo>
                    <a:lnTo>
                      <a:pt x="549" y="433"/>
                    </a:lnTo>
                    <a:lnTo>
                      <a:pt x="549" y="471"/>
                    </a:lnTo>
                    <a:lnTo>
                      <a:pt x="499" y="482"/>
                    </a:lnTo>
                    <a:lnTo>
                      <a:pt x="499" y="459"/>
                    </a:lnTo>
                    <a:lnTo>
                      <a:pt x="499" y="436"/>
                    </a:lnTo>
                    <a:lnTo>
                      <a:pt x="487" y="429"/>
                    </a:lnTo>
                    <a:lnTo>
                      <a:pt x="483" y="451"/>
                    </a:lnTo>
                    <a:lnTo>
                      <a:pt x="483" y="482"/>
                    </a:lnTo>
                    <a:lnTo>
                      <a:pt x="471" y="502"/>
                    </a:lnTo>
                    <a:lnTo>
                      <a:pt x="448" y="525"/>
                    </a:lnTo>
                    <a:lnTo>
                      <a:pt x="402" y="532"/>
                    </a:lnTo>
                    <a:lnTo>
                      <a:pt x="364" y="540"/>
                    </a:lnTo>
                    <a:lnTo>
                      <a:pt x="317" y="544"/>
                    </a:lnTo>
                    <a:lnTo>
                      <a:pt x="375" y="513"/>
                    </a:lnTo>
                    <a:lnTo>
                      <a:pt x="410" y="482"/>
                    </a:lnTo>
                    <a:lnTo>
                      <a:pt x="421" y="459"/>
                    </a:lnTo>
                    <a:lnTo>
                      <a:pt x="413" y="436"/>
                    </a:lnTo>
                    <a:lnTo>
                      <a:pt x="382" y="436"/>
                    </a:lnTo>
                    <a:lnTo>
                      <a:pt x="371" y="459"/>
                    </a:lnTo>
                    <a:lnTo>
                      <a:pt x="364" y="486"/>
                    </a:lnTo>
                    <a:lnTo>
                      <a:pt x="332" y="513"/>
                    </a:lnTo>
                    <a:lnTo>
                      <a:pt x="298" y="536"/>
                    </a:lnTo>
                    <a:lnTo>
                      <a:pt x="267" y="540"/>
                    </a:lnTo>
                    <a:lnTo>
                      <a:pt x="217" y="536"/>
                    </a:lnTo>
                    <a:lnTo>
                      <a:pt x="271" y="498"/>
                    </a:lnTo>
                    <a:lnTo>
                      <a:pt x="309" y="475"/>
                    </a:lnTo>
                    <a:lnTo>
                      <a:pt x="336" y="451"/>
                    </a:lnTo>
                    <a:lnTo>
                      <a:pt x="348" y="436"/>
                    </a:lnTo>
                    <a:lnTo>
                      <a:pt x="344" y="417"/>
                    </a:lnTo>
                    <a:lnTo>
                      <a:pt x="324" y="413"/>
                    </a:lnTo>
                    <a:lnTo>
                      <a:pt x="306" y="433"/>
                    </a:lnTo>
                    <a:lnTo>
                      <a:pt x="294" y="455"/>
                    </a:lnTo>
                    <a:lnTo>
                      <a:pt x="267" y="486"/>
                    </a:lnTo>
                    <a:lnTo>
                      <a:pt x="236" y="502"/>
                    </a:lnTo>
                    <a:lnTo>
                      <a:pt x="209" y="513"/>
                    </a:lnTo>
                    <a:lnTo>
                      <a:pt x="185" y="525"/>
                    </a:lnTo>
                    <a:lnTo>
                      <a:pt x="155" y="532"/>
                    </a:lnTo>
                    <a:lnTo>
                      <a:pt x="120" y="532"/>
                    </a:lnTo>
                    <a:lnTo>
                      <a:pt x="85" y="525"/>
                    </a:lnTo>
                    <a:lnTo>
                      <a:pt x="163" y="502"/>
                    </a:lnTo>
                    <a:lnTo>
                      <a:pt x="189" y="486"/>
                    </a:lnTo>
                    <a:lnTo>
                      <a:pt x="209" y="459"/>
                    </a:lnTo>
                    <a:lnTo>
                      <a:pt x="213" y="436"/>
                    </a:lnTo>
                    <a:lnTo>
                      <a:pt x="197" y="436"/>
                    </a:lnTo>
                    <a:lnTo>
                      <a:pt x="185" y="455"/>
                    </a:lnTo>
                    <a:lnTo>
                      <a:pt x="174" y="475"/>
                    </a:lnTo>
                    <a:lnTo>
                      <a:pt x="147" y="490"/>
                    </a:lnTo>
                    <a:lnTo>
                      <a:pt x="124" y="510"/>
                    </a:lnTo>
                    <a:lnTo>
                      <a:pt x="89" y="525"/>
                    </a:lnTo>
                    <a:lnTo>
                      <a:pt x="62" y="513"/>
                    </a:lnTo>
                    <a:lnTo>
                      <a:pt x="50" y="502"/>
                    </a:lnTo>
                    <a:lnTo>
                      <a:pt x="28" y="463"/>
                    </a:lnTo>
                    <a:lnTo>
                      <a:pt x="66" y="455"/>
                    </a:lnTo>
                    <a:lnTo>
                      <a:pt x="139" y="447"/>
                    </a:lnTo>
                    <a:lnTo>
                      <a:pt x="185" y="425"/>
                    </a:lnTo>
                    <a:lnTo>
                      <a:pt x="209" y="405"/>
                    </a:lnTo>
                    <a:lnTo>
                      <a:pt x="217" y="382"/>
                    </a:lnTo>
                    <a:lnTo>
                      <a:pt x="221" y="371"/>
                    </a:lnTo>
                    <a:lnTo>
                      <a:pt x="209" y="371"/>
                    </a:lnTo>
                    <a:lnTo>
                      <a:pt x="193" y="389"/>
                    </a:lnTo>
                    <a:lnTo>
                      <a:pt x="171" y="421"/>
                    </a:lnTo>
                    <a:lnTo>
                      <a:pt x="116" y="436"/>
                    </a:lnTo>
                    <a:lnTo>
                      <a:pt x="66" y="451"/>
                    </a:lnTo>
                    <a:lnTo>
                      <a:pt x="28" y="463"/>
                    </a:lnTo>
                    <a:lnTo>
                      <a:pt x="12" y="401"/>
                    </a:lnTo>
                    <a:lnTo>
                      <a:pt x="12" y="359"/>
                    </a:lnTo>
                    <a:lnTo>
                      <a:pt x="12" y="320"/>
                    </a:lnTo>
                    <a:lnTo>
                      <a:pt x="62" y="347"/>
                    </a:lnTo>
                    <a:lnTo>
                      <a:pt x="120" y="359"/>
                    </a:lnTo>
                    <a:lnTo>
                      <a:pt x="167" y="355"/>
                    </a:lnTo>
                    <a:lnTo>
                      <a:pt x="177" y="351"/>
                    </a:lnTo>
                    <a:lnTo>
                      <a:pt x="185" y="336"/>
                    </a:lnTo>
                    <a:lnTo>
                      <a:pt x="159" y="336"/>
                    </a:lnTo>
                    <a:lnTo>
                      <a:pt x="128" y="343"/>
                    </a:lnTo>
                    <a:lnTo>
                      <a:pt x="58" y="347"/>
                    </a:lnTo>
                    <a:lnTo>
                      <a:pt x="12" y="320"/>
                    </a:lnTo>
                    <a:lnTo>
                      <a:pt x="8" y="266"/>
                    </a:lnTo>
                    <a:lnTo>
                      <a:pt x="4" y="228"/>
                    </a:lnTo>
                    <a:lnTo>
                      <a:pt x="0" y="189"/>
                    </a:lnTo>
                    <a:lnTo>
                      <a:pt x="8" y="123"/>
                    </a:lnTo>
                    <a:lnTo>
                      <a:pt x="24" y="101"/>
                    </a:lnTo>
                    <a:lnTo>
                      <a:pt x="66" y="73"/>
                    </a:lnTo>
                    <a:lnTo>
                      <a:pt x="50" y="73"/>
                    </a:lnTo>
                    <a:lnTo>
                      <a:pt x="8" y="97"/>
                    </a:lnTo>
                    <a:lnTo>
                      <a:pt x="24" y="54"/>
                    </a:lnTo>
                    <a:lnTo>
                      <a:pt x="38" y="34"/>
                    </a:lnTo>
                    <a:lnTo>
                      <a:pt x="50" y="19"/>
                    </a:lnTo>
                    <a:lnTo>
                      <a:pt x="101" y="0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7" name="Freeform 103"/>
              <p:cNvSpPr>
                <a:spLocks/>
              </p:cNvSpPr>
              <p:nvPr/>
            </p:nvSpPr>
            <p:spPr bwMode="auto">
              <a:xfrm>
                <a:off x="1449" y="2617"/>
                <a:ext cx="134" cy="115"/>
              </a:xfrm>
              <a:custGeom>
                <a:avLst/>
                <a:gdLst>
                  <a:gd name="T0" fmla="*/ 133 w 134"/>
                  <a:gd name="T1" fmla="*/ 0 h 115"/>
                  <a:gd name="T2" fmla="*/ 133 w 134"/>
                  <a:gd name="T3" fmla="*/ 7 h 115"/>
                  <a:gd name="T4" fmla="*/ 115 w 134"/>
                  <a:gd name="T5" fmla="*/ 30 h 115"/>
                  <a:gd name="T6" fmla="*/ 100 w 134"/>
                  <a:gd name="T7" fmla="*/ 44 h 115"/>
                  <a:gd name="T8" fmla="*/ 63 w 134"/>
                  <a:gd name="T9" fmla="*/ 70 h 115"/>
                  <a:gd name="T10" fmla="*/ 48 w 134"/>
                  <a:gd name="T11" fmla="*/ 81 h 115"/>
                  <a:gd name="T12" fmla="*/ 15 w 134"/>
                  <a:gd name="T13" fmla="*/ 107 h 115"/>
                  <a:gd name="T14" fmla="*/ 52 w 134"/>
                  <a:gd name="T15" fmla="*/ 95 h 115"/>
                  <a:gd name="T16" fmla="*/ 89 w 134"/>
                  <a:gd name="T17" fmla="*/ 81 h 115"/>
                  <a:gd name="T18" fmla="*/ 126 w 134"/>
                  <a:gd name="T19" fmla="*/ 81 h 115"/>
                  <a:gd name="T20" fmla="*/ 123 w 134"/>
                  <a:gd name="T21" fmla="*/ 92 h 115"/>
                  <a:gd name="T22" fmla="*/ 63 w 134"/>
                  <a:gd name="T23" fmla="*/ 103 h 115"/>
                  <a:gd name="T24" fmla="*/ 34 w 134"/>
                  <a:gd name="T25" fmla="*/ 114 h 115"/>
                  <a:gd name="T26" fmla="*/ 15 w 134"/>
                  <a:gd name="T27" fmla="*/ 114 h 115"/>
                  <a:gd name="T28" fmla="*/ 0 w 134"/>
                  <a:gd name="T29" fmla="*/ 110 h 115"/>
                  <a:gd name="T30" fmla="*/ 0 w 134"/>
                  <a:gd name="T31" fmla="*/ 99 h 115"/>
                  <a:gd name="T32" fmla="*/ 11 w 134"/>
                  <a:gd name="T33" fmla="*/ 88 h 115"/>
                  <a:gd name="T34" fmla="*/ 30 w 134"/>
                  <a:gd name="T35" fmla="*/ 70 h 115"/>
                  <a:gd name="T36" fmla="*/ 48 w 134"/>
                  <a:gd name="T37" fmla="*/ 48 h 115"/>
                  <a:gd name="T38" fmla="*/ 67 w 134"/>
                  <a:gd name="T39" fmla="*/ 22 h 115"/>
                  <a:gd name="T40" fmla="*/ 92 w 134"/>
                  <a:gd name="T41" fmla="*/ 7 h 115"/>
                  <a:gd name="T42" fmla="*/ 115 w 134"/>
                  <a:gd name="T43" fmla="*/ 0 h 115"/>
                  <a:gd name="T44" fmla="*/ 133 w 134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4" h="115">
                    <a:moveTo>
                      <a:pt x="133" y="0"/>
                    </a:moveTo>
                    <a:lnTo>
                      <a:pt x="133" y="7"/>
                    </a:lnTo>
                    <a:lnTo>
                      <a:pt x="115" y="30"/>
                    </a:lnTo>
                    <a:lnTo>
                      <a:pt x="100" y="44"/>
                    </a:lnTo>
                    <a:lnTo>
                      <a:pt x="63" y="70"/>
                    </a:lnTo>
                    <a:lnTo>
                      <a:pt x="48" y="81"/>
                    </a:lnTo>
                    <a:lnTo>
                      <a:pt x="15" y="107"/>
                    </a:lnTo>
                    <a:lnTo>
                      <a:pt x="52" y="95"/>
                    </a:lnTo>
                    <a:lnTo>
                      <a:pt x="89" y="81"/>
                    </a:lnTo>
                    <a:lnTo>
                      <a:pt x="126" y="81"/>
                    </a:lnTo>
                    <a:lnTo>
                      <a:pt x="123" y="92"/>
                    </a:lnTo>
                    <a:lnTo>
                      <a:pt x="63" y="103"/>
                    </a:lnTo>
                    <a:lnTo>
                      <a:pt x="34" y="114"/>
                    </a:lnTo>
                    <a:lnTo>
                      <a:pt x="15" y="114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11" y="88"/>
                    </a:lnTo>
                    <a:lnTo>
                      <a:pt x="30" y="70"/>
                    </a:lnTo>
                    <a:lnTo>
                      <a:pt x="48" y="48"/>
                    </a:lnTo>
                    <a:lnTo>
                      <a:pt x="67" y="22"/>
                    </a:lnTo>
                    <a:lnTo>
                      <a:pt x="92" y="7"/>
                    </a:lnTo>
                    <a:lnTo>
                      <a:pt x="115" y="0"/>
                    </a:lnTo>
                    <a:lnTo>
                      <a:pt x="133" y="0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8" name="Freeform 104"/>
              <p:cNvSpPr>
                <a:spLocks/>
              </p:cNvSpPr>
              <p:nvPr/>
            </p:nvSpPr>
            <p:spPr bwMode="auto">
              <a:xfrm>
                <a:off x="1453" y="2512"/>
                <a:ext cx="123" cy="157"/>
              </a:xfrm>
              <a:custGeom>
                <a:avLst/>
                <a:gdLst>
                  <a:gd name="T0" fmla="*/ 99 w 123"/>
                  <a:gd name="T1" fmla="*/ 0 h 157"/>
                  <a:gd name="T2" fmla="*/ 114 w 123"/>
                  <a:gd name="T3" fmla="*/ 3 h 157"/>
                  <a:gd name="T4" fmla="*/ 122 w 123"/>
                  <a:gd name="T5" fmla="*/ 18 h 157"/>
                  <a:gd name="T6" fmla="*/ 118 w 123"/>
                  <a:gd name="T7" fmla="*/ 29 h 157"/>
                  <a:gd name="T8" fmla="*/ 111 w 123"/>
                  <a:gd name="T9" fmla="*/ 45 h 157"/>
                  <a:gd name="T10" fmla="*/ 96 w 123"/>
                  <a:gd name="T11" fmla="*/ 51 h 157"/>
                  <a:gd name="T12" fmla="*/ 70 w 123"/>
                  <a:gd name="T13" fmla="*/ 67 h 157"/>
                  <a:gd name="T14" fmla="*/ 44 w 123"/>
                  <a:gd name="T15" fmla="*/ 89 h 157"/>
                  <a:gd name="T16" fmla="*/ 26 w 123"/>
                  <a:gd name="T17" fmla="*/ 115 h 157"/>
                  <a:gd name="T18" fmla="*/ 8 w 123"/>
                  <a:gd name="T19" fmla="*/ 145 h 157"/>
                  <a:gd name="T20" fmla="*/ 0 w 123"/>
                  <a:gd name="T21" fmla="*/ 156 h 157"/>
                  <a:gd name="T22" fmla="*/ 8 w 123"/>
                  <a:gd name="T23" fmla="*/ 119 h 157"/>
                  <a:gd name="T24" fmla="*/ 11 w 123"/>
                  <a:gd name="T25" fmla="*/ 89 h 157"/>
                  <a:gd name="T26" fmla="*/ 19 w 123"/>
                  <a:gd name="T27" fmla="*/ 63 h 157"/>
                  <a:gd name="T28" fmla="*/ 38 w 123"/>
                  <a:gd name="T29" fmla="*/ 37 h 157"/>
                  <a:gd name="T30" fmla="*/ 82 w 123"/>
                  <a:gd name="T31" fmla="*/ 3 h 157"/>
                  <a:gd name="T32" fmla="*/ 99 w 123"/>
                  <a:gd name="T3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" h="157">
                    <a:moveTo>
                      <a:pt x="99" y="0"/>
                    </a:moveTo>
                    <a:lnTo>
                      <a:pt x="114" y="3"/>
                    </a:lnTo>
                    <a:lnTo>
                      <a:pt x="122" y="18"/>
                    </a:lnTo>
                    <a:lnTo>
                      <a:pt x="118" y="29"/>
                    </a:lnTo>
                    <a:lnTo>
                      <a:pt x="111" y="45"/>
                    </a:lnTo>
                    <a:lnTo>
                      <a:pt x="96" y="51"/>
                    </a:lnTo>
                    <a:lnTo>
                      <a:pt x="70" y="67"/>
                    </a:lnTo>
                    <a:lnTo>
                      <a:pt x="44" y="89"/>
                    </a:lnTo>
                    <a:lnTo>
                      <a:pt x="26" y="115"/>
                    </a:lnTo>
                    <a:lnTo>
                      <a:pt x="8" y="145"/>
                    </a:lnTo>
                    <a:lnTo>
                      <a:pt x="0" y="156"/>
                    </a:lnTo>
                    <a:lnTo>
                      <a:pt x="8" y="119"/>
                    </a:lnTo>
                    <a:lnTo>
                      <a:pt x="11" y="89"/>
                    </a:lnTo>
                    <a:lnTo>
                      <a:pt x="19" y="63"/>
                    </a:lnTo>
                    <a:lnTo>
                      <a:pt x="38" y="37"/>
                    </a:lnTo>
                    <a:lnTo>
                      <a:pt x="82" y="3"/>
                    </a:lnTo>
                    <a:lnTo>
                      <a:pt x="99" y="0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9" name="Freeform 105"/>
              <p:cNvSpPr>
                <a:spLocks/>
              </p:cNvSpPr>
              <p:nvPr/>
            </p:nvSpPr>
            <p:spPr bwMode="auto">
              <a:xfrm>
                <a:off x="1469" y="2351"/>
                <a:ext cx="130" cy="87"/>
              </a:xfrm>
              <a:custGeom>
                <a:avLst/>
                <a:gdLst>
                  <a:gd name="T0" fmla="*/ 129 w 130"/>
                  <a:gd name="T1" fmla="*/ 86 h 87"/>
                  <a:gd name="T2" fmla="*/ 107 w 130"/>
                  <a:gd name="T3" fmla="*/ 68 h 87"/>
                  <a:gd name="T4" fmla="*/ 70 w 130"/>
                  <a:gd name="T5" fmla="*/ 54 h 87"/>
                  <a:gd name="T6" fmla="*/ 44 w 130"/>
                  <a:gd name="T7" fmla="*/ 47 h 87"/>
                  <a:gd name="T8" fmla="*/ 0 w 130"/>
                  <a:gd name="T9" fmla="*/ 0 h 87"/>
                  <a:gd name="T10" fmla="*/ 33 w 130"/>
                  <a:gd name="T11" fmla="*/ 18 h 87"/>
                  <a:gd name="T12" fmla="*/ 63 w 130"/>
                  <a:gd name="T13" fmla="*/ 32 h 87"/>
                  <a:gd name="T14" fmla="*/ 85 w 130"/>
                  <a:gd name="T15" fmla="*/ 43 h 87"/>
                  <a:gd name="T16" fmla="*/ 96 w 130"/>
                  <a:gd name="T17" fmla="*/ 54 h 87"/>
                  <a:gd name="T18" fmla="*/ 129 w 130"/>
                  <a:gd name="T19" fmla="*/ 8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0" h="87">
                    <a:moveTo>
                      <a:pt x="129" y="86"/>
                    </a:moveTo>
                    <a:lnTo>
                      <a:pt x="107" y="68"/>
                    </a:lnTo>
                    <a:lnTo>
                      <a:pt x="70" y="54"/>
                    </a:lnTo>
                    <a:lnTo>
                      <a:pt x="44" y="47"/>
                    </a:lnTo>
                    <a:lnTo>
                      <a:pt x="0" y="0"/>
                    </a:lnTo>
                    <a:lnTo>
                      <a:pt x="33" y="18"/>
                    </a:lnTo>
                    <a:lnTo>
                      <a:pt x="63" y="32"/>
                    </a:lnTo>
                    <a:lnTo>
                      <a:pt x="85" y="43"/>
                    </a:lnTo>
                    <a:lnTo>
                      <a:pt x="96" y="54"/>
                    </a:lnTo>
                    <a:lnTo>
                      <a:pt x="129" y="86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0" name="Freeform 106"/>
              <p:cNvSpPr>
                <a:spLocks/>
              </p:cNvSpPr>
              <p:nvPr/>
            </p:nvSpPr>
            <p:spPr bwMode="auto">
              <a:xfrm>
                <a:off x="1630" y="2523"/>
                <a:ext cx="71" cy="236"/>
              </a:xfrm>
              <a:custGeom>
                <a:avLst/>
                <a:gdLst>
                  <a:gd name="T0" fmla="*/ 70 w 71"/>
                  <a:gd name="T1" fmla="*/ 235 h 236"/>
                  <a:gd name="T2" fmla="*/ 35 w 71"/>
                  <a:gd name="T3" fmla="*/ 235 h 236"/>
                  <a:gd name="T4" fmla="*/ 24 w 71"/>
                  <a:gd name="T5" fmla="*/ 235 h 236"/>
                  <a:gd name="T6" fmla="*/ 24 w 71"/>
                  <a:gd name="T7" fmla="*/ 223 h 236"/>
                  <a:gd name="T8" fmla="*/ 17 w 71"/>
                  <a:gd name="T9" fmla="*/ 217 h 236"/>
                  <a:gd name="T10" fmla="*/ 7 w 71"/>
                  <a:gd name="T11" fmla="*/ 209 h 236"/>
                  <a:gd name="T12" fmla="*/ 10 w 71"/>
                  <a:gd name="T13" fmla="*/ 201 h 236"/>
                  <a:gd name="T14" fmla="*/ 10 w 71"/>
                  <a:gd name="T15" fmla="*/ 190 h 236"/>
                  <a:gd name="T16" fmla="*/ 4 w 71"/>
                  <a:gd name="T17" fmla="*/ 175 h 236"/>
                  <a:gd name="T18" fmla="*/ 4 w 71"/>
                  <a:gd name="T19" fmla="*/ 160 h 236"/>
                  <a:gd name="T20" fmla="*/ 7 w 71"/>
                  <a:gd name="T21" fmla="*/ 140 h 236"/>
                  <a:gd name="T22" fmla="*/ 7 w 71"/>
                  <a:gd name="T23" fmla="*/ 103 h 236"/>
                  <a:gd name="T24" fmla="*/ 0 w 71"/>
                  <a:gd name="T25" fmla="*/ 69 h 236"/>
                  <a:gd name="T26" fmla="*/ 4 w 71"/>
                  <a:gd name="T27" fmla="*/ 45 h 236"/>
                  <a:gd name="T28" fmla="*/ 4 w 71"/>
                  <a:gd name="T29" fmla="*/ 0 h 236"/>
                  <a:gd name="T30" fmla="*/ 24 w 71"/>
                  <a:gd name="T31" fmla="*/ 65 h 236"/>
                  <a:gd name="T32" fmla="*/ 42 w 71"/>
                  <a:gd name="T33" fmla="*/ 130 h 236"/>
                  <a:gd name="T34" fmla="*/ 56 w 71"/>
                  <a:gd name="T35" fmla="*/ 193 h 236"/>
                  <a:gd name="T36" fmla="*/ 70 w 71"/>
                  <a:gd name="T37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1" h="236">
                    <a:moveTo>
                      <a:pt x="70" y="235"/>
                    </a:moveTo>
                    <a:lnTo>
                      <a:pt x="35" y="235"/>
                    </a:lnTo>
                    <a:lnTo>
                      <a:pt x="24" y="235"/>
                    </a:lnTo>
                    <a:lnTo>
                      <a:pt x="24" y="223"/>
                    </a:lnTo>
                    <a:lnTo>
                      <a:pt x="17" y="217"/>
                    </a:lnTo>
                    <a:lnTo>
                      <a:pt x="7" y="209"/>
                    </a:lnTo>
                    <a:lnTo>
                      <a:pt x="10" y="201"/>
                    </a:lnTo>
                    <a:lnTo>
                      <a:pt x="10" y="190"/>
                    </a:lnTo>
                    <a:lnTo>
                      <a:pt x="4" y="175"/>
                    </a:lnTo>
                    <a:lnTo>
                      <a:pt x="4" y="160"/>
                    </a:lnTo>
                    <a:lnTo>
                      <a:pt x="7" y="140"/>
                    </a:lnTo>
                    <a:lnTo>
                      <a:pt x="7" y="103"/>
                    </a:lnTo>
                    <a:lnTo>
                      <a:pt x="0" y="69"/>
                    </a:lnTo>
                    <a:lnTo>
                      <a:pt x="4" y="45"/>
                    </a:lnTo>
                    <a:lnTo>
                      <a:pt x="4" y="0"/>
                    </a:lnTo>
                    <a:lnTo>
                      <a:pt x="24" y="65"/>
                    </a:lnTo>
                    <a:lnTo>
                      <a:pt x="42" y="130"/>
                    </a:lnTo>
                    <a:lnTo>
                      <a:pt x="56" y="193"/>
                    </a:lnTo>
                    <a:lnTo>
                      <a:pt x="70" y="235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1" name="Freeform 107"/>
              <p:cNvSpPr>
                <a:spLocks/>
              </p:cNvSpPr>
              <p:nvPr/>
            </p:nvSpPr>
            <p:spPr bwMode="auto">
              <a:xfrm>
                <a:off x="1457" y="2786"/>
                <a:ext cx="130" cy="40"/>
              </a:xfrm>
              <a:custGeom>
                <a:avLst/>
                <a:gdLst>
                  <a:gd name="T0" fmla="*/ 26 w 130"/>
                  <a:gd name="T1" fmla="*/ 19 h 40"/>
                  <a:gd name="T2" fmla="*/ 56 w 130"/>
                  <a:gd name="T3" fmla="*/ 10 h 40"/>
                  <a:gd name="T4" fmla="*/ 81 w 130"/>
                  <a:gd name="T5" fmla="*/ 3 h 40"/>
                  <a:gd name="T6" fmla="*/ 115 w 130"/>
                  <a:gd name="T7" fmla="*/ 0 h 40"/>
                  <a:gd name="T8" fmla="*/ 129 w 130"/>
                  <a:gd name="T9" fmla="*/ 3 h 40"/>
                  <a:gd name="T10" fmla="*/ 122 w 130"/>
                  <a:gd name="T11" fmla="*/ 16 h 40"/>
                  <a:gd name="T12" fmla="*/ 107 w 130"/>
                  <a:gd name="T13" fmla="*/ 26 h 40"/>
                  <a:gd name="T14" fmla="*/ 78 w 130"/>
                  <a:gd name="T15" fmla="*/ 32 h 40"/>
                  <a:gd name="T16" fmla="*/ 30 w 130"/>
                  <a:gd name="T17" fmla="*/ 39 h 40"/>
                  <a:gd name="T18" fmla="*/ 0 w 130"/>
                  <a:gd name="T19" fmla="*/ 36 h 40"/>
                  <a:gd name="T20" fmla="*/ 26 w 130"/>
                  <a:gd name="T21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" h="40">
                    <a:moveTo>
                      <a:pt x="26" y="19"/>
                    </a:moveTo>
                    <a:lnTo>
                      <a:pt x="56" y="10"/>
                    </a:lnTo>
                    <a:lnTo>
                      <a:pt x="81" y="3"/>
                    </a:lnTo>
                    <a:lnTo>
                      <a:pt x="115" y="0"/>
                    </a:lnTo>
                    <a:lnTo>
                      <a:pt x="129" y="3"/>
                    </a:lnTo>
                    <a:lnTo>
                      <a:pt x="122" y="16"/>
                    </a:lnTo>
                    <a:lnTo>
                      <a:pt x="107" y="26"/>
                    </a:lnTo>
                    <a:lnTo>
                      <a:pt x="78" y="32"/>
                    </a:lnTo>
                    <a:lnTo>
                      <a:pt x="30" y="39"/>
                    </a:lnTo>
                    <a:lnTo>
                      <a:pt x="0" y="36"/>
                    </a:lnTo>
                    <a:lnTo>
                      <a:pt x="26" y="19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2" name="Freeform 108"/>
              <p:cNvSpPr>
                <a:spLocks/>
              </p:cNvSpPr>
              <p:nvPr/>
            </p:nvSpPr>
            <p:spPr bwMode="auto">
              <a:xfrm>
                <a:off x="1626" y="2813"/>
                <a:ext cx="75" cy="95"/>
              </a:xfrm>
              <a:custGeom>
                <a:avLst/>
                <a:gdLst>
                  <a:gd name="T0" fmla="*/ 39 w 75"/>
                  <a:gd name="T1" fmla="*/ 26 h 95"/>
                  <a:gd name="T2" fmla="*/ 50 w 75"/>
                  <a:gd name="T3" fmla="*/ 4 h 95"/>
                  <a:gd name="T4" fmla="*/ 63 w 75"/>
                  <a:gd name="T5" fmla="*/ 0 h 95"/>
                  <a:gd name="T6" fmla="*/ 70 w 75"/>
                  <a:gd name="T7" fmla="*/ 4 h 95"/>
                  <a:gd name="T8" fmla="*/ 74 w 75"/>
                  <a:gd name="T9" fmla="*/ 15 h 95"/>
                  <a:gd name="T10" fmla="*/ 67 w 75"/>
                  <a:gd name="T11" fmla="*/ 33 h 95"/>
                  <a:gd name="T12" fmla="*/ 56 w 75"/>
                  <a:gd name="T13" fmla="*/ 47 h 95"/>
                  <a:gd name="T14" fmla="*/ 42 w 75"/>
                  <a:gd name="T15" fmla="*/ 65 h 95"/>
                  <a:gd name="T16" fmla="*/ 24 w 75"/>
                  <a:gd name="T17" fmla="*/ 79 h 95"/>
                  <a:gd name="T18" fmla="*/ 0 w 75"/>
                  <a:gd name="T19" fmla="*/ 94 h 95"/>
                  <a:gd name="T20" fmla="*/ 21 w 75"/>
                  <a:gd name="T21" fmla="*/ 65 h 95"/>
                  <a:gd name="T22" fmla="*/ 32 w 75"/>
                  <a:gd name="T23" fmla="*/ 47 h 95"/>
                  <a:gd name="T24" fmla="*/ 39 w 75"/>
                  <a:gd name="T25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95">
                    <a:moveTo>
                      <a:pt x="39" y="26"/>
                    </a:moveTo>
                    <a:lnTo>
                      <a:pt x="50" y="4"/>
                    </a:lnTo>
                    <a:lnTo>
                      <a:pt x="63" y="0"/>
                    </a:lnTo>
                    <a:lnTo>
                      <a:pt x="70" y="4"/>
                    </a:lnTo>
                    <a:lnTo>
                      <a:pt x="74" y="15"/>
                    </a:lnTo>
                    <a:lnTo>
                      <a:pt x="67" y="33"/>
                    </a:lnTo>
                    <a:lnTo>
                      <a:pt x="56" y="47"/>
                    </a:lnTo>
                    <a:lnTo>
                      <a:pt x="42" y="65"/>
                    </a:lnTo>
                    <a:lnTo>
                      <a:pt x="24" y="79"/>
                    </a:lnTo>
                    <a:lnTo>
                      <a:pt x="0" y="94"/>
                    </a:lnTo>
                    <a:lnTo>
                      <a:pt x="21" y="65"/>
                    </a:lnTo>
                    <a:lnTo>
                      <a:pt x="32" y="47"/>
                    </a:lnTo>
                    <a:lnTo>
                      <a:pt x="39" y="26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3" name="Freeform 109"/>
              <p:cNvSpPr>
                <a:spLocks/>
              </p:cNvSpPr>
              <p:nvPr/>
            </p:nvSpPr>
            <p:spPr bwMode="auto">
              <a:xfrm>
                <a:off x="1371" y="2273"/>
                <a:ext cx="193" cy="114"/>
              </a:xfrm>
              <a:custGeom>
                <a:avLst/>
                <a:gdLst>
                  <a:gd name="T0" fmla="*/ 192 w 193"/>
                  <a:gd name="T1" fmla="*/ 113 h 114"/>
                  <a:gd name="T2" fmla="*/ 184 w 193"/>
                  <a:gd name="T3" fmla="*/ 65 h 114"/>
                  <a:gd name="T4" fmla="*/ 147 w 193"/>
                  <a:gd name="T5" fmla="*/ 50 h 114"/>
                  <a:gd name="T6" fmla="*/ 90 w 193"/>
                  <a:gd name="T7" fmla="*/ 29 h 114"/>
                  <a:gd name="T8" fmla="*/ 53 w 193"/>
                  <a:gd name="T9" fmla="*/ 14 h 114"/>
                  <a:gd name="T10" fmla="*/ 15 w 193"/>
                  <a:gd name="T11" fmla="*/ 0 h 114"/>
                  <a:gd name="T12" fmla="*/ 0 w 193"/>
                  <a:gd name="T13" fmla="*/ 33 h 114"/>
                  <a:gd name="T14" fmla="*/ 37 w 193"/>
                  <a:gd name="T15" fmla="*/ 50 h 114"/>
                  <a:gd name="T16" fmla="*/ 79 w 193"/>
                  <a:gd name="T17" fmla="*/ 65 h 114"/>
                  <a:gd name="T18" fmla="*/ 109 w 193"/>
                  <a:gd name="T19" fmla="*/ 73 h 114"/>
                  <a:gd name="T20" fmla="*/ 147 w 193"/>
                  <a:gd name="T21" fmla="*/ 94 h 114"/>
                  <a:gd name="T22" fmla="*/ 192 w 193"/>
                  <a:gd name="T23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114">
                    <a:moveTo>
                      <a:pt x="192" y="113"/>
                    </a:moveTo>
                    <a:lnTo>
                      <a:pt x="184" y="65"/>
                    </a:lnTo>
                    <a:lnTo>
                      <a:pt x="147" y="50"/>
                    </a:lnTo>
                    <a:lnTo>
                      <a:pt x="90" y="29"/>
                    </a:lnTo>
                    <a:lnTo>
                      <a:pt x="53" y="14"/>
                    </a:lnTo>
                    <a:lnTo>
                      <a:pt x="15" y="0"/>
                    </a:lnTo>
                    <a:lnTo>
                      <a:pt x="0" y="33"/>
                    </a:lnTo>
                    <a:lnTo>
                      <a:pt x="37" y="50"/>
                    </a:lnTo>
                    <a:lnTo>
                      <a:pt x="79" y="65"/>
                    </a:lnTo>
                    <a:lnTo>
                      <a:pt x="109" y="73"/>
                    </a:lnTo>
                    <a:lnTo>
                      <a:pt x="147" y="94"/>
                    </a:lnTo>
                    <a:lnTo>
                      <a:pt x="192" y="113"/>
                    </a:lnTo>
                  </a:path>
                </a:pathLst>
              </a:custGeom>
              <a:solidFill>
                <a:srgbClr val="E0E0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814" name="Group 110"/>
            <p:cNvGrpSpPr>
              <a:grpSpLocks/>
            </p:cNvGrpSpPr>
            <p:nvPr/>
          </p:nvGrpSpPr>
          <p:grpSpPr bwMode="auto">
            <a:xfrm>
              <a:off x="1140" y="2849"/>
              <a:ext cx="412" cy="553"/>
              <a:chOff x="1140" y="2849"/>
              <a:chExt cx="412" cy="553"/>
            </a:xfrm>
          </p:grpSpPr>
          <p:sp>
            <p:nvSpPr>
              <p:cNvPr id="328815" name="Freeform 111"/>
              <p:cNvSpPr>
                <a:spLocks/>
              </p:cNvSpPr>
              <p:nvPr/>
            </p:nvSpPr>
            <p:spPr bwMode="auto">
              <a:xfrm>
                <a:off x="1140" y="2849"/>
                <a:ext cx="412" cy="553"/>
              </a:xfrm>
              <a:custGeom>
                <a:avLst/>
                <a:gdLst>
                  <a:gd name="T0" fmla="*/ 227 w 412"/>
                  <a:gd name="T1" fmla="*/ 82 h 553"/>
                  <a:gd name="T2" fmla="*/ 153 w 412"/>
                  <a:gd name="T3" fmla="*/ 74 h 553"/>
                  <a:gd name="T4" fmla="*/ 106 w 412"/>
                  <a:gd name="T5" fmla="*/ 62 h 553"/>
                  <a:gd name="T6" fmla="*/ 94 w 412"/>
                  <a:gd name="T7" fmla="*/ 43 h 553"/>
                  <a:gd name="T8" fmla="*/ 94 w 412"/>
                  <a:gd name="T9" fmla="*/ 23 h 553"/>
                  <a:gd name="T10" fmla="*/ 78 w 412"/>
                  <a:gd name="T11" fmla="*/ 7 h 553"/>
                  <a:gd name="T12" fmla="*/ 39 w 412"/>
                  <a:gd name="T13" fmla="*/ 0 h 553"/>
                  <a:gd name="T14" fmla="*/ 0 w 412"/>
                  <a:gd name="T15" fmla="*/ 3 h 553"/>
                  <a:gd name="T16" fmla="*/ 47 w 412"/>
                  <a:gd name="T17" fmla="*/ 431 h 553"/>
                  <a:gd name="T18" fmla="*/ 78 w 412"/>
                  <a:gd name="T19" fmla="*/ 470 h 553"/>
                  <a:gd name="T20" fmla="*/ 121 w 412"/>
                  <a:gd name="T21" fmla="*/ 505 h 553"/>
                  <a:gd name="T22" fmla="*/ 180 w 412"/>
                  <a:gd name="T23" fmla="*/ 536 h 553"/>
                  <a:gd name="T24" fmla="*/ 251 w 412"/>
                  <a:gd name="T25" fmla="*/ 544 h 553"/>
                  <a:gd name="T26" fmla="*/ 345 w 412"/>
                  <a:gd name="T27" fmla="*/ 552 h 553"/>
                  <a:gd name="T28" fmla="*/ 399 w 412"/>
                  <a:gd name="T29" fmla="*/ 544 h 553"/>
                  <a:gd name="T30" fmla="*/ 411 w 412"/>
                  <a:gd name="T31" fmla="*/ 513 h 553"/>
                  <a:gd name="T32" fmla="*/ 403 w 412"/>
                  <a:gd name="T33" fmla="*/ 474 h 553"/>
                  <a:gd name="T34" fmla="*/ 364 w 412"/>
                  <a:gd name="T35" fmla="*/ 352 h 553"/>
                  <a:gd name="T36" fmla="*/ 333 w 412"/>
                  <a:gd name="T37" fmla="*/ 235 h 553"/>
                  <a:gd name="T38" fmla="*/ 317 w 412"/>
                  <a:gd name="T39" fmla="*/ 144 h 553"/>
                  <a:gd name="T40" fmla="*/ 317 w 412"/>
                  <a:gd name="T41" fmla="*/ 121 h 553"/>
                  <a:gd name="T42" fmla="*/ 298 w 412"/>
                  <a:gd name="T43" fmla="*/ 90 h 553"/>
                  <a:gd name="T44" fmla="*/ 270 w 412"/>
                  <a:gd name="T45" fmla="*/ 82 h 553"/>
                  <a:gd name="T46" fmla="*/ 227 w 412"/>
                  <a:gd name="T47" fmla="*/ 82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12" h="553">
                    <a:moveTo>
                      <a:pt x="227" y="82"/>
                    </a:moveTo>
                    <a:lnTo>
                      <a:pt x="153" y="74"/>
                    </a:lnTo>
                    <a:lnTo>
                      <a:pt x="106" y="62"/>
                    </a:lnTo>
                    <a:lnTo>
                      <a:pt x="94" y="43"/>
                    </a:lnTo>
                    <a:lnTo>
                      <a:pt x="94" y="23"/>
                    </a:lnTo>
                    <a:lnTo>
                      <a:pt x="78" y="7"/>
                    </a:lnTo>
                    <a:lnTo>
                      <a:pt x="39" y="0"/>
                    </a:lnTo>
                    <a:lnTo>
                      <a:pt x="0" y="3"/>
                    </a:lnTo>
                    <a:lnTo>
                      <a:pt x="47" y="431"/>
                    </a:lnTo>
                    <a:lnTo>
                      <a:pt x="78" y="470"/>
                    </a:lnTo>
                    <a:lnTo>
                      <a:pt x="121" y="505"/>
                    </a:lnTo>
                    <a:lnTo>
                      <a:pt x="180" y="536"/>
                    </a:lnTo>
                    <a:lnTo>
                      <a:pt x="251" y="544"/>
                    </a:lnTo>
                    <a:lnTo>
                      <a:pt x="345" y="552"/>
                    </a:lnTo>
                    <a:lnTo>
                      <a:pt x="399" y="544"/>
                    </a:lnTo>
                    <a:lnTo>
                      <a:pt x="411" y="513"/>
                    </a:lnTo>
                    <a:lnTo>
                      <a:pt x="403" y="474"/>
                    </a:lnTo>
                    <a:lnTo>
                      <a:pt x="364" y="352"/>
                    </a:lnTo>
                    <a:lnTo>
                      <a:pt x="333" y="235"/>
                    </a:lnTo>
                    <a:lnTo>
                      <a:pt x="317" y="144"/>
                    </a:lnTo>
                    <a:lnTo>
                      <a:pt x="317" y="121"/>
                    </a:lnTo>
                    <a:lnTo>
                      <a:pt x="298" y="90"/>
                    </a:lnTo>
                    <a:lnTo>
                      <a:pt x="270" y="82"/>
                    </a:lnTo>
                    <a:lnTo>
                      <a:pt x="227" y="82"/>
                    </a:lnTo>
                  </a:path>
                </a:pathLst>
              </a:custGeom>
              <a:solidFill>
                <a:srgbClr val="40404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6" name="Freeform 112"/>
              <p:cNvSpPr>
                <a:spLocks/>
              </p:cNvSpPr>
              <p:nvPr/>
            </p:nvSpPr>
            <p:spPr bwMode="auto">
              <a:xfrm>
                <a:off x="1156" y="2876"/>
                <a:ext cx="345" cy="498"/>
              </a:xfrm>
              <a:custGeom>
                <a:avLst/>
                <a:gdLst>
                  <a:gd name="T0" fmla="*/ 226 w 345"/>
                  <a:gd name="T1" fmla="*/ 100 h 498"/>
                  <a:gd name="T2" fmla="*/ 160 w 345"/>
                  <a:gd name="T3" fmla="*/ 96 h 498"/>
                  <a:gd name="T4" fmla="*/ 96 w 345"/>
                  <a:gd name="T5" fmla="*/ 85 h 498"/>
                  <a:gd name="T6" fmla="*/ 54 w 345"/>
                  <a:gd name="T7" fmla="*/ 66 h 498"/>
                  <a:gd name="T8" fmla="*/ 30 w 345"/>
                  <a:gd name="T9" fmla="*/ 46 h 498"/>
                  <a:gd name="T10" fmla="*/ 0 w 345"/>
                  <a:gd name="T11" fmla="*/ 0 h 498"/>
                  <a:gd name="T12" fmla="*/ 46 w 345"/>
                  <a:gd name="T13" fmla="*/ 382 h 498"/>
                  <a:gd name="T14" fmla="*/ 72 w 345"/>
                  <a:gd name="T15" fmla="*/ 416 h 498"/>
                  <a:gd name="T16" fmla="*/ 107 w 345"/>
                  <a:gd name="T17" fmla="*/ 451 h 498"/>
                  <a:gd name="T18" fmla="*/ 146 w 345"/>
                  <a:gd name="T19" fmla="*/ 474 h 498"/>
                  <a:gd name="T20" fmla="*/ 184 w 345"/>
                  <a:gd name="T21" fmla="*/ 486 h 498"/>
                  <a:gd name="T22" fmla="*/ 226 w 345"/>
                  <a:gd name="T23" fmla="*/ 490 h 498"/>
                  <a:gd name="T24" fmla="*/ 268 w 345"/>
                  <a:gd name="T25" fmla="*/ 497 h 498"/>
                  <a:gd name="T26" fmla="*/ 314 w 345"/>
                  <a:gd name="T27" fmla="*/ 497 h 498"/>
                  <a:gd name="T28" fmla="*/ 332 w 345"/>
                  <a:gd name="T29" fmla="*/ 490 h 498"/>
                  <a:gd name="T30" fmla="*/ 344 w 345"/>
                  <a:gd name="T31" fmla="*/ 474 h 498"/>
                  <a:gd name="T32" fmla="*/ 340 w 345"/>
                  <a:gd name="T33" fmla="*/ 444 h 498"/>
                  <a:gd name="T34" fmla="*/ 310 w 345"/>
                  <a:gd name="T35" fmla="*/ 378 h 498"/>
                  <a:gd name="T36" fmla="*/ 260 w 345"/>
                  <a:gd name="T37" fmla="*/ 151 h 498"/>
                  <a:gd name="T38" fmla="*/ 252 w 345"/>
                  <a:gd name="T39" fmla="*/ 115 h 498"/>
                  <a:gd name="T40" fmla="*/ 226 w 345"/>
                  <a:gd name="T41" fmla="*/ 100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5" h="498">
                    <a:moveTo>
                      <a:pt x="226" y="100"/>
                    </a:moveTo>
                    <a:lnTo>
                      <a:pt x="160" y="96"/>
                    </a:lnTo>
                    <a:lnTo>
                      <a:pt x="96" y="85"/>
                    </a:lnTo>
                    <a:lnTo>
                      <a:pt x="54" y="66"/>
                    </a:lnTo>
                    <a:lnTo>
                      <a:pt x="30" y="46"/>
                    </a:lnTo>
                    <a:lnTo>
                      <a:pt x="0" y="0"/>
                    </a:lnTo>
                    <a:lnTo>
                      <a:pt x="46" y="382"/>
                    </a:lnTo>
                    <a:lnTo>
                      <a:pt x="72" y="416"/>
                    </a:lnTo>
                    <a:lnTo>
                      <a:pt x="107" y="451"/>
                    </a:lnTo>
                    <a:lnTo>
                      <a:pt x="146" y="474"/>
                    </a:lnTo>
                    <a:lnTo>
                      <a:pt x="184" y="486"/>
                    </a:lnTo>
                    <a:lnTo>
                      <a:pt x="226" y="490"/>
                    </a:lnTo>
                    <a:lnTo>
                      <a:pt x="268" y="497"/>
                    </a:lnTo>
                    <a:lnTo>
                      <a:pt x="314" y="497"/>
                    </a:lnTo>
                    <a:lnTo>
                      <a:pt x="332" y="490"/>
                    </a:lnTo>
                    <a:lnTo>
                      <a:pt x="344" y="474"/>
                    </a:lnTo>
                    <a:lnTo>
                      <a:pt x="340" y="444"/>
                    </a:lnTo>
                    <a:lnTo>
                      <a:pt x="310" y="378"/>
                    </a:lnTo>
                    <a:lnTo>
                      <a:pt x="260" y="151"/>
                    </a:lnTo>
                    <a:lnTo>
                      <a:pt x="252" y="115"/>
                    </a:lnTo>
                    <a:lnTo>
                      <a:pt x="226" y="10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28817" name="Object 113"/>
          <p:cNvGraphicFramePr>
            <a:graphicFrameLocks noChangeAspect="1"/>
          </p:cNvGraphicFramePr>
          <p:nvPr/>
        </p:nvGraphicFramePr>
        <p:xfrm>
          <a:off x="4267200" y="685800"/>
          <a:ext cx="4498975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4" name="Slide" r:id="rId3" imgW="4498658" imgH="3364706" progId="PowerPoint.Slide.8">
                  <p:embed/>
                </p:oleObj>
              </mc:Choice>
              <mc:Fallback>
                <p:oleObj name="Slide" r:id="rId3" imgW="4498658" imgH="3364706" progId="PowerPoint.Slide.8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85800"/>
                        <a:ext cx="4498975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818" name="Line 114"/>
          <p:cNvSpPr>
            <a:spLocks noChangeShapeType="1"/>
          </p:cNvSpPr>
          <p:nvPr/>
        </p:nvSpPr>
        <p:spPr bwMode="auto">
          <a:xfrm flipV="1">
            <a:off x="3352800" y="838200"/>
            <a:ext cx="1143000" cy="34290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19" name="Line 115"/>
          <p:cNvSpPr>
            <a:spLocks noChangeShapeType="1"/>
          </p:cNvSpPr>
          <p:nvPr/>
        </p:nvSpPr>
        <p:spPr bwMode="auto">
          <a:xfrm flipV="1">
            <a:off x="3733800" y="4114800"/>
            <a:ext cx="5029200" cy="6858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20" name="Rectangle 116"/>
          <p:cNvSpPr>
            <a:spLocks noChangeArrowheads="1"/>
          </p:cNvSpPr>
          <p:nvPr/>
        </p:nvSpPr>
        <p:spPr bwMode="auto">
          <a:xfrm>
            <a:off x="4495800" y="228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21" name="Text Box 117"/>
          <p:cNvSpPr txBox="1">
            <a:spLocks noChangeArrowheads="1"/>
          </p:cNvSpPr>
          <p:nvPr/>
        </p:nvSpPr>
        <p:spPr bwMode="auto">
          <a:xfrm>
            <a:off x="4648200" y="304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Individualized Portal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328822" name="AutoShape 118"/>
          <p:cNvSpPr>
            <a:spLocks noChangeArrowheads="1"/>
          </p:cNvSpPr>
          <p:nvPr/>
        </p:nvSpPr>
        <p:spPr bwMode="auto">
          <a:xfrm rot="16200000">
            <a:off x="647700" y="723900"/>
            <a:ext cx="914400" cy="1295400"/>
          </a:xfrm>
          <a:prstGeom prst="wedgeEllipseCallout">
            <a:avLst>
              <a:gd name="adj1" fmla="val -294620"/>
              <a:gd name="adj2" fmla="val 170218"/>
            </a:avLst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28823" name="AutoShape 119"/>
          <p:cNvSpPr>
            <a:spLocks noChangeArrowheads="1"/>
          </p:cNvSpPr>
          <p:nvPr/>
        </p:nvSpPr>
        <p:spPr bwMode="auto">
          <a:xfrm rot="16200000">
            <a:off x="3238500" y="190500"/>
            <a:ext cx="914400" cy="1295400"/>
          </a:xfrm>
          <a:prstGeom prst="wedgeEllipseCallout">
            <a:avLst>
              <a:gd name="adj1" fmla="val -361981"/>
              <a:gd name="adj2" fmla="val -24023"/>
            </a:avLst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28824" name="AutoShape 120"/>
          <p:cNvSpPr>
            <a:spLocks noChangeArrowheads="1"/>
          </p:cNvSpPr>
          <p:nvPr/>
        </p:nvSpPr>
        <p:spPr bwMode="auto">
          <a:xfrm rot="16200000">
            <a:off x="190500" y="2781300"/>
            <a:ext cx="914400" cy="1295400"/>
          </a:xfrm>
          <a:prstGeom prst="wedgeEllipseCallout">
            <a:avLst>
              <a:gd name="adj1" fmla="val -77259"/>
              <a:gd name="adj2" fmla="val 202694"/>
            </a:avLst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28825" name="AutoShape 121"/>
          <p:cNvSpPr>
            <a:spLocks noChangeArrowheads="1"/>
          </p:cNvSpPr>
          <p:nvPr/>
        </p:nvSpPr>
        <p:spPr bwMode="auto">
          <a:xfrm rot="16200000">
            <a:off x="190500" y="1638300"/>
            <a:ext cx="914400" cy="1295400"/>
          </a:xfrm>
          <a:prstGeom prst="wedgeEllipseCallout">
            <a:avLst>
              <a:gd name="adj1" fmla="val -204690"/>
              <a:gd name="adj2" fmla="val 209190"/>
            </a:avLst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28826" name="AutoShape 122"/>
          <p:cNvSpPr>
            <a:spLocks noChangeArrowheads="1"/>
          </p:cNvSpPr>
          <p:nvPr/>
        </p:nvSpPr>
        <p:spPr bwMode="auto">
          <a:xfrm rot="16200000">
            <a:off x="1943100" y="571500"/>
            <a:ext cx="914400" cy="1295400"/>
          </a:xfrm>
          <a:prstGeom prst="wedgeEllipseCallout">
            <a:avLst>
              <a:gd name="adj1" fmla="val -312500"/>
              <a:gd name="adj2" fmla="val 70588"/>
            </a:avLst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28827" name="Rectangle 123"/>
          <p:cNvSpPr>
            <a:spLocks noChangeArrowheads="1"/>
          </p:cNvSpPr>
          <p:nvPr/>
        </p:nvSpPr>
        <p:spPr bwMode="auto">
          <a:xfrm>
            <a:off x="0" y="4114800"/>
            <a:ext cx="167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28" name="Text Box 124"/>
          <p:cNvSpPr txBox="1">
            <a:spLocks noChangeArrowheads="1"/>
          </p:cNvSpPr>
          <p:nvPr/>
        </p:nvSpPr>
        <p:spPr bwMode="auto">
          <a:xfrm>
            <a:off x="0" y="41910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Information Domains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328829" name="Text Box 125"/>
          <p:cNvSpPr txBox="1">
            <a:spLocks noChangeArrowheads="1"/>
          </p:cNvSpPr>
          <p:nvPr/>
        </p:nvSpPr>
        <p:spPr bwMode="auto">
          <a:xfrm>
            <a:off x="609600" y="990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Data  Systems</a:t>
            </a:r>
            <a:endParaRPr lang="en-US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8830" name="Text Box 126"/>
          <p:cNvSpPr txBox="1">
            <a:spLocks noChangeArrowheads="1"/>
          </p:cNvSpPr>
          <p:nvPr/>
        </p:nvSpPr>
        <p:spPr bwMode="auto">
          <a:xfrm>
            <a:off x="228600" y="19812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Virtual Library</a:t>
            </a:r>
            <a:endParaRPr lang="en-US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8831" name="Text Box 127"/>
          <p:cNvSpPr txBox="1">
            <a:spLocks noChangeArrowheads="1"/>
          </p:cNvSpPr>
          <p:nvPr/>
        </p:nvSpPr>
        <p:spPr bwMode="auto">
          <a:xfrm>
            <a:off x="1752600" y="914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Buckets</a:t>
            </a:r>
          </a:p>
        </p:txBody>
      </p:sp>
      <p:sp>
        <p:nvSpPr>
          <p:cNvPr id="328832" name="Text Box 128"/>
          <p:cNvSpPr txBox="1">
            <a:spLocks noChangeArrowheads="1"/>
          </p:cNvSpPr>
          <p:nvPr/>
        </p:nvSpPr>
        <p:spPr bwMode="auto">
          <a:xfrm>
            <a:off x="2971800" y="533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Finance</a:t>
            </a:r>
          </a:p>
        </p:txBody>
      </p:sp>
      <p:sp>
        <p:nvSpPr>
          <p:cNvPr id="328833" name="Text Box 129"/>
          <p:cNvSpPr txBox="1">
            <a:spLocks noChangeArrowheads="1"/>
          </p:cNvSpPr>
          <p:nvPr/>
        </p:nvSpPr>
        <p:spPr bwMode="auto">
          <a:xfrm>
            <a:off x="0" y="32004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Personnel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328834" name="Object 130"/>
          <p:cNvGraphicFramePr>
            <a:graphicFrameLocks noChangeAspect="1"/>
          </p:cNvGraphicFramePr>
          <p:nvPr/>
        </p:nvGraphicFramePr>
        <p:xfrm>
          <a:off x="4724400" y="5181600"/>
          <a:ext cx="4419600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5" name="Chart" r:id="rId5" imgW="6096361" imgH="4077053" progId="MSGraph.Chart.8">
                  <p:embed followColorScheme="full"/>
                </p:oleObj>
              </mc:Choice>
              <mc:Fallback>
                <p:oleObj name="Chart" r:id="rId5" imgW="6096361" imgH="4077053" progId="MSGraph.Chart.8">
                  <p:embed followColorScheme="full"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81600"/>
                        <a:ext cx="4419600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835" name="Rectangle 131"/>
          <p:cNvSpPr>
            <a:spLocks noChangeArrowheads="1"/>
          </p:cNvSpPr>
          <p:nvPr/>
        </p:nvSpPr>
        <p:spPr bwMode="auto">
          <a:xfrm>
            <a:off x="5257800" y="4724400"/>
            <a:ext cx="388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36" name="Text Box 132"/>
          <p:cNvSpPr txBox="1">
            <a:spLocks noChangeArrowheads="1"/>
          </p:cNvSpPr>
          <p:nvPr/>
        </p:nvSpPr>
        <p:spPr bwMode="auto">
          <a:xfrm>
            <a:off x="5334000" y="472440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Executive Information System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28837" name="Line 133"/>
          <p:cNvSpPr>
            <a:spLocks noChangeShapeType="1"/>
          </p:cNvSpPr>
          <p:nvPr/>
        </p:nvSpPr>
        <p:spPr bwMode="auto">
          <a:xfrm>
            <a:off x="3886200" y="54102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38" name="Line 134"/>
          <p:cNvSpPr>
            <a:spLocks noChangeShapeType="1"/>
          </p:cNvSpPr>
          <p:nvPr/>
        </p:nvSpPr>
        <p:spPr bwMode="auto">
          <a:xfrm>
            <a:off x="4572000" y="50292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685800"/>
          </a:xfrm>
        </p:spPr>
        <p:txBody>
          <a:bodyPr/>
          <a:lstStyle/>
          <a:p>
            <a:r>
              <a:rPr lang="en-US"/>
              <a:t>Out-of-Family Disposition (OOFD) Process</a:t>
            </a:r>
          </a:p>
        </p:txBody>
      </p:sp>
      <p:grpSp>
        <p:nvGrpSpPr>
          <p:cNvPr id="330765" name="Group 13"/>
          <p:cNvGrpSpPr>
            <a:grpSpLocks/>
          </p:cNvGrpSpPr>
          <p:nvPr/>
        </p:nvGrpSpPr>
        <p:grpSpPr bwMode="auto">
          <a:xfrm>
            <a:off x="4419600" y="1066800"/>
            <a:ext cx="3913188" cy="1685925"/>
            <a:chOff x="2784" y="672"/>
            <a:chExt cx="2465" cy="1062"/>
          </a:xfrm>
        </p:grpSpPr>
        <p:pic>
          <p:nvPicPr>
            <p:cNvPr id="330756" name="Picture 4" descr="NASA KS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008"/>
              <a:ext cx="576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758" name="Text Box 6"/>
            <p:cNvSpPr txBox="1">
              <a:spLocks noChangeArrowheads="1"/>
            </p:cNvSpPr>
            <p:nvPr/>
          </p:nvSpPr>
          <p:spPr bwMode="auto">
            <a:xfrm>
              <a:off x="2784" y="672"/>
              <a:ext cx="24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NASA-Kennedy Space Center: </a:t>
              </a:r>
            </a:p>
            <a:p>
              <a:pPr algn="ctr"/>
              <a:r>
                <a:rPr lang="en-US"/>
                <a:t>Shuttle Processing Directorate</a:t>
              </a:r>
            </a:p>
          </p:txBody>
        </p:sp>
      </p:grpSp>
      <p:pic>
        <p:nvPicPr>
          <p:cNvPr id="330757" name="Picture 5" descr="FIU CIKM 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18859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759" name="Picture 7" descr="NRLShie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7556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0761" name="Line 9"/>
          <p:cNvSpPr>
            <a:spLocks noChangeShapeType="1"/>
          </p:cNvSpPr>
          <p:nvPr/>
        </p:nvSpPr>
        <p:spPr bwMode="auto">
          <a:xfrm flipV="1">
            <a:off x="2438400" y="2133600"/>
            <a:ext cx="3429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>
            <a:off x="2819400" y="1447800"/>
            <a:ext cx="2971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 rot="790055">
            <a:off x="2971800" y="1295400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KM expertise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3200400" y="2362200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CBR expertise</a:t>
            </a: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838200" y="3581400"/>
            <a:ext cx="7723188" cy="1933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Topic: </a:t>
            </a:r>
            <a:r>
              <a:rPr lang="en-US" b="0"/>
              <a:t>Performing project tasks outside range of expertise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</a:t>
            </a:r>
            <a:r>
              <a:rPr lang="en-US" b="0"/>
              <a:t>Lack of task familiarity</a:t>
            </a:r>
          </a:p>
          <a:p>
            <a:r>
              <a:rPr lang="en-US"/>
              <a:t>Motivations: </a:t>
            </a:r>
            <a:r>
              <a:rPr lang="en-US" b="0"/>
              <a:t>Downsizing, employee loss, technology pace</a:t>
            </a:r>
            <a:endParaRPr lang="en-US"/>
          </a:p>
          <a:p>
            <a:r>
              <a:rPr lang="en-US"/>
              <a:t>Resources: </a:t>
            </a:r>
            <a:r>
              <a:rPr lang="en-US" b="0"/>
              <a:t>Interim problem reports</a:t>
            </a:r>
          </a:p>
          <a:p>
            <a:pPr lvl="1">
              <a:buFontTx/>
              <a:buChar char="•"/>
            </a:pPr>
            <a:r>
              <a:rPr lang="en-US"/>
              <a:t> </a:t>
            </a:r>
            <a:r>
              <a:rPr lang="en-US" b="0"/>
              <a:t>Standardized text documents for reporting problems/solutions</a:t>
            </a:r>
          </a:p>
          <a:p>
            <a:pPr lvl="1">
              <a:buFontTx/>
              <a:buChar char="•"/>
            </a:pPr>
            <a:r>
              <a:rPr lang="en-US" b="0"/>
              <a:t> Given: 12 of these reports</a:t>
            </a:r>
            <a:endParaRPr lang="en-US"/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6781800" y="1676400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Pre-flight, launch, </a:t>
            </a:r>
          </a:p>
          <a:p>
            <a:pPr algn="ctr"/>
            <a:r>
              <a:rPr lang="en-US" sz="1800" i="1"/>
              <a:t>landing, recovery</a:t>
            </a:r>
            <a:endParaRPr lang="en-US"/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365125" y="1712913"/>
            <a:ext cx="302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/>
              <a:t>Prof. I. Becerra-Fernandez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762000" y="2057400"/>
          <a:ext cx="7696200" cy="322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6" name="Picture" r:id="rId3" imgW="5477400" imgH="2296080" progId="Word.Picture.8">
                  <p:embed/>
                </p:oleObj>
              </mc:Choice>
              <mc:Fallback>
                <p:oleObj name="Picture" r:id="rId3" imgW="5477400" imgH="229608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696200" cy="322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Example KM Aplication: SMART KM Portal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457200" y="1066800"/>
            <a:ext cx="83058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4D4D4D"/>
                </a:solidFill>
              </a:rPr>
              <a:t>SMART: </a:t>
            </a:r>
            <a:r>
              <a:rPr lang="en-US" sz="2400" u="sng">
                <a:solidFill>
                  <a:srgbClr val="4D4D4D"/>
                </a:solidFill>
              </a:rPr>
              <a:t>S</a:t>
            </a:r>
            <a:r>
              <a:rPr lang="en-US" sz="2400">
                <a:solidFill>
                  <a:srgbClr val="4D4D4D"/>
                </a:solidFill>
              </a:rPr>
              <a:t>cience </a:t>
            </a:r>
            <a:r>
              <a:rPr lang="en-US" sz="2400" u="sng">
                <a:solidFill>
                  <a:srgbClr val="4D4D4D"/>
                </a:solidFill>
              </a:rPr>
              <a:t>M</a:t>
            </a:r>
            <a:r>
              <a:rPr lang="en-US" sz="2400">
                <a:solidFill>
                  <a:srgbClr val="4D4D4D"/>
                </a:solidFill>
              </a:rPr>
              <a:t>ission </a:t>
            </a:r>
            <a:r>
              <a:rPr lang="en-US" sz="2400" u="sng">
                <a:solidFill>
                  <a:srgbClr val="4D4D4D"/>
                </a:solidFill>
              </a:rPr>
              <a:t>A</a:t>
            </a:r>
            <a:r>
              <a:rPr lang="en-US" sz="2400">
                <a:solidFill>
                  <a:srgbClr val="4D4D4D"/>
                </a:solidFill>
              </a:rPr>
              <a:t>ssistant &amp; </a:t>
            </a:r>
            <a:r>
              <a:rPr lang="en-US" sz="2400" u="sng">
                <a:solidFill>
                  <a:srgbClr val="4D4D4D"/>
                </a:solidFill>
              </a:rPr>
              <a:t>R</a:t>
            </a:r>
            <a:r>
              <a:rPr lang="en-US" sz="2400">
                <a:solidFill>
                  <a:srgbClr val="4D4D4D"/>
                </a:solidFill>
              </a:rPr>
              <a:t>esearch </a:t>
            </a:r>
            <a:r>
              <a:rPr lang="en-US" sz="2400" u="sng">
                <a:solidFill>
                  <a:srgbClr val="4D4D4D"/>
                </a:solidFill>
              </a:rPr>
              <a:t>T</a:t>
            </a:r>
            <a:r>
              <a:rPr lang="en-US" sz="2400">
                <a:solidFill>
                  <a:srgbClr val="4D4D4D"/>
                </a:solidFill>
              </a:rPr>
              <a:t>ool</a:t>
            </a:r>
          </a:p>
          <a:p>
            <a:r>
              <a:rPr lang="en-US" sz="2400">
                <a:latin typeface="Times New Roman" pitchFamily="18" charset="0"/>
              </a:rPr>
              <a:t>Categorization</a:t>
            </a:r>
            <a:r>
              <a:rPr lang="en-US" sz="2400" b="0">
                <a:latin typeface="Times New Roman" pitchFamily="18" charset="0"/>
              </a:rPr>
              <a:t>: An interactive, web-based tool suite</a:t>
            </a:r>
          </a:p>
          <a:p>
            <a:r>
              <a:rPr lang="en-US" sz="2400">
                <a:latin typeface="Times New Roman" pitchFamily="18" charset="0"/>
              </a:rPr>
              <a:t>Purpose</a:t>
            </a:r>
            <a:r>
              <a:rPr lang="en-US" sz="2400" b="0">
                <a:latin typeface="Times New Roman" pitchFamily="18" charset="0"/>
              </a:rPr>
              <a:t>: </a:t>
            </a:r>
            <a:r>
              <a:rPr lang="en-US" sz="2200" b="0">
                <a:latin typeface="Times New Roman" pitchFamily="18" charset="0"/>
              </a:rPr>
              <a:t>Reduce time/cost required to define new science initiatives</a:t>
            </a:r>
          </a:p>
        </p:txBody>
      </p:sp>
      <p:grpSp>
        <p:nvGrpSpPr>
          <p:cNvPr id="333833" name="Group 9"/>
          <p:cNvGrpSpPr>
            <a:grpSpLocks/>
          </p:cNvGrpSpPr>
          <p:nvPr/>
        </p:nvGrpSpPr>
        <p:grpSpPr bwMode="auto">
          <a:xfrm>
            <a:off x="1600200" y="5867400"/>
            <a:ext cx="6096000" cy="484188"/>
            <a:chOff x="1008" y="3696"/>
            <a:chExt cx="3840" cy="305"/>
          </a:xfrm>
        </p:grpSpPr>
        <p:sp>
          <p:nvSpPr>
            <p:cNvPr id="333831" name="Line 7"/>
            <p:cNvSpPr>
              <a:spLocks noChangeShapeType="1"/>
            </p:cNvSpPr>
            <p:nvPr/>
          </p:nvSpPr>
          <p:spPr bwMode="auto">
            <a:xfrm>
              <a:off x="1008" y="3696"/>
              <a:ext cx="38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832" name="Text Box 8"/>
            <p:cNvSpPr txBox="1">
              <a:spLocks noChangeArrowheads="1"/>
            </p:cNvSpPr>
            <p:nvPr/>
          </p:nvSpPr>
          <p:spPr bwMode="auto">
            <a:xfrm>
              <a:off x="3206" y="3751"/>
              <a:ext cx="9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Uncertainty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553200" cy="609600"/>
          </a:xfrm>
        </p:spPr>
        <p:txBody>
          <a:bodyPr/>
          <a:lstStyle/>
          <a:p>
            <a:r>
              <a:rPr lang="en-US"/>
              <a:t>SMART is Architected as a Web Portal </a:t>
            </a:r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 flipH="1">
            <a:off x="609600" y="2667000"/>
            <a:ext cx="762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4852" name="Group 4"/>
          <p:cNvGrpSpPr>
            <a:grpSpLocks/>
          </p:cNvGrpSpPr>
          <p:nvPr/>
        </p:nvGrpSpPr>
        <p:grpSpPr bwMode="auto">
          <a:xfrm>
            <a:off x="381000" y="2209800"/>
            <a:ext cx="201613" cy="914400"/>
            <a:chOff x="1361" y="3192"/>
            <a:chExt cx="127" cy="576"/>
          </a:xfrm>
        </p:grpSpPr>
        <p:sp>
          <p:nvSpPr>
            <p:cNvPr id="334853" name="Freeform 5"/>
            <p:cNvSpPr>
              <a:spLocks/>
            </p:cNvSpPr>
            <p:nvPr/>
          </p:nvSpPr>
          <p:spPr bwMode="auto">
            <a:xfrm>
              <a:off x="1387" y="3583"/>
              <a:ext cx="67" cy="168"/>
            </a:xfrm>
            <a:custGeom>
              <a:avLst/>
              <a:gdLst>
                <a:gd name="T0" fmla="*/ 44 w 201"/>
                <a:gd name="T1" fmla="*/ 0 h 504"/>
                <a:gd name="T2" fmla="*/ 39 w 201"/>
                <a:gd name="T3" fmla="*/ 60 h 504"/>
                <a:gd name="T4" fmla="*/ 36 w 201"/>
                <a:gd name="T5" fmla="*/ 128 h 504"/>
                <a:gd name="T6" fmla="*/ 36 w 201"/>
                <a:gd name="T7" fmla="*/ 195 h 504"/>
                <a:gd name="T8" fmla="*/ 39 w 201"/>
                <a:gd name="T9" fmla="*/ 257 h 504"/>
                <a:gd name="T10" fmla="*/ 40 w 201"/>
                <a:gd name="T11" fmla="*/ 307 h 504"/>
                <a:gd name="T12" fmla="*/ 40 w 201"/>
                <a:gd name="T13" fmla="*/ 370 h 504"/>
                <a:gd name="T14" fmla="*/ 36 w 201"/>
                <a:gd name="T15" fmla="*/ 397 h 504"/>
                <a:gd name="T16" fmla="*/ 10 w 201"/>
                <a:gd name="T17" fmla="*/ 474 h 504"/>
                <a:gd name="T18" fmla="*/ 0 w 201"/>
                <a:gd name="T19" fmla="*/ 503 h 504"/>
                <a:gd name="T20" fmla="*/ 42 w 201"/>
                <a:gd name="T21" fmla="*/ 504 h 504"/>
                <a:gd name="T22" fmla="*/ 61 w 201"/>
                <a:gd name="T23" fmla="*/ 469 h 504"/>
                <a:gd name="T24" fmla="*/ 74 w 201"/>
                <a:gd name="T25" fmla="*/ 429 h 504"/>
                <a:gd name="T26" fmla="*/ 81 w 201"/>
                <a:gd name="T27" fmla="*/ 367 h 504"/>
                <a:gd name="T28" fmla="*/ 106 w 201"/>
                <a:gd name="T29" fmla="*/ 195 h 504"/>
                <a:gd name="T30" fmla="*/ 115 w 201"/>
                <a:gd name="T31" fmla="*/ 146 h 504"/>
                <a:gd name="T32" fmla="*/ 108 w 201"/>
                <a:gd name="T33" fmla="*/ 240 h 504"/>
                <a:gd name="T34" fmla="*/ 116 w 201"/>
                <a:gd name="T35" fmla="*/ 297 h 504"/>
                <a:gd name="T36" fmla="*/ 118 w 201"/>
                <a:gd name="T37" fmla="*/ 351 h 504"/>
                <a:gd name="T38" fmla="*/ 113 w 201"/>
                <a:gd name="T39" fmla="*/ 399 h 504"/>
                <a:gd name="T40" fmla="*/ 117 w 201"/>
                <a:gd name="T41" fmla="*/ 423 h 504"/>
                <a:gd name="T42" fmla="*/ 145 w 201"/>
                <a:gd name="T43" fmla="*/ 495 h 504"/>
                <a:gd name="T44" fmla="*/ 170 w 201"/>
                <a:gd name="T45" fmla="*/ 496 h 504"/>
                <a:gd name="T46" fmla="*/ 182 w 201"/>
                <a:gd name="T47" fmla="*/ 496 h 504"/>
                <a:gd name="T48" fmla="*/ 197 w 201"/>
                <a:gd name="T49" fmla="*/ 481 h 504"/>
                <a:gd name="T50" fmla="*/ 160 w 201"/>
                <a:gd name="T51" fmla="*/ 399 h 504"/>
                <a:gd name="T52" fmla="*/ 178 w 201"/>
                <a:gd name="T53" fmla="*/ 225 h 504"/>
                <a:gd name="T54" fmla="*/ 186 w 201"/>
                <a:gd name="T55" fmla="*/ 142 h 504"/>
                <a:gd name="T56" fmla="*/ 201 w 201"/>
                <a:gd name="T57" fmla="*/ 4 h 504"/>
                <a:gd name="T58" fmla="*/ 44 w 201"/>
                <a:gd name="T5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1" h="504">
                  <a:moveTo>
                    <a:pt x="44" y="0"/>
                  </a:moveTo>
                  <a:lnTo>
                    <a:pt x="39" y="60"/>
                  </a:lnTo>
                  <a:lnTo>
                    <a:pt x="36" y="128"/>
                  </a:lnTo>
                  <a:lnTo>
                    <a:pt x="36" y="195"/>
                  </a:lnTo>
                  <a:lnTo>
                    <a:pt x="39" y="257"/>
                  </a:lnTo>
                  <a:lnTo>
                    <a:pt x="40" y="307"/>
                  </a:lnTo>
                  <a:lnTo>
                    <a:pt x="40" y="370"/>
                  </a:lnTo>
                  <a:lnTo>
                    <a:pt x="36" y="397"/>
                  </a:lnTo>
                  <a:lnTo>
                    <a:pt x="10" y="474"/>
                  </a:lnTo>
                  <a:lnTo>
                    <a:pt x="0" y="503"/>
                  </a:lnTo>
                  <a:lnTo>
                    <a:pt x="42" y="504"/>
                  </a:lnTo>
                  <a:lnTo>
                    <a:pt x="61" y="469"/>
                  </a:lnTo>
                  <a:lnTo>
                    <a:pt x="74" y="429"/>
                  </a:lnTo>
                  <a:lnTo>
                    <a:pt x="81" y="367"/>
                  </a:lnTo>
                  <a:lnTo>
                    <a:pt x="106" y="195"/>
                  </a:lnTo>
                  <a:lnTo>
                    <a:pt x="115" y="146"/>
                  </a:lnTo>
                  <a:lnTo>
                    <a:pt x="108" y="240"/>
                  </a:lnTo>
                  <a:lnTo>
                    <a:pt x="116" y="297"/>
                  </a:lnTo>
                  <a:lnTo>
                    <a:pt x="118" y="351"/>
                  </a:lnTo>
                  <a:lnTo>
                    <a:pt x="113" y="399"/>
                  </a:lnTo>
                  <a:lnTo>
                    <a:pt x="117" y="423"/>
                  </a:lnTo>
                  <a:lnTo>
                    <a:pt x="145" y="495"/>
                  </a:lnTo>
                  <a:lnTo>
                    <a:pt x="170" y="496"/>
                  </a:lnTo>
                  <a:lnTo>
                    <a:pt x="182" y="496"/>
                  </a:lnTo>
                  <a:lnTo>
                    <a:pt x="197" y="481"/>
                  </a:lnTo>
                  <a:lnTo>
                    <a:pt x="160" y="399"/>
                  </a:lnTo>
                  <a:lnTo>
                    <a:pt x="178" y="225"/>
                  </a:lnTo>
                  <a:lnTo>
                    <a:pt x="186" y="142"/>
                  </a:lnTo>
                  <a:lnTo>
                    <a:pt x="201" y="4"/>
                  </a:lnTo>
                  <a:lnTo>
                    <a:pt x="44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4854" name="Group 6"/>
            <p:cNvGrpSpPr>
              <a:grpSpLocks/>
            </p:cNvGrpSpPr>
            <p:nvPr/>
          </p:nvGrpSpPr>
          <p:grpSpPr bwMode="auto">
            <a:xfrm>
              <a:off x="1363" y="3375"/>
              <a:ext cx="122" cy="167"/>
              <a:chOff x="1363" y="3375"/>
              <a:chExt cx="122" cy="167"/>
            </a:xfrm>
          </p:grpSpPr>
          <p:sp>
            <p:nvSpPr>
              <p:cNvPr id="334855" name="Freeform 7"/>
              <p:cNvSpPr>
                <a:spLocks/>
              </p:cNvSpPr>
              <p:nvPr/>
            </p:nvSpPr>
            <p:spPr bwMode="auto">
              <a:xfrm>
                <a:off x="1363" y="3380"/>
                <a:ext cx="33" cy="162"/>
              </a:xfrm>
              <a:custGeom>
                <a:avLst/>
                <a:gdLst>
                  <a:gd name="T0" fmla="*/ 5 w 99"/>
                  <a:gd name="T1" fmla="*/ 0 h 487"/>
                  <a:gd name="T2" fmla="*/ 0 w 99"/>
                  <a:gd name="T3" fmla="*/ 109 h 487"/>
                  <a:gd name="T4" fmla="*/ 16 w 99"/>
                  <a:gd name="T5" fmla="*/ 261 h 487"/>
                  <a:gd name="T6" fmla="*/ 30 w 99"/>
                  <a:gd name="T7" fmla="*/ 392 h 487"/>
                  <a:gd name="T8" fmla="*/ 54 w 99"/>
                  <a:gd name="T9" fmla="*/ 472 h 487"/>
                  <a:gd name="T10" fmla="*/ 66 w 99"/>
                  <a:gd name="T11" fmla="*/ 487 h 487"/>
                  <a:gd name="T12" fmla="*/ 73 w 99"/>
                  <a:gd name="T13" fmla="*/ 464 h 487"/>
                  <a:gd name="T14" fmla="*/ 77 w 99"/>
                  <a:gd name="T15" fmla="*/ 408 h 487"/>
                  <a:gd name="T16" fmla="*/ 99 w 99"/>
                  <a:gd name="T17" fmla="*/ 393 h 487"/>
                  <a:gd name="T18" fmla="*/ 69 w 99"/>
                  <a:gd name="T19" fmla="*/ 350 h 487"/>
                  <a:gd name="T20" fmla="*/ 49 w 99"/>
                  <a:gd name="T21" fmla="*/ 324 h 487"/>
                  <a:gd name="T22" fmla="*/ 52 w 99"/>
                  <a:gd name="T23" fmla="*/ 98 h 487"/>
                  <a:gd name="T24" fmla="*/ 62 w 99"/>
                  <a:gd name="T25" fmla="*/ 8 h 487"/>
                  <a:gd name="T26" fmla="*/ 5 w 99"/>
                  <a:gd name="T2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487">
                    <a:moveTo>
                      <a:pt x="5" y="0"/>
                    </a:moveTo>
                    <a:lnTo>
                      <a:pt x="0" y="109"/>
                    </a:lnTo>
                    <a:lnTo>
                      <a:pt x="16" y="261"/>
                    </a:lnTo>
                    <a:lnTo>
                      <a:pt x="30" y="392"/>
                    </a:lnTo>
                    <a:lnTo>
                      <a:pt x="54" y="472"/>
                    </a:lnTo>
                    <a:lnTo>
                      <a:pt x="66" y="487"/>
                    </a:lnTo>
                    <a:lnTo>
                      <a:pt x="73" y="464"/>
                    </a:lnTo>
                    <a:lnTo>
                      <a:pt x="77" y="408"/>
                    </a:lnTo>
                    <a:lnTo>
                      <a:pt x="99" y="393"/>
                    </a:lnTo>
                    <a:lnTo>
                      <a:pt x="69" y="350"/>
                    </a:lnTo>
                    <a:lnTo>
                      <a:pt x="49" y="324"/>
                    </a:lnTo>
                    <a:lnTo>
                      <a:pt x="52" y="98"/>
                    </a:lnTo>
                    <a:lnTo>
                      <a:pt x="62" y="8"/>
                    </a:lnTo>
                    <a:lnTo>
                      <a:pt x="5" y="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856" name="Freeform 8"/>
              <p:cNvSpPr>
                <a:spLocks/>
              </p:cNvSpPr>
              <p:nvPr/>
            </p:nvSpPr>
            <p:spPr bwMode="auto">
              <a:xfrm>
                <a:off x="1456" y="3375"/>
                <a:ext cx="29" cy="152"/>
              </a:xfrm>
              <a:custGeom>
                <a:avLst/>
                <a:gdLst>
                  <a:gd name="T0" fmla="*/ 25 w 87"/>
                  <a:gd name="T1" fmla="*/ 12 h 455"/>
                  <a:gd name="T2" fmla="*/ 37 w 87"/>
                  <a:gd name="T3" fmla="*/ 93 h 455"/>
                  <a:gd name="T4" fmla="*/ 36 w 87"/>
                  <a:gd name="T5" fmla="*/ 289 h 455"/>
                  <a:gd name="T6" fmla="*/ 0 w 87"/>
                  <a:gd name="T7" fmla="*/ 371 h 455"/>
                  <a:gd name="T8" fmla="*/ 8 w 87"/>
                  <a:gd name="T9" fmla="*/ 379 h 455"/>
                  <a:gd name="T10" fmla="*/ 0 w 87"/>
                  <a:gd name="T11" fmla="*/ 420 h 455"/>
                  <a:gd name="T12" fmla="*/ 7 w 87"/>
                  <a:gd name="T13" fmla="*/ 455 h 455"/>
                  <a:gd name="T14" fmla="*/ 36 w 87"/>
                  <a:gd name="T15" fmla="*/ 399 h 455"/>
                  <a:gd name="T16" fmla="*/ 62 w 87"/>
                  <a:gd name="T17" fmla="*/ 299 h 455"/>
                  <a:gd name="T18" fmla="*/ 87 w 87"/>
                  <a:gd name="T19" fmla="*/ 75 h 455"/>
                  <a:gd name="T20" fmla="*/ 76 w 87"/>
                  <a:gd name="T21" fmla="*/ 0 h 455"/>
                  <a:gd name="T22" fmla="*/ 25 w 87"/>
                  <a:gd name="T23" fmla="*/ 12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" h="455">
                    <a:moveTo>
                      <a:pt x="25" y="12"/>
                    </a:moveTo>
                    <a:lnTo>
                      <a:pt x="37" y="93"/>
                    </a:lnTo>
                    <a:lnTo>
                      <a:pt x="36" y="289"/>
                    </a:lnTo>
                    <a:lnTo>
                      <a:pt x="0" y="371"/>
                    </a:lnTo>
                    <a:lnTo>
                      <a:pt x="8" y="379"/>
                    </a:lnTo>
                    <a:lnTo>
                      <a:pt x="0" y="420"/>
                    </a:lnTo>
                    <a:lnTo>
                      <a:pt x="7" y="455"/>
                    </a:lnTo>
                    <a:lnTo>
                      <a:pt x="36" y="399"/>
                    </a:lnTo>
                    <a:lnTo>
                      <a:pt x="62" y="299"/>
                    </a:lnTo>
                    <a:lnTo>
                      <a:pt x="87" y="75"/>
                    </a:lnTo>
                    <a:lnTo>
                      <a:pt x="76" y="0"/>
                    </a:lnTo>
                    <a:lnTo>
                      <a:pt x="25" y="1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4857" name="Freeform 9"/>
            <p:cNvSpPr>
              <a:spLocks/>
            </p:cNvSpPr>
            <p:nvPr/>
          </p:nvSpPr>
          <p:spPr bwMode="auto">
            <a:xfrm>
              <a:off x="1407" y="3203"/>
              <a:ext cx="42" cy="77"/>
            </a:xfrm>
            <a:custGeom>
              <a:avLst/>
              <a:gdLst>
                <a:gd name="T0" fmla="*/ 18 w 126"/>
                <a:gd name="T1" fmla="*/ 231 h 231"/>
                <a:gd name="T2" fmla="*/ 18 w 126"/>
                <a:gd name="T3" fmla="*/ 196 h 231"/>
                <a:gd name="T4" fmla="*/ 4 w 126"/>
                <a:gd name="T5" fmla="*/ 155 h 231"/>
                <a:gd name="T6" fmla="*/ 0 w 126"/>
                <a:gd name="T7" fmla="*/ 127 h 231"/>
                <a:gd name="T8" fmla="*/ 0 w 126"/>
                <a:gd name="T9" fmla="*/ 107 h 231"/>
                <a:gd name="T10" fmla="*/ 0 w 126"/>
                <a:gd name="T11" fmla="*/ 77 h 231"/>
                <a:gd name="T12" fmla="*/ 4 w 126"/>
                <a:gd name="T13" fmla="*/ 53 h 231"/>
                <a:gd name="T14" fmla="*/ 10 w 126"/>
                <a:gd name="T15" fmla="*/ 36 h 231"/>
                <a:gd name="T16" fmla="*/ 18 w 126"/>
                <a:gd name="T17" fmla="*/ 21 h 231"/>
                <a:gd name="T18" fmla="*/ 30 w 126"/>
                <a:gd name="T19" fmla="*/ 10 h 231"/>
                <a:gd name="T20" fmla="*/ 47 w 126"/>
                <a:gd name="T21" fmla="*/ 1 h 231"/>
                <a:gd name="T22" fmla="*/ 67 w 126"/>
                <a:gd name="T23" fmla="*/ 0 h 231"/>
                <a:gd name="T24" fmla="*/ 85 w 126"/>
                <a:gd name="T25" fmla="*/ 3 h 231"/>
                <a:gd name="T26" fmla="*/ 100 w 126"/>
                <a:gd name="T27" fmla="*/ 9 h 231"/>
                <a:gd name="T28" fmla="*/ 111 w 126"/>
                <a:gd name="T29" fmla="*/ 21 h 231"/>
                <a:gd name="T30" fmla="*/ 120 w 126"/>
                <a:gd name="T31" fmla="*/ 36 h 231"/>
                <a:gd name="T32" fmla="*/ 126 w 126"/>
                <a:gd name="T33" fmla="*/ 54 h 231"/>
                <a:gd name="T34" fmla="*/ 125 w 126"/>
                <a:gd name="T35" fmla="*/ 94 h 231"/>
                <a:gd name="T36" fmla="*/ 120 w 126"/>
                <a:gd name="T37" fmla="*/ 125 h 231"/>
                <a:gd name="T38" fmla="*/ 115 w 126"/>
                <a:gd name="T39" fmla="*/ 160 h 231"/>
                <a:gd name="T40" fmla="*/ 105 w 126"/>
                <a:gd name="T41" fmla="*/ 177 h 231"/>
                <a:gd name="T42" fmla="*/ 96 w 126"/>
                <a:gd name="T43" fmla="*/ 192 h 231"/>
                <a:gd name="T44" fmla="*/ 91 w 126"/>
                <a:gd name="T45" fmla="*/ 202 h 231"/>
                <a:gd name="T46" fmla="*/ 86 w 126"/>
                <a:gd name="T47" fmla="*/ 231 h 231"/>
                <a:gd name="T48" fmla="*/ 18 w 126"/>
                <a:gd name="T4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6" h="231">
                  <a:moveTo>
                    <a:pt x="18" y="231"/>
                  </a:moveTo>
                  <a:lnTo>
                    <a:pt x="18" y="196"/>
                  </a:lnTo>
                  <a:lnTo>
                    <a:pt x="4" y="155"/>
                  </a:lnTo>
                  <a:lnTo>
                    <a:pt x="0" y="127"/>
                  </a:lnTo>
                  <a:lnTo>
                    <a:pt x="0" y="107"/>
                  </a:lnTo>
                  <a:lnTo>
                    <a:pt x="0" y="77"/>
                  </a:lnTo>
                  <a:lnTo>
                    <a:pt x="4" y="53"/>
                  </a:lnTo>
                  <a:lnTo>
                    <a:pt x="10" y="36"/>
                  </a:lnTo>
                  <a:lnTo>
                    <a:pt x="18" y="21"/>
                  </a:lnTo>
                  <a:lnTo>
                    <a:pt x="30" y="10"/>
                  </a:lnTo>
                  <a:lnTo>
                    <a:pt x="47" y="1"/>
                  </a:lnTo>
                  <a:lnTo>
                    <a:pt x="67" y="0"/>
                  </a:lnTo>
                  <a:lnTo>
                    <a:pt x="85" y="3"/>
                  </a:lnTo>
                  <a:lnTo>
                    <a:pt x="100" y="9"/>
                  </a:lnTo>
                  <a:lnTo>
                    <a:pt x="111" y="21"/>
                  </a:lnTo>
                  <a:lnTo>
                    <a:pt x="120" y="36"/>
                  </a:lnTo>
                  <a:lnTo>
                    <a:pt x="126" y="54"/>
                  </a:lnTo>
                  <a:lnTo>
                    <a:pt x="125" y="94"/>
                  </a:lnTo>
                  <a:lnTo>
                    <a:pt x="120" y="125"/>
                  </a:lnTo>
                  <a:lnTo>
                    <a:pt x="115" y="160"/>
                  </a:lnTo>
                  <a:lnTo>
                    <a:pt x="105" y="177"/>
                  </a:lnTo>
                  <a:lnTo>
                    <a:pt x="96" y="192"/>
                  </a:lnTo>
                  <a:lnTo>
                    <a:pt x="91" y="202"/>
                  </a:lnTo>
                  <a:lnTo>
                    <a:pt x="86" y="231"/>
                  </a:lnTo>
                  <a:lnTo>
                    <a:pt x="18" y="231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58" name="Freeform 10"/>
            <p:cNvSpPr>
              <a:spLocks/>
            </p:cNvSpPr>
            <p:nvPr/>
          </p:nvSpPr>
          <p:spPr bwMode="auto">
            <a:xfrm>
              <a:off x="1389" y="3192"/>
              <a:ext cx="77" cy="64"/>
            </a:xfrm>
            <a:custGeom>
              <a:avLst/>
              <a:gdLst>
                <a:gd name="T0" fmla="*/ 24 w 230"/>
                <a:gd name="T1" fmla="*/ 187 h 190"/>
                <a:gd name="T2" fmla="*/ 14 w 230"/>
                <a:gd name="T3" fmla="*/ 190 h 190"/>
                <a:gd name="T4" fmla="*/ 0 w 230"/>
                <a:gd name="T5" fmla="*/ 184 h 190"/>
                <a:gd name="T6" fmla="*/ 6 w 230"/>
                <a:gd name="T7" fmla="*/ 153 h 190"/>
                <a:gd name="T8" fmla="*/ 14 w 230"/>
                <a:gd name="T9" fmla="*/ 116 h 190"/>
                <a:gd name="T10" fmla="*/ 29 w 230"/>
                <a:gd name="T11" fmla="*/ 73 h 190"/>
                <a:gd name="T12" fmla="*/ 36 w 230"/>
                <a:gd name="T13" fmla="*/ 50 h 190"/>
                <a:gd name="T14" fmla="*/ 45 w 230"/>
                <a:gd name="T15" fmla="*/ 30 h 190"/>
                <a:gd name="T16" fmla="*/ 65 w 230"/>
                <a:gd name="T17" fmla="*/ 11 h 190"/>
                <a:gd name="T18" fmla="*/ 101 w 230"/>
                <a:gd name="T19" fmla="*/ 4 h 190"/>
                <a:gd name="T20" fmla="*/ 131 w 230"/>
                <a:gd name="T21" fmla="*/ 0 h 190"/>
                <a:gd name="T22" fmla="*/ 176 w 230"/>
                <a:gd name="T23" fmla="*/ 18 h 190"/>
                <a:gd name="T24" fmla="*/ 193 w 230"/>
                <a:gd name="T25" fmla="*/ 40 h 190"/>
                <a:gd name="T26" fmla="*/ 208 w 230"/>
                <a:gd name="T27" fmla="*/ 78 h 190"/>
                <a:gd name="T28" fmla="*/ 223 w 230"/>
                <a:gd name="T29" fmla="*/ 123 h 190"/>
                <a:gd name="T30" fmla="*/ 230 w 230"/>
                <a:gd name="T31" fmla="*/ 162 h 190"/>
                <a:gd name="T32" fmla="*/ 227 w 230"/>
                <a:gd name="T33" fmla="*/ 178 h 190"/>
                <a:gd name="T34" fmla="*/ 206 w 230"/>
                <a:gd name="T35" fmla="*/ 180 h 190"/>
                <a:gd name="T36" fmla="*/ 190 w 230"/>
                <a:gd name="T37" fmla="*/ 184 h 190"/>
                <a:gd name="T38" fmla="*/ 167 w 230"/>
                <a:gd name="T39" fmla="*/ 188 h 190"/>
                <a:gd name="T40" fmla="*/ 174 w 230"/>
                <a:gd name="T41" fmla="*/ 149 h 190"/>
                <a:gd name="T42" fmla="*/ 174 w 230"/>
                <a:gd name="T43" fmla="*/ 127 h 190"/>
                <a:gd name="T44" fmla="*/ 172 w 230"/>
                <a:gd name="T45" fmla="*/ 107 h 190"/>
                <a:gd name="T46" fmla="*/ 174 w 230"/>
                <a:gd name="T47" fmla="*/ 80 h 190"/>
                <a:gd name="T48" fmla="*/ 147 w 230"/>
                <a:gd name="T49" fmla="*/ 68 h 190"/>
                <a:gd name="T50" fmla="*/ 140 w 230"/>
                <a:gd name="T51" fmla="*/ 45 h 190"/>
                <a:gd name="T52" fmla="*/ 117 w 230"/>
                <a:gd name="T53" fmla="*/ 61 h 190"/>
                <a:gd name="T54" fmla="*/ 86 w 230"/>
                <a:gd name="T55" fmla="*/ 91 h 190"/>
                <a:gd name="T56" fmla="*/ 99 w 230"/>
                <a:gd name="T57" fmla="*/ 76 h 190"/>
                <a:gd name="T58" fmla="*/ 72 w 230"/>
                <a:gd name="T59" fmla="*/ 98 h 190"/>
                <a:gd name="T60" fmla="*/ 72 w 230"/>
                <a:gd name="T61" fmla="*/ 134 h 190"/>
                <a:gd name="T62" fmla="*/ 79 w 230"/>
                <a:gd name="T63" fmla="*/ 152 h 190"/>
                <a:gd name="T64" fmla="*/ 86 w 230"/>
                <a:gd name="T65" fmla="*/ 167 h 190"/>
                <a:gd name="T66" fmla="*/ 92 w 230"/>
                <a:gd name="T67" fmla="*/ 189 h 190"/>
                <a:gd name="T68" fmla="*/ 65 w 230"/>
                <a:gd name="T69" fmla="*/ 189 h 190"/>
                <a:gd name="T70" fmla="*/ 77 w 230"/>
                <a:gd name="T71" fmla="*/ 189 h 190"/>
                <a:gd name="T72" fmla="*/ 39 w 230"/>
                <a:gd name="T73" fmla="*/ 184 h 190"/>
                <a:gd name="T74" fmla="*/ 36 w 230"/>
                <a:gd name="T75" fmla="*/ 184 h 190"/>
                <a:gd name="T76" fmla="*/ 24 w 230"/>
                <a:gd name="T77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0" h="190">
                  <a:moveTo>
                    <a:pt x="24" y="187"/>
                  </a:moveTo>
                  <a:lnTo>
                    <a:pt x="14" y="190"/>
                  </a:lnTo>
                  <a:lnTo>
                    <a:pt x="0" y="184"/>
                  </a:lnTo>
                  <a:lnTo>
                    <a:pt x="6" y="153"/>
                  </a:lnTo>
                  <a:lnTo>
                    <a:pt x="14" y="116"/>
                  </a:lnTo>
                  <a:lnTo>
                    <a:pt x="29" y="73"/>
                  </a:lnTo>
                  <a:lnTo>
                    <a:pt x="36" y="50"/>
                  </a:lnTo>
                  <a:lnTo>
                    <a:pt x="45" y="30"/>
                  </a:lnTo>
                  <a:lnTo>
                    <a:pt x="65" y="11"/>
                  </a:lnTo>
                  <a:lnTo>
                    <a:pt x="101" y="4"/>
                  </a:lnTo>
                  <a:lnTo>
                    <a:pt x="131" y="0"/>
                  </a:lnTo>
                  <a:lnTo>
                    <a:pt x="176" y="18"/>
                  </a:lnTo>
                  <a:lnTo>
                    <a:pt x="193" y="40"/>
                  </a:lnTo>
                  <a:lnTo>
                    <a:pt x="208" y="78"/>
                  </a:lnTo>
                  <a:lnTo>
                    <a:pt x="223" y="123"/>
                  </a:lnTo>
                  <a:lnTo>
                    <a:pt x="230" y="162"/>
                  </a:lnTo>
                  <a:lnTo>
                    <a:pt x="227" y="178"/>
                  </a:lnTo>
                  <a:lnTo>
                    <a:pt x="206" y="180"/>
                  </a:lnTo>
                  <a:lnTo>
                    <a:pt x="190" y="184"/>
                  </a:lnTo>
                  <a:lnTo>
                    <a:pt x="167" y="188"/>
                  </a:lnTo>
                  <a:lnTo>
                    <a:pt x="174" y="149"/>
                  </a:lnTo>
                  <a:lnTo>
                    <a:pt x="174" y="127"/>
                  </a:lnTo>
                  <a:lnTo>
                    <a:pt x="172" y="107"/>
                  </a:lnTo>
                  <a:lnTo>
                    <a:pt x="174" y="80"/>
                  </a:lnTo>
                  <a:lnTo>
                    <a:pt x="147" y="68"/>
                  </a:lnTo>
                  <a:lnTo>
                    <a:pt x="140" y="45"/>
                  </a:lnTo>
                  <a:lnTo>
                    <a:pt x="117" y="61"/>
                  </a:lnTo>
                  <a:lnTo>
                    <a:pt x="86" y="91"/>
                  </a:lnTo>
                  <a:lnTo>
                    <a:pt x="99" y="76"/>
                  </a:lnTo>
                  <a:lnTo>
                    <a:pt x="72" y="98"/>
                  </a:lnTo>
                  <a:lnTo>
                    <a:pt x="72" y="134"/>
                  </a:lnTo>
                  <a:lnTo>
                    <a:pt x="79" y="152"/>
                  </a:lnTo>
                  <a:lnTo>
                    <a:pt x="86" y="167"/>
                  </a:lnTo>
                  <a:lnTo>
                    <a:pt x="92" y="189"/>
                  </a:lnTo>
                  <a:lnTo>
                    <a:pt x="65" y="189"/>
                  </a:lnTo>
                  <a:lnTo>
                    <a:pt x="77" y="189"/>
                  </a:lnTo>
                  <a:lnTo>
                    <a:pt x="39" y="184"/>
                  </a:lnTo>
                  <a:lnTo>
                    <a:pt x="36" y="184"/>
                  </a:lnTo>
                  <a:lnTo>
                    <a:pt x="24" y="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59" name="Freeform 11"/>
            <p:cNvSpPr>
              <a:spLocks/>
            </p:cNvSpPr>
            <p:nvPr/>
          </p:nvSpPr>
          <p:spPr bwMode="auto">
            <a:xfrm>
              <a:off x="1361" y="3279"/>
              <a:ext cx="127" cy="310"/>
            </a:xfrm>
            <a:custGeom>
              <a:avLst/>
              <a:gdLst>
                <a:gd name="T0" fmla="*/ 152 w 379"/>
                <a:gd name="T1" fmla="*/ 0 h 929"/>
                <a:gd name="T2" fmla="*/ 59 w 379"/>
                <a:gd name="T3" fmla="*/ 50 h 929"/>
                <a:gd name="T4" fmla="*/ 48 w 379"/>
                <a:gd name="T5" fmla="*/ 66 h 929"/>
                <a:gd name="T6" fmla="*/ 0 w 379"/>
                <a:gd name="T7" fmla="*/ 303 h 929"/>
                <a:gd name="T8" fmla="*/ 72 w 379"/>
                <a:gd name="T9" fmla="*/ 313 h 929"/>
                <a:gd name="T10" fmla="*/ 82 w 379"/>
                <a:gd name="T11" fmla="*/ 253 h 929"/>
                <a:gd name="T12" fmla="*/ 109 w 379"/>
                <a:gd name="T13" fmla="*/ 378 h 929"/>
                <a:gd name="T14" fmla="*/ 63 w 379"/>
                <a:gd name="T15" fmla="*/ 657 h 929"/>
                <a:gd name="T16" fmla="*/ 87 w 379"/>
                <a:gd name="T17" fmla="*/ 926 h 929"/>
                <a:gd name="T18" fmla="*/ 113 w 379"/>
                <a:gd name="T19" fmla="*/ 929 h 929"/>
                <a:gd name="T20" fmla="*/ 153 w 379"/>
                <a:gd name="T21" fmla="*/ 925 h 929"/>
                <a:gd name="T22" fmla="*/ 210 w 379"/>
                <a:gd name="T23" fmla="*/ 921 h 929"/>
                <a:gd name="T24" fmla="*/ 260 w 379"/>
                <a:gd name="T25" fmla="*/ 921 h 929"/>
                <a:gd name="T26" fmla="*/ 303 w 379"/>
                <a:gd name="T27" fmla="*/ 922 h 929"/>
                <a:gd name="T28" fmla="*/ 319 w 379"/>
                <a:gd name="T29" fmla="*/ 535 h 929"/>
                <a:gd name="T30" fmla="*/ 276 w 379"/>
                <a:gd name="T31" fmla="*/ 364 h 929"/>
                <a:gd name="T32" fmla="*/ 293 w 379"/>
                <a:gd name="T33" fmla="*/ 271 h 929"/>
                <a:gd name="T34" fmla="*/ 303 w 379"/>
                <a:gd name="T35" fmla="*/ 306 h 929"/>
                <a:gd name="T36" fmla="*/ 379 w 379"/>
                <a:gd name="T37" fmla="*/ 286 h 929"/>
                <a:gd name="T38" fmla="*/ 320 w 379"/>
                <a:gd name="T39" fmla="*/ 64 h 929"/>
                <a:gd name="T40" fmla="*/ 224 w 379"/>
                <a:gd name="T41" fmla="*/ 0 h 929"/>
                <a:gd name="T42" fmla="*/ 152 w 379"/>
                <a:gd name="T43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9" h="929">
                  <a:moveTo>
                    <a:pt x="152" y="0"/>
                  </a:moveTo>
                  <a:lnTo>
                    <a:pt x="59" y="50"/>
                  </a:lnTo>
                  <a:lnTo>
                    <a:pt x="48" y="66"/>
                  </a:lnTo>
                  <a:lnTo>
                    <a:pt x="0" y="303"/>
                  </a:lnTo>
                  <a:lnTo>
                    <a:pt x="72" y="313"/>
                  </a:lnTo>
                  <a:lnTo>
                    <a:pt x="82" y="253"/>
                  </a:lnTo>
                  <a:lnTo>
                    <a:pt x="109" y="378"/>
                  </a:lnTo>
                  <a:lnTo>
                    <a:pt x="63" y="657"/>
                  </a:lnTo>
                  <a:lnTo>
                    <a:pt x="87" y="926"/>
                  </a:lnTo>
                  <a:lnTo>
                    <a:pt x="113" y="929"/>
                  </a:lnTo>
                  <a:lnTo>
                    <a:pt x="153" y="925"/>
                  </a:lnTo>
                  <a:lnTo>
                    <a:pt x="210" y="921"/>
                  </a:lnTo>
                  <a:lnTo>
                    <a:pt x="260" y="921"/>
                  </a:lnTo>
                  <a:lnTo>
                    <a:pt x="303" y="922"/>
                  </a:lnTo>
                  <a:lnTo>
                    <a:pt x="319" y="535"/>
                  </a:lnTo>
                  <a:lnTo>
                    <a:pt x="276" y="364"/>
                  </a:lnTo>
                  <a:lnTo>
                    <a:pt x="293" y="271"/>
                  </a:lnTo>
                  <a:lnTo>
                    <a:pt x="303" y="306"/>
                  </a:lnTo>
                  <a:lnTo>
                    <a:pt x="379" y="286"/>
                  </a:lnTo>
                  <a:lnTo>
                    <a:pt x="320" y="64"/>
                  </a:lnTo>
                  <a:lnTo>
                    <a:pt x="224" y="0"/>
                  </a:lnTo>
                  <a:lnTo>
                    <a:pt x="152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4860" name="Group 12"/>
            <p:cNvGrpSpPr>
              <a:grpSpLocks/>
            </p:cNvGrpSpPr>
            <p:nvPr/>
          </p:nvGrpSpPr>
          <p:grpSpPr bwMode="auto">
            <a:xfrm>
              <a:off x="1398" y="3280"/>
              <a:ext cx="55" cy="131"/>
              <a:chOff x="1398" y="3280"/>
              <a:chExt cx="55" cy="131"/>
            </a:xfrm>
          </p:grpSpPr>
          <p:sp>
            <p:nvSpPr>
              <p:cNvPr id="334861" name="Freeform 13"/>
              <p:cNvSpPr>
                <a:spLocks/>
              </p:cNvSpPr>
              <p:nvPr/>
            </p:nvSpPr>
            <p:spPr bwMode="auto">
              <a:xfrm>
                <a:off x="1410" y="3280"/>
                <a:ext cx="29" cy="15"/>
              </a:xfrm>
              <a:custGeom>
                <a:avLst/>
                <a:gdLst>
                  <a:gd name="T0" fmla="*/ 0 w 85"/>
                  <a:gd name="T1" fmla="*/ 4 h 44"/>
                  <a:gd name="T2" fmla="*/ 18 w 85"/>
                  <a:gd name="T3" fmla="*/ 44 h 44"/>
                  <a:gd name="T4" fmla="*/ 43 w 85"/>
                  <a:gd name="T5" fmla="*/ 0 h 44"/>
                  <a:gd name="T6" fmla="*/ 68 w 85"/>
                  <a:gd name="T7" fmla="*/ 44 h 44"/>
                  <a:gd name="T8" fmla="*/ 85 w 85"/>
                  <a:gd name="T9" fmla="*/ 5 h 44"/>
                  <a:gd name="T10" fmla="*/ 0 w 85"/>
                  <a:gd name="T11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5" h="44">
                    <a:moveTo>
                      <a:pt x="0" y="4"/>
                    </a:moveTo>
                    <a:lnTo>
                      <a:pt x="18" y="44"/>
                    </a:lnTo>
                    <a:lnTo>
                      <a:pt x="43" y="0"/>
                    </a:lnTo>
                    <a:lnTo>
                      <a:pt x="68" y="44"/>
                    </a:lnTo>
                    <a:lnTo>
                      <a:pt x="85" y="5"/>
                    </a:lnTo>
                    <a:lnTo>
                      <a:pt x="0" y="4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 w="4763">
                <a:solidFill>
                  <a:srgbClr val="0000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862" name="Freeform 14"/>
              <p:cNvSpPr>
                <a:spLocks/>
              </p:cNvSpPr>
              <p:nvPr/>
            </p:nvSpPr>
            <p:spPr bwMode="auto">
              <a:xfrm>
                <a:off x="1426" y="3284"/>
                <a:ext cx="6" cy="120"/>
              </a:xfrm>
              <a:custGeom>
                <a:avLst/>
                <a:gdLst>
                  <a:gd name="T0" fmla="*/ 0 w 20"/>
                  <a:gd name="T1" fmla="*/ 0 h 361"/>
                  <a:gd name="T2" fmla="*/ 20 w 20"/>
                  <a:gd name="T3" fmla="*/ 149 h 361"/>
                  <a:gd name="T4" fmla="*/ 20 w 20"/>
                  <a:gd name="T5" fmla="*/ 361 h 361"/>
                  <a:gd name="T6" fmla="*/ 0 w 20"/>
                  <a:gd name="T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361">
                    <a:moveTo>
                      <a:pt x="0" y="0"/>
                    </a:moveTo>
                    <a:lnTo>
                      <a:pt x="20" y="149"/>
                    </a:lnTo>
                    <a:lnTo>
                      <a:pt x="20" y="361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 w="4763">
                <a:solidFill>
                  <a:srgbClr val="0000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863" name="Freeform 15"/>
              <p:cNvSpPr>
                <a:spLocks/>
              </p:cNvSpPr>
              <p:nvPr/>
            </p:nvSpPr>
            <p:spPr bwMode="auto">
              <a:xfrm>
                <a:off x="1398" y="3404"/>
                <a:ext cx="55" cy="7"/>
              </a:xfrm>
              <a:custGeom>
                <a:avLst/>
                <a:gdLst>
                  <a:gd name="T0" fmla="*/ 0 w 163"/>
                  <a:gd name="T1" fmla="*/ 20 h 20"/>
                  <a:gd name="T2" fmla="*/ 88 w 163"/>
                  <a:gd name="T3" fmla="*/ 0 h 20"/>
                  <a:gd name="T4" fmla="*/ 163 w 163"/>
                  <a:gd name="T5" fmla="*/ 8 h 20"/>
                  <a:gd name="T6" fmla="*/ 0 w 163"/>
                  <a:gd name="T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" h="20">
                    <a:moveTo>
                      <a:pt x="0" y="20"/>
                    </a:moveTo>
                    <a:lnTo>
                      <a:pt x="88" y="0"/>
                    </a:lnTo>
                    <a:lnTo>
                      <a:pt x="163" y="8"/>
                    </a:lnTo>
                    <a:lnTo>
                      <a:pt x="0" y="20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 w="4763">
                <a:solidFill>
                  <a:srgbClr val="0000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4864" name="Group 16"/>
            <p:cNvGrpSpPr>
              <a:grpSpLocks/>
            </p:cNvGrpSpPr>
            <p:nvPr/>
          </p:nvGrpSpPr>
          <p:grpSpPr bwMode="auto">
            <a:xfrm>
              <a:off x="1384" y="3718"/>
              <a:ext cx="73" cy="50"/>
              <a:chOff x="1384" y="3718"/>
              <a:chExt cx="73" cy="50"/>
            </a:xfrm>
          </p:grpSpPr>
          <p:sp>
            <p:nvSpPr>
              <p:cNvPr id="334865" name="Freeform 17"/>
              <p:cNvSpPr>
                <a:spLocks/>
              </p:cNvSpPr>
              <p:nvPr/>
            </p:nvSpPr>
            <p:spPr bwMode="auto">
              <a:xfrm>
                <a:off x="1384" y="3723"/>
                <a:ext cx="28" cy="45"/>
              </a:xfrm>
              <a:custGeom>
                <a:avLst/>
                <a:gdLst>
                  <a:gd name="T0" fmla="*/ 16 w 86"/>
                  <a:gd name="T1" fmla="*/ 67 h 137"/>
                  <a:gd name="T2" fmla="*/ 4 w 86"/>
                  <a:gd name="T3" fmla="*/ 88 h 137"/>
                  <a:gd name="T4" fmla="*/ 0 w 86"/>
                  <a:gd name="T5" fmla="*/ 104 h 137"/>
                  <a:gd name="T6" fmla="*/ 0 w 86"/>
                  <a:gd name="T7" fmla="*/ 117 h 137"/>
                  <a:gd name="T8" fmla="*/ 2 w 86"/>
                  <a:gd name="T9" fmla="*/ 126 h 137"/>
                  <a:gd name="T10" fmla="*/ 9 w 86"/>
                  <a:gd name="T11" fmla="*/ 133 h 137"/>
                  <a:gd name="T12" fmla="*/ 20 w 86"/>
                  <a:gd name="T13" fmla="*/ 137 h 137"/>
                  <a:gd name="T14" fmla="*/ 35 w 86"/>
                  <a:gd name="T15" fmla="*/ 136 h 137"/>
                  <a:gd name="T16" fmla="*/ 49 w 86"/>
                  <a:gd name="T17" fmla="*/ 129 h 137"/>
                  <a:gd name="T18" fmla="*/ 60 w 86"/>
                  <a:gd name="T19" fmla="*/ 116 h 137"/>
                  <a:gd name="T20" fmla="*/ 70 w 86"/>
                  <a:gd name="T21" fmla="*/ 97 h 137"/>
                  <a:gd name="T22" fmla="*/ 76 w 86"/>
                  <a:gd name="T23" fmla="*/ 60 h 137"/>
                  <a:gd name="T24" fmla="*/ 86 w 86"/>
                  <a:gd name="T25" fmla="*/ 22 h 137"/>
                  <a:gd name="T26" fmla="*/ 85 w 86"/>
                  <a:gd name="T27" fmla="*/ 0 h 137"/>
                  <a:gd name="T28" fmla="*/ 67 w 86"/>
                  <a:gd name="T29" fmla="*/ 52 h 137"/>
                  <a:gd name="T30" fmla="*/ 52 w 86"/>
                  <a:gd name="T31" fmla="*/ 86 h 137"/>
                  <a:gd name="T32" fmla="*/ 31 w 86"/>
                  <a:gd name="T33" fmla="*/ 86 h 137"/>
                  <a:gd name="T34" fmla="*/ 12 w 86"/>
                  <a:gd name="T35" fmla="*/ 83 h 137"/>
                  <a:gd name="T36" fmla="*/ 16 w 86"/>
                  <a:gd name="T37" fmla="*/ 6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6" h="137">
                    <a:moveTo>
                      <a:pt x="16" y="67"/>
                    </a:moveTo>
                    <a:lnTo>
                      <a:pt x="4" y="88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2" y="126"/>
                    </a:lnTo>
                    <a:lnTo>
                      <a:pt x="9" y="133"/>
                    </a:lnTo>
                    <a:lnTo>
                      <a:pt x="20" y="137"/>
                    </a:lnTo>
                    <a:lnTo>
                      <a:pt x="35" y="136"/>
                    </a:lnTo>
                    <a:lnTo>
                      <a:pt x="49" y="129"/>
                    </a:lnTo>
                    <a:lnTo>
                      <a:pt x="60" y="116"/>
                    </a:lnTo>
                    <a:lnTo>
                      <a:pt x="70" y="97"/>
                    </a:lnTo>
                    <a:lnTo>
                      <a:pt x="76" y="60"/>
                    </a:lnTo>
                    <a:lnTo>
                      <a:pt x="86" y="22"/>
                    </a:lnTo>
                    <a:lnTo>
                      <a:pt x="85" y="0"/>
                    </a:lnTo>
                    <a:lnTo>
                      <a:pt x="67" y="52"/>
                    </a:lnTo>
                    <a:lnTo>
                      <a:pt x="52" y="86"/>
                    </a:lnTo>
                    <a:lnTo>
                      <a:pt x="31" y="86"/>
                    </a:lnTo>
                    <a:lnTo>
                      <a:pt x="12" y="83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866" name="Freeform 18"/>
              <p:cNvSpPr>
                <a:spLocks/>
              </p:cNvSpPr>
              <p:nvPr/>
            </p:nvSpPr>
            <p:spPr bwMode="auto">
              <a:xfrm>
                <a:off x="1424" y="3718"/>
                <a:ext cx="33" cy="50"/>
              </a:xfrm>
              <a:custGeom>
                <a:avLst/>
                <a:gdLst>
                  <a:gd name="T0" fmla="*/ 1 w 99"/>
                  <a:gd name="T1" fmla="*/ 0 h 150"/>
                  <a:gd name="T2" fmla="*/ 0 w 99"/>
                  <a:gd name="T3" fmla="*/ 15 h 150"/>
                  <a:gd name="T4" fmla="*/ 13 w 99"/>
                  <a:gd name="T5" fmla="*/ 52 h 150"/>
                  <a:gd name="T6" fmla="*/ 21 w 99"/>
                  <a:gd name="T7" fmla="*/ 84 h 150"/>
                  <a:gd name="T8" fmla="*/ 31 w 99"/>
                  <a:gd name="T9" fmla="*/ 114 h 150"/>
                  <a:gd name="T10" fmla="*/ 41 w 99"/>
                  <a:gd name="T11" fmla="*/ 130 h 150"/>
                  <a:gd name="T12" fmla="*/ 51 w 99"/>
                  <a:gd name="T13" fmla="*/ 142 h 150"/>
                  <a:gd name="T14" fmla="*/ 65 w 99"/>
                  <a:gd name="T15" fmla="*/ 147 h 150"/>
                  <a:gd name="T16" fmla="*/ 80 w 99"/>
                  <a:gd name="T17" fmla="*/ 150 h 150"/>
                  <a:gd name="T18" fmla="*/ 87 w 99"/>
                  <a:gd name="T19" fmla="*/ 145 h 150"/>
                  <a:gd name="T20" fmla="*/ 95 w 99"/>
                  <a:gd name="T21" fmla="*/ 141 h 150"/>
                  <a:gd name="T22" fmla="*/ 99 w 99"/>
                  <a:gd name="T23" fmla="*/ 126 h 150"/>
                  <a:gd name="T24" fmla="*/ 96 w 99"/>
                  <a:gd name="T25" fmla="*/ 106 h 150"/>
                  <a:gd name="T26" fmla="*/ 87 w 99"/>
                  <a:gd name="T27" fmla="*/ 82 h 150"/>
                  <a:gd name="T28" fmla="*/ 81 w 99"/>
                  <a:gd name="T29" fmla="*/ 70 h 150"/>
                  <a:gd name="T30" fmla="*/ 79 w 99"/>
                  <a:gd name="T31" fmla="*/ 81 h 150"/>
                  <a:gd name="T32" fmla="*/ 75 w 99"/>
                  <a:gd name="T33" fmla="*/ 86 h 150"/>
                  <a:gd name="T34" fmla="*/ 63 w 99"/>
                  <a:gd name="T35" fmla="*/ 90 h 150"/>
                  <a:gd name="T36" fmla="*/ 53 w 99"/>
                  <a:gd name="T37" fmla="*/ 91 h 150"/>
                  <a:gd name="T38" fmla="*/ 33 w 99"/>
                  <a:gd name="T39" fmla="*/ 87 h 150"/>
                  <a:gd name="T40" fmla="*/ 13 w 99"/>
                  <a:gd name="T41" fmla="*/ 29 h 150"/>
                  <a:gd name="T42" fmla="*/ 1 w 99"/>
                  <a:gd name="T4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" h="150">
                    <a:moveTo>
                      <a:pt x="1" y="0"/>
                    </a:moveTo>
                    <a:lnTo>
                      <a:pt x="0" y="15"/>
                    </a:lnTo>
                    <a:lnTo>
                      <a:pt x="13" y="52"/>
                    </a:lnTo>
                    <a:lnTo>
                      <a:pt x="21" y="84"/>
                    </a:lnTo>
                    <a:lnTo>
                      <a:pt x="31" y="114"/>
                    </a:lnTo>
                    <a:lnTo>
                      <a:pt x="41" y="130"/>
                    </a:lnTo>
                    <a:lnTo>
                      <a:pt x="51" y="142"/>
                    </a:lnTo>
                    <a:lnTo>
                      <a:pt x="65" y="147"/>
                    </a:lnTo>
                    <a:lnTo>
                      <a:pt x="80" y="150"/>
                    </a:lnTo>
                    <a:lnTo>
                      <a:pt x="87" y="145"/>
                    </a:lnTo>
                    <a:lnTo>
                      <a:pt x="95" y="141"/>
                    </a:lnTo>
                    <a:lnTo>
                      <a:pt x="99" y="126"/>
                    </a:lnTo>
                    <a:lnTo>
                      <a:pt x="96" y="106"/>
                    </a:lnTo>
                    <a:lnTo>
                      <a:pt x="87" y="82"/>
                    </a:lnTo>
                    <a:lnTo>
                      <a:pt x="81" y="70"/>
                    </a:lnTo>
                    <a:lnTo>
                      <a:pt x="79" y="81"/>
                    </a:lnTo>
                    <a:lnTo>
                      <a:pt x="75" y="86"/>
                    </a:lnTo>
                    <a:lnTo>
                      <a:pt x="63" y="90"/>
                    </a:lnTo>
                    <a:lnTo>
                      <a:pt x="53" y="91"/>
                    </a:lnTo>
                    <a:lnTo>
                      <a:pt x="33" y="87"/>
                    </a:lnTo>
                    <a:lnTo>
                      <a:pt x="13" y="2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152400" y="32004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>
                <a:solidFill>
                  <a:srgbClr val="FF0033"/>
                </a:solidFill>
              </a:rPr>
              <a:t>SMART User</a:t>
            </a:r>
            <a:endParaRPr lang="en-US" sz="1400" i="1">
              <a:solidFill>
                <a:schemeClr val="hlink"/>
              </a:solidFill>
            </a:endParaRPr>
          </a:p>
        </p:txBody>
      </p:sp>
      <p:sp>
        <p:nvSpPr>
          <p:cNvPr id="334868" name="Rectangle 20"/>
          <p:cNvSpPr>
            <a:spLocks noChangeArrowheads="1"/>
          </p:cNvSpPr>
          <p:nvPr/>
        </p:nvSpPr>
        <p:spPr bwMode="auto">
          <a:xfrm>
            <a:off x="1371600" y="1905000"/>
            <a:ext cx="1905000" cy="19050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609600" y="22098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Web</a:t>
            </a:r>
          </a:p>
          <a:p>
            <a:r>
              <a:rPr lang="en-US" sz="1200"/>
              <a:t>Browser</a:t>
            </a:r>
          </a:p>
        </p:txBody>
      </p:sp>
      <p:sp>
        <p:nvSpPr>
          <p:cNvPr id="334870" name="Text Box 22"/>
          <p:cNvSpPr txBox="1">
            <a:spLocks noChangeArrowheads="1"/>
          </p:cNvSpPr>
          <p:nvPr/>
        </p:nvSpPr>
        <p:spPr bwMode="auto">
          <a:xfrm>
            <a:off x="1371600" y="3810000"/>
            <a:ext cx="17605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http://smart.gsfc.nasa.gov</a:t>
            </a:r>
          </a:p>
        </p:txBody>
      </p:sp>
      <p:pic>
        <p:nvPicPr>
          <p:cNvPr id="334871" name="Picture 23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9812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1762125" y="2028825"/>
            <a:ext cx="106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SMART</a:t>
            </a: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1371600" y="2362200"/>
            <a:ext cx="1905000" cy="1323975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  <a:hlinkClick r:id="rId7"/>
              </a:rPr>
              <a:t>Intelligent Data Prospector</a:t>
            </a:r>
            <a:r>
              <a:rPr lang="en-US" sz="1000">
                <a:latin typeface="Times New Roman" pitchFamily="18" charset="0"/>
              </a:rPr>
              <a:t/>
            </a:r>
            <a:br>
              <a:rPr lang="en-US" sz="1000">
                <a:latin typeface="Times New Roman" pitchFamily="18" charset="0"/>
              </a:rPr>
            </a:br>
            <a:r>
              <a:rPr lang="en-US" sz="1000">
                <a:latin typeface="Times New Roman" pitchFamily="18" charset="0"/>
              </a:rPr>
              <a:t>      Find data sets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  <a:hlinkClick r:id="rId8"/>
              </a:rPr>
              <a:t>Intelligent Resource Prospector</a:t>
            </a:r>
            <a:r>
              <a:rPr lang="en-US" sz="1000">
                <a:latin typeface="Times New Roman" pitchFamily="18" charset="0"/>
              </a:rPr>
              <a:t/>
            </a:r>
            <a:br>
              <a:rPr lang="en-US" sz="1000">
                <a:latin typeface="Times New Roman" pitchFamily="18" charset="0"/>
              </a:rPr>
            </a:br>
            <a:r>
              <a:rPr lang="en-US" sz="1000">
                <a:latin typeface="Times New Roman" pitchFamily="18" charset="0"/>
              </a:rPr>
              <a:t>      Find an observatory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  <a:hlinkClick r:id="rId9"/>
              </a:rPr>
              <a:t>Intelligent Mission Design Asst</a:t>
            </a:r>
            <a:r>
              <a:rPr lang="en-US" sz="1000">
                <a:latin typeface="Times New Roman" pitchFamily="18" charset="0"/>
              </a:rPr>
              <a:t/>
            </a:r>
            <a:br>
              <a:rPr lang="en-US" sz="1000">
                <a:latin typeface="Times New Roman" pitchFamily="18" charset="0"/>
              </a:rPr>
            </a:br>
            <a:r>
              <a:rPr lang="en-US" sz="1000">
                <a:latin typeface="Times New Roman" pitchFamily="18" charset="0"/>
              </a:rPr>
              <a:t>      Design a science mission</a:t>
            </a:r>
          </a:p>
        </p:txBody>
      </p:sp>
      <p:sp>
        <p:nvSpPr>
          <p:cNvPr id="334874" name="Rectangle 26"/>
          <p:cNvSpPr>
            <a:spLocks noChangeArrowheads="1"/>
          </p:cNvSpPr>
          <p:nvPr/>
        </p:nvSpPr>
        <p:spPr bwMode="auto">
          <a:xfrm>
            <a:off x="3733800" y="1066800"/>
            <a:ext cx="2286000" cy="19812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3810000" y="3048000"/>
            <a:ext cx="1992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http://smart.gsfc.nasa.gov/irp/</a:t>
            </a:r>
          </a:p>
        </p:txBody>
      </p:sp>
      <p:pic>
        <p:nvPicPr>
          <p:cNvPr id="334876" name="Picture 28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1171575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77" name="Text Box 29"/>
          <p:cNvSpPr txBox="1">
            <a:spLocks noChangeArrowheads="1"/>
          </p:cNvSpPr>
          <p:nvPr/>
        </p:nvSpPr>
        <p:spPr bwMode="auto">
          <a:xfrm>
            <a:off x="3733800" y="1524000"/>
            <a:ext cx="2286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Browse Observatory Knowledge Base        	</a:t>
            </a:r>
            <a:r>
              <a:rPr lang="en-US" sz="1000">
                <a:hlinkClick r:id="rId10"/>
              </a:rPr>
              <a:t>Map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1"/>
              </a:rPr>
              <a:t>Tree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2"/>
              </a:rPr>
              <a:t>Observatory Lists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Search Observatory Knowledge Base</a:t>
            </a:r>
            <a:br>
              <a:rPr lang="en-US" sz="1000"/>
            </a:br>
            <a:r>
              <a:rPr lang="en-US" sz="1000"/>
              <a:t>	Word/Phrase Search </a:t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3"/>
              </a:rPr>
              <a:t>Interactive Dialog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hlinkClick r:id="rId14"/>
              </a:rPr>
              <a:t>Discussions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hlinkClick r:id="rId15"/>
              </a:rPr>
              <a:t>Experts</a:t>
            </a:r>
            <a:endParaRPr lang="en-US" sz="1000"/>
          </a:p>
        </p:txBody>
      </p:sp>
      <p:sp>
        <p:nvSpPr>
          <p:cNvPr id="334878" name="Text Box 30"/>
          <p:cNvSpPr txBox="1">
            <a:spLocks noChangeArrowheads="1"/>
          </p:cNvSpPr>
          <p:nvPr/>
        </p:nvSpPr>
        <p:spPr bwMode="auto">
          <a:xfrm>
            <a:off x="4114800" y="11430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SMART</a:t>
            </a:r>
            <a:br>
              <a:rPr lang="en-US" sz="1000"/>
            </a:br>
            <a:r>
              <a:rPr lang="en-US" sz="900"/>
              <a:t>Intelligent Resource Prospector</a:t>
            </a:r>
          </a:p>
        </p:txBody>
      </p:sp>
      <p:sp>
        <p:nvSpPr>
          <p:cNvPr id="334879" name="Line 31"/>
          <p:cNvSpPr>
            <a:spLocks noChangeShapeType="1"/>
          </p:cNvSpPr>
          <p:nvPr/>
        </p:nvSpPr>
        <p:spPr bwMode="auto">
          <a:xfrm flipV="1">
            <a:off x="3200400" y="2133600"/>
            <a:ext cx="533400" cy="7620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0" name="Rectangle 32"/>
          <p:cNvSpPr>
            <a:spLocks noChangeArrowheads="1"/>
          </p:cNvSpPr>
          <p:nvPr/>
        </p:nvSpPr>
        <p:spPr bwMode="auto">
          <a:xfrm>
            <a:off x="5257800" y="2362200"/>
            <a:ext cx="609600" cy="152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81" name="Rectangle 33" descr="Recycled paper"/>
          <p:cNvSpPr>
            <a:spLocks noChangeArrowheads="1"/>
          </p:cNvSpPr>
          <p:nvPr/>
        </p:nvSpPr>
        <p:spPr bwMode="auto">
          <a:xfrm>
            <a:off x="3733800" y="3505200"/>
            <a:ext cx="2286000" cy="22860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 useBgFill="1"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3733800" y="5791200"/>
            <a:ext cx="2125663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http://smart.gsfc.nasa.gov/imda/</a:t>
            </a:r>
          </a:p>
        </p:txBody>
      </p:sp>
      <p:pic>
        <p:nvPicPr>
          <p:cNvPr id="334883" name="Picture 35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90925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2286000" cy="1692275"/>
          </a:xfrm>
          <a:prstGeom prst="rect">
            <a:avLst/>
          </a:prstGeom>
          <a:solidFill>
            <a:srgbClr val="FF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Browse Mission Knowledge Base        	</a:t>
            </a:r>
            <a:r>
              <a:rPr lang="en-US" sz="1000">
                <a:hlinkClick r:id="rId10"/>
              </a:rPr>
              <a:t>Map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1"/>
              </a:rPr>
              <a:t>Tree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2"/>
              </a:rPr>
              <a:t>Mission Lists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Search Mission Knowledge Base</a:t>
            </a:r>
            <a:br>
              <a:rPr lang="en-US" sz="1000"/>
            </a:br>
            <a:r>
              <a:rPr lang="en-US" sz="1000"/>
              <a:t>	Word/Phrase Search </a:t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3"/>
              </a:rPr>
              <a:t>Interactive Dialog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hlinkClick r:id="rId14"/>
              </a:rPr>
              <a:t>Discussions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hlinkClick r:id="rId15"/>
              </a:rPr>
              <a:t>Experts</a:t>
            </a:r>
            <a:endParaRPr lang="en-US" sz="1000"/>
          </a:p>
          <a:p>
            <a:pPr>
              <a:spcBef>
                <a:spcPct val="50000"/>
              </a:spcBef>
            </a:pPr>
            <a:r>
              <a:rPr lang="en-US" sz="1000">
                <a:hlinkClick r:id="rId16"/>
              </a:rPr>
              <a:t>Design a Mission</a:t>
            </a:r>
            <a:endParaRPr lang="en-US" sz="1000"/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4114800" y="3581400"/>
            <a:ext cx="198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SMART</a:t>
            </a:r>
            <a:r>
              <a:rPr lang="en-US" sz="1000">
                <a:latin typeface="Times New Roman" pitchFamily="18" charset="0"/>
              </a:rPr>
              <a:t/>
            </a:r>
            <a:br>
              <a:rPr lang="en-US" sz="1000">
                <a:latin typeface="Times New Roman" pitchFamily="18" charset="0"/>
              </a:rPr>
            </a:br>
            <a:r>
              <a:rPr lang="en-US" sz="900"/>
              <a:t>Intelligent Mission Design Asst</a:t>
            </a:r>
          </a:p>
        </p:txBody>
      </p:sp>
      <p:sp>
        <p:nvSpPr>
          <p:cNvPr id="334886" name="Rectangle 38"/>
          <p:cNvSpPr>
            <a:spLocks noChangeArrowheads="1"/>
          </p:cNvSpPr>
          <p:nvPr/>
        </p:nvSpPr>
        <p:spPr bwMode="auto">
          <a:xfrm>
            <a:off x="5257800" y="4800600"/>
            <a:ext cx="609600" cy="152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87" name="Line 39"/>
          <p:cNvSpPr>
            <a:spLocks noChangeShapeType="1"/>
          </p:cNvSpPr>
          <p:nvPr/>
        </p:nvSpPr>
        <p:spPr bwMode="auto">
          <a:xfrm>
            <a:off x="3200400" y="3276600"/>
            <a:ext cx="533400" cy="4572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8" name="Rectangle 40" descr="Recycled paper"/>
          <p:cNvSpPr>
            <a:spLocks noChangeArrowheads="1"/>
          </p:cNvSpPr>
          <p:nvPr/>
        </p:nvSpPr>
        <p:spPr bwMode="auto">
          <a:xfrm>
            <a:off x="6324600" y="990600"/>
            <a:ext cx="1752600" cy="6096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889" name="Picture 41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668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90" name="Text Box 42"/>
          <p:cNvSpPr txBox="1">
            <a:spLocks noChangeArrowheads="1"/>
          </p:cNvSpPr>
          <p:nvPr/>
        </p:nvSpPr>
        <p:spPr bwMode="auto">
          <a:xfrm>
            <a:off x="6705600" y="990600"/>
            <a:ext cx="1571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latin typeface="Arial" pitchFamily="34" charset="0"/>
              </a:rPr>
              <a:t>Concept Map Viewer: Observatories</a:t>
            </a:r>
          </a:p>
        </p:txBody>
      </p:sp>
      <p:sp>
        <p:nvSpPr>
          <p:cNvPr id="334891" name="Rectangle 43" descr="Recycled paper"/>
          <p:cNvSpPr>
            <a:spLocks noChangeArrowheads="1"/>
          </p:cNvSpPr>
          <p:nvPr/>
        </p:nvSpPr>
        <p:spPr bwMode="auto">
          <a:xfrm>
            <a:off x="6324600" y="1752600"/>
            <a:ext cx="1752600" cy="6096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892" name="Picture 44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6705600" y="1752600"/>
            <a:ext cx="152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Hierarchical Directory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Viewer</a:t>
            </a:r>
          </a:p>
        </p:txBody>
      </p:sp>
      <p:sp>
        <p:nvSpPr>
          <p:cNvPr id="334894" name="Rectangle 46" descr="Recycled paper"/>
          <p:cNvSpPr>
            <a:spLocks noChangeArrowheads="1"/>
          </p:cNvSpPr>
          <p:nvPr/>
        </p:nvSpPr>
        <p:spPr bwMode="auto">
          <a:xfrm>
            <a:off x="6324600" y="2590800"/>
            <a:ext cx="1752600" cy="4572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895" name="Picture 47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96" name="Text Box 48"/>
          <p:cNvSpPr txBox="1">
            <a:spLocks noChangeArrowheads="1"/>
          </p:cNvSpPr>
          <p:nvPr/>
        </p:nvSpPr>
        <p:spPr bwMode="auto">
          <a:xfrm>
            <a:off x="6705600" y="25908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Database Views</a:t>
            </a:r>
          </a:p>
        </p:txBody>
      </p:sp>
      <p:sp>
        <p:nvSpPr>
          <p:cNvPr id="334897" name="Rectangle 49" descr="Recycled paper"/>
          <p:cNvSpPr>
            <a:spLocks noChangeArrowheads="1"/>
          </p:cNvSpPr>
          <p:nvPr/>
        </p:nvSpPr>
        <p:spPr bwMode="auto">
          <a:xfrm>
            <a:off x="6324600" y="3200400"/>
            <a:ext cx="1752600" cy="6858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898" name="Picture 50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766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9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</a:t>
            </a:r>
            <a:r>
              <a:rPr lang="en-US" sz="1000"/>
              <a:t/>
            </a:r>
            <a:br>
              <a:rPr lang="en-US" sz="1000"/>
            </a:br>
            <a:r>
              <a:rPr lang="en-US" sz="1000">
                <a:latin typeface="Arial" pitchFamily="34" charset="0"/>
              </a:rPr>
              <a:t>Conversational CBR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Question/Response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Interface</a:t>
            </a:r>
            <a:endParaRPr lang="en-US" sz="900">
              <a:latin typeface="Arial" pitchFamily="34" charset="0"/>
            </a:endParaRPr>
          </a:p>
        </p:txBody>
      </p:sp>
      <p:sp>
        <p:nvSpPr>
          <p:cNvPr id="334900" name="Rectangle 52" descr="Recycled paper"/>
          <p:cNvSpPr>
            <a:spLocks noChangeArrowheads="1"/>
          </p:cNvSpPr>
          <p:nvPr/>
        </p:nvSpPr>
        <p:spPr bwMode="auto">
          <a:xfrm>
            <a:off x="6324600" y="3962400"/>
            <a:ext cx="1752600" cy="6096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901" name="Picture 53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902" name="Text Box 54"/>
          <p:cNvSpPr txBox="1">
            <a:spLocks noChangeArrowheads="1"/>
          </p:cNvSpPr>
          <p:nvPr/>
        </p:nvSpPr>
        <p:spPr bwMode="auto">
          <a:xfrm>
            <a:off x="6705600" y="39624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</a:t>
            </a:r>
            <a:br>
              <a:rPr lang="en-US" sz="1000">
                <a:latin typeface="Arial" pitchFamily="34" charset="0"/>
              </a:rPr>
            </a:br>
            <a:r>
              <a:rPr lang="en-US" sz="900">
                <a:latin typeface="Arial" pitchFamily="34" charset="0"/>
              </a:rPr>
              <a:t>Collaborative</a:t>
            </a:r>
            <a:br>
              <a:rPr lang="en-US" sz="900">
                <a:latin typeface="Arial" pitchFamily="34" charset="0"/>
              </a:rPr>
            </a:br>
            <a:r>
              <a:rPr lang="en-US" sz="900">
                <a:latin typeface="Arial" pitchFamily="34" charset="0"/>
              </a:rPr>
              <a:t>Discussions Interface</a:t>
            </a:r>
          </a:p>
        </p:txBody>
      </p:sp>
      <p:sp>
        <p:nvSpPr>
          <p:cNvPr id="334903" name="Rectangle 55" descr="Recycled paper"/>
          <p:cNvSpPr>
            <a:spLocks noChangeArrowheads="1"/>
          </p:cNvSpPr>
          <p:nvPr/>
        </p:nvSpPr>
        <p:spPr bwMode="auto">
          <a:xfrm>
            <a:off x="6324600" y="4724400"/>
            <a:ext cx="1752600" cy="16002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pic>
        <p:nvPicPr>
          <p:cNvPr id="334904" name="Picture 56" descr="P:\PRODUCT\LOGOS\Na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905" name="Text Box 57"/>
          <p:cNvSpPr txBox="1">
            <a:spLocks noChangeArrowheads="1"/>
          </p:cNvSpPr>
          <p:nvPr/>
        </p:nvSpPr>
        <p:spPr bwMode="auto">
          <a:xfrm>
            <a:off x="6705600" y="47244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SMART IMDA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Design a Mission</a:t>
            </a:r>
          </a:p>
        </p:txBody>
      </p:sp>
      <p:sp>
        <p:nvSpPr>
          <p:cNvPr id="334906" name="Text Box 58"/>
          <p:cNvSpPr txBox="1">
            <a:spLocks noChangeArrowheads="1"/>
          </p:cNvSpPr>
          <p:nvPr/>
        </p:nvSpPr>
        <p:spPr bwMode="auto">
          <a:xfrm>
            <a:off x="6400800" y="5181600"/>
            <a:ext cx="1752600" cy="1158875"/>
          </a:xfrm>
          <a:prstGeom prst="rect">
            <a:avLst/>
          </a:prstGeom>
          <a:solidFill>
            <a:srgbClr val="FF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hlinkClick r:id="rId17"/>
              </a:rPr>
              <a:t>Create/Edit a Mission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Validate Design</a:t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8"/>
              </a:rPr>
              <a:t>Power Design Advisor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19"/>
              </a:rPr>
              <a:t>Thermal Design Advisor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</a:t>
            </a:r>
            <a:r>
              <a:rPr lang="en-US" sz="1000">
                <a:hlinkClick r:id="rId20"/>
              </a:rPr>
              <a:t>Communications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	</a:t>
            </a:r>
            <a:r>
              <a:rPr lang="en-US" sz="1000">
                <a:hlinkClick r:id="rId20"/>
              </a:rPr>
              <a:t>Design Advisor</a:t>
            </a:r>
            <a:r>
              <a:rPr lang="en-US" sz="1000"/>
              <a:t/>
            </a:r>
            <a:br>
              <a:rPr lang="en-US" sz="1000"/>
            </a:br>
            <a:r>
              <a:rPr lang="en-US" sz="1000"/>
              <a:t>	…        	</a:t>
            </a:r>
          </a:p>
        </p:txBody>
      </p:sp>
      <p:sp>
        <p:nvSpPr>
          <p:cNvPr id="334907" name="Line 59"/>
          <p:cNvSpPr>
            <a:spLocks noChangeShapeType="1"/>
          </p:cNvSpPr>
          <p:nvPr/>
        </p:nvSpPr>
        <p:spPr bwMode="auto">
          <a:xfrm flipV="1">
            <a:off x="5562600" y="1524000"/>
            <a:ext cx="762000" cy="304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8" name="Line 60"/>
          <p:cNvSpPr>
            <a:spLocks noChangeShapeType="1"/>
          </p:cNvSpPr>
          <p:nvPr/>
        </p:nvSpPr>
        <p:spPr bwMode="auto">
          <a:xfrm>
            <a:off x="4419600" y="1981200"/>
            <a:ext cx="1905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9" name="Line 61"/>
          <p:cNvSpPr>
            <a:spLocks noChangeShapeType="1"/>
          </p:cNvSpPr>
          <p:nvPr/>
        </p:nvSpPr>
        <p:spPr bwMode="auto">
          <a:xfrm flipV="1">
            <a:off x="4419600" y="1828800"/>
            <a:ext cx="1143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0" name="Line 62"/>
          <p:cNvSpPr>
            <a:spLocks noChangeShapeType="1"/>
          </p:cNvSpPr>
          <p:nvPr/>
        </p:nvSpPr>
        <p:spPr bwMode="auto">
          <a:xfrm>
            <a:off x="5715000" y="2743200"/>
            <a:ext cx="609600" cy="1447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1" name="Line 63"/>
          <p:cNvSpPr>
            <a:spLocks noChangeShapeType="1"/>
          </p:cNvSpPr>
          <p:nvPr/>
        </p:nvSpPr>
        <p:spPr bwMode="auto">
          <a:xfrm flipV="1">
            <a:off x="4572000" y="2743200"/>
            <a:ext cx="1143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2" name="Line 64"/>
          <p:cNvSpPr>
            <a:spLocks noChangeShapeType="1"/>
          </p:cNvSpPr>
          <p:nvPr/>
        </p:nvSpPr>
        <p:spPr bwMode="auto">
          <a:xfrm flipV="1">
            <a:off x="5105400" y="2590800"/>
            <a:ext cx="76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3" name="Line 65"/>
          <p:cNvSpPr>
            <a:spLocks noChangeShapeType="1"/>
          </p:cNvSpPr>
          <p:nvPr/>
        </p:nvSpPr>
        <p:spPr bwMode="auto">
          <a:xfrm>
            <a:off x="5867400" y="2590800"/>
            <a:ext cx="457200" cy="9144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4" name="Line 66"/>
          <p:cNvSpPr>
            <a:spLocks noChangeShapeType="1"/>
          </p:cNvSpPr>
          <p:nvPr/>
        </p:nvSpPr>
        <p:spPr bwMode="auto">
          <a:xfrm flipV="1">
            <a:off x="5181600" y="2133600"/>
            <a:ext cx="762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5" name="Line 67"/>
          <p:cNvSpPr>
            <a:spLocks noChangeShapeType="1"/>
          </p:cNvSpPr>
          <p:nvPr/>
        </p:nvSpPr>
        <p:spPr bwMode="auto">
          <a:xfrm>
            <a:off x="5943600" y="2133600"/>
            <a:ext cx="381000" cy="685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6" name="Line 68"/>
          <p:cNvSpPr>
            <a:spLocks noChangeShapeType="1"/>
          </p:cNvSpPr>
          <p:nvPr/>
        </p:nvSpPr>
        <p:spPr bwMode="auto">
          <a:xfrm flipV="1">
            <a:off x="4876800" y="5562600"/>
            <a:ext cx="1447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7" name="Text Box 69"/>
          <p:cNvSpPr txBox="1">
            <a:spLocks noChangeArrowheads="1"/>
          </p:cNvSpPr>
          <p:nvPr/>
        </p:nvSpPr>
        <p:spPr bwMode="auto">
          <a:xfrm>
            <a:off x="8153400" y="4572000"/>
            <a:ext cx="838200" cy="714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Invoke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Design 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Validation</a:t>
            </a:r>
            <a:br>
              <a:rPr lang="en-US" sz="1000">
                <a:latin typeface="Arial" pitchFamily="34" charset="0"/>
              </a:rPr>
            </a:br>
            <a:r>
              <a:rPr lang="en-US" sz="1000">
                <a:latin typeface="Arial" pitchFamily="34" charset="0"/>
              </a:rPr>
              <a:t>Agent</a:t>
            </a:r>
          </a:p>
        </p:txBody>
      </p:sp>
      <p:sp>
        <p:nvSpPr>
          <p:cNvPr id="334918" name="Line 70"/>
          <p:cNvSpPr>
            <a:spLocks noChangeShapeType="1"/>
          </p:cNvSpPr>
          <p:nvPr/>
        </p:nvSpPr>
        <p:spPr bwMode="auto">
          <a:xfrm flipV="1">
            <a:off x="8001000" y="56388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9" name="Line 71"/>
          <p:cNvSpPr>
            <a:spLocks noChangeShapeType="1"/>
          </p:cNvSpPr>
          <p:nvPr/>
        </p:nvSpPr>
        <p:spPr bwMode="auto">
          <a:xfrm flipV="1">
            <a:off x="8382000" y="5257800"/>
            <a:ext cx="76200" cy="381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0" name="Text Box 72"/>
          <p:cNvSpPr txBox="1">
            <a:spLocks noChangeArrowheads="1"/>
          </p:cNvSpPr>
          <p:nvPr/>
        </p:nvSpPr>
        <p:spPr bwMode="auto">
          <a:xfrm>
            <a:off x="8153400" y="1143000"/>
            <a:ext cx="6429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(applet)</a:t>
            </a:r>
          </a:p>
        </p:txBody>
      </p:sp>
      <p:sp>
        <p:nvSpPr>
          <p:cNvPr id="334921" name="Text Box 73"/>
          <p:cNvSpPr txBox="1">
            <a:spLocks noChangeArrowheads="1"/>
          </p:cNvSpPr>
          <p:nvPr/>
        </p:nvSpPr>
        <p:spPr bwMode="auto">
          <a:xfrm>
            <a:off x="8153400" y="2590800"/>
            <a:ext cx="6461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(server</a:t>
            </a:r>
            <a:br>
              <a:rPr lang="en-US" sz="1000"/>
            </a:br>
            <a:r>
              <a:rPr lang="en-US" sz="1000"/>
              <a:t>DB</a:t>
            </a:r>
            <a:br>
              <a:rPr lang="en-US" sz="1000"/>
            </a:br>
            <a:r>
              <a:rPr lang="en-US" sz="1000"/>
              <a:t>access)</a:t>
            </a:r>
          </a:p>
        </p:txBody>
      </p:sp>
      <p:sp>
        <p:nvSpPr>
          <p:cNvPr id="334922" name="Text Box 74"/>
          <p:cNvSpPr txBox="1">
            <a:spLocks noChangeArrowheads="1"/>
          </p:cNvSpPr>
          <p:nvPr/>
        </p:nvSpPr>
        <p:spPr bwMode="auto">
          <a:xfrm>
            <a:off x="8153400" y="3429000"/>
            <a:ext cx="6429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(applet)</a:t>
            </a:r>
          </a:p>
        </p:txBody>
      </p:sp>
      <p:sp>
        <p:nvSpPr>
          <p:cNvPr id="334923" name="Text Box 75"/>
          <p:cNvSpPr txBox="1">
            <a:spLocks noChangeArrowheads="1"/>
          </p:cNvSpPr>
          <p:nvPr/>
        </p:nvSpPr>
        <p:spPr bwMode="auto">
          <a:xfrm>
            <a:off x="8153400" y="3962400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(KM tool</a:t>
            </a:r>
            <a:br>
              <a:rPr lang="en-US" sz="1000"/>
            </a:br>
            <a:r>
              <a:rPr lang="en-US" sz="1000"/>
              <a:t>service)</a:t>
            </a:r>
          </a:p>
        </p:txBody>
      </p:sp>
      <p:sp>
        <p:nvSpPr>
          <p:cNvPr id="334924" name="Text Box 76"/>
          <p:cNvSpPr txBox="1">
            <a:spLocks noChangeArrowheads="1"/>
          </p:cNvSpPr>
          <p:nvPr/>
        </p:nvSpPr>
        <p:spPr bwMode="auto">
          <a:xfrm>
            <a:off x="8153400" y="1828800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(KM tool</a:t>
            </a:r>
            <a:br>
              <a:rPr lang="en-US" sz="1000"/>
            </a:br>
            <a:r>
              <a:rPr lang="en-US" sz="1000"/>
              <a:t>service)</a:t>
            </a:r>
          </a:p>
        </p:txBody>
      </p:sp>
      <p:sp>
        <p:nvSpPr>
          <p:cNvPr id="334925" name="Text Box 77"/>
          <p:cNvSpPr txBox="1">
            <a:spLocks noChangeArrowheads="1"/>
          </p:cNvSpPr>
          <p:nvPr/>
        </p:nvSpPr>
        <p:spPr bwMode="auto">
          <a:xfrm>
            <a:off x="8153400" y="5715000"/>
            <a:ext cx="73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(expert</a:t>
            </a:r>
            <a:br>
              <a:rPr lang="en-US" sz="1000"/>
            </a:br>
            <a:r>
              <a:rPr lang="en-US" sz="1000"/>
              <a:t>systems)</a:t>
            </a:r>
          </a:p>
        </p:txBody>
      </p:sp>
      <p:sp>
        <p:nvSpPr>
          <p:cNvPr id="334926" name="Line 78"/>
          <p:cNvSpPr>
            <a:spLocks noChangeShapeType="1"/>
          </p:cNvSpPr>
          <p:nvPr/>
        </p:nvSpPr>
        <p:spPr bwMode="auto">
          <a:xfrm>
            <a:off x="1371600" y="2362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7" name="Line 79"/>
          <p:cNvSpPr>
            <a:spLocks noChangeShapeType="1"/>
          </p:cNvSpPr>
          <p:nvPr/>
        </p:nvSpPr>
        <p:spPr bwMode="auto">
          <a:xfrm>
            <a:off x="3743325" y="3990975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8" name="Line 80"/>
          <p:cNvSpPr>
            <a:spLocks noChangeShapeType="1"/>
          </p:cNvSpPr>
          <p:nvPr/>
        </p:nvSpPr>
        <p:spPr bwMode="auto">
          <a:xfrm>
            <a:off x="3724275" y="15621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9" name="Line 81"/>
          <p:cNvSpPr>
            <a:spLocks noChangeShapeType="1"/>
          </p:cNvSpPr>
          <p:nvPr/>
        </p:nvSpPr>
        <p:spPr bwMode="auto">
          <a:xfrm>
            <a:off x="6315075" y="5153025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0" name="Line 82"/>
          <p:cNvSpPr>
            <a:spLocks noChangeShapeType="1"/>
          </p:cNvSpPr>
          <p:nvPr/>
        </p:nvSpPr>
        <p:spPr bwMode="auto">
          <a:xfrm>
            <a:off x="2743200" y="2895600"/>
            <a:ext cx="4572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Missions Using CCBR </a:t>
            </a:r>
          </a:p>
        </p:txBody>
      </p:sp>
      <p:sp>
        <p:nvSpPr>
          <p:cNvPr id="335875" name="Rectangle 3" descr="Recycled paper"/>
          <p:cNvSpPr>
            <a:spLocks noChangeArrowheads="1"/>
          </p:cNvSpPr>
          <p:nvPr/>
        </p:nvSpPr>
        <p:spPr bwMode="auto">
          <a:xfrm>
            <a:off x="381000" y="1295400"/>
            <a:ext cx="5029200" cy="4162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5876" name="Picture 4" descr="P:\PRODUCT\LOGOS\Nas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57200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981075" y="1390650"/>
            <a:ext cx="3505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SMART</a:t>
            </a:r>
            <a:br>
              <a:rPr lang="en-US" sz="1400"/>
            </a:br>
            <a:r>
              <a:rPr lang="en-US" sz="1400"/>
              <a:t>Conversational Mission Search Engine</a:t>
            </a:r>
          </a:p>
        </p:txBody>
      </p:sp>
      <p:sp>
        <p:nvSpPr>
          <p:cNvPr id="335878" name="Line 6"/>
          <p:cNvSpPr>
            <a:spLocks noChangeShapeType="1"/>
          </p:cNvSpPr>
          <p:nvPr/>
        </p:nvSpPr>
        <p:spPr bwMode="auto">
          <a:xfrm>
            <a:off x="381000" y="1981200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79" name="Line 7"/>
          <p:cNvSpPr>
            <a:spLocks noChangeShapeType="1"/>
          </p:cNvSpPr>
          <p:nvPr/>
        </p:nvSpPr>
        <p:spPr bwMode="auto">
          <a:xfrm flipV="1">
            <a:off x="381000" y="2819400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0" name="Line 8"/>
          <p:cNvSpPr>
            <a:spLocks noChangeShapeType="1"/>
          </p:cNvSpPr>
          <p:nvPr/>
        </p:nvSpPr>
        <p:spPr bwMode="auto">
          <a:xfrm>
            <a:off x="381000" y="4181475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457200" y="1981200"/>
            <a:ext cx="4943475" cy="365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  <a:tab pos="1200150" algn="l"/>
                <a:tab pos="1600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Describe what you are looking for: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Times-Roman"/>
              </a:rPr>
              <a:t>“I’m looking for astronomy missions in low-Earth orbit.”</a:t>
            </a:r>
          </a:p>
          <a:p>
            <a:pPr>
              <a:spcBef>
                <a:spcPct val="50000"/>
              </a:spcBef>
            </a:pPr>
            <a:endParaRPr lang="en-US" sz="1200">
              <a:solidFill>
                <a:srgbClr val="0033CC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Ranked questions:</a:t>
            </a:r>
            <a:br>
              <a:rPr lang="en-US" sz="1200">
                <a:solidFill>
                  <a:srgbClr val="0033CC"/>
                </a:solidFill>
                <a:latin typeface="Arial" pitchFamily="34" charset="0"/>
              </a:rPr>
            </a:b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Score  Answer   Name     Title</a:t>
            </a:r>
            <a:br>
              <a:rPr lang="en-US" sz="1200">
                <a:solidFill>
                  <a:srgbClr val="0033CC"/>
                </a:solidFill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“X-ray”	Q17	What portion of the spectrum is observed?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60		Q7	What launch vehicle?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50		Q32	What mission phase?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20		Q23	Low or high inclination orbit?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10		Q41	Cryogenically-cooled instrument?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Ranked cases:</a:t>
            </a:r>
            <a:br>
              <a:rPr lang="en-US" sz="1200">
                <a:solidFill>
                  <a:srgbClr val="0033CC"/>
                </a:solidFill>
                <a:latin typeface="Arial" pitchFamily="34" charset="0"/>
              </a:rPr>
            </a:b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Score	Name	Title</a:t>
            </a:r>
            <a:br>
              <a:rPr lang="en-US" sz="1200">
                <a:solidFill>
                  <a:srgbClr val="0033CC"/>
                </a:solidFill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90	XTE	X-Ray Timing Explorer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90	AXAF	Chandra X-Ray Observatory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30	GRO	Gamma Ray Observatory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30	EUVE	Extreme Ultra-Violet Explorer</a:t>
            </a:r>
          </a:p>
          <a:p>
            <a:pPr>
              <a:spcBef>
                <a:spcPct val="50000"/>
              </a:spcBef>
            </a:pPr>
            <a:endParaRPr lang="en-US" sz="1200">
              <a:latin typeface="Times-Roman"/>
            </a:endParaRPr>
          </a:p>
        </p:txBody>
      </p:sp>
      <p:sp>
        <p:nvSpPr>
          <p:cNvPr id="335882" name="Line 10"/>
          <p:cNvSpPr>
            <a:spLocks noChangeShapeType="1"/>
          </p:cNvSpPr>
          <p:nvPr/>
        </p:nvSpPr>
        <p:spPr bwMode="auto">
          <a:xfrm>
            <a:off x="381000" y="2257425"/>
            <a:ext cx="50292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3" name="Line 11"/>
          <p:cNvSpPr>
            <a:spLocks noChangeShapeType="1"/>
          </p:cNvSpPr>
          <p:nvPr/>
        </p:nvSpPr>
        <p:spPr bwMode="auto">
          <a:xfrm>
            <a:off x="381000" y="302895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4" name="Line 12"/>
          <p:cNvSpPr>
            <a:spLocks noChangeShapeType="1"/>
          </p:cNvSpPr>
          <p:nvPr/>
        </p:nvSpPr>
        <p:spPr bwMode="auto">
          <a:xfrm>
            <a:off x="390525" y="4572000"/>
            <a:ext cx="501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5" name="Line 13"/>
          <p:cNvSpPr>
            <a:spLocks noChangeShapeType="1"/>
          </p:cNvSpPr>
          <p:nvPr/>
        </p:nvSpPr>
        <p:spPr bwMode="auto">
          <a:xfrm>
            <a:off x="371475" y="440055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6" name="Line 14"/>
          <p:cNvSpPr>
            <a:spLocks noChangeShapeType="1"/>
          </p:cNvSpPr>
          <p:nvPr/>
        </p:nvSpPr>
        <p:spPr bwMode="auto">
          <a:xfrm>
            <a:off x="381000" y="3200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7" name="Line 15"/>
          <p:cNvSpPr>
            <a:spLocks noChangeShapeType="1"/>
          </p:cNvSpPr>
          <p:nvPr/>
        </p:nvSpPr>
        <p:spPr bwMode="auto">
          <a:xfrm>
            <a:off x="990600" y="3048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8" name="Line 16"/>
          <p:cNvSpPr>
            <a:spLocks noChangeShapeType="1"/>
          </p:cNvSpPr>
          <p:nvPr/>
        </p:nvSpPr>
        <p:spPr bwMode="auto">
          <a:xfrm>
            <a:off x="1676400" y="3048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89" name="Line 17"/>
          <p:cNvSpPr>
            <a:spLocks noChangeShapeType="1"/>
          </p:cNvSpPr>
          <p:nvPr/>
        </p:nvSpPr>
        <p:spPr bwMode="auto">
          <a:xfrm>
            <a:off x="2133600" y="3048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90" name="Line 18"/>
          <p:cNvSpPr>
            <a:spLocks noChangeShapeType="1"/>
          </p:cNvSpPr>
          <p:nvPr/>
        </p:nvSpPr>
        <p:spPr bwMode="auto">
          <a:xfrm>
            <a:off x="9906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91" name="Line 19"/>
          <p:cNvSpPr>
            <a:spLocks noChangeShapeType="1"/>
          </p:cNvSpPr>
          <p:nvPr/>
        </p:nvSpPr>
        <p:spPr bwMode="auto">
          <a:xfrm>
            <a:off x="16764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92" name="Rectangle 20" descr="Recycled paper"/>
          <p:cNvSpPr>
            <a:spLocks noChangeArrowheads="1"/>
          </p:cNvSpPr>
          <p:nvPr/>
        </p:nvSpPr>
        <p:spPr bwMode="auto">
          <a:xfrm>
            <a:off x="5857875" y="1543050"/>
            <a:ext cx="2819400" cy="2514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93" name="Line 21"/>
          <p:cNvSpPr>
            <a:spLocks noChangeShapeType="1"/>
          </p:cNvSpPr>
          <p:nvPr/>
        </p:nvSpPr>
        <p:spPr bwMode="auto">
          <a:xfrm flipV="1">
            <a:off x="5324475" y="3067050"/>
            <a:ext cx="533400" cy="2286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894" name="Text Box 22"/>
          <p:cNvSpPr txBox="1">
            <a:spLocks noChangeArrowheads="1"/>
          </p:cNvSpPr>
          <p:nvPr/>
        </p:nvSpPr>
        <p:spPr bwMode="auto">
          <a:xfrm>
            <a:off x="5857875" y="1619250"/>
            <a:ext cx="2914650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0150" algn="l"/>
                <a:tab pos="1485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Question: </a:t>
            </a:r>
            <a:r>
              <a:rPr lang="en-US" sz="1200">
                <a:latin typeface="Arial" pitchFamily="34" charset="0"/>
              </a:rPr>
              <a:t>Q17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Title:</a:t>
            </a:r>
            <a:r>
              <a:rPr lang="en-US" sz="1200">
                <a:latin typeface="Times-Roman"/>
              </a:rPr>
              <a:t> </a:t>
            </a:r>
            <a:r>
              <a:rPr lang="en-US" sz="1200">
                <a:latin typeface="Arial" pitchFamily="34" charset="0"/>
              </a:rPr>
              <a:t>What portion of the spectrum is observed?</a:t>
            </a:r>
            <a:endParaRPr lang="en-US" sz="1200">
              <a:solidFill>
                <a:srgbClr val="0033CC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Description: </a:t>
            </a:r>
            <a:r>
              <a:rPr lang="en-US" sz="1200">
                <a:latin typeface="Arial" pitchFamily="34" charset="0"/>
              </a:rPr>
              <a:t>What portion of the electro-magnetic spectrum are you interested in?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>Select your answer:</a:t>
            </a:r>
            <a:r>
              <a:rPr lang="en-US" sz="1200">
                <a:latin typeface="Arial" pitchFamily="34" charset="0"/>
              </a:rPr>
              <a:t/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Visible light	 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Infra-red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Ultra-violet		 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Microwave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X-Ray		 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Radiowave</a:t>
            </a:r>
            <a:br>
              <a:rPr lang="en-US" sz="1200"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</a:t>
            </a:r>
            <a:r>
              <a:rPr lang="en-US" sz="900" b="0">
                <a:latin typeface="Arial" pitchFamily="34" charset="0"/>
                <a:sym typeface="Wingdings" pitchFamily="2" charset="2"/>
              </a:rPr>
              <a:t></a:t>
            </a:r>
            <a:r>
              <a:rPr lang="en-US" sz="1200">
                <a:latin typeface="Arial" pitchFamily="34" charset="0"/>
                <a:sym typeface="ITC Zapf Dingbats (D2)" pitchFamily="82" charset="2"/>
              </a:rPr>
              <a:t> </a:t>
            </a:r>
            <a:r>
              <a:rPr lang="en-US" sz="1200">
                <a:latin typeface="Arial" pitchFamily="34" charset="0"/>
              </a:rPr>
              <a:t>Gamma Ray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pitchFamily="34" charset="0"/>
              </a:rPr>
              <a:t/>
            </a:r>
            <a:br>
              <a:rPr lang="en-US" sz="1200">
                <a:solidFill>
                  <a:srgbClr val="0033CC"/>
                </a:solidFill>
                <a:latin typeface="Arial" pitchFamily="34" charset="0"/>
              </a:rPr>
            </a:br>
            <a:r>
              <a:rPr lang="en-US" sz="120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</a:t>
            </a:r>
            <a:endParaRPr lang="en-US" dirty="0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974725" y="1600200"/>
            <a:ext cx="725487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dirty="0" smtClean="0"/>
              <a:t>  Case-based reasoning (CBR) classifier</a:t>
            </a:r>
          </a:p>
          <a:p>
            <a:pPr>
              <a:buFontTx/>
              <a:buChar char="•"/>
            </a:pPr>
            <a:endParaRPr lang="en-US" b="0" dirty="0" smtClean="0"/>
          </a:p>
          <a:p>
            <a:pPr>
              <a:buFontTx/>
              <a:buChar char="•"/>
            </a:pPr>
            <a:r>
              <a:rPr lang="en-US" b="0" dirty="0"/>
              <a:t> </a:t>
            </a:r>
            <a:r>
              <a:rPr lang="en-US" b="0" dirty="0" smtClean="0"/>
              <a:t> Induction of decision trees (IDT)</a:t>
            </a:r>
          </a:p>
          <a:p>
            <a:pPr>
              <a:buFontTx/>
              <a:buChar char="•"/>
            </a:pPr>
            <a:endParaRPr lang="en-US" b="0" dirty="0" smtClean="0"/>
          </a:p>
          <a:p>
            <a:pPr>
              <a:buFontTx/>
              <a:buChar char="•"/>
            </a:pPr>
            <a:r>
              <a:rPr lang="en-US" b="0" dirty="0"/>
              <a:t> </a:t>
            </a:r>
            <a:r>
              <a:rPr lang="en-US" b="0" dirty="0" smtClean="0"/>
              <a:t> CBR+IDT classifier</a:t>
            </a:r>
          </a:p>
          <a:p>
            <a:pPr>
              <a:buFontTx/>
              <a:buChar char="•"/>
            </a:pPr>
            <a:endParaRPr lang="en-US" b="0" dirty="0" smtClean="0"/>
          </a:p>
          <a:p>
            <a:pPr>
              <a:buFontTx/>
              <a:buChar char="•"/>
            </a:pPr>
            <a:r>
              <a:rPr lang="en-US" b="0" dirty="0" smtClean="0"/>
              <a:t> Others (e.g., covered in the Data Mining course):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0" dirty="0" smtClean="0"/>
              <a:t>Support Vector Machines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0" dirty="0" smtClean="0"/>
              <a:t>Linear regression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0" dirty="0" smtClean="0"/>
              <a:t>Neural networks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0" dirty="0" smtClean="0"/>
              <a:t>…</a:t>
            </a:r>
          </a:p>
          <a:p>
            <a:endParaRPr lang="en-US" b="0" dirty="0" smtClean="0"/>
          </a:p>
          <a:p>
            <a:pPr algn="ctr"/>
            <a:r>
              <a:rPr lang="en-US" b="0" dirty="0" smtClean="0"/>
              <a:t>  </a:t>
            </a:r>
            <a:r>
              <a:rPr lang="en-US" sz="2400" dirty="0" smtClean="0"/>
              <a:t>So which one is best?</a:t>
            </a:r>
            <a:endParaRPr lang="en-US" sz="2400" dirty="0"/>
          </a:p>
          <a:p>
            <a:pPr>
              <a:buFontTx/>
              <a:buChar char="•"/>
            </a:pPr>
            <a:endParaRPr lang="en-US" b="0" dirty="0"/>
          </a:p>
          <a:p>
            <a:pPr>
              <a:buFontTx/>
              <a:buChar char="•"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1066800" y="990600"/>
            <a:ext cx="76962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Keywords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: Philippines, evacuation, disaster relief, c</a:t>
            </a:r>
            <a:r>
              <a:rPr lang="en-US" sz="1800" b="0" baseline="3000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, NEO, Fiery Vigil, etc.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1066800" y="1552575"/>
            <a:ext cx="7712075" cy="65405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Observation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: Assignment of air traffic controllers to augment host country controllers was critical to safe evacuation airfield operation.</a:t>
            </a: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1066800" y="2376488"/>
            <a:ext cx="7712075" cy="928687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Discussion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: The rapid build-up of military flight operations…overloaded the civilian host nation controllers.  Military controllers maintained 24 hour operations. ...</a:t>
            </a: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1066800" y="3473450"/>
            <a:ext cx="7712075" cy="928688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Lesson Learned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: Military air traffic controllers are required whenever a civilian airport is transformed into an intensive military operating area for contingency operations.</a:t>
            </a: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1066800" y="4572000"/>
            <a:ext cx="7712075" cy="928688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Recommended Action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: Ensure controllers and liaison teams are part of the evacuation package, and establish early liaison with host nation to coordinate an agreement on operational procedures.</a:t>
            </a: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7864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What</a:t>
            </a:r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228600" y="47244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How</a:t>
            </a:r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152400" y="2590800"/>
            <a:ext cx="87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685800"/>
          </a:xfrm>
        </p:spPr>
        <p:txBody>
          <a:bodyPr/>
          <a:lstStyle/>
          <a:p>
            <a:r>
              <a:rPr lang="en-US" sz="2400"/>
              <a:t>Joint Unified Lessons Learned System (JULLS)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696200" cy="1219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Database</a:t>
            </a:r>
            <a:r>
              <a:rPr lang="en-US"/>
              <a:t>: 908 “scrubbed” lessons from the CINC’s (1991-)</a:t>
            </a:r>
          </a:p>
          <a:p>
            <a:pPr lvl="1"/>
            <a:r>
              <a:rPr lang="en-US"/>
              <a:t>Unclassified subset: 150 lessons (Armed Forces Staff College)</a:t>
            </a:r>
          </a:p>
          <a:p>
            <a:pPr lvl="2"/>
            <a:r>
              <a:rPr lang="en-US" sz="2000"/>
              <a:t>33 relate to NEOs</a:t>
            </a:r>
            <a:endParaRPr lang="en-US"/>
          </a:p>
        </p:txBody>
      </p:sp>
      <p:sp>
        <p:nvSpPr>
          <p:cNvPr id="348165" name="Rectangle 5"/>
          <p:cNvSpPr>
            <a:spLocks noChangeArrowheads="1"/>
          </p:cNvSpPr>
          <p:nvPr/>
        </p:nvSpPr>
        <p:spPr bwMode="auto">
          <a:xfrm>
            <a:off x="914400" y="2438400"/>
            <a:ext cx="7391400" cy="281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Lesson Format</a:t>
            </a:r>
            <a:r>
              <a:rPr lang="en-US" sz="2400" b="0">
                <a:latin typeface="Times New Roman" pitchFamily="18" charset="0"/>
              </a:rPr>
              <a:t>: 43 attributes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latin typeface="Times New Roman" pitchFamily="18" charset="0"/>
              </a:rPr>
              <a:t>e.g., ID Number, submitting command, subject, date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latin typeface="Times New Roman" pitchFamily="18" charset="0"/>
              </a:rPr>
              <a:t>Unified Joint Task List number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latin typeface="Times New Roman" pitchFamily="18" charset="0"/>
              </a:rPr>
              <a:t>Content attributes: All in text format</a:t>
            </a:r>
          </a:p>
          <a:p>
            <a:pPr marL="1085850" lvl="2" indent="-228600" algn="just">
              <a:lnSpc>
                <a:spcPct val="60000"/>
              </a:lnSpc>
              <a:spcBef>
                <a:spcPct val="20000"/>
              </a:spcBef>
              <a:buFont typeface="CommonBullets" pitchFamily="34" charset="2"/>
              <a:buChar char="6"/>
            </a:pPr>
            <a:r>
              <a:rPr lang="en-US" b="0">
                <a:latin typeface="Times New Roman" pitchFamily="18" charset="0"/>
              </a:rPr>
              <a:t>Keywords</a:t>
            </a:r>
          </a:p>
          <a:p>
            <a:pPr marL="1085850" lvl="2" indent="-228600" algn="just">
              <a:lnSpc>
                <a:spcPct val="60000"/>
              </a:lnSpc>
              <a:spcBef>
                <a:spcPct val="20000"/>
              </a:spcBef>
              <a:buFont typeface="CommonBullets" pitchFamily="34" charset="2"/>
              <a:buChar char="6"/>
            </a:pPr>
            <a:r>
              <a:rPr lang="en-US" b="0">
                <a:latin typeface="Times New Roman" pitchFamily="18" charset="0"/>
              </a:rPr>
              <a:t>Observation</a:t>
            </a:r>
          </a:p>
          <a:p>
            <a:pPr marL="1085850" lvl="2" indent="-228600" algn="just">
              <a:lnSpc>
                <a:spcPct val="60000"/>
              </a:lnSpc>
              <a:spcBef>
                <a:spcPct val="20000"/>
              </a:spcBef>
              <a:buFont typeface="CommonBullets" pitchFamily="34" charset="2"/>
              <a:buChar char="6"/>
            </a:pPr>
            <a:r>
              <a:rPr lang="en-US" b="0">
                <a:latin typeface="Times New Roman" pitchFamily="18" charset="0"/>
              </a:rPr>
              <a:t>Discussion</a:t>
            </a:r>
          </a:p>
          <a:p>
            <a:pPr marL="1085850" lvl="2" indent="-228600" algn="just">
              <a:lnSpc>
                <a:spcPct val="60000"/>
              </a:lnSpc>
              <a:spcBef>
                <a:spcPct val="20000"/>
              </a:spcBef>
              <a:buFont typeface="CommonBullets" pitchFamily="34" charset="2"/>
              <a:buChar char="6"/>
            </a:pPr>
            <a:r>
              <a:rPr lang="en-US" b="0">
                <a:latin typeface="Times New Roman" pitchFamily="18" charset="0"/>
              </a:rPr>
              <a:t>Lesson learned</a:t>
            </a:r>
          </a:p>
          <a:p>
            <a:pPr marL="1085850" lvl="2" indent="-228600">
              <a:lnSpc>
                <a:spcPct val="60000"/>
              </a:lnSpc>
              <a:spcBef>
                <a:spcPct val="20000"/>
              </a:spcBef>
              <a:buFont typeface="CommonBullets" pitchFamily="34" charset="2"/>
              <a:buChar char="6"/>
            </a:pPr>
            <a:r>
              <a:rPr lang="en-US" b="0">
                <a:latin typeface="Times New Roman" pitchFamily="18" charset="0"/>
              </a:rPr>
              <a:t>Recommended action</a:t>
            </a:r>
            <a:endParaRPr lang="en-US" sz="18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315200" cy="685800"/>
          </a:xfrm>
        </p:spPr>
        <p:txBody>
          <a:bodyPr/>
          <a:lstStyle/>
          <a:p>
            <a:r>
              <a:rPr lang="en-US"/>
              <a:t>Some Lessons Learned Centers/Systems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6553200" cy="51816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Air Force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Air Force Automated Lessons Learned Capture and Retrieval System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Air Force Center for Knowledge Sharing Lessons Learned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Air Combat Command Center for Lessons Learned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Automated Lessons Learned Collection &amp; Retrieval System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Army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Center for Army Lessons Learned (CALL)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SARDA: Contracting Lessons Learned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US Army Europe - Lessons Learned System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Coast Guard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Coast Guard Universal Lessons Learned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Joint Forces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JCLL: Joint Center for Lessons Learned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Marine Corps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Marine Corps Lessons Learned System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Navy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NDC: Navy Doctrine Command Lessons Learned System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NAWCAD: Navy Combined Automated Lessons Learned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NAVFAC: Naval Facilities Engineering Command Lessons Learned System</a:t>
            </a:r>
          </a:p>
          <a:p>
            <a:pPr>
              <a:lnSpc>
                <a:spcPct val="80000"/>
              </a:lnSpc>
            </a:pPr>
            <a:r>
              <a:rPr lang="en-US" sz="1200"/>
              <a:t> </a:t>
            </a:r>
            <a:r>
              <a:rPr lang="en-US" sz="1200" b="1"/>
              <a:t>Government (non-military)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NASA Lessons Learned Information System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        o International Safety Lessons Learned Information System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NASA-Goddard: RECALL: Reusable Experience with CBR for Automating Lessons Learned)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NIST: Best Practices Hyperlinks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DoE: US Department of Energy Lessons Learned</a:t>
            </a:r>
          </a:p>
          <a:p>
            <a:pPr>
              <a:lnSpc>
                <a:spcPct val="80000"/>
              </a:lnSpc>
            </a:pPr>
            <a:r>
              <a:rPr lang="en-US" sz="1200"/>
              <a:t> </a:t>
            </a:r>
            <a:r>
              <a:rPr lang="en-US" sz="1200" b="1"/>
              <a:t>Other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        o Canadian Army Lessons Learned Centre</a:t>
            </a:r>
          </a:p>
          <a:p>
            <a:pPr>
              <a:lnSpc>
                <a:spcPct val="80000"/>
              </a:lnSpc>
            </a:pPr>
            <a:r>
              <a:rPr lang="en-US" sz="1200"/>
              <a:t>        o United Nations: UN Lessons Learned in Peacekeeping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685800"/>
          </a:xfrm>
        </p:spPr>
        <p:txBody>
          <a:bodyPr/>
          <a:lstStyle/>
          <a:p>
            <a:r>
              <a:rPr lang="en-US"/>
              <a:t>Lessons Learned Repositories: Functionality</a:t>
            </a:r>
            <a:br>
              <a:rPr lang="en-US"/>
            </a:br>
            <a:endParaRPr lang="en-US"/>
          </a:p>
        </p:txBody>
      </p:sp>
      <p:pic>
        <p:nvPicPr>
          <p:cNvPr id="341003" name="Picture 11" descr="C:\Images\NEO\silve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7748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5181600" y="2743200"/>
            <a:ext cx="3625850" cy="2190750"/>
            <a:chOff x="3312" y="1872"/>
            <a:chExt cx="2284" cy="1380"/>
          </a:xfrm>
        </p:grpSpPr>
        <p:sp>
          <p:nvSpPr>
            <p:cNvPr id="341011" name="AutoShape 19"/>
            <p:cNvSpPr>
              <a:spLocks noChangeArrowheads="1"/>
            </p:cNvSpPr>
            <p:nvPr/>
          </p:nvSpPr>
          <p:spPr bwMode="auto">
            <a:xfrm rot="1951434">
              <a:off x="3312" y="2016"/>
              <a:ext cx="1315" cy="240"/>
            </a:xfrm>
            <a:prstGeom prst="rightArrow">
              <a:avLst>
                <a:gd name="adj1" fmla="val 50000"/>
                <a:gd name="adj2" fmla="val 136979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4272" y="2496"/>
              <a:ext cx="1042" cy="7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/>
                <a:t>Center for</a:t>
              </a:r>
            </a:p>
            <a:p>
              <a:pPr algn="ctr"/>
              <a:r>
                <a:rPr lang="en-US" sz="2400"/>
                <a:t>Lessons</a:t>
              </a:r>
            </a:p>
            <a:p>
              <a:pPr algn="ctr"/>
              <a:r>
                <a:rPr lang="en-US" sz="2400"/>
                <a:t> Learned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3984" y="1872"/>
              <a:ext cx="16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Documented Lessons</a:t>
              </a:r>
              <a:endParaRPr lang="en-US"/>
            </a:p>
          </p:txBody>
        </p:sp>
      </p:grpSp>
      <p:grpSp>
        <p:nvGrpSpPr>
          <p:cNvPr id="341034" name="Group 42"/>
          <p:cNvGrpSpPr>
            <a:grpSpLocks/>
          </p:cNvGrpSpPr>
          <p:nvPr/>
        </p:nvGrpSpPr>
        <p:grpSpPr bwMode="auto">
          <a:xfrm>
            <a:off x="255588" y="1752600"/>
            <a:ext cx="3173412" cy="714375"/>
            <a:chOff x="209" y="1248"/>
            <a:chExt cx="1999" cy="450"/>
          </a:xfrm>
        </p:grpSpPr>
        <p:sp>
          <p:nvSpPr>
            <p:cNvPr id="341020" name="AutoShape 28"/>
            <p:cNvSpPr>
              <a:spLocks noChangeArrowheads="1"/>
            </p:cNvSpPr>
            <p:nvPr/>
          </p:nvSpPr>
          <p:spPr bwMode="auto">
            <a:xfrm>
              <a:off x="1680" y="1296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209" y="1248"/>
              <a:ext cx="1458" cy="450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Decision-Support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Tool</a:t>
              </a:r>
            </a:p>
          </p:txBody>
        </p:sp>
      </p:grpSp>
      <p:grpSp>
        <p:nvGrpSpPr>
          <p:cNvPr id="341027" name="Group 35"/>
          <p:cNvGrpSpPr>
            <a:grpSpLocks/>
          </p:cNvGrpSpPr>
          <p:nvPr/>
        </p:nvGrpSpPr>
        <p:grpSpPr bwMode="auto">
          <a:xfrm>
            <a:off x="2590800" y="3581400"/>
            <a:ext cx="3962400" cy="1752600"/>
            <a:chOff x="1680" y="2400"/>
            <a:chExt cx="2496" cy="1104"/>
          </a:xfrm>
        </p:grpSpPr>
        <p:sp>
          <p:nvSpPr>
            <p:cNvPr id="341025" name="Rectangle 33"/>
            <p:cNvSpPr>
              <a:spLocks noChangeArrowheads="1"/>
            </p:cNvSpPr>
            <p:nvPr/>
          </p:nvSpPr>
          <p:spPr bwMode="auto">
            <a:xfrm>
              <a:off x="1680" y="2400"/>
              <a:ext cx="2064" cy="110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1776" y="2544"/>
              <a:ext cx="791" cy="57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Retrieval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Tool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Interface</a:t>
              </a:r>
            </a:p>
          </p:txBody>
        </p:sp>
        <p:sp>
          <p:nvSpPr>
            <p:cNvPr id="341015" name="Text Box 23"/>
            <p:cNvSpPr txBox="1">
              <a:spLocks noChangeArrowheads="1"/>
            </p:cNvSpPr>
            <p:nvPr/>
          </p:nvSpPr>
          <p:spPr bwMode="auto">
            <a:xfrm>
              <a:off x="2688" y="2528"/>
              <a:ext cx="952" cy="63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Lessons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Learned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Repository</a:t>
              </a:r>
            </a:p>
          </p:txBody>
        </p:sp>
        <p:sp>
          <p:nvSpPr>
            <p:cNvPr id="341016" name="Line 24"/>
            <p:cNvSpPr>
              <a:spLocks noChangeShapeType="1"/>
            </p:cNvSpPr>
            <p:nvPr/>
          </p:nvSpPr>
          <p:spPr bwMode="auto">
            <a:xfrm>
              <a:off x="2544" y="28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8" name="AutoShape 26"/>
            <p:cNvSpPr>
              <a:spLocks noChangeArrowheads="1"/>
            </p:cNvSpPr>
            <p:nvPr/>
          </p:nvSpPr>
          <p:spPr bwMode="auto">
            <a:xfrm>
              <a:off x="3648" y="2736"/>
              <a:ext cx="528" cy="240"/>
            </a:xfrm>
            <a:prstGeom prst="leftArrow">
              <a:avLst>
                <a:gd name="adj1" fmla="val 50000"/>
                <a:gd name="adj2" fmla="val 55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1712" y="3216"/>
              <a:ext cx="20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Lessons Learned System</a:t>
              </a:r>
            </a:p>
          </p:txBody>
        </p:sp>
      </p:grpSp>
      <p:grpSp>
        <p:nvGrpSpPr>
          <p:cNvPr id="341032" name="Group 40"/>
          <p:cNvGrpSpPr>
            <a:grpSpLocks/>
          </p:cNvGrpSpPr>
          <p:nvPr/>
        </p:nvGrpSpPr>
        <p:grpSpPr bwMode="auto">
          <a:xfrm>
            <a:off x="1905000" y="2819400"/>
            <a:ext cx="1905000" cy="762000"/>
            <a:chOff x="1248" y="1920"/>
            <a:chExt cx="1200" cy="480"/>
          </a:xfrm>
        </p:grpSpPr>
        <p:sp>
          <p:nvSpPr>
            <p:cNvPr id="341029" name="AutoShape 37"/>
            <p:cNvSpPr>
              <a:spLocks noChangeArrowheads="1"/>
            </p:cNvSpPr>
            <p:nvPr/>
          </p:nvSpPr>
          <p:spPr bwMode="auto">
            <a:xfrm>
              <a:off x="2352" y="1920"/>
              <a:ext cx="96" cy="480"/>
            </a:xfrm>
            <a:prstGeom prst="downArrow">
              <a:avLst>
                <a:gd name="adj1" fmla="val 50000"/>
                <a:gd name="adj2" fmla="val 125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1248" y="2016"/>
              <a:ext cx="1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Search queries</a:t>
              </a:r>
              <a:endParaRPr lang="en-US"/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3886200" y="2819400"/>
            <a:ext cx="1212850" cy="685800"/>
            <a:chOff x="2496" y="1920"/>
            <a:chExt cx="764" cy="432"/>
          </a:xfrm>
        </p:grpSpPr>
        <p:sp>
          <p:nvSpPr>
            <p:cNvPr id="341028" name="AutoShape 36"/>
            <p:cNvSpPr>
              <a:spLocks noChangeArrowheads="1"/>
            </p:cNvSpPr>
            <p:nvPr/>
          </p:nvSpPr>
          <p:spPr bwMode="auto">
            <a:xfrm>
              <a:off x="2496" y="1920"/>
              <a:ext cx="96" cy="432"/>
            </a:xfrm>
            <a:prstGeom prst="upArrow">
              <a:avLst>
                <a:gd name="adj1" fmla="val 50000"/>
                <a:gd name="adj2" fmla="val 112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2544" y="1920"/>
              <a:ext cx="7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Relevant</a:t>
              </a:r>
            </a:p>
            <a:p>
              <a:r>
                <a:rPr lang="en-US" sz="1800" i="1"/>
                <a:t>lessons</a:t>
              </a:r>
            </a:p>
          </p:txBody>
        </p:sp>
      </p:grpSp>
      <p:grpSp>
        <p:nvGrpSpPr>
          <p:cNvPr id="341037" name="Group 45"/>
          <p:cNvGrpSpPr>
            <a:grpSpLocks/>
          </p:cNvGrpSpPr>
          <p:nvPr/>
        </p:nvGrpSpPr>
        <p:grpSpPr bwMode="auto">
          <a:xfrm>
            <a:off x="304800" y="838200"/>
            <a:ext cx="8382000" cy="4800600"/>
            <a:chOff x="192" y="528"/>
            <a:chExt cx="5280" cy="1536"/>
          </a:xfrm>
        </p:grpSpPr>
        <p:sp>
          <p:nvSpPr>
            <p:cNvPr id="341035" name="Oval 43"/>
            <p:cNvSpPr>
              <a:spLocks noChangeArrowheads="1"/>
            </p:cNvSpPr>
            <p:nvPr/>
          </p:nvSpPr>
          <p:spPr bwMode="auto">
            <a:xfrm>
              <a:off x="192" y="528"/>
              <a:ext cx="5280" cy="1536"/>
            </a:xfrm>
            <a:prstGeom prst="ellips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36" name="Line 44"/>
            <p:cNvSpPr>
              <a:spLocks noChangeShapeType="1"/>
            </p:cNvSpPr>
            <p:nvPr/>
          </p:nvSpPr>
          <p:spPr bwMode="auto">
            <a:xfrm flipV="1">
              <a:off x="745" y="624"/>
              <a:ext cx="3438" cy="1152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Lessons Learned Systems: </a:t>
            </a:r>
            <a:br>
              <a:rPr lang="en-US"/>
            </a:br>
            <a:r>
              <a:rPr lang="en-US"/>
              <a:t>Unrealistic Assumptions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543800" cy="26670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The decision maker</a:t>
            </a:r>
            <a:endParaRPr lang="en-US"/>
          </a:p>
          <a:p>
            <a:r>
              <a:rPr lang="en-US"/>
              <a:t>1. has </a:t>
            </a:r>
            <a:r>
              <a:rPr lang="en-US" b="1"/>
              <a:t>time</a:t>
            </a:r>
            <a:r>
              <a:rPr lang="en-US"/>
              <a:t> to search for lessons,</a:t>
            </a:r>
          </a:p>
          <a:p>
            <a:r>
              <a:rPr lang="en-US"/>
              <a:t>2. knows </a:t>
            </a:r>
            <a:r>
              <a:rPr lang="en-US" b="1"/>
              <a:t>where</a:t>
            </a:r>
            <a:r>
              <a:rPr lang="en-US"/>
              <a:t> to search for lessons,</a:t>
            </a:r>
          </a:p>
          <a:p>
            <a:r>
              <a:rPr lang="en-US"/>
              <a:t>3. knows </a:t>
            </a:r>
            <a:r>
              <a:rPr lang="en-US" b="1"/>
              <a:t>how</a:t>
            </a:r>
            <a:r>
              <a:rPr lang="en-US"/>
              <a:t> to search for lessons, and</a:t>
            </a:r>
          </a:p>
          <a:p>
            <a:r>
              <a:rPr lang="en-US"/>
              <a:t>4. knows </a:t>
            </a:r>
            <a:r>
              <a:rPr lang="en-US" b="1"/>
              <a:t>how to interpret</a:t>
            </a:r>
            <a:r>
              <a:rPr lang="en-US"/>
              <a:t> retrieved lessons for their current decision-making context.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126" name="Group 38"/>
          <p:cNvGrpSpPr>
            <a:grpSpLocks/>
          </p:cNvGrpSpPr>
          <p:nvPr/>
        </p:nvGrpSpPr>
        <p:grpSpPr bwMode="auto">
          <a:xfrm>
            <a:off x="152400" y="1266825"/>
            <a:ext cx="4114800" cy="4067175"/>
            <a:chOff x="192" y="798"/>
            <a:chExt cx="2592" cy="2562"/>
          </a:xfrm>
        </p:grpSpPr>
        <p:sp>
          <p:nvSpPr>
            <p:cNvPr id="345098" name="Text Box 10"/>
            <p:cNvSpPr txBox="1">
              <a:spLocks noChangeArrowheads="1"/>
            </p:cNvSpPr>
            <p:nvPr/>
          </p:nvSpPr>
          <p:spPr bwMode="auto">
            <a:xfrm>
              <a:off x="192" y="798"/>
              <a:ext cx="1488" cy="25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Decision Support</a:t>
              </a:r>
            </a:p>
            <a:p>
              <a:pPr algn="ctr"/>
              <a:r>
                <a:rPr lang="en-US"/>
                <a:t>Tool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345119" name="AutoShape 31"/>
            <p:cNvSpPr>
              <a:spLocks noChangeArrowheads="1"/>
            </p:cNvSpPr>
            <p:nvPr/>
          </p:nvSpPr>
          <p:spPr bwMode="auto">
            <a:xfrm>
              <a:off x="1296" y="1392"/>
              <a:ext cx="1488" cy="240"/>
            </a:xfrm>
            <a:prstGeom prst="leftRightArrow">
              <a:avLst>
                <a:gd name="adj1" fmla="val 50000"/>
                <a:gd name="adj2" fmla="val 124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21" name="Text Box 33"/>
            <p:cNvSpPr txBox="1">
              <a:spLocks noChangeArrowheads="1"/>
            </p:cNvSpPr>
            <p:nvPr/>
          </p:nvSpPr>
          <p:spPr bwMode="auto">
            <a:xfrm>
              <a:off x="528" y="1344"/>
              <a:ext cx="782" cy="44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User</a:t>
              </a:r>
            </a:p>
            <a:p>
              <a:r>
                <a:rPr lang="en-US">
                  <a:solidFill>
                    <a:schemeClr val="bg1"/>
                  </a:solidFill>
                </a:rPr>
                <a:t>Interface</a:t>
              </a:r>
            </a:p>
          </p:txBody>
        </p:sp>
      </p:grp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685800"/>
          </a:xfrm>
        </p:spPr>
        <p:txBody>
          <a:bodyPr/>
          <a:lstStyle/>
          <a:p>
            <a:r>
              <a:rPr lang="en-US" u="sng"/>
              <a:t>Active</a:t>
            </a:r>
            <a:r>
              <a:rPr lang="en-US"/>
              <a:t> Lessons Learned Repositories</a:t>
            </a:r>
          </a:p>
        </p:txBody>
      </p:sp>
      <p:pic>
        <p:nvPicPr>
          <p:cNvPr id="345091" name="Picture 3" descr="C:\Images\NEO\silve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17748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3" name="AutoShape 5"/>
          <p:cNvSpPr>
            <a:spLocks noChangeArrowheads="1"/>
          </p:cNvSpPr>
          <p:nvPr/>
        </p:nvSpPr>
        <p:spPr bwMode="auto">
          <a:xfrm rot="2991012">
            <a:off x="6096000" y="2895600"/>
            <a:ext cx="1447800" cy="381000"/>
          </a:xfrm>
          <a:prstGeom prst="rightArrow">
            <a:avLst>
              <a:gd name="adj1" fmla="val 50000"/>
              <a:gd name="adj2" fmla="val 9500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7086600" y="3733800"/>
            <a:ext cx="1654175" cy="1200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Center for</a:t>
            </a:r>
          </a:p>
          <a:p>
            <a:pPr algn="ctr"/>
            <a:r>
              <a:rPr lang="en-US" sz="2400"/>
              <a:t>Lessons</a:t>
            </a:r>
          </a:p>
          <a:p>
            <a:pPr algn="ctr"/>
            <a:r>
              <a:rPr lang="en-US" sz="2400"/>
              <a:t> Learned</a:t>
            </a:r>
          </a:p>
        </p:txBody>
      </p:sp>
      <p:sp>
        <p:nvSpPr>
          <p:cNvPr id="345095" name="Text Box 7"/>
          <p:cNvSpPr txBox="1">
            <a:spLocks noChangeArrowheads="1"/>
          </p:cNvSpPr>
          <p:nvPr/>
        </p:nvSpPr>
        <p:spPr bwMode="auto">
          <a:xfrm>
            <a:off x="6584950" y="1981200"/>
            <a:ext cx="163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Documented </a:t>
            </a:r>
          </a:p>
          <a:p>
            <a:r>
              <a:rPr lang="en-US" sz="1800" i="1"/>
              <a:t>Lessons</a:t>
            </a:r>
            <a:endParaRPr lang="en-US"/>
          </a:p>
        </p:txBody>
      </p:sp>
      <p:sp>
        <p:nvSpPr>
          <p:cNvPr id="345104" name="AutoShape 16"/>
          <p:cNvSpPr>
            <a:spLocks noChangeArrowheads="1"/>
          </p:cNvSpPr>
          <p:nvPr/>
        </p:nvSpPr>
        <p:spPr bwMode="auto">
          <a:xfrm>
            <a:off x="6172200" y="4114800"/>
            <a:ext cx="838200" cy="381000"/>
          </a:xfrm>
          <a:prstGeom prst="leftArrow">
            <a:avLst>
              <a:gd name="adj1" fmla="val 50000"/>
              <a:gd name="adj2" fmla="val 5500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5115" name="Group 27"/>
          <p:cNvGrpSpPr>
            <a:grpSpLocks/>
          </p:cNvGrpSpPr>
          <p:nvPr/>
        </p:nvGrpSpPr>
        <p:grpSpPr bwMode="auto">
          <a:xfrm>
            <a:off x="2895600" y="3581400"/>
            <a:ext cx="3298825" cy="1752600"/>
            <a:chOff x="1632" y="2256"/>
            <a:chExt cx="2078" cy="1104"/>
          </a:xfrm>
        </p:grpSpPr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1632" y="2256"/>
              <a:ext cx="2064" cy="110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1" name="Text Box 13"/>
            <p:cNvSpPr txBox="1">
              <a:spLocks noChangeArrowheads="1"/>
            </p:cNvSpPr>
            <p:nvPr/>
          </p:nvSpPr>
          <p:spPr bwMode="auto">
            <a:xfrm>
              <a:off x="1728" y="2400"/>
              <a:ext cx="791" cy="57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Retrieval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Tool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bg1"/>
                  </a:solidFill>
                </a:rPr>
                <a:t>Interface</a:t>
              </a:r>
            </a:p>
          </p:txBody>
        </p:sp>
        <p:sp>
          <p:nvSpPr>
            <p:cNvPr id="345102" name="Text Box 14"/>
            <p:cNvSpPr txBox="1">
              <a:spLocks noChangeArrowheads="1"/>
            </p:cNvSpPr>
            <p:nvPr/>
          </p:nvSpPr>
          <p:spPr bwMode="auto">
            <a:xfrm>
              <a:off x="2640" y="2384"/>
              <a:ext cx="952" cy="63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Lessons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Learned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Repository</a:t>
              </a:r>
            </a:p>
          </p:txBody>
        </p:sp>
        <p:sp>
          <p:nvSpPr>
            <p:cNvPr id="345103" name="Line 15"/>
            <p:cNvSpPr>
              <a:spLocks noChangeShapeType="1"/>
            </p:cNvSpPr>
            <p:nvPr/>
          </p:nvSpPr>
          <p:spPr bwMode="auto">
            <a:xfrm>
              <a:off x="2496" y="27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5" name="Text Box 17"/>
            <p:cNvSpPr txBox="1">
              <a:spLocks noChangeArrowheads="1"/>
            </p:cNvSpPr>
            <p:nvPr/>
          </p:nvSpPr>
          <p:spPr bwMode="auto">
            <a:xfrm>
              <a:off x="1664" y="3072"/>
              <a:ext cx="20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Lessons Learned System</a:t>
              </a:r>
            </a:p>
          </p:txBody>
        </p:sp>
      </p:grp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228600" y="3429000"/>
            <a:ext cx="2209800" cy="16160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21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solidFill>
                  <a:schemeClr val="bg1"/>
                </a:solidFill>
                <a:latin typeface="Arial" pitchFamily="34" charset="0"/>
              </a:rPr>
              <a:t>LL Agent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: (CBR)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Relevance Assessment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Retrieval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Interpretation</a:t>
            </a:r>
          </a:p>
        </p:txBody>
      </p:sp>
      <p:sp>
        <p:nvSpPr>
          <p:cNvPr id="345122" name="Line 34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8" name="Text Box 20"/>
          <p:cNvSpPr txBox="1">
            <a:spLocks noChangeArrowheads="1"/>
          </p:cNvSpPr>
          <p:nvPr/>
        </p:nvSpPr>
        <p:spPr bwMode="auto">
          <a:xfrm>
            <a:off x="3124200" y="29718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Search queries</a:t>
            </a:r>
            <a:endParaRPr lang="en-US"/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5181600" y="2819400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Relevant</a:t>
            </a:r>
          </a:p>
          <a:p>
            <a:r>
              <a:rPr lang="en-US" sz="1800" i="1"/>
              <a:t>lessons</a:t>
            </a:r>
          </a:p>
        </p:txBody>
      </p:sp>
      <p:grpSp>
        <p:nvGrpSpPr>
          <p:cNvPr id="345131" name="Group 43"/>
          <p:cNvGrpSpPr>
            <a:grpSpLocks/>
          </p:cNvGrpSpPr>
          <p:nvPr/>
        </p:nvGrpSpPr>
        <p:grpSpPr bwMode="auto">
          <a:xfrm>
            <a:off x="2438400" y="4191000"/>
            <a:ext cx="381000" cy="303213"/>
            <a:chOff x="1536" y="2640"/>
            <a:chExt cx="240" cy="191"/>
          </a:xfrm>
        </p:grpSpPr>
        <p:sp>
          <p:nvSpPr>
            <p:cNvPr id="345107" name="AutoShape 19"/>
            <p:cNvSpPr>
              <a:spLocks noChangeArrowheads="1"/>
            </p:cNvSpPr>
            <p:nvPr/>
          </p:nvSpPr>
          <p:spPr bwMode="auto">
            <a:xfrm rot="16171003">
              <a:off x="1608" y="2568"/>
              <a:ext cx="95" cy="239"/>
            </a:xfrm>
            <a:prstGeom prst="downArrow">
              <a:avLst>
                <a:gd name="adj1" fmla="val 50000"/>
                <a:gd name="adj2" fmla="val 6289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30" name="AutoShape 42"/>
            <p:cNvSpPr>
              <a:spLocks noChangeArrowheads="1"/>
            </p:cNvSpPr>
            <p:nvPr/>
          </p:nvSpPr>
          <p:spPr bwMode="auto">
            <a:xfrm rot="5371004">
              <a:off x="1609" y="2664"/>
              <a:ext cx="95" cy="239"/>
            </a:xfrm>
            <a:prstGeom prst="downArrow">
              <a:avLst>
                <a:gd name="adj1" fmla="val 50000"/>
                <a:gd name="adj2" fmla="val 6289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for Active Lessons Learned</a:t>
            </a:r>
          </a:p>
        </p:txBody>
      </p:sp>
      <p:sp>
        <p:nvSpPr>
          <p:cNvPr id="351269" name="Rectangle 37"/>
          <p:cNvSpPr>
            <a:spLocks noChangeArrowheads="1"/>
          </p:cNvSpPr>
          <p:nvPr/>
        </p:nvSpPr>
        <p:spPr bwMode="auto">
          <a:xfrm>
            <a:off x="1295400" y="2590800"/>
            <a:ext cx="7086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1267" name="Rectangle 35"/>
          <p:cNvSpPr>
            <a:spLocks noChangeArrowheads="1"/>
          </p:cNvSpPr>
          <p:nvPr/>
        </p:nvSpPr>
        <p:spPr bwMode="auto">
          <a:xfrm>
            <a:off x="2667000" y="2667000"/>
            <a:ext cx="5562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259" name="Group 27"/>
          <p:cNvGrpSpPr>
            <a:grpSpLocks/>
          </p:cNvGrpSpPr>
          <p:nvPr/>
        </p:nvGrpSpPr>
        <p:grpSpPr bwMode="auto">
          <a:xfrm>
            <a:off x="1143000" y="914400"/>
            <a:ext cx="2825750" cy="1158875"/>
            <a:chOff x="192" y="672"/>
            <a:chExt cx="1780" cy="730"/>
          </a:xfrm>
        </p:grpSpPr>
        <p:pic>
          <p:nvPicPr>
            <p:cNvPr id="351240" name="Picture 8" descr="C:\Images\book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" y="672"/>
              <a:ext cx="708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1241" name="Text Box 9"/>
            <p:cNvSpPr txBox="1">
              <a:spLocks noChangeArrowheads="1"/>
            </p:cNvSpPr>
            <p:nvPr/>
          </p:nvSpPr>
          <p:spPr bwMode="auto">
            <a:xfrm>
              <a:off x="192" y="1152"/>
              <a:ext cx="17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Documented Lessons</a:t>
              </a:r>
            </a:p>
          </p:txBody>
        </p:sp>
      </p:grp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5562600" y="2743200"/>
            <a:ext cx="2535238" cy="701675"/>
          </a:xfrm>
          <a:prstGeom prst="rect">
            <a:avLst/>
          </a:prstGeom>
          <a:solidFill>
            <a:srgbClr val="0118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LL Agent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(CBR)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1371600" y="2819400"/>
            <a:ext cx="8636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User</a:t>
            </a:r>
          </a:p>
        </p:txBody>
      </p:sp>
      <p:grpSp>
        <p:nvGrpSpPr>
          <p:cNvPr id="351262" name="Group 30"/>
          <p:cNvGrpSpPr>
            <a:grpSpLocks/>
          </p:cNvGrpSpPr>
          <p:nvPr/>
        </p:nvGrpSpPr>
        <p:grpSpPr bwMode="auto">
          <a:xfrm>
            <a:off x="5638800" y="914400"/>
            <a:ext cx="1722438" cy="1387475"/>
            <a:chOff x="2688" y="576"/>
            <a:chExt cx="1085" cy="874"/>
          </a:xfrm>
        </p:grpSpPr>
        <p:grpSp>
          <p:nvGrpSpPr>
            <p:cNvPr id="351244" name="Group 12"/>
            <p:cNvGrpSpPr>
              <a:grpSpLocks/>
            </p:cNvGrpSpPr>
            <p:nvPr/>
          </p:nvGrpSpPr>
          <p:grpSpPr bwMode="auto">
            <a:xfrm>
              <a:off x="2713" y="576"/>
              <a:ext cx="1035" cy="624"/>
              <a:chOff x="1776" y="624"/>
              <a:chExt cx="699" cy="432"/>
            </a:xfrm>
          </p:grpSpPr>
          <p:grpSp>
            <p:nvGrpSpPr>
              <p:cNvPr id="351245" name="Group 13"/>
              <p:cNvGrpSpPr>
                <a:grpSpLocks/>
              </p:cNvGrpSpPr>
              <p:nvPr/>
            </p:nvGrpSpPr>
            <p:grpSpPr bwMode="auto">
              <a:xfrm>
                <a:off x="1776" y="624"/>
                <a:ext cx="411" cy="432"/>
                <a:chOff x="1776" y="624"/>
                <a:chExt cx="411" cy="432"/>
              </a:xfrm>
            </p:grpSpPr>
            <p:pic>
              <p:nvPicPr>
                <p:cNvPr id="351246" name="Picture 14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76" y="624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247" name="Picture 15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" y="720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248" name="Picture 16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68" y="816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351249" name="Group 17"/>
              <p:cNvGrpSpPr>
                <a:grpSpLocks/>
              </p:cNvGrpSpPr>
              <p:nvPr/>
            </p:nvGrpSpPr>
            <p:grpSpPr bwMode="auto">
              <a:xfrm>
                <a:off x="2064" y="624"/>
                <a:ext cx="411" cy="432"/>
                <a:chOff x="1776" y="624"/>
                <a:chExt cx="411" cy="432"/>
              </a:xfrm>
            </p:grpSpPr>
            <p:pic>
              <p:nvPicPr>
                <p:cNvPr id="351250" name="Picture 18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76" y="624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251" name="Picture 19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" y="720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252" name="Picture 20" descr="C:\Images\Other\c.gif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68" y="816"/>
                  <a:ext cx="219" cy="2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351261" name="Text Box 29"/>
            <p:cNvSpPr txBox="1">
              <a:spLocks noChangeArrowheads="1"/>
            </p:cNvSpPr>
            <p:nvPr/>
          </p:nvSpPr>
          <p:spPr bwMode="auto">
            <a:xfrm>
              <a:off x="2688" y="1200"/>
              <a:ext cx="10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Case Library</a:t>
              </a:r>
            </a:p>
          </p:txBody>
        </p:sp>
      </p:grpSp>
      <p:sp>
        <p:nvSpPr>
          <p:cNvPr id="351263" name="Line 31"/>
          <p:cNvSpPr>
            <a:spLocks noChangeShapeType="1"/>
          </p:cNvSpPr>
          <p:nvPr/>
        </p:nvSpPr>
        <p:spPr bwMode="auto">
          <a:xfrm>
            <a:off x="3581400" y="1447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3352800" y="10668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/>
              <a:t>Case extraction</a:t>
            </a:r>
          </a:p>
        </p:txBody>
      </p:sp>
      <p:sp>
        <p:nvSpPr>
          <p:cNvPr id="351265" name="Line 33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2741613" y="2743200"/>
            <a:ext cx="2287587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Decision Support</a:t>
            </a:r>
          </a:p>
          <a:p>
            <a:pPr algn="ctr"/>
            <a:r>
              <a:rPr lang="en-US"/>
              <a:t>Tool</a:t>
            </a:r>
          </a:p>
        </p:txBody>
      </p:sp>
      <p:sp>
        <p:nvSpPr>
          <p:cNvPr id="351268" name="Line 36"/>
          <p:cNvSpPr>
            <a:spLocks noChangeShapeType="1"/>
          </p:cNvSpPr>
          <p:nvPr/>
        </p:nvSpPr>
        <p:spPr bwMode="auto">
          <a:xfrm flipH="1">
            <a:off x="22098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1828800" y="2209800"/>
            <a:ext cx="326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Decision-Making Process</a:t>
            </a: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2438400" y="4191000"/>
            <a:ext cx="4273550" cy="1311275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1. Case extraction methods</a:t>
            </a:r>
          </a:p>
          <a:p>
            <a:r>
              <a:rPr lang="en-US">
                <a:solidFill>
                  <a:schemeClr val="bg1"/>
                </a:solidFill>
              </a:rPr>
              <a:t>2. Case representation</a:t>
            </a:r>
          </a:p>
          <a:p>
            <a:r>
              <a:rPr lang="en-US">
                <a:solidFill>
                  <a:schemeClr val="bg1"/>
                </a:solidFill>
              </a:rPr>
              <a:t>3. Choice of decision support tool</a:t>
            </a:r>
          </a:p>
          <a:p>
            <a:r>
              <a:rPr lang="en-US">
                <a:solidFill>
                  <a:schemeClr val="bg1"/>
                </a:solidFill>
              </a:rPr>
              <a:t>4. Embedded LL agent behavior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Learned: NEO Critiquing Example</a:t>
            </a:r>
          </a:p>
        </p:txBody>
      </p:sp>
      <p:grpSp>
        <p:nvGrpSpPr>
          <p:cNvPr id="361507" name="Group 35"/>
          <p:cNvGrpSpPr>
            <a:grpSpLocks/>
          </p:cNvGrpSpPr>
          <p:nvPr/>
        </p:nvGrpSpPr>
        <p:grpSpPr bwMode="auto">
          <a:xfrm>
            <a:off x="1676400" y="838200"/>
            <a:ext cx="2305050" cy="1525588"/>
            <a:chOff x="1056" y="528"/>
            <a:chExt cx="1452" cy="961"/>
          </a:xfrm>
        </p:grpSpPr>
        <p:sp>
          <p:nvSpPr>
            <p:cNvPr id="361475" name="Oval 3"/>
            <p:cNvSpPr>
              <a:spLocks noChangeArrowheads="1"/>
            </p:cNvSpPr>
            <p:nvPr/>
          </p:nvSpPr>
          <p:spPr bwMode="auto">
            <a:xfrm>
              <a:off x="1200" y="944"/>
              <a:ext cx="288" cy="192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6" name="Text Box 4"/>
            <p:cNvSpPr txBox="1">
              <a:spLocks noChangeArrowheads="1"/>
            </p:cNvSpPr>
            <p:nvPr/>
          </p:nvSpPr>
          <p:spPr bwMode="auto">
            <a:xfrm>
              <a:off x="1488" y="912"/>
              <a:ext cx="10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Compose an </a:t>
              </a:r>
            </a:p>
            <a:p>
              <a:r>
                <a:rPr lang="en-US" sz="1800" i="1"/>
                <a:t>Intermediate</a:t>
              </a:r>
            </a:p>
            <a:p>
              <a:r>
                <a:rPr lang="en-US" sz="1800" i="1"/>
                <a:t> Stage Base</a:t>
              </a:r>
            </a:p>
          </p:txBody>
        </p:sp>
        <p:sp>
          <p:nvSpPr>
            <p:cNvPr id="361477" name="Text Box 5"/>
            <p:cNvSpPr txBox="1">
              <a:spLocks noChangeArrowheads="1"/>
            </p:cNvSpPr>
            <p:nvPr/>
          </p:nvSpPr>
          <p:spPr bwMode="auto">
            <a:xfrm>
              <a:off x="1056" y="528"/>
              <a:ext cx="5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/>
                <a:t>Tasks</a:t>
              </a:r>
            </a:p>
          </p:txBody>
        </p:sp>
      </p:grpSp>
      <p:sp>
        <p:nvSpPr>
          <p:cNvPr id="361482" name="Text Box 10"/>
          <p:cNvSpPr txBox="1">
            <a:spLocks noChangeArrowheads="1"/>
          </p:cNvSpPr>
          <p:nvPr/>
        </p:nvSpPr>
        <p:spPr bwMode="auto">
          <a:xfrm>
            <a:off x="5029200" y="4876800"/>
            <a:ext cx="3006725" cy="1323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42900" indent="-165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350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latin typeface="Arial" pitchFamily="34" charset="0"/>
              </a:rPr>
              <a:t>Scenario</a:t>
            </a:r>
            <a:r>
              <a:rPr lang="en-US" sz="2000">
                <a:latin typeface="Arial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50 miles from ISB #1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30 miles from ISB #2</a:t>
            </a:r>
          </a:p>
          <a:p>
            <a:pPr lvl="2">
              <a:buFontTx/>
              <a:buChar char="•"/>
            </a:pPr>
            <a:r>
              <a:rPr lang="en-US" sz="2000" b="0">
                <a:latin typeface="Arial" pitchFamily="34" charset="0"/>
              </a:rPr>
              <a:t>Commercial airfield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361483" name="Text Box 11"/>
          <p:cNvSpPr txBox="1">
            <a:spLocks noChangeArrowheads="1"/>
          </p:cNvSpPr>
          <p:nvPr/>
        </p:nvSpPr>
        <p:spPr bwMode="auto">
          <a:xfrm>
            <a:off x="4953000" y="2819400"/>
            <a:ext cx="3792538" cy="1933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429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350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latin typeface="Arial" pitchFamily="34" charset="0"/>
              </a:rPr>
              <a:t>Resources</a:t>
            </a:r>
            <a:r>
              <a:rPr lang="en-US" sz="2000">
                <a:latin typeface="Arial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Transport vehicles</a:t>
            </a:r>
          </a:p>
          <a:p>
            <a:pPr lvl="2">
              <a:buFontTx/>
              <a:buChar char="•"/>
            </a:pPr>
            <a:r>
              <a:rPr lang="en-US" sz="2000" b="0">
                <a:latin typeface="Arial" pitchFamily="34" charset="0"/>
              </a:rPr>
              <a:t>…</a:t>
            </a:r>
          </a:p>
          <a:p>
            <a:pPr lvl="1">
              <a:buFontTx/>
              <a:buChar char="•"/>
            </a:pPr>
            <a:r>
              <a:rPr lang="en-US" sz="2000" b="0">
                <a:latin typeface="Arial" pitchFamily="34" charset="0"/>
              </a:rPr>
              <a:t>Joint Air Command</a:t>
            </a:r>
          </a:p>
          <a:p>
            <a:pPr lvl="2">
              <a:buFontTx/>
              <a:buChar char="•"/>
            </a:pPr>
            <a:r>
              <a:rPr lang="en-US" sz="2000" b="0">
                <a:latin typeface="Arial" pitchFamily="34" charset="0"/>
              </a:rPr>
              <a:t>Military air traffic controller</a:t>
            </a:r>
          </a:p>
          <a:p>
            <a:pPr lvl="2">
              <a:buFontTx/>
              <a:buChar char="•"/>
            </a:pPr>
            <a:r>
              <a:rPr lang="en-US" sz="2000" b="0">
                <a:latin typeface="Arial" pitchFamily="34" charset="0"/>
              </a:rPr>
              <a:t>...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6172200" y="838200"/>
            <a:ext cx="2139950" cy="150495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2100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solidFill>
                  <a:schemeClr val="bg1"/>
                </a:solidFill>
                <a:latin typeface="Arial" pitchFamily="34" charset="0"/>
              </a:rPr>
              <a:t>Objects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1. Planning tasks</a:t>
            </a:r>
          </a:p>
          <a:p>
            <a:pPr lvl="1">
              <a:lnSpc>
                <a:spcPct val="80000"/>
              </a:lnSpc>
            </a:pP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2. Resources</a:t>
            </a:r>
          </a:p>
          <a:p>
            <a:pPr lvl="1">
              <a:lnSpc>
                <a:spcPct val="80000"/>
              </a:lnSpc>
            </a:pP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3. Assignments</a:t>
            </a:r>
          </a:p>
          <a:p>
            <a:pPr lvl="1">
              <a:lnSpc>
                <a:spcPct val="80000"/>
              </a:lnSpc>
            </a:pP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4. Task relations</a:t>
            </a:r>
          </a:p>
          <a:p>
            <a:pPr lvl="1">
              <a:lnSpc>
                <a:spcPct val="80000"/>
              </a:lnSpc>
            </a:pP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5. Scenario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361508" name="Group 36"/>
          <p:cNvGrpSpPr>
            <a:grpSpLocks/>
          </p:cNvGrpSpPr>
          <p:nvPr/>
        </p:nvGrpSpPr>
        <p:grpSpPr bwMode="auto">
          <a:xfrm>
            <a:off x="152400" y="1752600"/>
            <a:ext cx="4781550" cy="1982788"/>
            <a:chOff x="96" y="1104"/>
            <a:chExt cx="3012" cy="1249"/>
          </a:xfrm>
        </p:grpSpPr>
        <p:sp>
          <p:nvSpPr>
            <p:cNvPr id="361480" name="Oval 8"/>
            <p:cNvSpPr>
              <a:spLocks noChangeArrowheads="1"/>
            </p:cNvSpPr>
            <p:nvPr/>
          </p:nvSpPr>
          <p:spPr bwMode="auto">
            <a:xfrm>
              <a:off x="528" y="1584"/>
              <a:ext cx="288" cy="192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1" name="Text Box 9"/>
            <p:cNvSpPr txBox="1">
              <a:spLocks noChangeArrowheads="1"/>
            </p:cNvSpPr>
            <p:nvPr/>
          </p:nvSpPr>
          <p:spPr bwMode="auto">
            <a:xfrm>
              <a:off x="96" y="1776"/>
              <a:ext cx="114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Coordinate</a:t>
              </a:r>
            </a:p>
            <a:p>
              <a:r>
                <a:rPr lang="en-US" sz="1800" i="1"/>
                <a:t>with local</a:t>
              </a:r>
            </a:p>
            <a:p>
              <a:r>
                <a:rPr lang="en-US" sz="1800" i="1"/>
                <a:t>security forces</a:t>
              </a:r>
            </a:p>
          </p:txBody>
        </p:sp>
        <p:sp>
          <p:nvSpPr>
            <p:cNvPr id="361487" name="Oval 15"/>
            <p:cNvSpPr>
              <a:spLocks noChangeArrowheads="1"/>
            </p:cNvSpPr>
            <p:nvPr/>
          </p:nvSpPr>
          <p:spPr bwMode="auto">
            <a:xfrm>
              <a:off x="1488" y="1584"/>
              <a:ext cx="288" cy="192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8" name="Text Box 16"/>
            <p:cNvSpPr txBox="1">
              <a:spLocks noChangeArrowheads="1"/>
            </p:cNvSpPr>
            <p:nvPr/>
          </p:nvSpPr>
          <p:spPr bwMode="auto">
            <a:xfrm>
              <a:off x="1296" y="1776"/>
              <a:ext cx="18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Coordinate with</a:t>
              </a:r>
            </a:p>
            <a:p>
              <a:r>
                <a:rPr lang="en-US" sz="1800" i="1"/>
                <a:t>airfield traffic controllers</a:t>
              </a:r>
            </a:p>
          </p:txBody>
        </p:sp>
        <p:cxnSp>
          <p:nvCxnSpPr>
            <p:cNvPr id="361489" name="AutoShape 17"/>
            <p:cNvCxnSpPr>
              <a:cxnSpLocks noChangeShapeType="1"/>
              <a:stCxn id="361475" idx="3"/>
              <a:endCxn id="361480" idx="0"/>
            </p:cNvCxnSpPr>
            <p:nvPr/>
          </p:nvCxnSpPr>
          <p:spPr bwMode="auto">
            <a:xfrm flipH="1">
              <a:off x="672" y="1108"/>
              <a:ext cx="570" cy="4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1490" name="AutoShape 18"/>
            <p:cNvCxnSpPr>
              <a:cxnSpLocks noChangeShapeType="1"/>
              <a:stCxn id="361475" idx="4"/>
              <a:endCxn id="361487" idx="0"/>
            </p:cNvCxnSpPr>
            <p:nvPr/>
          </p:nvCxnSpPr>
          <p:spPr bwMode="auto">
            <a:xfrm>
              <a:off x="1344" y="1136"/>
              <a:ext cx="288" cy="4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1491" name="Text Box 19"/>
            <p:cNvSpPr txBox="1">
              <a:spLocks noChangeArrowheads="1"/>
            </p:cNvSpPr>
            <p:nvPr/>
          </p:nvSpPr>
          <p:spPr bwMode="auto">
            <a:xfrm>
              <a:off x="1056" y="1104"/>
              <a:ext cx="41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/>
                <a:t>...</a:t>
              </a:r>
            </a:p>
          </p:txBody>
        </p:sp>
      </p:grpSp>
      <p:sp>
        <p:nvSpPr>
          <p:cNvPr id="361493" name="Text Box 21"/>
          <p:cNvSpPr txBox="1">
            <a:spLocks noChangeArrowheads="1"/>
          </p:cNvSpPr>
          <p:nvPr/>
        </p:nvSpPr>
        <p:spPr bwMode="auto">
          <a:xfrm>
            <a:off x="304800" y="4724400"/>
            <a:ext cx="4435475" cy="1495425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2100" indent="-127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u="sng">
                <a:solidFill>
                  <a:schemeClr val="bg1"/>
                </a:solidFill>
                <a:latin typeface="Arial" pitchFamily="34" charset="0"/>
              </a:rPr>
              <a:t>Lesson Learned #13167-92740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pitchFamily="34" charset="0"/>
              </a:rPr>
              <a:t>Index</a:t>
            </a: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: Coordinate w/ traffic controllers</a:t>
            </a:r>
          </a:p>
          <a:p>
            <a:pPr lvl="1"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pitchFamily="34" charset="0"/>
              </a:rPr>
              <a:t>Lesson</a:t>
            </a:r>
            <a:r>
              <a:rPr lang="en-US" sz="1800" b="0">
                <a:solidFill>
                  <a:schemeClr val="bg1"/>
                </a:solidFill>
                <a:latin typeface="Arial" pitchFamily="34" charset="0"/>
              </a:rPr>
              <a:t>: If ISB is a commercial airfield, then assign military air traffic controllers to the evacuation package</a:t>
            </a:r>
            <a:endParaRPr lang="en-US" sz="2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361505" name="Group 33"/>
          <p:cNvGrpSpPr>
            <a:grpSpLocks/>
          </p:cNvGrpSpPr>
          <p:nvPr/>
        </p:nvGrpSpPr>
        <p:grpSpPr bwMode="auto">
          <a:xfrm>
            <a:off x="3733800" y="1600200"/>
            <a:ext cx="2667000" cy="2667000"/>
            <a:chOff x="2352" y="1008"/>
            <a:chExt cx="1680" cy="1680"/>
          </a:xfrm>
        </p:grpSpPr>
        <p:sp>
          <p:nvSpPr>
            <p:cNvPr id="361495" name="Line 23"/>
            <p:cNvSpPr>
              <a:spLocks noChangeShapeType="1"/>
            </p:cNvSpPr>
            <p:nvPr/>
          </p:nvSpPr>
          <p:spPr bwMode="auto">
            <a:xfrm flipH="1" flipV="1">
              <a:off x="2352" y="2208"/>
              <a:ext cx="1104" cy="48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1" name="AutoShape 29"/>
            <p:cNvSpPr>
              <a:spLocks noChangeArrowheads="1"/>
            </p:cNvSpPr>
            <p:nvPr/>
          </p:nvSpPr>
          <p:spPr bwMode="auto">
            <a:xfrm>
              <a:off x="3600" y="100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33"/>
                </a:solidFill>
              </a:endParaRPr>
            </a:p>
          </p:txBody>
        </p:sp>
      </p:grpSp>
      <p:grpSp>
        <p:nvGrpSpPr>
          <p:cNvPr id="361506" name="Group 34"/>
          <p:cNvGrpSpPr>
            <a:grpSpLocks/>
          </p:cNvGrpSpPr>
          <p:nvPr/>
        </p:nvGrpSpPr>
        <p:grpSpPr bwMode="auto">
          <a:xfrm>
            <a:off x="1371600" y="1219200"/>
            <a:ext cx="5029200" cy="3328988"/>
            <a:chOff x="864" y="768"/>
            <a:chExt cx="3168" cy="2097"/>
          </a:xfrm>
        </p:grpSpPr>
        <p:grpSp>
          <p:nvGrpSpPr>
            <p:cNvPr id="361500" name="Group 28"/>
            <p:cNvGrpSpPr>
              <a:grpSpLocks/>
            </p:cNvGrpSpPr>
            <p:nvPr/>
          </p:nvGrpSpPr>
          <p:grpSpPr bwMode="auto">
            <a:xfrm>
              <a:off x="864" y="2160"/>
              <a:ext cx="1892" cy="705"/>
              <a:chOff x="864" y="2112"/>
              <a:chExt cx="1892" cy="705"/>
            </a:xfrm>
          </p:grpSpPr>
          <p:sp>
            <p:nvSpPr>
              <p:cNvPr id="361497" name="Oval 25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288" cy="192"/>
              </a:xfrm>
              <a:prstGeom prst="ellipse">
                <a:avLst/>
              </a:prstGeom>
              <a:solidFill>
                <a:srgbClr val="CC0000"/>
              </a:solidFill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498" name="Text Box 26"/>
              <p:cNvSpPr txBox="1">
                <a:spLocks noChangeArrowheads="1"/>
              </p:cNvSpPr>
              <p:nvPr/>
            </p:nvSpPr>
            <p:spPr bwMode="auto">
              <a:xfrm>
                <a:off x="864" y="2448"/>
                <a:ext cx="1892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solidFill>
                      <a:srgbClr val="FF0033"/>
                    </a:solidFill>
                  </a:rPr>
                  <a:t>Transport military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800" i="1">
                    <a:solidFill>
                      <a:srgbClr val="FF0033"/>
                    </a:solidFill>
                  </a:rPr>
                  <a:t>air traffic controller to ISB</a:t>
                </a:r>
              </a:p>
            </p:txBody>
          </p:sp>
          <p:sp>
            <p:nvSpPr>
              <p:cNvPr id="361499" name="Line 27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04" name="AutoShape 32"/>
            <p:cNvSpPr>
              <a:spLocks noChangeArrowheads="1"/>
            </p:cNvSpPr>
            <p:nvPr/>
          </p:nvSpPr>
          <p:spPr bwMode="auto">
            <a:xfrm>
              <a:off x="3600" y="76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82" grpId="0" animBg="1" autoUpdateAnimBg="0"/>
      <p:bldP spid="361483" grpId="0" animBg="1" autoUpdateAnimBg="0"/>
      <p:bldP spid="361493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KM/CBR: Possible Future Directions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1257300" y="1143000"/>
            <a:ext cx="6324600" cy="1981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1. Applications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e-Commerce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Decision support systems</a:t>
            </a:r>
          </a:p>
          <a:p>
            <a:pPr marL="10858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Personalized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Knowledge discovery for databases?</a:t>
            </a:r>
          </a:p>
          <a:p>
            <a:pPr marL="10858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Yet KDD stresses need for many </a:t>
            </a:r>
            <a:r>
              <a:rPr lang="en-US" sz="1800" i="1">
                <a:solidFill>
                  <a:schemeClr val="bg1"/>
                </a:solidFill>
                <a:latin typeface="Times New Roman" pitchFamily="18" charset="0"/>
              </a:rPr>
              <a:t>automated </a:t>
            </a:r>
            <a:r>
              <a:rPr lang="en-US" sz="1800" b="0">
                <a:solidFill>
                  <a:schemeClr val="bg1"/>
                </a:solidFill>
                <a:latin typeface="Times New Roman" pitchFamily="18" charset="0"/>
              </a:rPr>
              <a:t>tasks</a:t>
            </a: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1257300" y="3352800"/>
            <a:ext cx="6324600" cy="1447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2. Multimodal systems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e.g., Shimazu: Audio tapes of customer dialogues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Information gathering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Learning assistants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1219200" y="5105400"/>
            <a:ext cx="6324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3. Process-focused emphases: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Retrieval, adaptation, and composition of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 animBg="1" autoUpdateAnimBg="0"/>
      <p:bldP spid="29799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Free Lunch Theorem</a:t>
            </a:r>
            <a:endParaRPr lang="en-US" dirty="0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974724" y="1225689"/>
            <a:ext cx="72548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 dirty="0" smtClean="0"/>
              <a:t> Each of these classifiers have a </a:t>
            </a:r>
            <a:r>
              <a:rPr lang="en-US" i="1" dirty="0" smtClean="0"/>
              <a:t>bias  </a:t>
            </a:r>
            <a:endParaRPr lang="en-US" b="0" dirty="0" smtClean="0"/>
          </a:p>
          <a:p>
            <a:pPr>
              <a:buFontTx/>
              <a:buChar char="•"/>
            </a:pPr>
            <a:endParaRPr lang="en-US" b="0" i="1" dirty="0"/>
          </a:p>
          <a:p>
            <a:pPr>
              <a:buFontTx/>
              <a:buChar char="•"/>
            </a:pPr>
            <a:r>
              <a:rPr lang="en-US" b="0" i="1" dirty="0" smtClean="0"/>
              <a:t> </a:t>
            </a:r>
            <a:r>
              <a:rPr lang="en-US" b="0" dirty="0" smtClean="0"/>
              <a:t>To explain the bias, let us examine a situation where instances (or cases) are pairs of numeric features and a binary classification problem:</a:t>
            </a:r>
          </a:p>
          <a:p>
            <a:pPr>
              <a:buFontTx/>
              <a:buChar char="•"/>
            </a:pPr>
            <a:endParaRPr lang="en-US" b="0" dirty="0" smtClean="0"/>
          </a:p>
          <a:p>
            <a:r>
              <a:rPr lang="en-US" b="0" dirty="0"/>
              <a:t> </a:t>
            </a:r>
            <a:r>
              <a:rPr lang="en-US" b="0" dirty="0" smtClean="0"/>
              <a:t>                    ((</a:t>
            </a:r>
            <a:r>
              <a:rPr lang="en-US" b="0" dirty="0" err="1" smtClean="0"/>
              <a:t>x,y</a:t>
            </a:r>
            <a:r>
              <a:rPr lang="en-US" b="0" dirty="0" smtClean="0"/>
              <a:t>),class)</a:t>
            </a:r>
          </a:p>
          <a:p>
            <a:endParaRPr lang="en-US" b="0" dirty="0"/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b="0" dirty="0" smtClean="0"/>
              <a:t>Let us draw the space: CBR, K-d trees (K=2), Support vector machines</a:t>
            </a:r>
          </a:p>
          <a:p>
            <a:pPr>
              <a:buFontTx/>
              <a:buChar char="•"/>
            </a:pPr>
            <a:endParaRPr lang="en-US" b="0" dirty="0"/>
          </a:p>
          <a:p>
            <a:pPr>
              <a:buFontTx/>
              <a:buChar char="•"/>
            </a:pPr>
            <a:r>
              <a:rPr lang="en-US" b="0" dirty="0" smtClean="0"/>
              <a:t> Let us construct examples where each of these classifiers works best</a:t>
            </a:r>
            <a:endParaRPr lang="en-US" b="0" dirty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0" dirty="0" smtClean="0"/>
              <a:t> How does the other classifiers work on these examples?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Formulation of the no free lunch theorem</a:t>
            </a:r>
            <a:endParaRPr lang="en-US" dirty="0" smtClean="0"/>
          </a:p>
          <a:p>
            <a:pPr>
              <a:buFontTx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130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635934"/>
            <a:ext cx="5596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Knowledge Management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9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Beginning: The Apollo 13 </a:t>
            </a:r>
            <a:r>
              <a:rPr lang="en-US" dirty="0" smtClean="0"/>
              <a:t>Situation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http://www.youtube.com/watch?v=nEl0NsYn1fU</a:t>
            </a:r>
            <a:endParaRPr lang="en-US" dirty="0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974725" y="1600200"/>
            <a:ext cx="72548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/>
              <a:t>The oxygen tanks had originally been designed to run off the 28 volt DC </a:t>
            </a:r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r>
              <a:rPr lang="en-US" b="0"/>
              <a:t> The tanks were redesigned to also run off the 65 volt DC </a:t>
            </a:r>
          </a:p>
          <a:p>
            <a:pPr>
              <a:buFontTx/>
              <a:buChar char="•"/>
            </a:pPr>
            <a:endParaRPr lang="en-US" b="0"/>
          </a:p>
        </p:txBody>
      </p:sp>
      <p:pic>
        <p:nvPicPr>
          <p:cNvPr id="371716" name="Picture 4" descr="C:\classes\csc498\material\KM\apollo13_tan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2044700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717" name="Picture 5" descr="C:\classes\csc498\material\KM\apollo13_tank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222885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6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Changing Game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1600200" y="1295400"/>
            <a:ext cx="6791325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New Economics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Manufacturing		Service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Tangible		Intangible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Consumable		Inconsumable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Structural		Intellectual</a:t>
            </a:r>
          </a:p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Tobin’s Q ratio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company’s stock market value  / value of its physical assets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 increasing dramatically. What does this mean?</a:t>
            </a:r>
          </a:p>
        </p:txBody>
      </p:sp>
      <p:sp>
        <p:nvSpPr>
          <p:cNvPr id="374789" name="Line 5"/>
          <p:cNvSpPr>
            <a:spLocks noChangeShapeType="1"/>
          </p:cNvSpPr>
          <p:nvPr/>
        </p:nvSpPr>
        <p:spPr bwMode="auto">
          <a:xfrm>
            <a:off x="4343400" y="1828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0" name="Line 6"/>
          <p:cNvSpPr>
            <a:spLocks noChangeShapeType="1"/>
          </p:cNvSpPr>
          <p:nvPr/>
        </p:nvSpPr>
        <p:spPr bwMode="auto">
          <a:xfrm>
            <a:off x="3810000" y="2209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>
            <a:off x="4038600" y="2514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2" name="Line 8"/>
          <p:cNvSpPr>
            <a:spLocks noChangeShapeType="1"/>
          </p:cNvSpPr>
          <p:nvPr/>
        </p:nvSpPr>
        <p:spPr bwMode="auto">
          <a:xfrm>
            <a:off x="3886200" y="2743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3" name="Text Box 9"/>
          <p:cNvSpPr txBox="1">
            <a:spLocks noChangeArrowheads="1"/>
          </p:cNvSpPr>
          <p:nvPr/>
        </p:nvSpPr>
        <p:spPr bwMode="auto">
          <a:xfrm>
            <a:off x="1660525" y="5192713"/>
            <a:ext cx="6569075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Increasing importance of intellectual capital in the United States (Barr &amp; Magaldi, 1996)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52400"/>
            <a:ext cx="7772400" cy="685800"/>
          </a:xfrm>
        </p:spPr>
        <p:txBody>
          <a:bodyPr/>
          <a:lstStyle/>
          <a:p>
            <a:r>
              <a:rPr lang="en-US"/>
              <a:t>Knowledge Management (KM)</a:t>
            </a:r>
            <a:endParaRPr lang="en-US">
              <a:latin typeface="Arial" pitchFamily="34" charset="0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1219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ctr"/>
            <a:r>
              <a:rPr lang="en-US" b="1" i="1">
                <a:latin typeface="Arial" pitchFamily="34" charset="0"/>
              </a:rPr>
              <a:t>An increasingly important new business movement that promotes the creation, sharing, &amp; leveraging of knowledge within an organization to maximize business results.</a:t>
            </a:r>
            <a:r>
              <a:rPr lang="en-US" b="1">
                <a:latin typeface="Arial" pitchFamily="34" charset="0"/>
              </a:rPr>
              <a:t> </a:t>
            </a:r>
          </a:p>
        </p:txBody>
      </p:sp>
      <p:grpSp>
        <p:nvGrpSpPr>
          <p:cNvPr id="255000" name="Group 24"/>
          <p:cNvGrpSpPr>
            <a:grpSpLocks/>
          </p:cNvGrpSpPr>
          <p:nvPr/>
        </p:nvGrpSpPr>
        <p:grpSpPr bwMode="auto">
          <a:xfrm>
            <a:off x="4787900" y="4343400"/>
            <a:ext cx="3681413" cy="1171575"/>
            <a:chOff x="3016" y="2736"/>
            <a:chExt cx="2319" cy="738"/>
          </a:xfrm>
        </p:grpSpPr>
        <p:sp>
          <p:nvSpPr>
            <p:cNvPr id="254982" name="Text Box 6"/>
            <p:cNvSpPr txBox="1">
              <a:spLocks noChangeArrowheads="1"/>
            </p:cNvSpPr>
            <p:nvPr/>
          </p:nvSpPr>
          <p:spPr bwMode="auto">
            <a:xfrm>
              <a:off x="3016" y="3024"/>
              <a:ext cx="2319" cy="450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Effective tools to capture,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 leverage &amp; reuse knowledge</a:t>
              </a:r>
            </a:p>
          </p:txBody>
        </p:sp>
        <p:sp>
          <p:nvSpPr>
            <p:cNvPr id="254983" name="Text Box 7"/>
            <p:cNvSpPr txBox="1">
              <a:spLocks noChangeArrowheads="1"/>
            </p:cNvSpPr>
            <p:nvPr/>
          </p:nvSpPr>
          <p:spPr bwMode="auto">
            <a:xfrm>
              <a:off x="3668" y="2736"/>
              <a:ext cx="10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/>
                <a:t>Technology</a:t>
              </a:r>
            </a:p>
          </p:txBody>
        </p:sp>
      </p:grpSp>
      <p:grpSp>
        <p:nvGrpSpPr>
          <p:cNvPr id="254998" name="Group 22"/>
          <p:cNvGrpSpPr>
            <a:grpSpLocks/>
          </p:cNvGrpSpPr>
          <p:nvPr/>
        </p:nvGrpSpPr>
        <p:grpSpPr bwMode="auto">
          <a:xfrm>
            <a:off x="596900" y="4343400"/>
            <a:ext cx="3216275" cy="1171575"/>
            <a:chOff x="376" y="2736"/>
            <a:chExt cx="2026" cy="738"/>
          </a:xfrm>
        </p:grpSpPr>
        <p:sp>
          <p:nvSpPr>
            <p:cNvPr id="254986" name="Text Box 10"/>
            <p:cNvSpPr txBox="1">
              <a:spLocks noChangeArrowheads="1"/>
            </p:cNvSpPr>
            <p:nvPr/>
          </p:nvSpPr>
          <p:spPr bwMode="auto">
            <a:xfrm>
              <a:off x="474" y="3024"/>
              <a:ext cx="1830" cy="450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Develop a culture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for knowledge sharing</a:t>
              </a:r>
            </a:p>
          </p:txBody>
        </p:sp>
        <p:sp>
          <p:nvSpPr>
            <p:cNvPr id="254987" name="Text Box 11"/>
            <p:cNvSpPr txBox="1">
              <a:spLocks noChangeArrowheads="1"/>
            </p:cNvSpPr>
            <p:nvPr/>
          </p:nvSpPr>
          <p:spPr bwMode="auto">
            <a:xfrm>
              <a:off x="376" y="2736"/>
              <a:ext cx="20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/>
                <a:t>Organizational Dynamics</a:t>
              </a:r>
            </a:p>
          </p:txBody>
        </p:sp>
      </p:grpSp>
      <p:grpSp>
        <p:nvGrpSpPr>
          <p:cNvPr id="254999" name="Group 23"/>
          <p:cNvGrpSpPr>
            <a:grpSpLocks/>
          </p:cNvGrpSpPr>
          <p:nvPr/>
        </p:nvGrpSpPr>
        <p:grpSpPr bwMode="auto">
          <a:xfrm>
            <a:off x="3797300" y="4800600"/>
            <a:ext cx="869950" cy="381000"/>
            <a:chOff x="2392" y="3024"/>
            <a:chExt cx="548" cy="240"/>
          </a:xfrm>
        </p:grpSpPr>
        <p:sp>
          <p:nvSpPr>
            <p:cNvPr id="254990" name="Line 14"/>
            <p:cNvSpPr>
              <a:spLocks noChangeShapeType="1"/>
            </p:cNvSpPr>
            <p:nvPr/>
          </p:nvSpPr>
          <p:spPr bwMode="auto">
            <a:xfrm>
              <a:off x="2440" y="326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92" name="Text Box 16"/>
            <p:cNvSpPr txBox="1">
              <a:spLocks noChangeArrowheads="1"/>
            </p:cNvSpPr>
            <p:nvPr/>
          </p:nvSpPr>
          <p:spPr bwMode="auto">
            <a:xfrm>
              <a:off x="2392" y="3024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Needs</a:t>
              </a:r>
            </a:p>
          </p:txBody>
        </p:sp>
      </p:grp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2395538" y="2895600"/>
            <a:ext cx="4273550" cy="71437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Financial constraints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Loss of organizational knowledge</a:t>
            </a:r>
          </a:p>
        </p:txBody>
      </p:sp>
      <p:grpSp>
        <p:nvGrpSpPr>
          <p:cNvPr id="254997" name="Group 21"/>
          <p:cNvGrpSpPr>
            <a:grpSpLocks/>
          </p:cNvGrpSpPr>
          <p:nvPr/>
        </p:nvGrpSpPr>
        <p:grpSpPr bwMode="auto">
          <a:xfrm>
            <a:off x="2852738" y="3733800"/>
            <a:ext cx="2114550" cy="609600"/>
            <a:chOff x="1797" y="2352"/>
            <a:chExt cx="1332" cy="384"/>
          </a:xfrm>
        </p:grpSpPr>
        <p:sp>
          <p:nvSpPr>
            <p:cNvPr id="254989" name="Line 13"/>
            <p:cNvSpPr>
              <a:spLocks noChangeShapeType="1"/>
            </p:cNvSpPr>
            <p:nvPr/>
          </p:nvSpPr>
          <p:spPr bwMode="auto">
            <a:xfrm flipH="1">
              <a:off x="1797" y="2352"/>
              <a:ext cx="120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91" name="Text Box 15"/>
            <p:cNvSpPr txBox="1">
              <a:spLocks noChangeArrowheads="1"/>
            </p:cNvSpPr>
            <p:nvPr/>
          </p:nvSpPr>
          <p:spPr bwMode="auto">
            <a:xfrm>
              <a:off x="2581" y="2496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i="1"/>
                <a:t>Needs</a:t>
              </a:r>
            </a:p>
          </p:txBody>
        </p:sp>
      </p:grp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3819525" y="24384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Problems: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Management: Issues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914400" y="1344613"/>
            <a:ext cx="8229600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b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b="0">
                <a:latin typeface="Tahoma" pitchFamily="34" charset="0"/>
              </a:rPr>
              <a:t>Technical and Business Expertise: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Proficiencies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Know-How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Skills</a:t>
            </a:r>
          </a:p>
          <a:p>
            <a:pPr>
              <a:lnSpc>
                <a:spcPct val="6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kumimoji="1" lang="en-US" b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b="0">
                <a:latin typeface="Tahoma" pitchFamily="34" charset="0"/>
              </a:rPr>
              <a:t>Work Practice Execution: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Processes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Methodologies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Practices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kumimoji="1" lang="en-US" b="0">
                <a:latin typeface="Tahoma" pitchFamily="34" charset="0"/>
              </a:rPr>
              <a:t>Lessons learned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1366</TotalTime>
  <Words>2132</Words>
  <Application>Microsoft Office PowerPoint</Application>
  <PresentationFormat>On-screen Show (4:3)</PresentationFormat>
  <Paragraphs>517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Blank Presentation</vt:lpstr>
      <vt:lpstr>Slide</vt:lpstr>
      <vt:lpstr>Chart</vt:lpstr>
      <vt:lpstr>Picture</vt:lpstr>
      <vt:lpstr>PowerPoint Presentation</vt:lpstr>
      <vt:lpstr>PowerPoint Presentation</vt:lpstr>
      <vt:lpstr>Classifiers</vt:lpstr>
      <vt:lpstr>No Free Lunch Theorem</vt:lpstr>
      <vt:lpstr>PowerPoint Presentation</vt:lpstr>
      <vt:lpstr>The Beginning: The Apollo 13 Situation http://www.youtube.com/watch?v=nEl0NsYn1fU</vt:lpstr>
      <vt:lpstr>The Changing Game</vt:lpstr>
      <vt:lpstr>Knowledge Management (KM)</vt:lpstr>
      <vt:lpstr>Knowledge Management: Issues</vt:lpstr>
      <vt:lpstr>PowerPoint Presentation</vt:lpstr>
      <vt:lpstr>Why Knowledge Management?</vt:lpstr>
      <vt:lpstr> CBR: The Knowledge Management Plunge</vt:lpstr>
      <vt:lpstr>KM Project Domains: CBR Applicable?  (KM World, 1/99, Dan Holtshouse, Xerox)</vt:lpstr>
      <vt:lpstr>PowerPoint Presentation</vt:lpstr>
      <vt:lpstr>Limitations of CBR for KM (from the 1999 AAAI KM/CBR Workshop)</vt:lpstr>
      <vt:lpstr>Panel: Lessons &amp; Suggested Directions</vt:lpstr>
      <vt:lpstr>Experience Management vs CBR</vt:lpstr>
      <vt:lpstr>Relating KM with AI</vt:lpstr>
      <vt:lpstr>Distinguishing KM from Data Mining</vt:lpstr>
      <vt:lpstr>Process-Oriented CBR </vt:lpstr>
      <vt:lpstr>Motivation for Design Project</vt:lpstr>
      <vt:lpstr>PowerPoint Presentation</vt:lpstr>
      <vt:lpstr>PowerPoint Presentation</vt:lpstr>
      <vt:lpstr>Personalization</vt:lpstr>
      <vt:lpstr>PowerPoint Presentation</vt:lpstr>
      <vt:lpstr>Out-of-Family Disposition (OOFD) Process</vt:lpstr>
      <vt:lpstr> Example KM Aplication: SMART KM Portal</vt:lpstr>
      <vt:lpstr>SMART is Architected as a Web Portal </vt:lpstr>
      <vt:lpstr>Searching for Missions Using CCBR </vt:lpstr>
      <vt:lpstr>Lessons Learned</vt:lpstr>
      <vt:lpstr>Joint Unified Lessons Learned System (JULLS)</vt:lpstr>
      <vt:lpstr>Some Lessons Learned Centers/Systems</vt:lpstr>
      <vt:lpstr>Lessons Learned Repositories: Functionality </vt:lpstr>
      <vt:lpstr>Lessons Learned Systems:  Unrealistic Assumptions</vt:lpstr>
      <vt:lpstr>Active Lessons Learned Repositories</vt:lpstr>
      <vt:lpstr>Issues for Active Lessons Learned</vt:lpstr>
      <vt:lpstr>Lessons Learned: NEO Critiquing Example</vt:lpstr>
      <vt:lpstr>KM/CBR: Possible Future Directions</vt:lpstr>
    </vt:vector>
  </TitlesOfParts>
  <Company>Naval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Code 5510</dc:creator>
  <cp:lastModifiedBy>hector</cp:lastModifiedBy>
  <cp:revision>209</cp:revision>
  <cp:lastPrinted>1999-10-29T15:25:36Z</cp:lastPrinted>
  <dcterms:created xsi:type="dcterms:W3CDTF">1999-10-27T23:22:58Z</dcterms:created>
  <dcterms:modified xsi:type="dcterms:W3CDTF">2012-12-05T02:07:03Z</dcterms:modified>
</cp:coreProperties>
</file>