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  <p:sldMasterId id="2147483655" r:id="rId3"/>
  </p:sldMasterIdLst>
  <p:notesMasterIdLst>
    <p:notesMasterId r:id="rId61"/>
  </p:notesMasterIdLst>
  <p:handoutMasterIdLst>
    <p:handoutMasterId r:id="rId62"/>
  </p:handoutMasterIdLst>
  <p:sldIdLst>
    <p:sldId id="273" r:id="rId4"/>
    <p:sldId id="438" r:id="rId5"/>
    <p:sldId id="369" r:id="rId6"/>
    <p:sldId id="364" r:id="rId7"/>
    <p:sldId id="424" r:id="rId8"/>
    <p:sldId id="423" r:id="rId9"/>
    <p:sldId id="425" r:id="rId10"/>
    <p:sldId id="427" r:id="rId11"/>
    <p:sldId id="428" r:id="rId12"/>
    <p:sldId id="429" r:id="rId13"/>
    <p:sldId id="430" r:id="rId14"/>
    <p:sldId id="431" r:id="rId15"/>
    <p:sldId id="432" r:id="rId16"/>
    <p:sldId id="435" r:id="rId17"/>
    <p:sldId id="433" r:id="rId18"/>
    <p:sldId id="434" r:id="rId19"/>
    <p:sldId id="439" r:id="rId20"/>
    <p:sldId id="455" r:id="rId21"/>
    <p:sldId id="436" r:id="rId22"/>
    <p:sldId id="437" r:id="rId23"/>
    <p:sldId id="407" r:id="rId24"/>
    <p:sldId id="418" r:id="rId25"/>
    <p:sldId id="380" r:id="rId26"/>
    <p:sldId id="383" r:id="rId27"/>
    <p:sldId id="417" r:id="rId28"/>
    <p:sldId id="420" r:id="rId29"/>
    <p:sldId id="421" r:id="rId30"/>
    <p:sldId id="422" r:id="rId31"/>
    <p:sldId id="419" r:id="rId32"/>
    <p:sldId id="389" r:id="rId33"/>
    <p:sldId id="412" r:id="rId34"/>
    <p:sldId id="414" r:id="rId35"/>
    <p:sldId id="385" r:id="rId36"/>
    <p:sldId id="390" r:id="rId37"/>
    <p:sldId id="392" r:id="rId38"/>
    <p:sldId id="393" r:id="rId39"/>
    <p:sldId id="409" r:id="rId40"/>
    <p:sldId id="397" r:id="rId41"/>
    <p:sldId id="398" r:id="rId42"/>
    <p:sldId id="400" r:id="rId43"/>
    <p:sldId id="401" r:id="rId44"/>
    <p:sldId id="394" r:id="rId45"/>
    <p:sldId id="395" r:id="rId46"/>
    <p:sldId id="454" r:id="rId47"/>
    <p:sldId id="440" r:id="rId48"/>
    <p:sldId id="441" r:id="rId49"/>
    <p:sldId id="442" r:id="rId50"/>
    <p:sldId id="444" r:id="rId51"/>
    <p:sldId id="445" r:id="rId52"/>
    <p:sldId id="446" r:id="rId53"/>
    <p:sldId id="448" r:id="rId54"/>
    <p:sldId id="449" r:id="rId55"/>
    <p:sldId id="450" r:id="rId56"/>
    <p:sldId id="451" r:id="rId57"/>
    <p:sldId id="452" r:id="rId58"/>
    <p:sldId id="453" r:id="rId59"/>
    <p:sldId id="413" r:id="rId60"/>
  </p:sldIdLst>
  <p:sldSz cx="9144000" cy="6858000" type="screen4x3"/>
  <p:notesSz cx="92837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FF"/>
    <a:srgbClr val="3399FF"/>
    <a:srgbClr val="CCCCFF"/>
    <a:srgbClr val="99CCFF"/>
    <a:srgbClr val="66CCFF"/>
    <a:srgbClr val="00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7" autoAdjust="0"/>
    <p:restoredTop sz="83333" autoAdjust="0"/>
  </p:normalViewPr>
  <p:slideViewPr>
    <p:cSldViewPr>
      <p:cViewPr varScale="1">
        <p:scale>
          <a:sx n="66" d="100"/>
          <a:sy n="66" d="100"/>
        </p:scale>
        <p:origin x="-21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notesViewPr>
    <p:cSldViewPr>
      <p:cViewPr varScale="1">
        <p:scale>
          <a:sx n="72" d="100"/>
          <a:sy n="72" d="100"/>
        </p:scale>
        <p:origin x="-840" y="-84"/>
      </p:cViewPr>
      <p:guideLst>
        <p:guide orient="horz" pos="2200"/>
        <p:guide pos="29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lts\Desktop\mail\resultstotalca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lts\Desktop\mail\goodresults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lts\Desktop\mail\largemapgoodresults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9669170672823"/>
          <c:y val="8.8948473546071535E-2"/>
          <c:w val="0.55623017124305152"/>
          <c:h val="0.79935322558364419"/>
        </c:manualLayout>
      </c:layout>
      <c:barChart>
        <c:barDir val="col"/>
        <c:grouping val="clustered"/>
        <c:varyColors val="0"/>
        <c:ser>
          <c:idx val="0"/>
          <c:order val="0"/>
          <c:tx>
            <c:v>Small Map Major Similarity</c:v>
          </c:tx>
          <c:invertIfNegative val="0"/>
          <c:val>
            <c:numRef>
              <c:f>Sheet1!$E$35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ser>
          <c:idx val="2"/>
          <c:order val="1"/>
          <c:tx>
            <c:v>Small Map Minor Similarity</c:v>
          </c:tx>
          <c:invertIfNegative val="0"/>
          <c:val>
            <c:numRef>
              <c:f>Sheet1!$F$18</c:f>
              <c:numCache>
                <c:formatCode>General</c:formatCode>
                <c:ptCount val="1"/>
                <c:pt idx="0">
                  <c:v>222.6</c:v>
                </c:pt>
              </c:numCache>
            </c:numRef>
          </c:val>
        </c:ser>
        <c:ser>
          <c:idx val="4"/>
          <c:order val="2"/>
          <c:tx>
            <c:v>Small Map No Similarity</c:v>
          </c:tx>
          <c:invertIfNegative val="0"/>
          <c:val>
            <c:numRef>
              <c:f>Sheet1!$F$11</c:f>
              <c:numCache>
                <c:formatCode>General</c:formatCode>
                <c:ptCount val="1"/>
                <c:pt idx="0">
                  <c:v>417.6</c:v>
                </c:pt>
              </c:numCache>
            </c:numRef>
          </c:val>
        </c:ser>
        <c:ser>
          <c:idx val="1"/>
          <c:order val="3"/>
          <c:tx>
            <c:v>Large Map Major Similarity</c:v>
          </c:tx>
          <c:invertIfNegative val="0"/>
          <c:val>
            <c:numRef>
              <c:f>Sheet1!$F$25</c:f>
              <c:numCache>
                <c:formatCode>General</c:formatCode>
                <c:ptCount val="1"/>
                <c:pt idx="0">
                  <c:v>124.8</c:v>
                </c:pt>
              </c:numCache>
            </c:numRef>
          </c:val>
        </c:ser>
        <c:ser>
          <c:idx val="5"/>
          <c:order val="4"/>
          <c:tx>
            <c:v>Large Map Minor Similarity</c:v>
          </c:tx>
          <c:invertIfNegative val="0"/>
          <c:val>
            <c:numRef>
              <c:f>Sheet1!$F$5</c:f>
              <c:numCache>
                <c:formatCode>General</c:formatCode>
                <c:ptCount val="1"/>
                <c:pt idx="0">
                  <c:v>226</c:v>
                </c:pt>
              </c:numCache>
            </c:numRef>
          </c:val>
        </c:ser>
        <c:ser>
          <c:idx val="3"/>
          <c:order val="5"/>
          <c:tx>
            <c:v>Small Map No Similarity</c:v>
          </c:tx>
          <c:invertIfNegative val="0"/>
          <c:val>
            <c:numRef>
              <c:f>Sheet1!$F$14</c:f>
              <c:numCache>
                <c:formatCode>General</c:formatCode>
                <c:ptCount val="1"/>
                <c:pt idx="0">
                  <c:v>432.6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06816"/>
        <c:axId val="95912704"/>
      </c:barChart>
      <c:catAx>
        <c:axId val="95906816"/>
        <c:scaling>
          <c:orientation val="minMax"/>
        </c:scaling>
        <c:delete val="1"/>
        <c:axPos val="b"/>
        <c:majorTickMark val="out"/>
        <c:minorTickMark val="none"/>
        <c:tickLblPos val="none"/>
        <c:crossAx val="95912704"/>
        <c:crosses val="autoZero"/>
        <c:auto val="1"/>
        <c:lblAlgn val="ctr"/>
        <c:lblOffset val="100"/>
        <c:noMultiLvlLbl val="0"/>
      </c:catAx>
      <c:valAx>
        <c:axId val="9591270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Total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90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9460240269537"/>
          <c:y val="0.20906734760969206"/>
          <c:w val="0.3421905530817323"/>
          <c:h val="0.7710800541288559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4131588814571"/>
          <c:y val="8.7511616603480114E-2"/>
          <c:w val="0.67538648293963255"/>
          <c:h val="0.79822506561679785"/>
        </c:manualLayout>
      </c:layout>
      <c:lineChart>
        <c:grouping val="standard"/>
        <c:varyColors val="0"/>
        <c:ser>
          <c:idx val="1"/>
          <c:order val="1"/>
          <c:tx>
            <c:v>Minor Similarity</c:v>
          </c:tx>
          <c:val>
            <c:numRef>
              <c:f>Sheet1!$F$1:$F$8</c:f>
              <c:numCache>
                <c:formatCode>General</c:formatCode>
                <c:ptCount val="8"/>
                <c:pt idx="0">
                  <c:v>-3541</c:v>
                </c:pt>
                <c:pt idx="1">
                  <c:v>4308</c:v>
                </c:pt>
                <c:pt idx="2">
                  <c:v>3722</c:v>
                </c:pt>
                <c:pt idx="3">
                  <c:v>6076</c:v>
                </c:pt>
                <c:pt idx="4">
                  <c:v>6503</c:v>
                </c:pt>
                <c:pt idx="5">
                  <c:v>5632</c:v>
                </c:pt>
                <c:pt idx="6">
                  <c:v>7570</c:v>
                </c:pt>
                <c:pt idx="7">
                  <c:v>5493</c:v>
                </c:pt>
              </c:numCache>
            </c:numRef>
          </c:val>
          <c:smooth val="0"/>
        </c:ser>
        <c:ser>
          <c:idx val="2"/>
          <c:order val="2"/>
          <c:tx>
            <c:v>No Similarity</c:v>
          </c:tx>
          <c:val>
            <c:numRef>
              <c:f>Sheet1!$G$1:$G$8</c:f>
              <c:numCache>
                <c:formatCode>General</c:formatCode>
                <c:ptCount val="8"/>
                <c:pt idx="0">
                  <c:v>-1028.75</c:v>
                </c:pt>
                <c:pt idx="1">
                  <c:v>869</c:v>
                </c:pt>
                <c:pt idx="2">
                  <c:v>88</c:v>
                </c:pt>
                <c:pt idx="3">
                  <c:v>2101</c:v>
                </c:pt>
                <c:pt idx="4">
                  <c:v>2937</c:v>
                </c:pt>
                <c:pt idx="5">
                  <c:v>5250</c:v>
                </c:pt>
                <c:pt idx="6">
                  <c:v>1630</c:v>
                </c:pt>
                <c:pt idx="7">
                  <c:v>2750</c:v>
                </c:pt>
              </c:numCache>
            </c:numRef>
          </c:val>
          <c:smooth val="0"/>
        </c:ser>
        <c:ser>
          <c:idx val="0"/>
          <c:order val="0"/>
          <c:tx>
            <c:v>Major Similarity</c:v>
          </c:tx>
          <c:val>
            <c:numRef>
              <c:f>Sheet1!$F$31:$F$38</c:f>
              <c:numCache>
                <c:formatCode>General</c:formatCode>
                <c:ptCount val="8"/>
                <c:pt idx="0">
                  <c:v>2523</c:v>
                </c:pt>
                <c:pt idx="1">
                  <c:v>2717</c:v>
                </c:pt>
                <c:pt idx="2">
                  <c:v>6420</c:v>
                </c:pt>
                <c:pt idx="3">
                  <c:v>8331</c:v>
                </c:pt>
                <c:pt idx="4">
                  <c:v>6347</c:v>
                </c:pt>
                <c:pt idx="5">
                  <c:v>6971</c:v>
                </c:pt>
                <c:pt idx="6">
                  <c:v>6408</c:v>
                </c:pt>
                <c:pt idx="7">
                  <c:v>7309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80288"/>
        <c:axId val="95182208"/>
      </c:lineChart>
      <c:catAx>
        <c:axId val="95180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Consecutive Game Trials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5182208"/>
        <c:crosses val="autoZero"/>
        <c:auto val="1"/>
        <c:lblAlgn val="ctr"/>
        <c:lblOffset val="100"/>
        <c:noMultiLvlLbl val="0"/>
      </c:catAx>
      <c:valAx>
        <c:axId val="9518220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18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61711711711719"/>
          <c:y val="0.70518712100642578"/>
          <c:w val="0.22146396396396395"/>
          <c:h val="0.1470967960901439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1521134772809"/>
          <c:y val="8.3661900953489812E-2"/>
          <c:w val="0.66966410672200183"/>
          <c:h val="0.79741979673435359"/>
        </c:manualLayout>
      </c:layout>
      <c:lineChart>
        <c:grouping val="standard"/>
        <c:varyColors val="0"/>
        <c:ser>
          <c:idx val="1"/>
          <c:order val="1"/>
          <c:tx>
            <c:v>Minor Similarity</c:v>
          </c:tx>
          <c:val>
            <c:numRef>
              <c:f>Sheet1!$F$1:$F$4</c:f>
              <c:numCache>
                <c:formatCode>General</c:formatCode>
                <c:ptCount val="4"/>
                <c:pt idx="0">
                  <c:v>-4264</c:v>
                </c:pt>
                <c:pt idx="1">
                  <c:v>1107</c:v>
                </c:pt>
                <c:pt idx="2">
                  <c:v>10201</c:v>
                </c:pt>
                <c:pt idx="3">
                  <c:v>7517</c:v>
                </c:pt>
              </c:numCache>
            </c:numRef>
          </c:val>
          <c:smooth val="0"/>
        </c:ser>
        <c:ser>
          <c:idx val="2"/>
          <c:order val="2"/>
          <c:tx>
            <c:v>No Similarity</c:v>
          </c:tx>
          <c:val>
            <c:numRef>
              <c:f>Sheet1!$F$13:$F$16</c:f>
              <c:numCache>
                <c:formatCode>General</c:formatCode>
                <c:ptCount val="4"/>
                <c:pt idx="0">
                  <c:v>-5658</c:v>
                </c:pt>
                <c:pt idx="1">
                  <c:v>-4637</c:v>
                </c:pt>
                <c:pt idx="2">
                  <c:v>7978</c:v>
                </c:pt>
                <c:pt idx="3">
                  <c:v>1886</c:v>
                </c:pt>
              </c:numCache>
            </c:numRef>
          </c:val>
          <c:smooth val="0"/>
        </c:ser>
        <c:ser>
          <c:idx val="0"/>
          <c:order val="0"/>
          <c:tx>
            <c:v>Major Similarity</c:v>
          </c:tx>
          <c:val>
            <c:numRef>
              <c:f>Sheet1!$F$24:$F$27</c:f>
              <c:numCache>
                <c:formatCode>General</c:formatCode>
                <c:ptCount val="4"/>
                <c:pt idx="0">
                  <c:v>5779</c:v>
                </c:pt>
                <c:pt idx="1">
                  <c:v>9977</c:v>
                </c:pt>
                <c:pt idx="2">
                  <c:v>5030</c:v>
                </c:pt>
                <c:pt idx="3">
                  <c:v>11662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97920"/>
        <c:axId val="95299840"/>
      </c:lineChart>
      <c:catAx>
        <c:axId val="95297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Consecutive Game Trials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5299840"/>
        <c:crosses val="autoZero"/>
        <c:auto val="1"/>
        <c:lblAlgn val="ctr"/>
        <c:lblOffset val="100"/>
        <c:noMultiLvlLbl val="0"/>
      </c:catAx>
      <c:valAx>
        <c:axId val="9529984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Score</a:t>
                </a:r>
              </a:p>
            </c:rich>
          </c:tx>
          <c:layout>
            <c:manualLayout>
              <c:xMode val="edge"/>
              <c:yMode val="edge"/>
              <c:x val="4.1867761044994414E-2"/>
              <c:y val="0.326835060474190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29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586580086580087"/>
          <c:y val="0.71018394946394403"/>
          <c:w val="0.21283549783549791"/>
          <c:h val="0.1446036300547177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7170752-5EEF-44D5-8928-E6D8DA677B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033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722BC79-03C1-4E4C-873E-70839F098C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17875"/>
            <a:ext cx="6807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94" tIns="46798" rIns="93594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506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7458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EEBD5-373A-48A5-9543-244876FB9365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2BC79-03C1-4E4C-873E-70839F098C7D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2BC79-03C1-4E4C-873E-70839F098C7D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5A628-ED77-400D-B7A1-509AD6A424F4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Tactic versus strategy?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214BD-2899-4E7B-827F-DC3AF8D8135D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Emphasize</a:t>
            </a:r>
            <a:r>
              <a:rPr lang="en-US" smtClean="0"/>
              <a:t> that bots are plug-ins. We learn strategies, not individual bot tactics.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Curse of dimensionality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36DD1-B67A-4166-A2FA-9970C881E101}" type="slidenum">
              <a:rPr lang="zh-CN" altLang="en-US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4D79A-BCF6-4060-818D-594B24488143}" type="slidenum">
              <a:rPr lang="zh-CN" altLang="en-US"/>
              <a:pPr/>
              <a:t>33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21E00-0C93-4704-9685-5A23B5511AE3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28A14-BD3F-4355-B11A-76CF5ACAF9D7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82ABF-31A0-4198-B86B-2E54051D2DFA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???But will not necessarily converge to an optimal policy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3FC9-773D-47FD-AAB1-AF9B6641E442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363FB-593E-47D6-90EB-5797D27813F7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FDE2-8137-42BD-8AB5-26D0E6480BA5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Htn is previous work that beat the other three. We didn’t modify the HTN bots .. And its KB was successful. Therefore HTN bots is NOT a “straw-man” for proving retaliate, just a good opponent that IS currently FREELY available (since 2005)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3F4BD-4AAF-4786-8A88-B439358E1707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Possibly get rid of OLD, and replace with the graphs depicting performance on the static opponents</a:t>
            </a:r>
          </a:p>
          <a:p>
            <a:r>
              <a:rPr lang="en-US" smtClean="0"/>
              <a:t>Make a point to say HTNBots won all games against non RL opponents.</a:t>
            </a:r>
          </a:p>
          <a:p>
            <a:r>
              <a:rPr lang="en-US" smtClean="0"/>
              <a:t>Maybe include the raph that cycles through opponents w/ retained q-table because it motivates that the strategy needs to remain dynamic!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168BC-10F9-4BF4-9DC9-7D6D080F5986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Epsilon isn’t changing … so can’t talk about exploring vs. exploiting</a:t>
            </a:r>
          </a:p>
          <a:p>
            <a:r>
              <a:rPr lang="en-US" smtClean="0"/>
              <a:t>What I really mean is how </a:t>
            </a:r>
            <a:r>
              <a:rPr lang="en-US" i="1" smtClean="0"/>
              <a:t>well</a:t>
            </a:r>
            <a:r>
              <a:rPr lang="en-US" smtClean="0"/>
              <a:t> the exploitation is working.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1BB86-B432-49B0-99CA-823BFDE1B794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Same thing about exploit vs. explore… be careful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ED4C3-0F82-4795-A9CB-582B37AB23C7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Add caption on left. What is red, blue? Draw wedge of a circle, explain apex is center, and rest is angle of view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FA966-39C5-41A3-8F6E-7ADCBF8129C3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Keep same key on this slide.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5A628-ED77-400D-B7A1-509AD6A424F4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Tactic versus strategy?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45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46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47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34C0E-2591-49DD-A8BC-58A8634BCB27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48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49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50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51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52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53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54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55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>
                <a:solidFill>
                  <a:prstClr val="black"/>
                </a:solidFill>
              </a:rPr>
              <a:pPr/>
              <a:t>56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5A628-ED77-400D-B7A1-509AD6A424F4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Tactic versus strategy?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245D2-4533-4141-8379-F79ABEB0DEA6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CE342-0617-4AEC-91F5-5D9FB8F1C2E5}" type="slidenum">
              <a:rPr lang="en-US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5A628-ED77-400D-B7A1-509AD6A424F4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Tactic versus strategy?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DB015-EB53-40C8-A01A-9582E8A58055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Top down view of the map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45883-D799-474A-9409-319C811DEFB8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Supervisor -&gt; labeled training; access to correct output</a:t>
            </a:r>
          </a:p>
          <a:p>
            <a:r>
              <a:rPr lang="en-US" smtClean="0"/>
              <a:t>Curse of dimensionality</a:t>
            </a:r>
          </a:p>
          <a:p>
            <a:r>
              <a:rPr lang="en-US" smtClean="0"/>
              <a:t>Tabular limited to small numbers of states and actions; not just memory, but time and data needed to fill accurately</a:t>
            </a:r>
          </a:p>
          <a:p>
            <a:r>
              <a:rPr lang="en-US" smtClean="0"/>
              <a:t>Generalization uses limited subset of state space to produce good approximation over much larger subset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lehigh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2286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351520-0EA9-4E2B-BB1D-948E581CA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1D79-2165-47D2-B81A-8C7A96FBB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ECA1-E359-4DDD-AAB0-96C29082C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7 June 2000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NCARAI/IDS Group FY00 Mid-Year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B0F12F-D3AF-47E3-B070-823ABD2D8B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1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 lIns="91440" rIns="9144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7 June 2000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NCARAI/IDS Group FY00 Mid-Year Report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1786F7-1A50-4FD6-8F46-E8E884FE3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FA02-0A9C-4700-843B-011A4E3C2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Brian D. Davison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lehigh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2286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EEAD5-13DE-4FC2-97AF-459470085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98BC4-6610-457D-A913-C986115D2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5E8F6-B933-4A80-9A8A-D94F2FEFE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CBE7-ACA7-4C9E-BD08-4252EF45B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5694-4E16-487C-896E-747DE60CC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685E-FF04-4B05-B11F-8F10E471D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EE12-C32F-49B5-99A3-577B62956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F68C-92B4-4FD5-A7D8-53EFE70B0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02A49-A977-45C5-BC2E-5237D3CAA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EB37-B566-4EF7-A181-778E2814C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99DF-1D97-48C0-B13D-C8760517C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795B-ABDA-4973-90F5-5DC399997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B51B-BD89-419A-BDC5-EF1CB0338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DCBF-C503-400F-8BDE-FD0E8663D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0820-6E87-41AE-8820-A04E3698E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B8C9-4D80-4144-97F8-BF1C1E07A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DF58-A1E5-4C16-AE32-56344A523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F006-3D1D-4427-ACDF-78DF495F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7 June 2000</a:t>
            </a:r>
            <a:endParaRPr lang="en-US" altLang="en-US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E276EB37-2BD6-4059-8FC5-399C69DC9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61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lehighu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6284913"/>
            <a:ext cx="2286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9220" name="AutoShape 4"/>
          <p:cNvSpPr>
            <a:spLocks noChangeArrowheads="1"/>
          </p:cNvSpPr>
          <p:nvPr/>
        </p:nvSpPr>
        <p:spPr bwMode="auto">
          <a:xfrm>
            <a:off x="609600" y="1566863"/>
            <a:ext cx="7924800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9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6633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24 April 2007</a:t>
            </a:r>
          </a:p>
          <a:p>
            <a:pPr>
              <a:defRPr/>
            </a:pPr>
            <a:r>
              <a:rPr lang="en-US"/>
              <a:t>Polytechnic Univ.</a:t>
            </a:r>
          </a:p>
        </p:txBody>
      </p:sp>
      <p:sp>
        <p:nvSpPr>
          <p:cNvPr id="64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2713" y="6245225"/>
            <a:ext cx="383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6633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Contextual Link Analysis for Web Search </a:t>
            </a:r>
            <a:br>
              <a:rPr lang="en-US"/>
            </a:br>
            <a:r>
              <a:rPr lang="en-US"/>
              <a:t>Brian D. Davison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r="5000"/>
          <a:stretch>
            <a:fillRect/>
          </a:stretch>
        </p:blipFill>
        <p:spPr bwMode="auto">
          <a:xfrm>
            <a:off x="6934200" y="6288088"/>
            <a:ext cx="1577975" cy="41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7 June 2000</a:t>
            </a:r>
            <a:endParaRPr lang="en-US" altLang="en-US"/>
          </a:p>
        </p:txBody>
      </p:sp>
      <p:sp>
        <p:nvSpPr>
          <p:cNvPr id="67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NCARAI/IDS Group FY00 Mid-Year Report</a:t>
            </a:r>
          </a:p>
        </p:txBody>
      </p:sp>
      <p:sp>
        <p:nvSpPr>
          <p:cNvPr id="67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6C098505-0D52-41EE-B838-2FF7A7C85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7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81" name="Picture 9" descr="lehigh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381000"/>
            <a:ext cx="2286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iNrJx6IDEo&amp;feature=related" TargetMode="External"/><Relationship Id="rId2" Type="http://schemas.openxmlformats.org/officeDocument/2006/relationships/hyperlink" Target="http://www.youtube.com/watch?v=NR99Hf9Ke2c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NOMzUw2GSS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d/dc/Unreal_tournament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ocuments\IAAI07\BadStrategy.wmv" TargetMode="External"/><Relationship Id="rId5" Type="http://schemas.openxmlformats.org/officeDocument/2006/relationships/hyperlink" Target="http://www.cse.lehigh.edu/~munoz/projects/RETALIATE/BadStrategy.wmv" TargetMode="Externa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ocuments\IAAI07\GoodStrategy.wmv" TargetMode="External"/><Relationship Id="rId5" Type="http://schemas.openxmlformats.org/officeDocument/2006/relationships/hyperlink" Target="http://www.cse.lehigh.edu/~munoz/projects/RETALIATE/GoodStrategy.wmv" TargetMode="Externa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iq8mfCz1BFI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6248400" cy="2667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SimSun" pitchFamily="2" charset="-122"/>
              </a:rPr>
              <a:t>Markov Chains, Markov Decision Processes (MDP), Reinforcement Learning: A Quick Introduction</a:t>
            </a:r>
            <a:br>
              <a:rPr lang="en-US" altLang="zh-CN" sz="3600" dirty="0" smtClean="0">
                <a:ea typeface="SimSun" pitchFamily="2" charset="-122"/>
              </a:rPr>
            </a:br>
            <a:endParaRPr lang="en-US" altLang="zh-CN" sz="3600" dirty="0" smtClean="0">
              <a:ea typeface="SimSun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14800"/>
            <a:ext cx="5334000" cy="1524000"/>
          </a:xfrm>
        </p:spPr>
        <p:txBody>
          <a:bodyPr/>
          <a:lstStyle/>
          <a:p>
            <a:pPr algn="ctr" eaLnBrk="1" hangingPunct="1"/>
            <a:r>
              <a:rPr lang="en-US" altLang="zh-CN" dirty="0" smtClean="0">
                <a:ea typeface="SimSun" pitchFamily="2" charset="-122"/>
              </a:rPr>
              <a:t>Hector Munoz-Avila</a:t>
            </a:r>
          </a:p>
          <a:p>
            <a:pPr algn="ctr" eaLnBrk="1" hangingPunct="1"/>
            <a:r>
              <a:rPr lang="en-US" altLang="zh-CN" dirty="0" smtClean="0">
                <a:ea typeface="SimSun" pitchFamily="2" charset="-122"/>
              </a:rPr>
              <a:t>Stephen Lee-Urban</a:t>
            </a:r>
          </a:p>
          <a:p>
            <a:pPr algn="ctr" eaLnBrk="1" hangingPunct="1"/>
            <a:r>
              <a:rPr lang="en-US" altLang="zh-CN" dirty="0" smtClean="0">
                <a:ea typeface="SimSun" pitchFamily="2" charset="-122"/>
              </a:rPr>
              <a:t>Megan Smith</a:t>
            </a:r>
          </a:p>
          <a:p>
            <a:pPr algn="ctr" eaLnBrk="1" hangingPunct="1"/>
            <a:r>
              <a:rPr lang="en-US" altLang="zh-CN" sz="2500" dirty="0" smtClean="0">
                <a:ea typeface="SimSun" pitchFamily="2" charset="-122"/>
              </a:rPr>
              <a:t>www.cse.lehigh.edu/~munoz/InSyTe</a:t>
            </a:r>
          </a:p>
        </p:txBody>
      </p:sp>
      <p:pic>
        <p:nvPicPr>
          <p:cNvPr id="17412" name="Picture 4" descr="left_en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38250"/>
            <a:ext cx="1577975" cy="4800600"/>
          </a:xfrm>
          <a:prstGeom prst="rect">
            <a:avLst/>
          </a:prstGeom>
          <a:noFill/>
          <a:ln w="2032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Maximize the future rewards</a:t>
            </a:r>
          </a:p>
          <a:p>
            <a:r>
              <a:rPr lang="en-US" sz="2400" dirty="0" smtClean="0"/>
              <a:t>R1 + R2 + R3 + …</a:t>
            </a:r>
          </a:p>
          <a:p>
            <a:pPr lvl="1"/>
            <a:r>
              <a:rPr lang="en-US" sz="2400" dirty="0" smtClean="0"/>
              <a:t>Problem with this objective?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12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MDP: Maximize the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Maximize the sum R of future rewards</a:t>
            </a:r>
          </a:p>
          <a:p>
            <a:r>
              <a:rPr lang="en-US" sz="2400" dirty="0" smtClean="0"/>
              <a:t>R = R1 + R2 + R3 + …</a:t>
            </a:r>
          </a:p>
          <a:p>
            <a:pPr lvl="1"/>
            <a:r>
              <a:rPr lang="en-US" sz="2400" dirty="0" smtClean="0"/>
              <a:t>Problem with this objective?</a:t>
            </a:r>
          </a:p>
          <a:p>
            <a:pPr lvl="1"/>
            <a:r>
              <a:rPr lang="en-US" sz="2400" dirty="0" smtClean="0"/>
              <a:t>R will diverge</a:t>
            </a:r>
          </a:p>
          <a:p>
            <a:r>
              <a:rPr lang="en-US" sz="2400" dirty="0" smtClean="0"/>
              <a:t>Solution: use discount parameter </a:t>
            </a:r>
            <a:r>
              <a:rPr lang="en-US" sz="2400" dirty="0" smtClean="0">
                <a:sym typeface="Symbol"/>
              </a:rPr>
              <a:t>  (0,1)</a:t>
            </a:r>
          </a:p>
          <a:p>
            <a:r>
              <a:rPr lang="en-US" sz="2400" dirty="0" smtClean="0">
                <a:sym typeface="Symbol"/>
              </a:rPr>
              <a:t>Define: </a:t>
            </a:r>
            <a:r>
              <a:rPr lang="en-US" sz="2400" b="1" dirty="0" smtClean="0">
                <a:sym typeface="Symbol"/>
              </a:rPr>
              <a:t>R = </a:t>
            </a:r>
            <a:r>
              <a:rPr lang="en-US" sz="2400" b="1" dirty="0" smtClean="0"/>
              <a:t>R1 </a:t>
            </a:r>
            <a:r>
              <a:rPr lang="en-US" sz="2400" b="1" dirty="0"/>
              <a:t>+ </a:t>
            </a:r>
            <a:r>
              <a:rPr lang="en-US" sz="2400" b="1" dirty="0">
                <a:sym typeface="Symbol"/>
              </a:rPr>
              <a:t> </a:t>
            </a:r>
            <a:r>
              <a:rPr lang="en-US" sz="2400" b="1" dirty="0" smtClean="0">
                <a:sym typeface="Symbol"/>
              </a:rPr>
              <a:t> </a:t>
            </a:r>
            <a:r>
              <a:rPr lang="en-US" sz="2400" b="1" dirty="0" smtClean="0"/>
              <a:t>R2 </a:t>
            </a:r>
            <a:r>
              <a:rPr lang="en-US" sz="2400" b="1" dirty="0"/>
              <a:t>+ </a:t>
            </a:r>
            <a:r>
              <a:rPr lang="en-US" sz="2400" b="1" dirty="0" smtClean="0">
                <a:sym typeface="Symbol"/>
              </a:rPr>
              <a:t></a:t>
            </a:r>
            <a:r>
              <a:rPr lang="en-US" sz="2400" b="1" baseline="30000" dirty="0" smtClean="0">
                <a:sym typeface="Symbol"/>
              </a:rPr>
              <a:t>2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>
                <a:sym typeface="Symbol"/>
              </a:rPr>
              <a:t> </a:t>
            </a:r>
            <a:r>
              <a:rPr lang="en-US" sz="2400" b="1" dirty="0" smtClean="0"/>
              <a:t>R3 </a:t>
            </a:r>
            <a:r>
              <a:rPr lang="en-US" sz="2400" b="1" dirty="0"/>
              <a:t>+ </a:t>
            </a:r>
            <a:r>
              <a:rPr lang="en-US" sz="2400" b="1" dirty="0" smtClean="0"/>
              <a:t>…</a:t>
            </a:r>
          </a:p>
          <a:p>
            <a:r>
              <a:rPr lang="en-US" sz="2400" dirty="0" smtClean="0"/>
              <a:t>R converges if rewards have upper bounds</a:t>
            </a:r>
          </a:p>
          <a:p>
            <a:r>
              <a:rPr lang="en-US" sz="2400" dirty="0" smtClean="0"/>
              <a:t>R is called the </a:t>
            </a:r>
            <a:r>
              <a:rPr lang="en-US" sz="2400" b="1" dirty="0" smtClean="0"/>
              <a:t>return</a:t>
            </a:r>
          </a:p>
          <a:p>
            <a:r>
              <a:rPr lang="en-US" sz="2400" dirty="0" smtClean="0"/>
              <a:t>Example: Monetary rewards and inflation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3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MDP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States (S), actions (A), rewards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), </a:t>
            </a:r>
          </a:p>
          <a:p>
            <a:pPr lvl="1"/>
            <a:r>
              <a:rPr lang="en-US" dirty="0" smtClean="0"/>
              <a:t>A model of the environment:</a:t>
            </a:r>
          </a:p>
          <a:p>
            <a:pPr lvl="2"/>
            <a:r>
              <a:rPr lang="en-US" dirty="0" smtClean="0"/>
              <a:t>Transition probabilities: P</a:t>
            </a:r>
            <a:r>
              <a:rPr lang="en-US" baseline="-25000" dirty="0" smtClean="0"/>
              <a:t>a</a:t>
            </a:r>
            <a:r>
              <a:rPr lang="en-US" dirty="0" smtClean="0"/>
              <a:t>(</a:t>
            </a:r>
            <a:r>
              <a:rPr lang="en-US" dirty="0" err="1" smtClean="0"/>
              <a:t>s,s</a:t>
            </a:r>
            <a:r>
              <a:rPr lang="en-US" dirty="0" smtClean="0"/>
              <a:t>’)</a:t>
            </a:r>
          </a:p>
          <a:p>
            <a:pPr lvl="2"/>
            <a:r>
              <a:rPr lang="en-US" dirty="0" smtClean="0"/>
              <a:t>Reward function: R</a:t>
            </a:r>
            <a:r>
              <a:rPr lang="en-US" baseline="-25000" dirty="0" smtClean="0"/>
              <a:t>a</a:t>
            </a:r>
            <a:r>
              <a:rPr lang="en-US" dirty="0" smtClean="0"/>
              <a:t>(</a:t>
            </a:r>
            <a:r>
              <a:rPr lang="en-US" dirty="0" err="1" smtClean="0"/>
              <a:t>s,s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Obtain:</a:t>
            </a:r>
          </a:p>
          <a:p>
            <a:pPr lvl="1"/>
            <a:r>
              <a:rPr lang="en-US" dirty="0" smtClean="0"/>
              <a:t>A policy </a:t>
            </a:r>
            <a:r>
              <a:rPr lang="en-US" dirty="0" smtClean="0">
                <a:sym typeface="Symbol"/>
              </a:rPr>
              <a:t>*: S  A </a:t>
            </a:r>
            <a:r>
              <a:rPr lang="en-US" dirty="0" smtClean="0">
                <a:sym typeface="Wingdings" pitchFamily="2" charset="2"/>
              </a:rPr>
              <a:t> [0,1] such that when </a:t>
            </a:r>
            <a:r>
              <a:rPr lang="en-US" dirty="0" smtClean="0">
                <a:sym typeface="Symbol"/>
              </a:rPr>
              <a:t>* is followed, the returns R are maximized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 Programing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 descr="http://webdocs.cs.ualberta.ca/~sutton/book/ebook/imgtm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63050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324600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(figures from Sutton and </a:t>
            </a:r>
            <a:r>
              <a:rPr lang="en-US" dirty="0" err="1" smtClean="0"/>
              <a:t>Barto</a:t>
            </a:r>
            <a:r>
              <a:rPr lang="en-US" dirty="0" smtClean="0"/>
              <a:t> book)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905000"/>
            <a:ext cx="74639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lvl="0" indent="-469900" eaLnBrk="0" hangingPunct="0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o"/>
            </a:pPr>
            <a:r>
              <a:rPr lang="en-US" sz="3000" kern="0" dirty="0" smtClean="0">
                <a:solidFill>
                  <a:srgbClr val="000000"/>
                </a:solidFill>
                <a:latin typeface="Verdana"/>
              </a:rPr>
              <a:t>What will be the optimal policy for:</a:t>
            </a:r>
            <a:endParaRPr lang="en-US" sz="3000" kern="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2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Requirement: Markov </a:t>
            </a:r>
            <a:r>
              <a:rPr lang="en-US" dirty="0"/>
              <a:t>Property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thought of as the “</a:t>
            </a:r>
            <a:r>
              <a:rPr lang="en-US" dirty="0" err="1"/>
              <a:t>memoryless</a:t>
            </a:r>
            <a:r>
              <a:rPr lang="en-US" dirty="0"/>
              <a:t>” property</a:t>
            </a:r>
          </a:p>
          <a:p>
            <a:r>
              <a:rPr lang="en-US" dirty="0"/>
              <a:t>A stochastic process is said to have the Markov property if the probability of state X</a:t>
            </a:r>
            <a:r>
              <a:rPr lang="en-US" baseline="-25000" dirty="0"/>
              <a:t>n+1</a:t>
            </a:r>
            <a:r>
              <a:rPr lang="en-US" dirty="0"/>
              <a:t> having any given value depends only upon state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 smtClean="0"/>
              <a:t>In situations were the Markov property is not valid</a:t>
            </a:r>
          </a:p>
          <a:p>
            <a:pPr lvl="1"/>
            <a:r>
              <a:rPr lang="en-US" dirty="0" smtClean="0"/>
              <a:t>Frequently, states can be modified to include 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Property Example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Chess:</a:t>
            </a:r>
            <a:endParaRPr lang="en-US" dirty="0"/>
          </a:p>
          <a:p>
            <a:pPr lvl="1"/>
            <a:r>
              <a:rPr lang="en-US" dirty="0"/>
              <a:t>Current State: The current configuration of the board</a:t>
            </a:r>
          </a:p>
          <a:p>
            <a:pPr lvl="1"/>
            <a:r>
              <a:rPr lang="en-US" dirty="0"/>
              <a:t>Contains all information needed for transition to next state</a:t>
            </a:r>
          </a:p>
          <a:p>
            <a:pPr lvl="1"/>
            <a:r>
              <a:rPr lang="en-US" dirty="0"/>
              <a:t>Thus, each configuration can be said to have the Markov property</a:t>
            </a:r>
          </a:p>
        </p:txBody>
      </p:sp>
    </p:spTree>
    <p:extLst>
      <p:ext uri="{BB962C8B-B14F-4D97-AF65-F5344CB8AC3E}">
        <p14:creationId xmlns:p14="http://schemas.microsoft.com/office/powerpoint/2010/main" val="31424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304800"/>
            <a:ext cx="8991599" cy="1216025"/>
          </a:xfrm>
        </p:spPr>
        <p:txBody>
          <a:bodyPr/>
          <a:lstStyle/>
          <a:p>
            <a:pPr algn="ctr"/>
            <a:r>
              <a:rPr lang="en-US" dirty="0" smtClean="0"/>
              <a:t>Obtain V(S)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V(s) = approximate “Expected return when reaching 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 us </a:t>
            </a:r>
            <a:r>
              <a:rPr lang="en-US" sz="2400" dirty="0" smtClean="0"/>
              <a:t>derive </a:t>
            </a:r>
            <a:r>
              <a:rPr lang="en-US" sz="2400" dirty="0"/>
              <a:t>V(s) as a function of </a:t>
            </a:r>
            <a:r>
              <a:rPr lang="en-US" sz="2400" dirty="0" smtClean="0"/>
              <a:t>V(s’)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307771"/>
            <a:ext cx="7843119" cy="43216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Obtain 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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S)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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s) = </a:t>
            </a:r>
            <a:r>
              <a:rPr lang="en-US" sz="2400" dirty="0" smtClean="0">
                <a:solidFill>
                  <a:srgbClr val="000000"/>
                </a:solidFill>
              </a:rPr>
              <a:t>approximate “Best action in state s”)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en-US" sz="2400" dirty="0"/>
              <a:t>Let us </a:t>
            </a:r>
            <a:r>
              <a:rPr lang="en-US" sz="2400" dirty="0" smtClean="0"/>
              <a:t>derive </a:t>
            </a:r>
            <a:r>
              <a:rPr lang="en-US" sz="2400" dirty="0">
                <a:sym typeface="Symbol"/>
              </a:rPr>
              <a:t></a:t>
            </a:r>
            <a:r>
              <a:rPr lang="en-US" sz="2400" dirty="0" smtClean="0"/>
              <a:t>(</a:t>
            </a:r>
            <a:r>
              <a:rPr lang="en-US" sz="2400" dirty="0"/>
              <a:t>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99441"/>
            <a:ext cx="3048000" cy="44537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08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  <a:endParaRPr lang="en-US" dirty="0"/>
          </a:p>
        </p:txBody>
      </p:sp>
      <p:pic>
        <p:nvPicPr>
          <p:cNvPr id="6" name="Picture 9" descr="figtmp18"/>
          <p:cNvPicPr>
            <a:picLocks noChangeAspect="1" noChangeArrowheads="1"/>
          </p:cNvPicPr>
          <p:nvPr/>
        </p:nvPicPr>
        <p:blipFill>
          <a:blip r:embed="rId2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" y="1981200"/>
            <a:ext cx="2764631" cy="3966484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943" y="6324600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(figures from Sutton and </a:t>
            </a:r>
            <a:r>
              <a:rPr lang="en-US" dirty="0" err="1" smtClean="0"/>
              <a:t>Barto</a:t>
            </a:r>
            <a:r>
              <a:rPr lang="en-US" dirty="0" smtClean="0"/>
              <a:t> book)</a:t>
            </a:r>
            <a:endParaRPr lang="en-US" dirty="0"/>
          </a:p>
        </p:txBody>
      </p:sp>
      <p:pic>
        <p:nvPicPr>
          <p:cNvPr id="5" name="Picture 8" descr="pseudotmp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20" y="1143000"/>
            <a:ext cx="5431794" cy="5550932"/>
          </a:xfrm>
          <a:prstGeom prst="rect">
            <a:avLst/>
          </a:prstGeom>
          <a:solidFill>
            <a:srgbClr val="FFFFFF"/>
          </a:solidFill>
          <a:ln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1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Our objective in this lecture is to understand the MDP problem</a:t>
            </a:r>
          </a:p>
          <a:p>
            <a:r>
              <a:rPr lang="en-US" sz="2400" dirty="0" smtClean="0"/>
              <a:t>We will touch on the solutions for the MDP problem</a:t>
            </a:r>
          </a:p>
          <a:p>
            <a:pPr lvl="1"/>
            <a:r>
              <a:rPr lang="en-US" sz="2400" dirty="0" smtClean="0"/>
              <a:t>But exposure will be brief</a:t>
            </a:r>
          </a:p>
          <a:p>
            <a:r>
              <a:rPr lang="en-US" sz="2400" dirty="0" smtClean="0"/>
              <a:t>For an in-depth study of this topic take CSE 337/437 (Reinforcement Learning)</a:t>
            </a:r>
          </a:p>
        </p:txBody>
      </p:sp>
    </p:spTree>
    <p:extLst>
      <p:ext uri="{BB962C8B-B14F-4D97-AF65-F5344CB8AC3E}">
        <p14:creationId xmlns:p14="http://schemas.microsoft.com/office/powerpoint/2010/main" val="34951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01912"/>
            <a:ext cx="2813050" cy="1216025"/>
          </a:xfrm>
        </p:spPr>
        <p:txBody>
          <a:bodyPr/>
          <a:lstStyle/>
          <a:p>
            <a:r>
              <a:rPr lang="en-US" dirty="0" smtClean="0"/>
              <a:t>Solution to Maze Example</a:t>
            </a:r>
            <a:endParaRPr lang="en-US" dirty="0"/>
          </a:p>
        </p:txBody>
      </p:sp>
      <p:pic>
        <p:nvPicPr>
          <p:cNvPr id="4098" name="Picture 2" descr="http://webdocs.cs.ualberta.ca/~sutton/book/ebook/figtmp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"/>
            <a:ext cx="4467225" cy="6877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762000" y="4629834"/>
            <a:ext cx="277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(figures from Sutton and </a:t>
            </a:r>
            <a:r>
              <a:rPr lang="en-US" dirty="0" err="1" smtClean="0"/>
              <a:t>Barto</a:t>
            </a:r>
            <a:r>
              <a:rPr lang="en-US" dirty="0" smtClean="0"/>
              <a:t> 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Reinforcement Learning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/>
              <a:t>Motivation</a:t>
            </a:r>
            <a:r>
              <a:rPr lang="en-US" sz="2400" dirty="0" smtClean="0"/>
              <a:t>: Like MDP’s but this time we don’t know the model. That is the following is unknown:</a:t>
            </a:r>
          </a:p>
          <a:p>
            <a:pPr lvl="2"/>
            <a:r>
              <a:rPr lang="en-US" sz="2400" dirty="0"/>
              <a:t>Transition probabilities: P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dirty="0" err="1"/>
              <a:t>s,s</a:t>
            </a:r>
            <a:r>
              <a:rPr lang="en-US" sz="2400" dirty="0"/>
              <a:t>’)</a:t>
            </a:r>
          </a:p>
          <a:p>
            <a:pPr lvl="2"/>
            <a:r>
              <a:rPr lang="en-US" sz="2400" dirty="0"/>
              <a:t>Reward function: R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dirty="0" err="1"/>
              <a:t>s,s</a:t>
            </a:r>
            <a:r>
              <a:rPr lang="en-US" sz="2400" dirty="0" smtClean="0"/>
              <a:t>’)</a:t>
            </a:r>
          </a:p>
          <a:p>
            <a:pPr marL="909637" lvl="2" indent="0">
              <a:buNone/>
            </a:pPr>
            <a:r>
              <a:rPr lang="en-US" sz="2400" dirty="0" smtClean="0"/>
              <a:t>Examples?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Introductory RL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http://www.youtube.com/watch?v=NR99Hf9Ke2c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www.youtube.com/watch?v=2iNrJx6IDEo&amp;feature=related</a:t>
            </a:r>
            <a:endParaRPr lang="en-US" sz="2000" dirty="0" smtClean="0"/>
          </a:p>
          <a:p>
            <a:pPr marL="471487" lvl="1" indent="0"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b="0" smtClean="0"/>
              <a:t>UT Domination Games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343400" cy="4530725"/>
          </a:xfrm>
        </p:spPr>
        <p:txBody>
          <a:bodyPr/>
          <a:lstStyle/>
          <a:p>
            <a:pPr eaLnBrk="1" hangingPunct="1"/>
            <a:r>
              <a:rPr lang="en-US" sz="2000" smtClean="0"/>
              <a:t>A number of  fixed </a:t>
            </a:r>
            <a:r>
              <a:rPr lang="en-US" sz="2000" smtClean="0">
                <a:solidFill>
                  <a:srgbClr val="0033CC"/>
                </a:solidFill>
              </a:rPr>
              <a:t>domination</a:t>
            </a:r>
            <a:r>
              <a:rPr lang="en-US" sz="2000" smtClean="0"/>
              <a:t> locations.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Ownership: the team of last player to step into location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Scoring: a team point awarded for every five seconds location remains controlled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Winning: first team to reach pre-determined score (50) 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724400" y="1600200"/>
            <a:ext cx="4325938" cy="4343400"/>
            <a:chOff x="336" y="816"/>
            <a:chExt cx="2725" cy="2736"/>
          </a:xfrm>
        </p:grpSpPr>
        <p:pic>
          <p:nvPicPr>
            <p:cNvPr id="22538" name="Picture 5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816"/>
              <a:ext cx="2725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Rectangle 6"/>
            <p:cNvSpPr>
              <a:spLocks noChangeArrowheads="1"/>
            </p:cNvSpPr>
            <p:nvPr/>
          </p:nvSpPr>
          <p:spPr bwMode="auto">
            <a:xfrm>
              <a:off x="1056" y="283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2208" y="273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8"/>
            <p:cNvSpPr>
              <a:spLocks noChangeArrowheads="1"/>
            </p:cNvSpPr>
            <p:nvPr/>
          </p:nvSpPr>
          <p:spPr bwMode="auto">
            <a:xfrm>
              <a:off x="1584" y="192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38600" y="1905000"/>
            <a:ext cx="3581400" cy="2743200"/>
            <a:chOff x="2544" y="1200"/>
            <a:chExt cx="2256" cy="1728"/>
          </a:xfrm>
        </p:grpSpPr>
        <p:sp>
          <p:nvSpPr>
            <p:cNvPr id="22534" name="Line 10"/>
            <p:cNvSpPr>
              <a:spLocks noChangeShapeType="1"/>
            </p:cNvSpPr>
            <p:nvPr/>
          </p:nvSpPr>
          <p:spPr bwMode="auto">
            <a:xfrm>
              <a:off x="2544" y="1200"/>
              <a:ext cx="720" cy="57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5" name="Line 11"/>
            <p:cNvSpPr>
              <a:spLocks noChangeShapeType="1"/>
            </p:cNvSpPr>
            <p:nvPr/>
          </p:nvSpPr>
          <p:spPr bwMode="auto">
            <a:xfrm>
              <a:off x="3264" y="1776"/>
              <a:ext cx="384" cy="115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6" name="Line 12"/>
            <p:cNvSpPr>
              <a:spLocks noChangeShapeType="1"/>
            </p:cNvSpPr>
            <p:nvPr/>
          </p:nvSpPr>
          <p:spPr bwMode="auto">
            <a:xfrm>
              <a:off x="3264" y="1776"/>
              <a:ext cx="912" cy="33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7" name="Line 13"/>
            <p:cNvSpPr>
              <a:spLocks noChangeShapeType="1"/>
            </p:cNvSpPr>
            <p:nvPr/>
          </p:nvSpPr>
          <p:spPr bwMode="auto">
            <a:xfrm>
              <a:off x="3264" y="1776"/>
              <a:ext cx="1536" cy="115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937250" y="5843588"/>
            <a:ext cx="1797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(top-down view)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Reinforcement Learning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Agents learn policies through rewards and punishments</a:t>
            </a:r>
          </a:p>
          <a:p>
            <a:pPr eaLnBrk="1" hangingPunct="1"/>
            <a:r>
              <a:rPr lang="en-US" dirty="0" smtClean="0"/>
              <a:t>Policy - Determines what action to take from a given state (or situation)</a:t>
            </a:r>
          </a:p>
          <a:p>
            <a:pPr eaLnBrk="1" hangingPunct="1"/>
            <a:r>
              <a:rPr lang="en-US" dirty="0" smtClean="0"/>
              <a:t>Agent’s goal is to maximize returns (example)</a:t>
            </a:r>
          </a:p>
          <a:p>
            <a:pPr eaLnBrk="1" hangingPunct="1"/>
            <a:r>
              <a:rPr lang="en-US" dirty="0" smtClean="0"/>
              <a:t>Tabular Techniques</a:t>
            </a:r>
          </a:p>
          <a:p>
            <a:pPr eaLnBrk="1" hangingPunct="1"/>
            <a:r>
              <a:rPr lang="en-US" dirty="0" smtClean="0"/>
              <a:t>We maintain a “Q-Table”:</a:t>
            </a:r>
          </a:p>
          <a:p>
            <a:pPr lvl="1" eaLnBrk="1" hangingPunct="1"/>
            <a:r>
              <a:rPr lang="en-US" dirty="0" smtClean="0"/>
              <a:t>Q-table: State </a:t>
            </a:r>
            <a:r>
              <a:rPr lang="en-US" dirty="0" smtClean="0">
                <a:cs typeface="Arial" pitchFamily="34" charset="0"/>
              </a:rPr>
              <a:t>× Action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value</a:t>
            </a:r>
            <a:endParaRPr lang="en-US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 Game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Domination Points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953000" cy="40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16200000" flipH="1">
            <a:off x="1257300" y="2019300"/>
            <a:ext cx="34290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447800" y="1752600"/>
            <a:ext cx="3048000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5867400" y="3886200"/>
            <a:ext cx="24384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1905000"/>
            <a:ext cx="3200400" cy="1447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572000" y="2895600"/>
            <a:ext cx="2743200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39000" y="1524000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Wall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B050"/>
                </a:solidFill>
              </a:rPr>
              <a:t>Spawn Points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6096000" y="1752600"/>
            <a:ext cx="1219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62000" y="5791200"/>
            <a:ext cx="747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Lets write on blackboard: a policy for this and a potential Q-table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Q-Table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46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3493" y="914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0787" y="3316228"/>
            <a:ext cx="104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533400" y="1524000"/>
            <a:ext cx="304800" cy="41148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4610100" y="-2247900"/>
            <a:ext cx="304800" cy="72390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800100" y="4533900"/>
            <a:ext cx="23622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219200" y="57912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“good” action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1524000" y="4343400"/>
            <a:ext cx="23622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36012" y="58028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“bad” action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924300" y="4533900"/>
            <a:ext cx="23622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95800" y="57912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action identified so far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 bwMode="auto">
          <a:xfrm rot="5400000" flipH="1">
            <a:off x="4229098" y="2933702"/>
            <a:ext cx="152403" cy="6477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5612" y="626006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state “EFE” (Enemy controls 2 DOM points)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Problem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46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3493" y="914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0787" y="3316228"/>
            <a:ext cx="104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533400" y="1524000"/>
            <a:ext cx="304800" cy="41148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4610100" y="-2247900"/>
            <a:ext cx="304800" cy="72390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867400"/>
            <a:ext cx="905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identify for every state which is the BEST action to take over the long run?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Model the Problem of Finding the best Build Order for a </a:t>
            </a:r>
            <a:r>
              <a:rPr lang="en-US" dirty="0" err="1" smtClean="0"/>
              <a:t>Zerg</a:t>
            </a:r>
            <a:r>
              <a:rPr lang="en-US" dirty="0" smtClean="0"/>
              <a:t> Rush as a Reinforcement Learning Problem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553075" cy="444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1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Adaptive Game AI with RL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RETALIATE (</a:t>
            </a:r>
            <a:r>
              <a:rPr lang="en-US" u="sng" smtClean="0"/>
              <a:t>Re</a:t>
            </a:r>
            <a:r>
              <a:rPr lang="en-US" smtClean="0"/>
              <a:t>inforced </a:t>
            </a:r>
            <a:r>
              <a:rPr lang="en-US" u="sng" smtClean="0"/>
              <a:t>Ta</a:t>
            </a:r>
            <a:r>
              <a:rPr lang="en-US" smtClean="0"/>
              <a:t>ctic </a:t>
            </a:r>
            <a:r>
              <a:rPr lang="en-US" u="sng" smtClean="0"/>
              <a:t>L</a:t>
            </a:r>
            <a:r>
              <a:rPr lang="en-US" smtClean="0"/>
              <a:t>earning </a:t>
            </a:r>
            <a:r>
              <a:rPr lang="en-US" u="sng" smtClean="0"/>
              <a:t>i</a:t>
            </a:r>
            <a:r>
              <a:rPr lang="en-US" smtClean="0"/>
              <a:t>n </a:t>
            </a:r>
            <a:r>
              <a:rPr lang="en-US" u="sng" smtClean="0"/>
              <a:t>A</a:t>
            </a:r>
            <a:r>
              <a:rPr lang="en-US" smtClean="0"/>
              <a:t>gent-</a:t>
            </a:r>
            <a:r>
              <a:rPr lang="en-US" u="sng" smtClean="0"/>
              <a:t>T</a:t>
            </a:r>
            <a:r>
              <a:rPr lang="en-US" smtClean="0"/>
              <a:t>eam </a:t>
            </a:r>
            <a:r>
              <a:rPr lang="en-US" u="sng" smtClean="0"/>
              <a:t>E</a:t>
            </a:r>
            <a:r>
              <a:rPr lang="en-US" smtClean="0"/>
              <a:t>nvironments)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RETALIATE Team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458200" cy="3124200"/>
          </a:xfrm>
        </p:spPr>
        <p:txBody>
          <a:bodyPr/>
          <a:lstStyle/>
          <a:p>
            <a:pPr eaLnBrk="1" hangingPunct="1"/>
            <a:r>
              <a:rPr lang="en-US" sz="2600" smtClean="0"/>
              <a:t>Controls two or more UT bots</a:t>
            </a:r>
          </a:p>
          <a:p>
            <a:pPr eaLnBrk="1" hangingPunct="1"/>
            <a:r>
              <a:rPr lang="en-US" sz="2600" smtClean="0"/>
              <a:t>Commands bots to execute actions through the GameBots API</a:t>
            </a:r>
          </a:p>
          <a:p>
            <a:pPr lvl="1" eaLnBrk="1" hangingPunct="1"/>
            <a:r>
              <a:rPr lang="en-US" sz="2200" smtClean="0">
                <a:solidFill>
                  <a:srgbClr val="000000"/>
                </a:solidFill>
                <a:latin typeface="TimesNewRomanPSMT" charset="0"/>
                <a:cs typeface="Times New Roman" pitchFamily="18" charset="0"/>
              </a:rPr>
              <a:t>The UT server provides sensory (state and event) information about the UT world and controls all gameplay</a:t>
            </a:r>
          </a:p>
          <a:p>
            <a:pPr lvl="1" eaLnBrk="1" hangingPunct="1"/>
            <a:r>
              <a:rPr lang="en-US" sz="2200" smtClean="0">
                <a:solidFill>
                  <a:srgbClr val="000000"/>
                </a:solidFill>
                <a:latin typeface="TimesNewRomanPSMT" charset="0"/>
                <a:cs typeface="Times New Roman" pitchFamily="18" charset="0"/>
              </a:rPr>
              <a:t>Gamebots acts as middleware between the UT server and the Game AI</a:t>
            </a:r>
          </a:p>
        </p:txBody>
      </p:sp>
      <p:pic>
        <p:nvPicPr>
          <p:cNvPr id="266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88" y="914400"/>
            <a:ext cx="71358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State Information and Actions</a:t>
            </a:r>
          </a:p>
        </p:txBody>
      </p:sp>
      <p:pic>
        <p:nvPicPr>
          <p:cNvPr id="27651" name="Picture 4" descr="Image:Unreal tournament.JPG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950913"/>
            <a:ext cx="7769225" cy="5829300"/>
          </a:xfrm>
        </p:spPr>
      </p:pic>
      <p:sp>
        <p:nvSpPr>
          <p:cNvPr id="773125" name="AutoShape 5"/>
          <p:cNvSpPr>
            <a:spLocks noChangeArrowheads="1"/>
          </p:cNvSpPr>
          <p:nvPr/>
        </p:nvSpPr>
        <p:spPr bwMode="auto">
          <a:xfrm rot="10800000">
            <a:off x="5638800" y="5410200"/>
            <a:ext cx="374650" cy="685800"/>
          </a:xfrm>
          <a:prstGeom prst="curvedLeftArrow">
            <a:avLst>
              <a:gd name="adj1" fmla="val 36610"/>
              <a:gd name="adj2" fmla="val 7322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27" name="AutoShape 7"/>
          <p:cNvSpPr>
            <a:spLocks noChangeArrowheads="1"/>
          </p:cNvSpPr>
          <p:nvPr/>
        </p:nvSpPr>
        <p:spPr bwMode="auto">
          <a:xfrm rot="-5400000">
            <a:off x="5848351" y="5611812"/>
            <a:ext cx="488950" cy="282575"/>
          </a:xfrm>
          <a:custGeom>
            <a:avLst/>
            <a:gdLst>
              <a:gd name="T0" fmla="*/ 366712 w 21600"/>
              <a:gd name="T1" fmla="*/ 0 h 21600"/>
              <a:gd name="T2" fmla="*/ 0 w 21600"/>
              <a:gd name="T3" fmla="*/ 141288 h 21600"/>
              <a:gd name="T4" fmla="*/ 366712 w 21600"/>
              <a:gd name="T5" fmla="*/ 282575 h 21600"/>
              <a:gd name="T6" fmla="*/ 488950 w 21600"/>
              <a:gd name="T7" fmla="*/ 1412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28" name="AutoShape 8"/>
          <p:cNvSpPr>
            <a:spLocks noChangeArrowheads="1"/>
          </p:cNvSpPr>
          <p:nvPr/>
        </p:nvSpPr>
        <p:spPr bwMode="auto">
          <a:xfrm rot="10800000" flipH="1">
            <a:off x="6172200" y="5410200"/>
            <a:ext cx="374650" cy="685800"/>
          </a:xfrm>
          <a:prstGeom prst="curvedLeftArrow">
            <a:avLst>
              <a:gd name="adj1" fmla="val 36610"/>
              <a:gd name="adj2" fmla="val 7322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29" name="AutoShape 9"/>
          <p:cNvSpPr>
            <a:spLocks noChangeArrowheads="1"/>
          </p:cNvSpPr>
          <p:nvPr/>
        </p:nvSpPr>
        <p:spPr bwMode="auto">
          <a:xfrm>
            <a:off x="7620000" y="6248400"/>
            <a:ext cx="657225" cy="685800"/>
          </a:xfrm>
          <a:custGeom>
            <a:avLst/>
            <a:gdLst>
              <a:gd name="T0" fmla="*/ 328613 w 21600"/>
              <a:gd name="T1" fmla="*/ 0 h 21600"/>
              <a:gd name="T2" fmla="*/ 96241 w 21600"/>
              <a:gd name="T3" fmla="*/ 100425 h 21600"/>
              <a:gd name="T4" fmla="*/ 0 w 21600"/>
              <a:gd name="T5" fmla="*/ 342900 h 21600"/>
              <a:gd name="T6" fmla="*/ 96241 w 21600"/>
              <a:gd name="T7" fmla="*/ 585375 h 21600"/>
              <a:gd name="T8" fmla="*/ 328613 w 21600"/>
              <a:gd name="T9" fmla="*/ 685800 h 21600"/>
              <a:gd name="T10" fmla="*/ 560984 w 21600"/>
              <a:gd name="T11" fmla="*/ 585375 h 21600"/>
              <a:gd name="T12" fmla="*/ 657225 w 21600"/>
              <a:gd name="T13" fmla="*/ 342900 h 21600"/>
              <a:gd name="T14" fmla="*/ 560984 w 21600"/>
              <a:gd name="T15" fmla="*/ 1004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31" name="AutoShape 11"/>
          <p:cNvSpPr>
            <a:spLocks noChangeArrowheads="1"/>
          </p:cNvSpPr>
          <p:nvPr/>
        </p:nvSpPr>
        <p:spPr bwMode="auto">
          <a:xfrm>
            <a:off x="6886575" y="952500"/>
            <a:ext cx="374650" cy="393700"/>
          </a:xfrm>
          <a:custGeom>
            <a:avLst/>
            <a:gdLst>
              <a:gd name="T0" fmla="*/ 187325 w 21600"/>
              <a:gd name="T1" fmla="*/ 0 h 21600"/>
              <a:gd name="T2" fmla="*/ 54862 w 21600"/>
              <a:gd name="T3" fmla="*/ 57652 h 21600"/>
              <a:gd name="T4" fmla="*/ 0 w 21600"/>
              <a:gd name="T5" fmla="*/ 196850 h 21600"/>
              <a:gd name="T6" fmla="*/ 54862 w 21600"/>
              <a:gd name="T7" fmla="*/ 336048 h 21600"/>
              <a:gd name="T8" fmla="*/ 187325 w 21600"/>
              <a:gd name="T9" fmla="*/ 393700 h 21600"/>
              <a:gd name="T10" fmla="*/ 319788 w 21600"/>
              <a:gd name="T11" fmla="*/ 336048 h 21600"/>
              <a:gd name="T12" fmla="*/ 374650 w 21600"/>
              <a:gd name="T13" fmla="*/ 196850 h 21600"/>
              <a:gd name="T14" fmla="*/ 319788 w 21600"/>
              <a:gd name="T15" fmla="*/ 576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baseline="-25000"/>
          </a:p>
        </p:txBody>
      </p:sp>
      <p:sp>
        <p:nvSpPr>
          <p:cNvPr id="773132" name="AutoShape 12"/>
          <p:cNvSpPr>
            <a:spLocks noChangeArrowheads="1"/>
          </p:cNvSpPr>
          <p:nvPr/>
        </p:nvSpPr>
        <p:spPr bwMode="auto">
          <a:xfrm>
            <a:off x="7629525" y="860425"/>
            <a:ext cx="752475" cy="1273175"/>
          </a:xfrm>
          <a:custGeom>
            <a:avLst/>
            <a:gdLst>
              <a:gd name="T0" fmla="*/ 376238 w 21600"/>
              <a:gd name="T1" fmla="*/ 0 h 21600"/>
              <a:gd name="T2" fmla="*/ 110189 w 21600"/>
              <a:gd name="T3" fmla="*/ 186438 h 21600"/>
              <a:gd name="T4" fmla="*/ 0 w 21600"/>
              <a:gd name="T5" fmla="*/ 636588 h 21600"/>
              <a:gd name="T6" fmla="*/ 110189 w 21600"/>
              <a:gd name="T7" fmla="*/ 1086737 h 21600"/>
              <a:gd name="T8" fmla="*/ 376238 w 21600"/>
              <a:gd name="T9" fmla="*/ 1273175 h 21600"/>
              <a:gd name="T10" fmla="*/ 642286 w 21600"/>
              <a:gd name="T11" fmla="*/ 1086737 h 21600"/>
              <a:gd name="T12" fmla="*/ 752475 w 21600"/>
              <a:gd name="T13" fmla="*/ 636588 h 21600"/>
              <a:gd name="T14" fmla="*/ 642286 w 21600"/>
              <a:gd name="T15" fmla="*/ 1864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33" name="AutoShape 13"/>
          <p:cNvSpPr>
            <a:spLocks noChangeArrowheads="1"/>
          </p:cNvSpPr>
          <p:nvPr/>
        </p:nvSpPr>
        <p:spPr bwMode="auto">
          <a:xfrm>
            <a:off x="6877050" y="1362075"/>
            <a:ext cx="374650" cy="393700"/>
          </a:xfrm>
          <a:custGeom>
            <a:avLst/>
            <a:gdLst>
              <a:gd name="T0" fmla="*/ 187325 w 21600"/>
              <a:gd name="T1" fmla="*/ 0 h 21600"/>
              <a:gd name="T2" fmla="*/ 54862 w 21600"/>
              <a:gd name="T3" fmla="*/ 57652 h 21600"/>
              <a:gd name="T4" fmla="*/ 0 w 21600"/>
              <a:gd name="T5" fmla="*/ 196850 h 21600"/>
              <a:gd name="T6" fmla="*/ 54862 w 21600"/>
              <a:gd name="T7" fmla="*/ 336048 h 21600"/>
              <a:gd name="T8" fmla="*/ 187325 w 21600"/>
              <a:gd name="T9" fmla="*/ 393700 h 21600"/>
              <a:gd name="T10" fmla="*/ 319788 w 21600"/>
              <a:gd name="T11" fmla="*/ 336048 h 21600"/>
              <a:gd name="T12" fmla="*/ 374650 w 21600"/>
              <a:gd name="T13" fmla="*/ 196850 h 21600"/>
              <a:gd name="T14" fmla="*/ 319788 w 21600"/>
              <a:gd name="T15" fmla="*/ 576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baseline="-25000"/>
          </a:p>
        </p:txBody>
      </p:sp>
      <p:sp>
        <p:nvSpPr>
          <p:cNvPr id="773135" name="AutoShape 15"/>
          <p:cNvSpPr>
            <a:spLocks noChangeArrowheads="1"/>
          </p:cNvSpPr>
          <p:nvPr/>
        </p:nvSpPr>
        <p:spPr bwMode="auto">
          <a:xfrm>
            <a:off x="3200400" y="6248400"/>
            <a:ext cx="657225" cy="685800"/>
          </a:xfrm>
          <a:custGeom>
            <a:avLst/>
            <a:gdLst>
              <a:gd name="T0" fmla="*/ 328613 w 21600"/>
              <a:gd name="T1" fmla="*/ 0 h 21600"/>
              <a:gd name="T2" fmla="*/ 96241 w 21600"/>
              <a:gd name="T3" fmla="*/ 100425 h 21600"/>
              <a:gd name="T4" fmla="*/ 0 w 21600"/>
              <a:gd name="T5" fmla="*/ 342900 h 21600"/>
              <a:gd name="T6" fmla="*/ 96241 w 21600"/>
              <a:gd name="T7" fmla="*/ 585375 h 21600"/>
              <a:gd name="T8" fmla="*/ 328613 w 21600"/>
              <a:gd name="T9" fmla="*/ 685800 h 21600"/>
              <a:gd name="T10" fmla="*/ 560984 w 21600"/>
              <a:gd name="T11" fmla="*/ 585375 h 21600"/>
              <a:gd name="T12" fmla="*/ 657225 w 21600"/>
              <a:gd name="T13" fmla="*/ 342900 h 21600"/>
              <a:gd name="T14" fmla="*/ 560984 w 21600"/>
              <a:gd name="T15" fmla="*/ 1004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37" name="AutoShape 17"/>
          <p:cNvSpPr>
            <a:spLocks noChangeArrowheads="1"/>
          </p:cNvSpPr>
          <p:nvPr/>
        </p:nvSpPr>
        <p:spPr bwMode="auto">
          <a:xfrm>
            <a:off x="1981200" y="6248400"/>
            <a:ext cx="657225" cy="685800"/>
          </a:xfrm>
          <a:custGeom>
            <a:avLst/>
            <a:gdLst>
              <a:gd name="T0" fmla="*/ 328613 w 21600"/>
              <a:gd name="T1" fmla="*/ 0 h 21600"/>
              <a:gd name="T2" fmla="*/ 96241 w 21600"/>
              <a:gd name="T3" fmla="*/ 100425 h 21600"/>
              <a:gd name="T4" fmla="*/ 0 w 21600"/>
              <a:gd name="T5" fmla="*/ 342900 h 21600"/>
              <a:gd name="T6" fmla="*/ 96241 w 21600"/>
              <a:gd name="T7" fmla="*/ 585375 h 21600"/>
              <a:gd name="T8" fmla="*/ 328613 w 21600"/>
              <a:gd name="T9" fmla="*/ 685800 h 21600"/>
              <a:gd name="T10" fmla="*/ 560984 w 21600"/>
              <a:gd name="T11" fmla="*/ 585375 h 21600"/>
              <a:gd name="T12" fmla="*/ 657225 w 21600"/>
              <a:gd name="T13" fmla="*/ 342900 h 21600"/>
              <a:gd name="T14" fmla="*/ 560984 w 21600"/>
              <a:gd name="T15" fmla="*/ 1004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38" name="Text Box 18"/>
          <p:cNvSpPr txBox="1">
            <a:spLocks noChangeArrowheads="1"/>
          </p:cNvSpPr>
          <p:nvPr/>
        </p:nvSpPr>
        <p:spPr bwMode="auto">
          <a:xfrm>
            <a:off x="5695950" y="6005513"/>
            <a:ext cx="781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x, y, z</a:t>
            </a:r>
          </a:p>
        </p:txBody>
      </p:sp>
      <p:sp>
        <p:nvSpPr>
          <p:cNvPr id="773139" name="AutoShape 19"/>
          <p:cNvSpPr>
            <a:spLocks noChangeArrowheads="1"/>
          </p:cNvSpPr>
          <p:nvPr/>
        </p:nvSpPr>
        <p:spPr bwMode="auto">
          <a:xfrm>
            <a:off x="4510088" y="4953000"/>
            <a:ext cx="657225" cy="685800"/>
          </a:xfrm>
          <a:custGeom>
            <a:avLst/>
            <a:gdLst>
              <a:gd name="T0" fmla="*/ 328613 w 21600"/>
              <a:gd name="T1" fmla="*/ 0 h 21600"/>
              <a:gd name="T2" fmla="*/ 96241 w 21600"/>
              <a:gd name="T3" fmla="*/ 100425 h 21600"/>
              <a:gd name="T4" fmla="*/ 0 w 21600"/>
              <a:gd name="T5" fmla="*/ 342900 h 21600"/>
              <a:gd name="T6" fmla="*/ 96241 w 21600"/>
              <a:gd name="T7" fmla="*/ 585375 h 21600"/>
              <a:gd name="T8" fmla="*/ 328613 w 21600"/>
              <a:gd name="T9" fmla="*/ 685800 h 21600"/>
              <a:gd name="T10" fmla="*/ 560984 w 21600"/>
              <a:gd name="T11" fmla="*/ 585375 h 21600"/>
              <a:gd name="T12" fmla="*/ 657225 w 21600"/>
              <a:gd name="T13" fmla="*/ 342900 h 21600"/>
              <a:gd name="T14" fmla="*/ 560984 w 21600"/>
              <a:gd name="T15" fmla="*/ 1004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40" name="Rectangle 20"/>
          <p:cNvSpPr>
            <a:spLocks noChangeArrowheads="1"/>
          </p:cNvSpPr>
          <p:nvPr/>
        </p:nvSpPr>
        <p:spPr bwMode="auto">
          <a:xfrm>
            <a:off x="685800" y="990600"/>
            <a:ext cx="3054350" cy="3332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Player Scores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Team Scores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Domination Loc. Ownership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Map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TimeLimit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Score Limit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Max # Teams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Max Team Size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Navigation (path nodes…)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Reachability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Items (id, type, location…)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Events (hear, incoming…)</a:t>
            </a:r>
          </a:p>
        </p:txBody>
      </p:sp>
      <p:sp>
        <p:nvSpPr>
          <p:cNvPr id="773141" name="AutoShape 21"/>
          <p:cNvSpPr>
            <a:spLocks noChangeArrowheads="1"/>
          </p:cNvSpPr>
          <p:nvPr/>
        </p:nvSpPr>
        <p:spPr bwMode="auto">
          <a:xfrm>
            <a:off x="3810000" y="3276600"/>
            <a:ext cx="657225" cy="685800"/>
          </a:xfrm>
          <a:custGeom>
            <a:avLst/>
            <a:gdLst>
              <a:gd name="T0" fmla="*/ 328613 w 21600"/>
              <a:gd name="T1" fmla="*/ 0 h 21600"/>
              <a:gd name="T2" fmla="*/ 96241 w 21600"/>
              <a:gd name="T3" fmla="*/ 100425 h 21600"/>
              <a:gd name="T4" fmla="*/ 0 w 21600"/>
              <a:gd name="T5" fmla="*/ 342900 h 21600"/>
              <a:gd name="T6" fmla="*/ 96241 w 21600"/>
              <a:gd name="T7" fmla="*/ 585375 h 21600"/>
              <a:gd name="T8" fmla="*/ 328613 w 21600"/>
              <a:gd name="T9" fmla="*/ 685800 h 21600"/>
              <a:gd name="T10" fmla="*/ 560984 w 21600"/>
              <a:gd name="T11" fmla="*/ 585375 h 21600"/>
              <a:gd name="T12" fmla="*/ 657225 w 21600"/>
              <a:gd name="T13" fmla="*/ 342900 h 21600"/>
              <a:gd name="T14" fmla="*/ 560984 w 21600"/>
              <a:gd name="T15" fmla="*/ 1004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42" name="AutoShape 22"/>
          <p:cNvSpPr>
            <a:spLocks noChangeArrowheads="1"/>
          </p:cNvSpPr>
          <p:nvPr/>
        </p:nvSpPr>
        <p:spPr bwMode="auto">
          <a:xfrm>
            <a:off x="5105400" y="6248400"/>
            <a:ext cx="657225" cy="685800"/>
          </a:xfrm>
          <a:custGeom>
            <a:avLst/>
            <a:gdLst>
              <a:gd name="T0" fmla="*/ 328613 w 21600"/>
              <a:gd name="T1" fmla="*/ 0 h 21600"/>
              <a:gd name="T2" fmla="*/ 96241 w 21600"/>
              <a:gd name="T3" fmla="*/ 100425 h 21600"/>
              <a:gd name="T4" fmla="*/ 0 w 21600"/>
              <a:gd name="T5" fmla="*/ 342900 h 21600"/>
              <a:gd name="T6" fmla="*/ 96241 w 21600"/>
              <a:gd name="T7" fmla="*/ 585375 h 21600"/>
              <a:gd name="T8" fmla="*/ 328613 w 21600"/>
              <a:gd name="T9" fmla="*/ 685800 h 21600"/>
              <a:gd name="T10" fmla="*/ 560984 w 21600"/>
              <a:gd name="T11" fmla="*/ 585375 h 21600"/>
              <a:gd name="T12" fmla="*/ 657225 w 21600"/>
              <a:gd name="T13" fmla="*/ 342900 h 21600"/>
              <a:gd name="T14" fmla="*/ 560984 w 21600"/>
              <a:gd name="T15" fmla="*/ 1004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5" y="10800"/>
                </a:moveTo>
                <a:cubicBezTo>
                  <a:pt x="2455" y="15409"/>
                  <a:pt x="6191" y="19145"/>
                  <a:pt x="10800" y="19145"/>
                </a:cubicBezTo>
                <a:cubicBezTo>
                  <a:pt x="15409" y="19145"/>
                  <a:pt x="19145" y="15409"/>
                  <a:pt x="19145" y="10800"/>
                </a:cubicBezTo>
                <a:cubicBezTo>
                  <a:pt x="19145" y="6191"/>
                  <a:pt x="15409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3143" name="Rectangle 23"/>
          <p:cNvSpPr>
            <a:spLocks noChangeArrowheads="1"/>
          </p:cNvSpPr>
          <p:nvPr/>
        </p:nvSpPr>
        <p:spPr bwMode="auto">
          <a:xfrm>
            <a:off x="6553200" y="2362200"/>
            <a:ext cx="1835150" cy="2782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SetWalk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RunTo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Stop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Jump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Strafe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TurnTo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Rotate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Shoot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ChangeWeapon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StopShoot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773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73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773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773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73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73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773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73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3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73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73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3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3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73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73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73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73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73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773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05" dur="indefinite"/>
                                        <p:tgtEl>
                                          <p:spTgt spid="773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773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2" dur="indefinite"/>
                                        <p:tgtEl>
                                          <p:spTgt spid="773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773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4" dur="indefinite"/>
                                        <p:tgtEl>
                                          <p:spTgt spid="773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5" grpId="0" animBg="1"/>
      <p:bldP spid="773125" grpId="1" animBg="1"/>
      <p:bldP spid="773127" grpId="0" animBg="1"/>
      <p:bldP spid="773127" grpId="1" animBg="1"/>
      <p:bldP spid="773128" grpId="0" animBg="1"/>
      <p:bldP spid="773128" grpId="1" animBg="1"/>
      <p:bldP spid="773129" grpId="0" animBg="1"/>
      <p:bldP spid="773131" grpId="0" animBg="1"/>
      <p:bldP spid="773131" grpId="1" animBg="1"/>
      <p:bldP spid="773132" grpId="0" animBg="1"/>
      <p:bldP spid="773133" grpId="0" animBg="1"/>
      <p:bldP spid="773133" grpId="1" animBg="1"/>
      <p:bldP spid="773135" grpId="0" animBg="1"/>
      <p:bldP spid="773137" grpId="0" animBg="1"/>
      <p:bldP spid="773138" grpId="0"/>
      <p:bldP spid="773138" grpId="1"/>
      <p:bldP spid="773139" grpId="0" animBg="1"/>
      <p:bldP spid="773140" grpId="0" build="allAtOnce"/>
      <p:bldP spid="773141" grpId="0" animBg="1"/>
      <p:bldP spid="773142" grpId="0" animBg="1"/>
      <p:bldP spid="773142" grpId="1" animBg="1"/>
      <p:bldP spid="77314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(State x Action) Growth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Our Table: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States: ( {E,F,N}, {E,F,N}, {E,F,N} ) = 27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Actions: ( {L1, L2, L3}, …) = 27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27 x 27 = 729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Generally, 3</a:t>
            </a:r>
            <a:r>
              <a:rPr lang="en-US" sz="2200" baseline="30000" smtClean="0"/>
              <a:t>#loc</a:t>
            </a:r>
            <a:r>
              <a:rPr lang="en-US" sz="2200" smtClean="0"/>
              <a:t> x #loc</a:t>
            </a:r>
            <a:r>
              <a:rPr lang="en-US" sz="2200" baseline="30000" smtClean="0"/>
              <a:t>#bot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Adding health, discretized (high, med, low) 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States: (…, {h,m,l}) = 27 x 3 = 81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Actions: ( {L1, L2, L3, Health}, … ) = 4</a:t>
            </a:r>
            <a:r>
              <a:rPr lang="en-US" sz="2200" baseline="30000" smtClean="0"/>
              <a:t>3</a:t>
            </a:r>
            <a:r>
              <a:rPr lang="en-US" sz="2200" smtClean="0"/>
              <a:t> = 64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81 x 64 = 5184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Generally, 3</a:t>
            </a:r>
            <a:r>
              <a:rPr lang="en-US" sz="2200" baseline="30000" smtClean="0"/>
              <a:t>(#loc+1)</a:t>
            </a:r>
            <a:r>
              <a:rPr lang="en-US" sz="2200" smtClean="0"/>
              <a:t> x (#loc+1)</a:t>
            </a:r>
            <a:r>
              <a:rPr lang="en-US" sz="2200" baseline="30000" smtClean="0"/>
              <a:t>#bot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Number of Locations, size of team frequently varies.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RETALIATE Algorithm</a:t>
            </a:r>
          </a:p>
        </p:txBody>
      </p:sp>
      <p:pic>
        <p:nvPicPr>
          <p:cNvPr id="2867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7162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9"/>
          <p:cNvPicPr>
            <a:picLocks noChangeAspect="1" noChangeArrowheads="1"/>
          </p:cNvPicPr>
          <p:nvPr/>
        </p:nvPicPr>
        <p:blipFill>
          <a:blip r:embed="rId3" cstate="print"/>
          <a:srcRect b="13068"/>
          <a:stretch>
            <a:fillRect/>
          </a:stretch>
        </p:blipFill>
        <p:spPr bwMode="auto">
          <a:xfrm>
            <a:off x="914400" y="1000125"/>
            <a:ext cx="7162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Initialization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1905000"/>
            <a:ext cx="8305800" cy="419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143000" y="2133600"/>
            <a:ext cx="6248400" cy="3786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Game model: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</a:t>
            </a:r>
            <a:r>
              <a:rPr lang="en-US" sz="2400" b="1"/>
              <a:t>n</a:t>
            </a:r>
            <a:r>
              <a:rPr lang="en-US" sz="2400"/>
              <a:t> is the number of domination points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(Owner</a:t>
            </a:r>
            <a:r>
              <a:rPr lang="en-US" sz="2800" baseline="-25000"/>
              <a:t>1</a:t>
            </a:r>
            <a:r>
              <a:rPr lang="en-US" sz="2400"/>
              <a:t>, Owner</a:t>
            </a:r>
            <a:r>
              <a:rPr lang="en-US" sz="2800" baseline="-25000"/>
              <a:t>2</a:t>
            </a:r>
            <a:r>
              <a:rPr lang="en-US" sz="2400"/>
              <a:t>, …, Owner</a:t>
            </a:r>
            <a:r>
              <a:rPr lang="en-US" sz="2800" baseline="-25000"/>
              <a:t>n</a:t>
            </a:r>
            <a:r>
              <a:rPr lang="en-US" sz="2400"/>
              <a:t>)</a:t>
            </a:r>
          </a:p>
          <a:p>
            <a:pPr lvl="1">
              <a:buFont typeface="Wingdings" pitchFamily="2" charset="2"/>
              <a:buChar char="Ø"/>
            </a:pPr>
            <a:endParaRPr lang="en-US" sz="2400"/>
          </a:p>
          <a:p>
            <a:pPr lvl="1">
              <a:buFont typeface="Wingdings" pitchFamily="2" charset="2"/>
              <a:buChar char="Ø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For all states </a:t>
            </a:r>
            <a:r>
              <a:rPr lang="en-US" sz="2400" b="1"/>
              <a:t>s</a:t>
            </a:r>
            <a:r>
              <a:rPr lang="en-US" sz="2400"/>
              <a:t> and for all actions </a:t>
            </a:r>
            <a:r>
              <a:rPr lang="en-US" sz="2400" b="1"/>
              <a:t>a </a:t>
            </a:r>
          </a:p>
          <a:p>
            <a:pPr lvl="1">
              <a:buFontTx/>
              <a:buChar char="•"/>
            </a:pPr>
            <a:r>
              <a:rPr lang="en-US" sz="2400"/>
              <a:t> Q[s,a] </a:t>
            </a:r>
            <a:r>
              <a:rPr lang="en-US" sz="2400">
                <a:sym typeface="Wingdings" pitchFamily="2" charset="2"/>
              </a:rPr>
              <a:t> 0.5</a:t>
            </a:r>
          </a:p>
          <a:p>
            <a:pPr>
              <a:buFontTx/>
              <a:buChar char="•"/>
            </a:pPr>
            <a:r>
              <a:rPr lang="en-US" sz="2400">
                <a:sym typeface="Wingdings" pitchFamily="2" charset="2"/>
              </a:rPr>
              <a:t> Actions: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>
                <a:sym typeface="Wingdings" pitchFamily="2" charset="2"/>
              </a:rPr>
              <a:t> </a:t>
            </a:r>
            <a:r>
              <a:rPr lang="en-US" sz="2400" b="1">
                <a:sym typeface="Wingdings" pitchFamily="2" charset="2"/>
              </a:rPr>
              <a:t>m</a:t>
            </a:r>
            <a:r>
              <a:rPr lang="en-US" sz="2400">
                <a:sym typeface="Wingdings" pitchFamily="2" charset="2"/>
              </a:rPr>
              <a:t> is the number of bots in team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>
                <a:sym typeface="Wingdings" pitchFamily="2" charset="2"/>
              </a:rPr>
              <a:t> (goto</a:t>
            </a:r>
            <a:r>
              <a:rPr lang="en-US" sz="2800" baseline="-25000">
                <a:sym typeface="Wingdings" pitchFamily="2" charset="2"/>
              </a:rPr>
              <a:t>1</a:t>
            </a:r>
            <a:r>
              <a:rPr lang="en-US" sz="2400">
                <a:sym typeface="Wingdings" pitchFamily="2" charset="2"/>
              </a:rPr>
              <a:t>, goto</a:t>
            </a:r>
            <a:r>
              <a:rPr lang="en-US" sz="28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, …, goto</a:t>
            </a:r>
            <a:r>
              <a:rPr lang="en-US" sz="2800" baseline="-25000">
                <a:sym typeface="Wingdings" pitchFamily="2" charset="2"/>
              </a:rPr>
              <a:t>m</a:t>
            </a:r>
            <a:r>
              <a:rPr lang="en-US" sz="2400">
                <a:sym typeface="Wingdings" pitchFamily="2" charset="2"/>
              </a:rPr>
              <a:t>)</a:t>
            </a:r>
            <a:endParaRPr lang="en-US" sz="2400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37338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2743200" y="34290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AutoShape 9"/>
          <p:cNvSpPr>
            <a:spLocks/>
          </p:cNvSpPr>
          <p:nvPr/>
        </p:nvSpPr>
        <p:spPr bwMode="auto">
          <a:xfrm>
            <a:off x="7162800" y="2703513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7375525" y="2590800"/>
            <a:ext cx="1408113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Team 1</a:t>
            </a:r>
          </a:p>
          <a:p>
            <a:pPr>
              <a:buFontTx/>
              <a:buChar char="•"/>
            </a:pPr>
            <a:r>
              <a:rPr lang="en-US" sz="2400"/>
              <a:t> Team 2</a:t>
            </a:r>
          </a:p>
          <a:p>
            <a:pPr>
              <a:buFontTx/>
              <a:buChar char="•"/>
            </a:pPr>
            <a:r>
              <a:rPr lang="en-US" sz="2400"/>
              <a:t> …</a:t>
            </a:r>
          </a:p>
          <a:p>
            <a:pPr>
              <a:buFontTx/>
              <a:buChar char="•"/>
            </a:pPr>
            <a:r>
              <a:rPr lang="en-US" sz="2400"/>
              <a:t> None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27432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V="1">
            <a:off x="55626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 flipV="1">
            <a:off x="3408363" y="58388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2417763" y="6067425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5"/>
          <p:cNvSpPr>
            <a:spLocks/>
          </p:cNvSpPr>
          <p:nvPr/>
        </p:nvSpPr>
        <p:spPr bwMode="auto">
          <a:xfrm>
            <a:off x="6837363" y="5341938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7050088" y="5229225"/>
            <a:ext cx="1019175" cy="15525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loc 1</a:t>
            </a:r>
          </a:p>
          <a:p>
            <a:pPr>
              <a:buFontTx/>
              <a:buChar char="•"/>
            </a:pPr>
            <a:r>
              <a:rPr lang="en-US" sz="2400"/>
              <a:t> loc 2</a:t>
            </a:r>
          </a:p>
          <a:p>
            <a:pPr>
              <a:buFontTx/>
              <a:buChar char="•"/>
            </a:pPr>
            <a:r>
              <a:rPr lang="en-US" sz="2400"/>
              <a:t> …</a:t>
            </a:r>
          </a:p>
          <a:p>
            <a:pPr>
              <a:buFontTx/>
              <a:buChar char="•"/>
            </a:pPr>
            <a:r>
              <a:rPr lang="en-US" sz="2400"/>
              <a:t> loc n</a:t>
            </a: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 flipV="1">
            <a:off x="2417763" y="58388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 flipV="1">
            <a:off x="4724400" y="58388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 cstate="print"/>
          <a:srcRect t="8711"/>
          <a:stretch>
            <a:fillRect/>
          </a:stretch>
        </p:blipFill>
        <p:spPr bwMode="auto">
          <a:xfrm>
            <a:off x="838200" y="1371600"/>
            <a:ext cx="71628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Rewards and Utilities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" y="990600"/>
            <a:ext cx="8839200" cy="3276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1146175"/>
            <a:ext cx="8181975" cy="301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U(</a:t>
            </a:r>
            <a:r>
              <a:rPr lang="en-US" sz="2400" i="1"/>
              <a:t>s</a:t>
            </a:r>
            <a:r>
              <a:rPr lang="en-US" sz="2400"/>
              <a:t>) = F( </a:t>
            </a:r>
            <a:r>
              <a:rPr lang="en-US" sz="2400" i="1"/>
              <a:t>s </a:t>
            </a:r>
            <a:r>
              <a:rPr lang="en-US" sz="2400"/>
              <a:t>) – E( </a:t>
            </a:r>
            <a:r>
              <a:rPr lang="en-US" sz="2400" i="1"/>
              <a:t>s </a:t>
            </a:r>
            <a:r>
              <a:rPr lang="en-US" sz="2400"/>
              <a:t>),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F(s) is the number of friendly locations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E(s) is the number of enemy-controlled locations</a:t>
            </a:r>
          </a:p>
          <a:p>
            <a:pPr lvl="1">
              <a:buFont typeface="Wingdings" pitchFamily="2" charset="2"/>
              <a:buChar char="Ø"/>
            </a:pPr>
            <a:endParaRPr lang="en-US" sz="2400"/>
          </a:p>
          <a:p>
            <a:pPr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R  = U(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s’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– U(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2400"/>
          </a:p>
          <a:p>
            <a:pPr lvl="1">
              <a:buFont typeface="Wingdings" pitchFamily="2" charset="2"/>
              <a:buChar char="Ø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Standard Q-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learning </a:t>
            </a:r>
            <a:r>
              <a:rPr lang="en-US" sz="2400">
                <a:cs typeface="Times New Roman" pitchFamily="18" charset="0"/>
              </a:rPr>
              <a:t>(</a:t>
            </a:r>
            <a:r>
              <a:rPr lang="en-US" sz="2400" u="sng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Sutton &amp; Barto, 1998</a:t>
            </a:r>
            <a:r>
              <a:rPr lang="en-US" sz="2400" u="sng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US" sz="2400">
                <a:cs typeface="Times New Roman" pitchFamily="18" charset="0"/>
              </a:rPr>
              <a:t>)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40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←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+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(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+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max</a:t>
            </a:r>
            <a:r>
              <a:rPr lang="en-US" sz="2800" i="1" baseline="-30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800" baseline="-3000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s’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a’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–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Rewards and Utilities</a:t>
            </a:r>
          </a:p>
        </p:txBody>
      </p:sp>
      <p:pic>
        <p:nvPicPr>
          <p:cNvPr id="31747" name="Picture 3" descr="RETALI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06475"/>
            <a:ext cx="76962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990600"/>
            <a:ext cx="8839200" cy="3733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1146175"/>
            <a:ext cx="8181975" cy="301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U(s) = F( s ) – E( s ),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F(s) is the number of friendly locations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E(s) is the number of enemy-controlled locations</a:t>
            </a:r>
          </a:p>
          <a:p>
            <a:pPr lvl="1">
              <a:buFont typeface="Wingdings" pitchFamily="2" charset="2"/>
              <a:buChar char="Ø"/>
            </a:pPr>
            <a:endParaRPr lang="en-US" sz="2400"/>
          </a:p>
          <a:p>
            <a:pPr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R = U(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s’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– U(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2400"/>
          </a:p>
          <a:p>
            <a:pPr lvl="1">
              <a:buFont typeface="Wingdings" pitchFamily="2" charset="2"/>
              <a:buChar char="Ø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Standard Q-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learning </a:t>
            </a:r>
            <a:r>
              <a:rPr lang="en-US" sz="2400">
                <a:cs typeface="Times New Roman" pitchFamily="18" charset="0"/>
              </a:rPr>
              <a:t>(</a:t>
            </a:r>
            <a:r>
              <a:rPr lang="en-US" sz="2400" u="sng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Sutton &amp; Barto, 1998</a:t>
            </a:r>
            <a:r>
              <a:rPr lang="en-US" sz="2400" u="sng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US" sz="2400">
                <a:cs typeface="Times New Roman" pitchFamily="18" charset="0"/>
              </a:rPr>
              <a:t>)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40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/>
              <a:t>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←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+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(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+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max</a:t>
            </a:r>
            <a:r>
              <a:rPr lang="en-US" sz="2800" i="1" baseline="-30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800" baseline="-3000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s’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a’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 –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))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0" y="4343400"/>
            <a:ext cx="7086600" cy="1752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066800" y="4262438"/>
            <a:ext cx="7772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“step-size” parameter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was set to 0.2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discount-rate parameter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 was set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close to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0.9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Empirical Evaluation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Opponents, Performance Curves,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Competitors</a:t>
            </a:r>
          </a:p>
        </p:txBody>
      </p:sp>
      <p:graphicFrame>
        <p:nvGraphicFramePr>
          <p:cNvPr id="720986" name="Group 90"/>
          <p:cNvGraphicFramePr>
            <a:graphicFrameLocks noGrp="1"/>
          </p:cNvGraphicFramePr>
          <p:nvPr/>
        </p:nvGraphicFramePr>
        <p:xfrm>
          <a:off x="533400" y="1143000"/>
          <a:ext cx="8382000" cy="4937760"/>
        </p:xfrm>
        <a:graphic>
          <a:graphicData uri="http://schemas.openxmlformats.org/drawingml/2006/table">
            <a:tbl>
              <a:tblPr/>
              <a:tblGrid>
                <a:gridCol w="2936875"/>
                <a:gridCol w="54451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Team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HTNBot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HTN planning.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We discussed this previously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OpportunisticBot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Bots go from one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domination location to the next. If the location is under the control of the opponent’s team, the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captures it.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PossesiveBot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Each bot is assigned a single domination location that it attempts to capture and hold during the whole game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GreedyBot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Attempts to recapture any location that is taken by the opponent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RETALIATE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Reinforcement Learning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Results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78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Against the opportunistic, possessive, and greedy control strategies, RETALIATE won all 3 games in the tournament.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within the first half of the first game, RETALIATE developed a competitive strategy.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838200"/>
            <a:ext cx="49530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3"/>
          <p:cNvSpPr>
            <a:spLocks noChangeArrowheads="1"/>
          </p:cNvSpPr>
          <p:nvPr/>
        </p:nvSpPr>
        <p:spPr bwMode="auto">
          <a:xfrm>
            <a:off x="457200" y="2057400"/>
            <a:ext cx="3276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>
                <a:latin typeface="Times New Roman" pitchFamily="18" charset="0"/>
              </a:rPr>
              <a:t>5 runs of 10 games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>
                <a:latin typeface="Times New Roman" pitchFamily="18" charset="0"/>
              </a:rPr>
              <a:t>opportunistic </a:t>
            </a:r>
            <a:r>
              <a:rPr lang="en-US" sz="280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>
                <a:latin typeface="Times New Roman" pitchFamily="18" charset="0"/>
              </a:rPr>
              <a:t> possessive </a:t>
            </a:r>
            <a:r>
              <a:rPr lang="en-US" sz="280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>
                <a:latin typeface="Times New Roman" pitchFamily="18" charset="0"/>
              </a:rPr>
              <a:t> greedy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Supervised Learning</a:t>
            </a:r>
          </a:p>
          <a:p>
            <a:pPr lvl="1" eaLnBrk="1" hangingPunct="1"/>
            <a:r>
              <a:rPr lang="en-US" dirty="0" smtClean="0"/>
              <a:t>Induction of decision trees</a:t>
            </a:r>
          </a:p>
          <a:p>
            <a:pPr lvl="1" eaLnBrk="1" hangingPunct="1"/>
            <a:r>
              <a:rPr lang="en-US" dirty="0" smtClean="0"/>
              <a:t>Case-based classification</a:t>
            </a:r>
          </a:p>
          <a:p>
            <a:pPr eaLnBrk="1" hangingPunct="1"/>
            <a:r>
              <a:rPr lang="en-US" dirty="0" smtClean="0"/>
              <a:t>Unsupervised Learning </a:t>
            </a:r>
          </a:p>
          <a:p>
            <a:pPr lvl="1" eaLnBrk="1" hangingPunct="1"/>
            <a:r>
              <a:rPr lang="en-US" dirty="0" smtClean="0"/>
              <a:t>Clustering algorithms</a:t>
            </a:r>
          </a:p>
          <a:p>
            <a:pPr eaLnBrk="1" hangingPunct="1"/>
            <a:r>
              <a:rPr lang="en-US" dirty="0" smtClean="0"/>
              <a:t>Decision-making learning</a:t>
            </a:r>
          </a:p>
          <a:p>
            <a:pPr lvl="1" eaLnBrk="1" hangingPunct="1"/>
            <a:r>
              <a:rPr lang="en-US" dirty="0" smtClean="0"/>
              <a:t>“Best” action to take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56669" y="5638800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b="1" dirty="0" smtClean="0"/>
              <a:t>note</a:t>
            </a:r>
            <a:r>
              <a:rPr lang="en-US" sz="2400" dirty="0" smtClean="0"/>
              <a:t> about design project)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Summary of Results: </a:t>
            </a:r>
            <a:br>
              <a:rPr lang="en-US" sz="3800" smtClean="0"/>
            </a:br>
            <a:r>
              <a:rPr lang="en-US" sz="3800" smtClean="0"/>
              <a:t>HTNBots vs RETALIATE (Round 1)</a:t>
            </a:r>
          </a:p>
        </p:txBody>
      </p:sp>
      <p:grpSp>
        <p:nvGrpSpPr>
          <p:cNvPr id="35843" name="Group 5"/>
          <p:cNvGrpSpPr>
            <a:grpSpLocks noChangeAspect="1"/>
          </p:cNvGrpSpPr>
          <p:nvPr/>
        </p:nvGrpSpPr>
        <p:grpSpPr bwMode="auto">
          <a:xfrm>
            <a:off x="838200" y="1524000"/>
            <a:ext cx="7391400" cy="4627563"/>
            <a:chOff x="0" y="0"/>
            <a:chExt cx="4768" cy="3288"/>
          </a:xfrm>
        </p:grpSpPr>
        <p:sp>
          <p:nvSpPr>
            <p:cNvPr id="35844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768" cy="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45" name="Group 7"/>
            <p:cNvGrpSpPr>
              <a:grpSpLocks/>
            </p:cNvGrpSpPr>
            <p:nvPr/>
          </p:nvGrpSpPr>
          <p:grpSpPr bwMode="auto">
            <a:xfrm>
              <a:off x="49" y="49"/>
              <a:ext cx="4661" cy="3190"/>
              <a:chOff x="49" y="49"/>
              <a:chExt cx="4661" cy="3190"/>
            </a:xfrm>
          </p:grpSpPr>
          <p:sp>
            <p:nvSpPr>
              <p:cNvPr id="35998" name="Rectangle 8"/>
              <p:cNvSpPr>
                <a:spLocks noChangeArrowheads="1"/>
              </p:cNvSpPr>
              <p:nvPr/>
            </p:nvSpPr>
            <p:spPr bwMode="auto">
              <a:xfrm>
                <a:off x="49" y="49"/>
                <a:ext cx="4661" cy="319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9" name="Rectangle 9"/>
              <p:cNvSpPr>
                <a:spLocks noChangeArrowheads="1"/>
              </p:cNvSpPr>
              <p:nvPr/>
            </p:nvSpPr>
            <p:spPr bwMode="auto">
              <a:xfrm>
                <a:off x="673" y="254"/>
                <a:ext cx="4007" cy="25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0" name="Line 10"/>
              <p:cNvSpPr>
                <a:spLocks noChangeShapeType="1"/>
              </p:cNvSpPr>
              <p:nvPr/>
            </p:nvSpPr>
            <p:spPr bwMode="auto">
              <a:xfrm>
                <a:off x="673" y="2800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1" name="Line 11"/>
              <p:cNvSpPr>
                <a:spLocks noChangeShapeType="1"/>
              </p:cNvSpPr>
              <p:nvPr/>
            </p:nvSpPr>
            <p:spPr bwMode="auto">
              <a:xfrm>
                <a:off x="673" y="2439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2" name="Line 12"/>
              <p:cNvSpPr>
                <a:spLocks noChangeShapeType="1"/>
              </p:cNvSpPr>
              <p:nvPr/>
            </p:nvSpPr>
            <p:spPr bwMode="auto">
              <a:xfrm>
                <a:off x="673" y="2068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3" name="Line 13"/>
              <p:cNvSpPr>
                <a:spLocks noChangeShapeType="1"/>
              </p:cNvSpPr>
              <p:nvPr/>
            </p:nvSpPr>
            <p:spPr bwMode="auto">
              <a:xfrm>
                <a:off x="673" y="1707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4" name="Line 14"/>
              <p:cNvSpPr>
                <a:spLocks noChangeShapeType="1"/>
              </p:cNvSpPr>
              <p:nvPr/>
            </p:nvSpPr>
            <p:spPr bwMode="auto">
              <a:xfrm>
                <a:off x="673" y="1346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5" name="Line 15"/>
              <p:cNvSpPr>
                <a:spLocks noChangeShapeType="1"/>
              </p:cNvSpPr>
              <p:nvPr/>
            </p:nvSpPr>
            <p:spPr bwMode="auto">
              <a:xfrm>
                <a:off x="673" y="985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6" name="Line 16"/>
              <p:cNvSpPr>
                <a:spLocks noChangeShapeType="1"/>
              </p:cNvSpPr>
              <p:nvPr/>
            </p:nvSpPr>
            <p:spPr bwMode="auto">
              <a:xfrm>
                <a:off x="673" y="615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7" name="Line 17"/>
              <p:cNvSpPr>
                <a:spLocks noChangeShapeType="1"/>
              </p:cNvSpPr>
              <p:nvPr/>
            </p:nvSpPr>
            <p:spPr bwMode="auto">
              <a:xfrm>
                <a:off x="673" y="254"/>
                <a:ext cx="40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8" name="Rectangle 18"/>
              <p:cNvSpPr>
                <a:spLocks noChangeArrowheads="1"/>
              </p:cNvSpPr>
              <p:nvPr/>
            </p:nvSpPr>
            <p:spPr bwMode="auto">
              <a:xfrm>
                <a:off x="673" y="254"/>
                <a:ext cx="4007" cy="2546"/>
              </a:xfrm>
              <a:prstGeom prst="rect">
                <a:avLst/>
              </a:prstGeom>
              <a:noFill/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9" name="Line 19"/>
              <p:cNvSpPr>
                <a:spLocks noChangeShapeType="1"/>
              </p:cNvSpPr>
              <p:nvPr/>
            </p:nvSpPr>
            <p:spPr bwMode="auto">
              <a:xfrm>
                <a:off x="673" y="254"/>
                <a:ext cx="1" cy="25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0" name="Line 20"/>
              <p:cNvSpPr>
                <a:spLocks noChangeShapeType="1"/>
              </p:cNvSpPr>
              <p:nvPr/>
            </p:nvSpPr>
            <p:spPr bwMode="auto">
              <a:xfrm>
                <a:off x="634" y="2800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1" name="Line 21"/>
              <p:cNvSpPr>
                <a:spLocks noChangeShapeType="1"/>
              </p:cNvSpPr>
              <p:nvPr/>
            </p:nvSpPr>
            <p:spPr bwMode="auto">
              <a:xfrm>
                <a:off x="634" y="2439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2" name="Line 22"/>
              <p:cNvSpPr>
                <a:spLocks noChangeShapeType="1"/>
              </p:cNvSpPr>
              <p:nvPr/>
            </p:nvSpPr>
            <p:spPr bwMode="auto">
              <a:xfrm>
                <a:off x="634" y="2068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3" name="Line 23"/>
              <p:cNvSpPr>
                <a:spLocks noChangeShapeType="1"/>
              </p:cNvSpPr>
              <p:nvPr/>
            </p:nvSpPr>
            <p:spPr bwMode="auto">
              <a:xfrm>
                <a:off x="634" y="1707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4" name="Line 24"/>
              <p:cNvSpPr>
                <a:spLocks noChangeShapeType="1"/>
              </p:cNvSpPr>
              <p:nvPr/>
            </p:nvSpPr>
            <p:spPr bwMode="auto">
              <a:xfrm>
                <a:off x="634" y="134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5" name="Line 25"/>
              <p:cNvSpPr>
                <a:spLocks noChangeShapeType="1"/>
              </p:cNvSpPr>
              <p:nvPr/>
            </p:nvSpPr>
            <p:spPr bwMode="auto">
              <a:xfrm>
                <a:off x="634" y="985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6" name="Line 26"/>
              <p:cNvSpPr>
                <a:spLocks noChangeShapeType="1"/>
              </p:cNvSpPr>
              <p:nvPr/>
            </p:nvSpPr>
            <p:spPr bwMode="auto">
              <a:xfrm>
                <a:off x="634" y="615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7" name="Line 27"/>
              <p:cNvSpPr>
                <a:spLocks noChangeShapeType="1"/>
              </p:cNvSpPr>
              <p:nvPr/>
            </p:nvSpPr>
            <p:spPr bwMode="auto">
              <a:xfrm>
                <a:off x="634" y="254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8" name="Freeform 28"/>
              <p:cNvSpPr>
                <a:spLocks/>
              </p:cNvSpPr>
              <p:nvPr/>
            </p:nvSpPr>
            <p:spPr bwMode="auto">
              <a:xfrm>
                <a:off x="692" y="644"/>
                <a:ext cx="3969" cy="1795"/>
              </a:xfrm>
              <a:custGeom>
                <a:avLst/>
                <a:gdLst>
                  <a:gd name="T0" fmla="*/ 4 w 407"/>
                  <a:gd name="T1" fmla="*/ 183 h 184"/>
                  <a:gd name="T2" fmla="*/ 12 w 407"/>
                  <a:gd name="T3" fmla="*/ 180 h 184"/>
                  <a:gd name="T4" fmla="*/ 20 w 407"/>
                  <a:gd name="T5" fmla="*/ 176 h 184"/>
                  <a:gd name="T6" fmla="*/ 28 w 407"/>
                  <a:gd name="T7" fmla="*/ 173 h 184"/>
                  <a:gd name="T8" fmla="*/ 36 w 407"/>
                  <a:gd name="T9" fmla="*/ 166 h 184"/>
                  <a:gd name="T10" fmla="*/ 43 w 407"/>
                  <a:gd name="T11" fmla="*/ 161 h 184"/>
                  <a:gd name="T12" fmla="*/ 51 w 407"/>
                  <a:gd name="T13" fmla="*/ 158 h 184"/>
                  <a:gd name="T14" fmla="*/ 59 w 407"/>
                  <a:gd name="T15" fmla="*/ 152 h 184"/>
                  <a:gd name="T16" fmla="*/ 67 w 407"/>
                  <a:gd name="T17" fmla="*/ 150 h 184"/>
                  <a:gd name="T18" fmla="*/ 75 w 407"/>
                  <a:gd name="T19" fmla="*/ 148 h 184"/>
                  <a:gd name="T20" fmla="*/ 83 w 407"/>
                  <a:gd name="T21" fmla="*/ 146 h 184"/>
                  <a:gd name="T22" fmla="*/ 91 w 407"/>
                  <a:gd name="T23" fmla="*/ 140 h 184"/>
                  <a:gd name="T24" fmla="*/ 99 w 407"/>
                  <a:gd name="T25" fmla="*/ 136 h 184"/>
                  <a:gd name="T26" fmla="*/ 107 w 407"/>
                  <a:gd name="T27" fmla="*/ 136 h 184"/>
                  <a:gd name="T28" fmla="*/ 115 w 407"/>
                  <a:gd name="T29" fmla="*/ 121 h 184"/>
                  <a:gd name="T30" fmla="*/ 122 w 407"/>
                  <a:gd name="T31" fmla="*/ 121 h 184"/>
                  <a:gd name="T32" fmla="*/ 130 w 407"/>
                  <a:gd name="T33" fmla="*/ 117 h 184"/>
                  <a:gd name="T34" fmla="*/ 138 w 407"/>
                  <a:gd name="T35" fmla="*/ 114 h 184"/>
                  <a:gd name="T36" fmla="*/ 146 w 407"/>
                  <a:gd name="T37" fmla="*/ 114 h 184"/>
                  <a:gd name="T38" fmla="*/ 154 w 407"/>
                  <a:gd name="T39" fmla="*/ 113 h 184"/>
                  <a:gd name="T40" fmla="*/ 162 w 407"/>
                  <a:gd name="T41" fmla="*/ 111 h 184"/>
                  <a:gd name="T42" fmla="*/ 170 w 407"/>
                  <a:gd name="T43" fmla="*/ 105 h 184"/>
                  <a:gd name="T44" fmla="*/ 178 w 407"/>
                  <a:gd name="T45" fmla="*/ 104 h 184"/>
                  <a:gd name="T46" fmla="*/ 186 w 407"/>
                  <a:gd name="T47" fmla="*/ 99 h 184"/>
                  <a:gd name="T48" fmla="*/ 194 w 407"/>
                  <a:gd name="T49" fmla="*/ 97 h 184"/>
                  <a:gd name="T50" fmla="*/ 202 w 407"/>
                  <a:gd name="T51" fmla="*/ 94 h 184"/>
                  <a:gd name="T52" fmla="*/ 209 w 407"/>
                  <a:gd name="T53" fmla="*/ 93 h 184"/>
                  <a:gd name="T54" fmla="*/ 217 w 407"/>
                  <a:gd name="T55" fmla="*/ 89 h 184"/>
                  <a:gd name="T56" fmla="*/ 225 w 407"/>
                  <a:gd name="T57" fmla="*/ 85 h 184"/>
                  <a:gd name="T58" fmla="*/ 233 w 407"/>
                  <a:gd name="T59" fmla="*/ 79 h 184"/>
                  <a:gd name="T60" fmla="*/ 241 w 407"/>
                  <a:gd name="T61" fmla="*/ 73 h 184"/>
                  <a:gd name="T62" fmla="*/ 249 w 407"/>
                  <a:gd name="T63" fmla="*/ 68 h 184"/>
                  <a:gd name="T64" fmla="*/ 257 w 407"/>
                  <a:gd name="T65" fmla="*/ 65 h 184"/>
                  <a:gd name="T66" fmla="*/ 265 w 407"/>
                  <a:gd name="T67" fmla="*/ 61 h 184"/>
                  <a:gd name="T68" fmla="*/ 273 w 407"/>
                  <a:gd name="T69" fmla="*/ 59 h 184"/>
                  <a:gd name="T70" fmla="*/ 281 w 407"/>
                  <a:gd name="T71" fmla="*/ 55 h 184"/>
                  <a:gd name="T72" fmla="*/ 288 w 407"/>
                  <a:gd name="T73" fmla="*/ 44 h 184"/>
                  <a:gd name="T74" fmla="*/ 296 w 407"/>
                  <a:gd name="T75" fmla="*/ 41 h 184"/>
                  <a:gd name="T76" fmla="*/ 304 w 407"/>
                  <a:gd name="T77" fmla="*/ 40 h 184"/>
                  <a:gd name="T78" fmla="*/ 312 w 407"/>
                  <a:gd name="T79" fmla="*/ 36 h 184"/>
                  <a:gd name="T80" fmla="*/ 320 w 407"/>
                  <a:gd name="T81" fmla="*/ 29 h 184"/>
                  <a:gd name="T82" fmla="*/ 328 w 407"/>
                  <a:gd name="T83" fmla="*/ 28 h 184"/>
                  <a:gd name="T84" fmla="*/ 336 w 407"/>
                  <a:gd name="T85" fmla="*/ 23 h 184"/>
                  <a:gd name="T86" fmla="*/ 344 w 407"/>
                  <a:gd name="T87" fmla="*/ 23 h 184"/>
                  <a:gd name="T88" fmla="*/ 352 w 407"/>
                  <a:gd name="T89" fmla="*/ 23 h 184"/>
                  <a:gd name="T90" fmla="*/ 360 w 407"/>
                  <a:gd name="T91" fmla="*/ 20 h 184"/>
                  <a:gd name="T92" fmla="*/ 368 w 407"/>
                  <a:gd name="T93" fmla="*/ 18 h 184"/>
                  <a:gd name="T94" fmla="*/ 375 w 407"/>
                  <a:gd name="T95" fmla="*/ 11 h 184"/>
                  <a:gd name="T96" fmla="*/ 383 w 407"/>
                  <a:gd name="T97" fmla="*/ 5 h 184"/>
                  <a:gd name="T98" fmla="*/ 391 w 407"/>
                  <a:gd name="T99" fmla="*/ 5 h 184"/>
                  <a:gd name="T100" fmla="*/ 399 w 407"/>
                  <a:gd name="T101" fmla="*/ 2 h 184"/>
                  <a:gd name="T102" fmla="*/ 407 w 407"/>
                  <a:gd name="T103" fmla="*/ 0 h 1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07"/>
                  <a:gd name="T157" fmla="*/ 0 h 184"/>
                  <a:gd name="T158" fmla="*/ 407 w 407"/>
                  <a:gd name="T159" fmla="*/ 184 h 1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07" h="184">
                    <a:moveTo>
                      <a:pt x="0" y="184"/>
                    </a:moveTo>
                    <a:lnTo>
                      <a:pt x="4" y="183"/>
                    </a:lnTo>
                    <a:lnTo>
                      <a:pt x="8" y="182"/>
                    </a:lnTo>
                    <a:lnTo>
                      <a:pt x="12" y="180"/>
                    </a:lnTo>
                    <a:lnTo>
                      <a:pt x="16" y="178"/>
                    </a:lnTo>
                    <a:lnTo>
                      <a:pt x="20" y="176"/>
                    </a:lnTo>
                    <a:lnTo>
                      <a:pt x="24" y="173"/>
                    </a:lnTo>
                    <a:lnTo>
                      <a:pt x="28" y="173"/>
                    </a:lnTo>
                    <a:lnTo>
                      <a:pt x="32" y="167"/>
                    </a:lnTo>
                    <a:lnTo>
                      <a:pt x="36" y="166"/>
                    </a:lnTo>
                    <a:lnTo>
                      <a:pt x="39" y="165"/>
                    </a:lnTo>
                    <a:lnTo>
                      <a:pt x="43" y="161"/>
                    </a:lnTo>
                    <a:lnTo>
                      <a:pt x="47" y="161"/>
                    </a:lnTo>
                    <a:lnTo>
                      <a:pt x="51" y="158"/>
                    </a:lnTo>
                    <a:lnTo>
                      <a:pt x="55" y="153"/>
                    </a:lnTo>
                    <a:lnTo>
                      <a:pt x="59" y="152"/>
                    </a:lnTo>
                    <a:lnTo>
                      <a:pt x="63" y="152"/>
                    </a:lnTo>
                    <a:lnTo>
                      <a:pt x="67" y="150"/>
                    </a:lnTo>
                    <a:lnTo>
                      <a:pt x="71" y="149"/>
                    </a:lnTo>
                    <a:lnTo>
                      <a:pt x="75" y="148"/>
                    </a:lnTo>
                    <a:lnTo>
                      <a:pt x="79" y="146"/>
                    </a:lnTo>
                    <a:lnTo>
                      <a:pt x="83" y="146"/>
                    </a:lnTo>
                    <a:lnTo>
                      <a:pt x="87" y="146"/>
                    </a:lnTo>
                    <a:lnTo>
                      <a:pt x="91" y="140"/>
                    </a:lnTo>
                    <a:lnTo>
                      <a:pt x="95" y="137"/>
                    </a:lnTo>
                    <a:lnTo>
                      <a:pt x="99" y="136"/>
                    </a:lnTo>
                    <a:lnTo>
                      <a:pt x="103" y="136"/>
                    </a:lnTo>
                    <a:lnTo>
                      <a:pt x="107" y="136"/>
                    </a:lnTo>
                    <a:lnTo>
                      <a:pt x="111" y="125"/>
                    </a:lnTo>
                    <a:lnTo>
                      <a:pt x="115" y="121"/>
                    </a:lnTo>
                    <a:lnTo>
                      <a:pt x="119" y="121"/>
                    </a:lnTo>
                    <a:lnTo>
                      <a:pt x="122" y="121"/>
                    </a:lnTo>
                    <a:lnTo>
                      <a:pt x="126" y="117"/>
                    </a:lnTo>
                    <a:lnTo>
                      <a:pt x="130" y="117"/>
                    </a:lnTo>
                    <a:lnTo>
                      <a:pt x="134" y="115"/>
                    </a:lnTo>
                    <a:lnTo>
                      <a:pt x="138" y="114"/>
                    </a:lnTo>
                    <a:lnTo>
                      <a:pt x="142" y="114"/>
                    </a:lnTo>
                    <a:lnTo>
                      <a:pt x="146" y="114"/>
                    </a:lnTo>
                    <a:lnTo>
                      <a:pt x="150" y="114"/>
                    </a:lnTo>
                    <a:lnTo>
                      <a:pt x="154" y="113"/>
                    </a:lnTo>
                    <a:lnTo>
                      <a:pt x="158" y="111"/>
                    </a:lnTo>
                    <a:lnTo>
                      <a:pt x="162" y="111"/>
                    </a:lnTo>
                    <a:lnTo>
                      <a:pt x="166" y="111"/>
                    </a:lnTo>
                    <a:lnTo>
                      <a:pt x="170" y="105"/>
                    </a:lnTo>
                    <a:lnTo>
                      <a:pt x="174" y="104"/>
                    </a:lnTo>
                    <a:lnTo>
                      <a:pt x="178" y="104"/>
                    </a:lnTo>
                    <a:lnTo>
                      <a:pt x="182" y="100"/>
                    </a:lnTo>
                    <a:lnTo>
                      <a:pt x="186" y="99"/>
                    </a:lnTo>
                    <a:lnTo>
                      <a:pt x="190" y="99"/>
                    </a:lnTo>
                    <a:lnTo>
                      <a:pt x="194" y="97"/>
                    </a:lnTo>
                    <a:lnTo>
                      <a:pt x="198" y="96"/>
                    </a:lnTo>
                    <a:lnTo>
                      <a:pt x="202" y="94"/>
                    </a:lnTo>
                    <a:lnTo>
                      <a:pt x="205" y="94"/>
                    </a:lnTo>
                    <a:lnTo>
                      <a:pt x="209" y="93"/>
                    </a:lnTo>
                    <a:lnTo>
                      <a:pt x="213" y="89"/>
                    </a:lnTo>
                    <a:lnTo>
                      <a:pt x="217" y="89"/>
                    </a:lnTo>
                    <a:lnTo>
                      <a:pt x="221" y="87"/>
                    </a:lnTo>
                    <a:lnTo>
                      <a:pt x="225" y="85"/>
                    </a:lnTo>
                    <a:lnTo>
                      <a:pt x="229" y="85"/>
                    </a:lnTo>
                    <a:lnTo>
                      <a:pt x="233" y="79"/>
                    </a:lnTo>
                    <a:lnTo>
                      <a:pt x="237" y="74"/>
                    </a:lnTo>
                    <a:lnTo>
                      <a:pt x="241" y="73"/>
                    </a:lnTo>
                    <a:lnTo>
                      <a:pt x="245" y="70"/>
                    </a:lnTo>
                    <a:lnTo>
                      <a:pt x="249" y="68"/>
                    </a:lnTo>
                    <a:lnTo>
                      <a:pt x="253" y="68"/>
                    </a:lnTo>
                    <a:lnTo>
                      <a:pt x="257" y="65"/>
                    </a:lnTo>
                    <a:lnTo>
                      <a:pt x="261" y="64"/>
                    </a:lnTo>
                    <a:lnTo>
                      <a:pt x="265" y="61"/>
                    </a:lnTo>
                    <a:lnTo>
                      <a:pt x="269" y="60"/>
                    </a:lnTo>
                    <a:lnTo>
                      <a:pt x="273" y="59"/>
                    </a:lnTo>
                    <a:lnTo>
                      <a:pt x="277" y="57"/>
                    </a:lnTo>
                    <a:lnTo>
                      <a:pt x="281" y="55"/>
                    </a:lnTo>
                    <a:lnTo>
                      <a:pt x="285" y="51"/>
                    </a:lnTo>
                    <a:lnTo>
                      <a:pt x="288" y="44"/>
                    </a:lnTo>
                    <a:lnTo>
                      <a:pt x="292" y="43"/>
                    </a:lnTo>
                    <a:lnTo>
                      <a:pt x="296" y="41"/>
                    </a:lnTo>
                    <a:lnTo>
                      <a:pt x="300" y="40"/>
                    </a:lnTo>
                    <a:lnTo>
                      <a:pt x="304" y="40"/>
                    </a:lnTo>
                    <a:lnTo>
                      <a:pt x="308" y="38"/>
                    </a:lnTo>
                    <a:lnTo>
                      <a:pt x="312" y="36"/>
                    </a:lnTo>
                    <a:lnTo>
                      <a:pt x="316" y="30"/>
                    </a:lnTo>
                    <a:lnTo>
                      <a:pt x="320" y="29"/>
                    </a:lnTo>
                    <a:lnTo>
                      <a:pt x="324" y="28"/>
                    </a:lnTo>
                    <a:lnTo>
                      <a:pt x="328" y="28"/>
                    </a:lnTo>
                    <a:lnTo>
                      <a:pt x="332" y="26"/>
                    </a:lnTo>
                    <a:lnTo>
                      <a:pt x="336" y="23"/>
                    </a:lnTo>
                    <a:lnTo>
                      <a:pt x="340" y="23"/>
                    </a:lnTo>
                    <a:lnTo>
                      <a:pt x="344" y="23"/>
                    </a:lnTo>
                    <a:lnTo>
                      <a:pt x="348" y="23"/>
                    </a:lnTo>
                    <a:lnTo>
                      <a:pt x="352" y="23"/>
                    </a:lnTo>
                    <a:lnTo>
                      <a:pt x="356" y="22"/>
                    </a:lnTo>
                    <a:lnTo>
                      <a:pt x="360" y="20"/>
                    </a:lnTo>
                    <a:lnTo>
                      <a:pt x="364" y="19"/>
                    </a:lnTo>
                    <a:lnTo>
                      <a:pt x="368" y="18"/>
                    </a:lnTo>
                    <a:lnTo>
                      <a:pt x="371" y="17"/>
                    </a:lnTo>
                    <a:lnTo>
                      <a:pt x="375" y="11"/>
                    </a:lnTo>
                    <a:lnTo>
                      <a:pt x="379" y="5"/>
                    </a:lnTo>
                    <a:lnTo>
                      <a:pt x="383" y="5"/>
                    </a:lnTo>
                    <a:lnTo>
                      <a:pt x="387" y="5"/>
                    </a:lnTo>
                    <a:lnTo>
                      <a:pt x="391" y="5"/>
                    </a:lnTo>
                    <a:lnTo>
                      <a:pt x="395" y="2"/>
                    </a:lnTo>
                    <a:lnTo>
                      <a:pt x="399" y="2"/>
                    </a:lnTo>
                    <a:lnTo>
                      <a:pt x="403" y="2"/>
                    </a:lnTo>
                    <a:lnTo>
                      <a:pt x="40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9" name="Rectangle 29"/>
              <p:cNvSpPr>
                <a:spLocks noChangeArrowheads="1"/>
              </p:cNvSpPr>
              <p:nvPr/>
            </p:nvSpPr>
            <p:spPr bwMode="auto">
              <a:xfrm>
                <a:off x="692" y="2429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0" name="Rectangle 30"/>
              <p:cNvSpPr>
                <a:spLocks noChangeArrowheads="1"/>
              </p:cNvSpPr>
              <p:nvPr/>
            </p:nvSpPr>
            <p:spPr bwMode="auto">
              <a:xfrm>
                <a:off x="731" y="2429"/>
                <a:ext cx="3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1" name="Freeform 31"/>
              <p:cNvSpPr>
                <a:spLocks/>
              </p:cNvSpPr>
              <p:nvPr/>
            </p:nvSpPr>
            <p:spPr bwMode="auto">
              <a:xfrm>
                <a:off x="780" y="2390"/>
                <a:ext cx="29" cy="30"/>
              </a:xfrm>
              <a:custGeom>
                <a:avLst/>
                <a:gdLst>
                  <a:gd name="T0" fmla="*/ 0 w 29"/>
                  <a:gd name="T1" fmla="*/ 20 h 30"/>
                  <a:gd name="T2" fmla="*/ 20 w 29"/>
                  <a:gd name="T3" fmla="*/ 0 h 30"/>
                  <a:gd name="T4" fmla="*/ 29 w 29"/>
                  <a:gd name="T5" fmla="*/ 10 h 30"/>
                  <a:gd name="T6" fmla="*/ 10 w 29"/>
                  <a:gd name="T7" fmla="*/ 30 h 30"/>
                  <a:gd name="T8" fmla="*/ 0 w 29"/>
                  <a:gd name="T9" fmla="*/ 2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0"/>
                  <a:gd name="T17" fmla="*/ 29 w 2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0">
                    <a:moveTo>
                      <a:pt x="0" y="20"/>
                    </a:moveTo>
                    <a:lnTo>
                      <a:pt x="20" y="0"/>
                    </a:lnTo>
                    <a:lnTo>
                      <a:pt x="29" y="10"/>
                    </a:lnTo>
                    <a:lnTo>
                      <a:pt x="1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2" name="Freeform 32"/>
              <p:cNvSpPr>
                <a:spLocks/>
              </p:cNvSpPr>
              <p:nvPr/>
            </p:nvSpPr>
            <p:spPr bwMode="auto">
              <a:xfrm>
                <a:off x="800" y="2361"/>
                <a:ext cx="48" cy="39"/>
              </a:xfrm>
              <a:custGeom>
                <a:avLst/>
                <a:gdLst>
                  <a:gd name="T0" fmla="*/ 0 w 48"/>
                  <a:gd name="T1" fmla="*/ 29 h 39"/>
                  <a:gd name="T2" fmla="*/ 39 w 48"/>
                  <a:gd name="T3" fmla="*/ 0 h 39"/>
                  <a:gd name="T4" fmla="*/ 48 w 48"/>
                  <a:gd name="T5" fmla="*/ 10 h 39"/>
                  <a:gd name="T6" fmla="*/ 9 w 48"/>
                  <a:gd name="T7" fmla="*/ 39 h 39"/>
                  <a:gd name="T8" fmla="*/ 0 w 48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9"/>
                  <a:gd name="T17" fmla="*/ 48 w 4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9">
                    <a:moveTo>
                      <a:pt x="0" y="29"/>
                    </a:moveTo>
                    <a:lnTo>
                      <a:pt x="39" y="0"/>
                    </a:lnTo>
                    <a:lnTo>
                      <a:pt x="48" y="10"/>
                    </a:lnTo>
                    <a:lnTo>
                      <a:pt x="9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3" name="Freeform 33"/>
              <p:cNvSpPr>
                <a:spLocks/>
              </p:cNvSpPr>
              <p:nvPr/>
            </p:nvSpPr>
            <p:spPr bwMode="auto">
              <a:xfrm>
                <a:off x="868" y="2322"/>
                <a:ext cx="19" cy="20"/>
              </a:xfrm>
              <a:custGeom>
                <a:avLst/>
                <a:gdLst>
                  <a:gd name="T0" fmla="*/ 0 w 19"/>
                  <a:gd name="T1" fmla="*/ 10 h 20"/>
                  <a:gd name="T2" fmla="*/ 10 w 19"/>
                  <a:gd name="T3" fmla="*/ 0 h 20"/>
                  <a:gd name="T4" fmla="*/ 19 w 19"/>
                  <a:gd name="T5" fmla="*/ 10 h 20"/>
                  <a:gd name="T6" fmla="*/ 10 w 19"/>
                  <a:gd name="T7" fmla="*/ 20 h 20"/>
                  <a:gd name="T8" fmla="*/ 0 w 19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0"/>
                  <a:gd name="T17" fmla="*/ 19 w 1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0">
                    <a:moveTo>
                      <a:pt x="0" y="10"/>
                    </a:moveTo>
                    <a:lnTo>
                      <a:pt x="10" y="0"/>
                    </a:lnTo>
                    <a:lnTo>
                      <a:pt x="19" y="10"/>
                    </a:lnTo>
                    <a:lnTo>
                      <a:pt x="1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4" name="Freeform 34"/>
              <p:cNvSpPr>
                <a:spLocks/>
              </p:cNvSpPr>
              <p:nvPr/>
            </p:nvSpPr>
            <p:spPr bwMode="auto">
              <a:xfrm>
                <a:off x="878" y="2283"/>
                <a:ext cx="48" cy="49"/>
              </a:xfrm>
              <a:custGeom>
                <a:avLst/>
                <a:gdLst>
                  <a:gd name="T0" fmla="*/ 0 w 48"/>
                  <a:gd name="T1" fmla="*/ 39 h 49"/>
                  <a:gd name="T2" fmla="*/ 39 w 48"/>
                  <a:gd name="T3" fmla="*/ 0 h 49"/>
                  <a:gd name="T4" fmla="*/ 48 w 48"/>
                  <a:gd name="T5" fmla="*/ 10 h 49"/>
                  <a:gd name="T6" fmla="*/ 9 w 48"/>
                  <a:gd name="T7" fmla="*/ 49 h 49"/>
                  <a:gd name="T8" fmla="*/ 0 w 48"/>
                  <a:gd name="T9" fmla="*/ 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9"/>
                  <a:gd name="T17" fmla="*/ 48 w 4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9">
                    <a:moveTo>
                      <a:pt x="0" y="39"/>
                    </a:moveTo>
                    <a:lnTo>
                      <a:pt x="39" y="0"/>
                    </a:lnTo>
                    <a:lnTo>
                      <a:pt x="48" y="10"/>
                    </a:lnTo>
                    <a:lnTo>
                      <a:pt x="9" y="4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5" name="Rectangle 35"/>
              <p:cNvSpPr>
                <a:spLocks noChangeArrowheads="1"/>
              </p:cNvSpPr>
              <p:nvPr/>
            </p:nvSpPr>
            <p:spPr bwMode="auto">
              <a:xfrm>
                <a:off x="926" y="2283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6" name="Freeform 36"/>
              <p:cNvSpPr>
                <a:spLocks/>
              </p:cNvSpPr>
              <p:nvPr/>
            </p:nvSpPr>
            <p:spPr bwMode="auto">
              <a:xfrm>
                <a:off x="965" y="2244"/>
                <a:ext cx="39" cy="39"/>
              </a:xfrm>
              <a:custGeom>
                <a:avLst/>
                <a:gdLst>
                  <a:gd name="T0" fmla="*/ 0 w 39"/>
                  <a:gd name="T1" fmla="*/ 29 h 39"/>
                  <a:gd name="T2" fmla="*/ 30 w 39"/>
                  <a:gd name="T3" fmla="*/ 0 h 39"/>
                  <a:gd name="T4" fmla="*/ 39 w 39"/>
                  <a:gd name="T5" fmla="*/ 10 h 39"/>
                  <a:gd name="T6" fmla="*/ 10 w 39"/>
                  <a:gd name="T7" fmla="*/ 39 h 39"/>
                  <a:gd name="T8" fmla="*/ 0 w 39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9"/>
                  <a:gd name="T17" fmla="*/ 39 w 3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9">
                    <a:moveTo>
                      <a:pt x="0" y="29"/>
                    </a:moveTo>
                    <a:lnTo>
                      <a:pt x="30" y="0"/>
                    </a:lnTo>
                    <a:lnTo>
                      <a:pt x="39" y="10"/>
                    </a:lnTo>
                    <a:lnTo>
                      <a:pt x="10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7" name="Freeform 37"/>
              <p:cNvSpPr>
                <a:spLocks/>
              </p:cNvSpPr>
              <p:nvPr/>
            </p:nvSpPr>
            <p:spPr bwMode="auto">
              <a:xfrm>
                <a:off x="1004" y="2234"/>
                <a:ext cx="30" cy="20"/>
              </a:xfrm>
              <a:custGeom>
                <a:avLst/>
                <a:gdLst>
                  <a:gd name="T0" fmla="*/ 0 w 30"/>
                  <a:gd name="T1" fmla="*/ 10 h 20"/>
                  <a:gd name="T2" fmla="*/ 30 w 30"/>
                  <a:gd name="T3" fmla="*/ 0 h 20"/>
                  <a:gd name="T4" fmla="*/ 30 w 30"/>
                  <a:gd name="T5" fmla="*/ 10 h 20"/>
                  <a:gd name="T6" fmla="*/ 0 w 30"/>
                  <a:gd name="T7" fmla="*/ 20 h 20"/>
                  <a:gd name="T8" fmla="*/ 0 w 30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0"/>
                  <a:gd name="T17" fmla="*/ 30 w 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0">
                    <a:moveTo>
                      <a:pt x="0" y="10"/>
                    </a:moveTo>
                    <a:lnTo>
                      <a:pt x="30" y="0"/>
                    </a:lnTo>
                    <a:lnTo>
                      <a:pt x="30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8" name="Freeform 38"/>
              <p:cNvSpPr>
                <a:spLocks/>
              </p:cNvSpPr>
              <p:nvPr/>
            </p:nvSpPr>
            <p:spPr bwMode="auto">
              <a:xfrm>
                <a:off x="1063" y="2176"/>
                <a:ext cx="49" cy="58"/>
              </a:xfrm>
              <a:custGeom>
                <a:avLst/>
                <a:gdLst>
                  <a:gd name="T0" fmla="*/ 0 w 49"/>
                  <a:gd name="T1" fmla="*/ 49 h 58"/>
                  <a:gd name="T2" fmla="*/ 39 w 49"/>
                  <a:gd name="T3" fmla="*/ 0 h 58"/>
                  <a:gd name="T4" fmla="*/ 49 w 49"/>
                  <a:gd name="T5" fmla="*/ 10 h 58"/>
                  <a:gd name="T6" fmla="*/ 10 w 49"/>
                  <a:gd name="T7" fmla="*/ 58 h 58"/>
                  <a:gd name="T8" fmla="*/ 0 w 49"/>
                  <a:gd name="T9" fmla="*/ 49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58"/>
                  <a:gd name="T17" fmla="*/ 49 w 4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58">
                    <a:moveTo>
                      <a:pt x="0" y="49"/>
                    </a:moveTo>
                    <a:lnTo>
                      <a:pt x="39" y="0"/>
                    </a:lnTo>
                    <a:lnTo>
                      <a:pt x="49" y="10"/>
                    </a:lnTo>
                    <a:lnTo>
                      <a:pt x="1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9" name="Rectangle 39"/>
              <p:cNvSpPr>
                <a:spLocks noChangeArrowheads="1"/>
              </p:cNvSpPr>
              <p:nvPr/>
            </p:nvSpPr>
            <p:spPr bwMode="auto">
              <a:xfrm>
                <a:off x="1112" y="2176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0" name="Freeform 40"/>
              <p:cNvSpPr>
                <a:spLocks/>
              </p:cNvSpPr>
              <p:nvPr/>
            </p:nvSpPr>
            <p:spPr bwMode="auto">
              <a:xfrm>
                <a:off x="1151" y="2147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29 w 39"/>
                  <a:gd name="T3" fmla="*/ 0 h 29"/>
                  <a:gd name="T4" fmla="*/ 39 w 39"/>
                  <a:gd name="T5" fmla="*/ 9 h 29"/>
                  <a:gd name="T6" fmla="*/ 9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29" y="0"/>
                    </a:lnTo>
                    <a:lnTo>
                      <a:pt x="39" y="9"/>
                    </a:lnTo>
                    <a:lnTo>
                      <a:pt x="9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1" name="Freeform 41"/>
              <p:cNvSpPr>
                <a:spLocks/>
              </p:cNvSpPr>
              <p:nvPr/>
            </p:nvSpPr>
            <p:spPr bwMode="auto">
              <a:xfrm>
                <a:off x="1180" y="2127"/>
                <a:ext cx="39" cy="29"/>
              </a:xfrm>
              <a:custGeom>
                <a:avLst/>
                <a:gdLst>
                  <a:gd name="T0" fmla="*/ 0 w 39"/>
                  <a:gd name="T1" fmla="*/ 20 h 29"/>
                  <a:gd name="T2" fmla="*/ 29 w 39"/>
                  <a:gd name="T3" fmla="*/ 0 h 29"/>
                  <a:gd name="T4" fmla="*/ 39 w 39"/>
                  <a:gd name="T5" fmla="*/ 10 h 29"/>
                  <a:gd name="T6" fmla="*/ 10 w 39"/>
                  <a:gd name="T7" fmla="*/ 29 h 29"/>
                  <a:gd name="T8" fmla="*/ 0 w 39"/>
                  <a:gd name="T9" fmla="*/ 2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20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10" y="2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2" name="Rectangle 42"/>
              <p:cNvSpPr>
                <a:spLocks noChangeArrowheads="1"/>
              </p:cNvSpPr>
              <p:nvPr/>
            </p:nvSpPr>
            <p:spPr bwMode="auto">
              <a:xfrm>
                <a:off x="1258" y="2117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3" name="Freeform 43"/>
              <p:cNvSpPr>
                <a:spLocks/>
              </p:cNvSpPr>
              <p:nvPr/>
            </p:nvSpPr>
            <p:spPr bwMode="auto">
              <a:xfrm>
                <a:off x="1268" y="2107"/>
                <a:ext cx="39" cy="20"/>
              </a:xfrm>
              <a:custGeom>
                <a:avLst/>
                <a:gdLst>
                  <a:gd name="T0" fmla="*/ 0 w 39"/>
                  <a:gd name="T1" fmla="*/ 10 h 20"/>
                  <a:gd name="T2" fmla="*/ 39 w 39"/>
                  <a:gd name="T3" fmla="*/ 0 h 20"/>
                  <a:gd name="T4" fmla="*/ 39 w 39"/>
                  <a:gd name="T5" fmla="*/ 10 h 20"/>
                  <a:gd name="T6" fmla="*/ 0 w 39"/>
                  <a:gd name="T7" fmla="*/ 20 h 20"/>
                  <a:gd name="T8" fmla="*/ 0 w 39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0"/>
                  <a:gd name="T17" fmla="*/ 39 w 3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0">
                    <a:moveTo>
                      <a:pt x="0" y="1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4" name="Freeform 44"/>
              <p:cNvSpPr>
                <a:spLocks/>
              </p:cNvSpPr>
              <p:nvPr/>
            </p:nvSpPr>
            <p:spPr bwMode="auto">
              <a:xfrm>
                <a:off x="1307" y="2098"/>
                <a:ext cx="19" cy="19"/>
              </a:xfrm>
              <a:custGeom>
                <a:avLst/>
                <a:gdLst>
                  <a:gd name="T0" fmla="*/ 0 w 19"/>
                  <a:gd name="T1" fmla="*/ 9 h 19"/>
                  <a:gd name="T2" fmla="*/ 19 w 19"/>
                  <a:gd name="T3" fmla="*/ 0 h 19"/>
                  <a:gd name="T4" fmla="*/ 19 w 19"/>
                  <a:gd name="T5" fmla="*/ 9 h 19"/>
                  <a:gd name="T6" fmla="*/ 0 w 19"/>
                  <a:gd name="T7" fmla="*/ 19 h 19"/>
                  <a:gd name="T8" fmla="*/ 0 w 19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0" y="9"/>
                    </a:moveTo>
                    <a:lnTo>
                      <a:pt x="19" y="0"/>
                    </a:lnTo>
                    <a:lnTo>
                      <a:pt x="19" y="9"/>
                    </a:lnTo>
                    <a:lnTo>
                      <a:pt x="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5" name="Freeform 45"/>
              <p:cNvSpPr>
                <a:spLocks/>
              </p:cNvSpPr>
              <p:nvPr/>
            </p:nvSpPr>
            <p:spPr bwMode="auto">
              <a:xfrm>
                <a:off x="1346" y="2049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29 w 39"/>
                  <a:gd name="T3" fmla="*/ 0 h 29"/>
                  <a:gd name="T4" fmla="*/ 39 w 39"/>
                  <a:gd name="T5" fmla="*/ 10 h 29"/>
                  <a:gd name="T6" fmla="*/ 9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9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6" name="Freeform 46"/>
              <p:cNvSpPr>
                <a:spLocks/>
              </p:cNvSpPr>
              <p:nvPr/>
            </p:nvSpPr>
            <p:spPr bwMode="auto">
              <a:xfrm>
                <a:off x="1375" y="2029"/>
                <a:ext cx="39" cy="30"/>
              </a:xfrm>
              <a:custGeom>
                <a:avLst/>
                <a:gdLst>
                  <a:gd name="T0" fmla="*/ 0 w 39"/>
                  <a:gd name="T1" fmla="*/ 20 h 30"/>
                  <a:gd name="T2" fmla="*/ 29 w 39"/>
                  <a:gd name="T3" fmla="*/ 0 h 30"/>
                  <a:gd name="T4" fmla="*/ 39 w 39"/>
                  <a:gd name="T5" fmla="*/ 10 h 30"/>
                  <a:gd name="T6" fmla="*/ 10 w 39"/>
                  <a:gd name="T7" fmla="*/ 30 h 30"/>
                  <a:gd name="T8" fmla="*/ 0 w 39"/>
                  <a:gd name="T9" fmla="*/ 2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20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1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7" name="Freeform 47"/>
              <p:cNvSpPr>
                <a:spLocks/>
              </p:cNvSpPr>
              <p:nvPr/>
            </p:nvSpPr>
            <p:spPr bwMode="auto">
              <a:xfrm>
                <a:off x="1443" y="2000"/>
                <a:ext cx="20" cy="20"/>
              </a:xfrm>
              <a:custGeom>
                <a:avLst/>
                <a:gdLst>
                  <a:gd name="T0" fmla="*/ 0 w 20"/>
                  <a:gd name="T1" fmla="*/ 10 h 20"/>
                  <a:gd name="T2" fmla="*/ 20 w 20"/>
                  <a:gd name="T3" fmla="*/ 0 h 20"/>
                  <a:gd name="T4" fmla="*/ 20 w 20"/>
                  <a:gd name="T5" fmla="*/ 10 h 20"/>
                  <a:gd name="T6" fmla="*/ 0 w 20"/>
                  <a:gd name="T7" fmla="*/ 20 h 20"/>
                  <a:gd name="T8" fmla="*/ 0 w 20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0"/>
                  <a:gd name="T17" fmla="*/ 20 w 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0">
                    <a:moveTo>
                      <a:pt x="0" y="10"/>
                    </a:moveTo>
                    <a:lnTo>
                      <a:pt x="20" y="0"/>
                    </a:lnTo>
                    <a:lnTo>
                      <a:pt x="20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8" name="Rectangle 48"/>
              <p:cNvSpPr>
                <a:spLocks noChangeArrowheads="1"/>
              </p:cNvSpPr>
              <p:nvPr/>
            </p:nvSpPr>
            <p:spPr bwMode="auto">
              <a:xfrm>
                <a:off x="1463" y="2000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9" name="Rectangle 49"/>
              <p:cNvSpPr>
                <a:spLocks noChangeArrowheads="1"/>
              </p:cNvSpPr>
              <p:nvPr/>
            </p:nvSpPr>
            <p:spPr bwMode="auto">
              <a:xfrm>
                <a:off x="1502" y="2000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0" name="Freeform 50"/>
              <p:cNvSpPr>
                <a:spLocks/>
              </p:cNvSpPr>
              <p:nvPr/>
            </p:nvSpPr>
            <p:spPr bwMode="auto">
              <a:xfrm>
                <a:off x="1541" y="1971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29 w 39"/>
                  <a:gd name="T3" fmla="*/ 0 h 29"/>
                  <a:gd name="T4" fmla="*/ 39 w 39"/>
                  <a:gd name="T5" fmla="*/ 10 h 29"/>
                  <a:gd name="T6" fmla="*/ 9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9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1" name="Freeform 51"/>
              <p:cNvSpPr>
                <a:spLocks/>
              </p:cNvSpPr>
              <p:nvPr/>
            </p:nvSpPr>
            <p:spPr bwMode="auto">
              <a:xfrm>
                <a:off x="1570" y="1942"/>
                <a:ext cx="29" cy="39"/>
              </a:xfrm>
              <a:custGeom>
                <a:avLst/>
                <a:gdLst>
                  <a:gd name="T0" fmla="*/ 0 w 29"/>
                  <a:gd name="T1" fmla="*/ 29 h 39"/>
                  <a:gd name="T2" fmla="*/ 19 w 29"/>
                  <a:gd name="T3" fmla="*/ 0 h 39"/>
                  <a:gd name="T4" fmla="*/ 29 w 29"/>
                  <a:gd name="T5" fmla="*/ 9 h 39"/>
                  <a:gd name="T6" fmla="*/ 10 w 29"/>
                  <a:gd name="T7" fmla="*/ 39 h 39"/>
                  <a:gd name="T8" fmla="*/ 0 w 29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9"/>
                  <a:gd name="T17" fmla="*/ 29 w 2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9">
                    <a:moveTo>
                      <a:pt x="0" y="29"/>
                    </a:moveTo>
                    <a:lnTo>
                      <a:pt x="19" y="0"/>
                    </a:lnTo>
                    <a:lnTo>
                      <a:pt x="29" y="9"/>
                    </a:lnTo>
                    <a:lnTo>
                      <a:pt x="10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2" name="Freeform 52"/>
              <p:cNvSpPr>
                <a:spLocks/>
              </p:cNvSpPr>
              <p:nvPr/>
            </p:nvSpPr>
            <p:spPr bwMode="auto">
              <a:xfrm>
                <a:off x="1619" y="1893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29 w 39"/>
                  <a:gd name="T3" fmla="*/ 0 h 29"/>
                  <a:gd name="T4" fmla="*/ 39 w 39"/>
                  <a:gd name="T5" fmla="*/ 10 h 29"/>
                  <a:gd name="T6" fmla="*/ 9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9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3" name="Rectangle 53"/>
              <p:cNvSpPr>
                <a:spLocks noChangeArrowheads="1"/>
              </p:cNvSpPr>
              <p:nvPr/>
            </p:nvSpPr>
            <p:spPr bwMode="auto">
              <a:xfrm>
                <a:off x="1658" y="1893"/>
                <a:ext cx="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4" name="Rectangle 54"/>
              <p:cNvSpPr>
                <a:spLocks noChangeArrowheads="1"/>
              </p:cNvSpPr>
              <p:nvPr/>
            </p:nvSpPr>
            <p:spPr bwMode="auto">
              <a:xfrm>
                <a:off x="1726" y="1893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5" name="Freeform 55"/>
              <p:cNvSpPr>
                <a:spLocks/>
              </p:cNvSpPr>
              <p:nvPr/>
            </p:nvSpPr>
            <p:spPr bwMode="auto">
              <a:xfrm>
                <a:off x="1726" y="1844"/>
                <a:ext cx="39" cy="59"/>
              </a:xfrm>
              <a:custGeom>
                <a:avLst/>
                <a:gdLst>
                  <a:gd name="T0" fmla="*/ 0 w 39"/>
                  <a:gd name="T1" fmla="*/ 49 h 59"/>
                  <a:gd name="T2" fmla="*/ 29 w 39"/>
                  <a:gd name="T3" fmla="*/ 0 h 59"/>
                  <a:gd name="T4" fmla="*/ 39 w 39"/>
                  <a:gd name="T5" fmla="*/ 10 h 59"/>
                  <a:gd name="T6" fmla="*/ 10 w 39"/>
                  <a:gd name="T7" fmla="*/ 59 h 59"/>
                  <a:gd name="T8" fmla="*/ 0 w 39"/>
                  <a:gd name="T9" fmla="*/ 4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9"/>
                  <a:gd name="T17" fmla="*/ 39 w 3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9">
                    <a:moveTo>
                      <a:pt x="0" y="49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10" y="5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6" name="Freeform 56"/>
              <p:cNvSpPr>
                <a:spLocks/>
              </p:cNvSpPr>
              <p:nvPr/>
            </p:nvSpPr>
            <p:spPr bwMode="auto">
              <a:xfrm>
                <a:off x="1794" y="1805"/>
                <a:ext cx="20" cy="20"/>
              </a:xfrm>
              <a:custGeom>
                <a:avLst/>
                <a:gdLst>
                  <a:gd name="T0" fmla="*/ 0 w 20"/>
                  <a:gd name="T1" fmla="*/ 10 h 20"/>
                  <a:gd name="T2" fmla="*/ 20 w 20"/>
                  <a:gd name="T3" fmla="*/ 0 h 20"/>
                  <a:gd name="T4" fmla="*/ 20 w 20"/>
                  <a:gd name="T5" fmla="*/ 10 h 20"/>
                  <a:gd name="T6" fmla="*/ 0 w 20"/>
                  <a:gd name="T7" fmla="*/ 20 h 20"/>
                  <a:gd name="T8" fmla="*/ 0 w 20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0"/>
                  <a:gd name="T17" fmla="*/ 20 w 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0">
                    <a:moveTo>
                      <a:pt x="0" y="10"/>
                    </a:moveTo>
                    <a:lnTo>
                      <a:pt x="20" y="0"/>
                    </a:lnTo>
                    <a:lnTo>
                      <a:pt x="20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" name="Rectangle 57"/>
              <p:cNvSpPr>
                <a:spLocks noChangeArrowheads="1"/>
              </p:cNvSpPr>
              <p:nvPr/>
            </p:nvSpPr>
            <p:spPr bwMode="auto">
              <a:xfrm>
                <a:off x="1814" y="1805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" name="Rectangle 58"/>
              <p:cNvSpPr>
                <a:spLocks noChangeArrowheads="1"/>
              </p:cNvSpPr>
              <p:nvPr/>
            </p:nvSpPr>
            <p:spPr bwMode="auto">
              <a:xfrm>
                <a:off x="1853" y="1805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9" name="Rectangle 59"/>
              <p:cNvSpPr>
                <a:spLocks noChangeArrowheads="1"/>
              </p:cNvSpPr>
              <p:nvPr/>
            </p:nvSpPr>
            <p:spPr bwMode="auto">
              <a:xfrm>
                <a:off x="1901" y="1795"/>
                <a:ext cx="2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0" name="Rectangle 60"/>
              <p:cNvSpPr>
                <a:spLocks noChangeArrowheads="1"/>
              </p:cNvSpPr>
              <p:nvPr/>
            </p:nvSpPr>
            <p:spPr bwMode="auto">
              <a:xfrm>
                <a:off x="1921" y="1795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1" name="Freeform 61"/>
              <p:cNvSpPr>
                <a:spLocks/>
              </p:cNvSpPr>
              <p:nvPr/>
            </p:nvSpPr>
            <p:spPr bwMode="auto">
              <a:xfrm>
                <a:off x="1950" y="1786"/>
                <a:ext cx="20" cy="19"/>
              </a:xfrm>
              <a:custGeom>
                <a:avLst/>
                <a:gdLst>
                  <a:gd name="T0" fmla="*/ 0 w 20"/>
                  <a:gd name="T1" fmla="*/ 9 h 19"/>
                  <a:gd name="T2" fmla="*/ 10 w 20"/>
                  <a:gd name="T3" fmla="*/ 0 h 19"/>
                  <a:gd name="T4" fmla="*/ 20 w 20"/>
                  <a:gd name="T5" fmla="*/ 9 h 19"/>
                  <a:gd name="T6" fmla="*/ 10 w 20"/>
                  <a:gd name="T7" fmla="*/ 19 h 19"/>
                  <a:gd name="T8" fmla="*/ 0 w 20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0" y="9"/>
                    </a:moveTo>
                    <a:lnTo>
                      <a:pt x="10" y="0"/>
                    </a:lnTo>
                    <a:lnTo>
                      <a:pt x="20" y="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2" name="Freeform 62"/>
              <p:cNvSpPr>
                <a:spLocks/>
              </p:cNvSpPr>
              <p:nvPr/>
            </p:nvSpPr>
            <p:spPr bwMode="auto">
              <a:xfrm>
                <a:off x="2009" y="1766"/>
                <a:ext cx="29" cy="20"/>
              </a:xfrm>
              <a:custGeom>
                <a:avLst/>
                <a:gdLst>
                  <a:gd name="T0" fmla="*/ 0 w 29"/>
                  <a:gd name="T1" fmla="*/ 10 h 20"/>
                  <a:gd name="T2" fmla="*/ 29 w 29"/>
                  <a:gd name="T3" fmla="*/ 0 h 20"/>
                  <a:gd name="T4" fmla="*/ 29 w 29"/>
                  <a:gd name="T5" fmla="*/ 10 h 20"/>
                  <a:gd name="T6" fmla="*/ 0 w 29"/>
                  <a:gd name="T7" fmla="*/ 20 h 20"/>
                  <a:gd name="T8" fmla="*/ 0 w 29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0"/>
                  <a:gd name="T17" fmla="*/ 29 w 2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0">
                    <a:moveTo>
                      <a:pt x="0" y="10"/>
                    </a:moveTo>
                    <a:lnTo>
                      <a:pt x="29" y="0"/>
                    </a:lnTo>
                    <a:lnTo>
                      <a:pt x="2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3" name="Freeform 63"/>
              <p:cNvSpPr>
                <a:spLocks/>
              </p:cNvSpPr>
              <p:nvPr/>
            </p:nvSpPr>
            <p:spPr bwMode="auto">
              <a:xfrm>
                <a:off x="2038" y="1746"/>
                <a:ext cx="39" cy="30"/>
              </a:xfrm>
              <a:custGeom>
                <a:avLst/>
                <a:gdLst>
                  <a:gd name="T0" fmla="*/ 0 w 39"/>
                  <a:gd name="T1" fmla="*/ 20 h 30"/>
                  <a:gd name="T2" fmla="*/ 39 w 39"/>
                  <a:gd name="T3" fmla="*/ 0 h 30"/>
                  <a:gd name="T4" fmla="*/ 39 w 39"/>
                  <a:gd name="T5" fmla="*/ 10 h 30"/>
                  <a:gd name="T6" fmla="*/ 0 w 39"/>
                  <a:gd name="T7" fmla="*/ 30 h 30"/>
                  <a:gd name="T8" fmla="*/ 0 w 39"/>
                  <a:gd name="T9" fmla="*/ 2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2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4" name="Freeform 64"/>
              <p:cNvSpPr>
                <a:spLocks/>
              </p:cNvSpPr>
              <p:nvPr/>
            </p:nvSpPr>
            <p:spPr bwMode="auto">
              <a:xfrm>
                <a:off x="2087" y="1688"/>
                <a:ext cx="29" cy="39"/>
              </a:xfrm>
              <a:custGeom>
                <a:avLst/>
                <a:gdLst>
                  <a:gd name="T0" fmla="*/ 0 w 29"/>
                  <a:gd name="T1" fmla="*/ 29 h 39"/>
                  <a:gd name="T2" fmla="*/ 19 w 29"/>
                  <a:gd name="T3" fmla="*/ 0 h 39"/>
                  <a:gd name="T4" fmla="*/ 29 w 29"/>
                  <a:gd name="T5" fmla="*/ 10 h 39"/>
                  <a:gd name="T6" fmla="*/ 9 w 29"/>
                  <a:gd name="T7" fmla="*/ 39 h 39"/>
                  <a:gd name="T8" fmla="*/ 0 w 29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9"/>
                  <a:gd name="T17" fmla="*/ 29 w 2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9">
                    <a:moveTo>
                      <a:pt x="0" y="29"/>
                    </a:moveTo>
                    <a:lnTo>
                      <a:pt x="19" y="0"/>
                    </a:lnTo>
                    <a:lnTo>
                      <a:pt x="29" y="10"/>
                    </a:lnTo>
                    <a:lnTo>
                      <a:pt x="9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5" name="Rectangle 65"/>
              <p:cNvSpPr>
                <a:spLocks noChangeArrowheads="1"/>
              </p:cNvSpPr>
              <p:nvPr/>
            </p:nvSpPr>
            <p:spPr bwMode="auto">
              <a:xfrm>
                <a:off x="2116" y="1688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6" name="Rectangle 66"/>
              <p:cNvSpPr>
                <a:spLocks noChangeArrowheads="1"/>
              </p:cNvSpPr>
              <p:nvPr/>
            </p:nvSpPr>
            <p:spPr bwMode="auto">
              <a:xfrm>
                <a:off x="2194" y="1678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7" name="Rectangle 67"/>
              <p:cNvSpPr>
                <a:spLocks noChangeArrowheads="1"/>
              </p:cNvSpPr>
              <p:nvPr/>
            </p:nvSpPr>
            <p:spPr bwMode="auto">
              <a:xfrm>
                <a:off x="2233" y="1678"/>
                <a:ext cx="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8" name="Rectangle 68"/>
              <p:cNvSpPr>
                <a:spLocks noChangeArrowheads="1"/>
              </p:cNvSpPr>
              <p:nvPr/>
            </p:nvSpPr>
            <p:spPr bwMode="auto">
              <a:xfrm>
                <a:off x="2301" y="1678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9" name="Rectangle 69"/>
              <p:cNvSpPr>
                <a:spLocks noChangeArrowheads="1"/>
              </p:cNvSpPr>
              <p:nvPr/>
            </p:nvSpPr>
            <p:spPr bwMode="auto">
              <a:xfrm>
                <a:off x="2311" y="1678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0" name="Freeform 70"/>
              <p:cNvSpPr>
                <a:spLocks/>
              </p:cNvSpPr>
              <p:nvPr/>
            </p:nvSpPr>
            <p:spPr bwMode="auto">
              <a:xfrm>
                <a:off x="2350" y="1668"/>
                <a:ext cx="19" cy="20"/>
              </a:xfrm>
              <a:custGeom>
                <a:avLst/>
                <a:gdLst>
                  <a:gd name="T0" fmla="*/ 0 w 19"/>
                  <a:gd name="T1" fmla="*/ 10 h 20"/>
                  <a:gd name="T2" fmla="*/ 19 w 19"/>
                  <a:gd name="T3" fmla="*/ 0 h 20"/>
                  <a:gd name="T4" fmla="*/ 19 w 19"/>
                  <a:gd name="T5" fmla="*/ 10 h 20"/>
                  <a:gd name="T6" fmla="*/ 0 w 19"/>
                  <a:gd name="T7" fmla="*/ 20 h 20"/>
                  <a:gd name="T8" fmla="*/ 0 w 19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0"/>
                  <a:gd name="T17" fmla="*/ 19 w 1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0">
                    <a:moveTo>
                      <a:pt x="0" y="10"/>
                    </a:moveTo>
                    <a:lnTo>
                      <a:pt x="19" y="0"/>
                    </a:lnTo>
                    <a:lnTo>
                      <a:pt x="1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1" name="Rectangle 71"/>
              <p:cNvSpPr>
                <a:spLocks noChangeArrowheads="1"/>
              </p:cNvSpPr>
              <p:nvPr/>
            </p:nvSpPr>
            <p:spPr bwMode="auto">
              <a:xfrm>
                <a:off x="2408" y="1659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2" name="Freeform 72"/>
              <p:cNvSpPr>
                <a:spLocks/>
              </p:cNvSpPr>
              <p:nvPr/>
            </p:nvSpPr>
            <p:spPr bwMode="auto">
              <a:xfrm>
                <a:off x="2418" y="1620"/>
                <a:ext cx="39" cy="48"/>
              </a:xfrm>
              <a:custGeom>
                <a:avLst/>
                <a:gdLst>
                  <a:gd name="T0" fmla="*/ 0 w 39"/>
                  <a:gd name="T1" fmla="*/ 39 h 48"/>
                  <a:gd name="T2" fmla="*/ 29 w 39"/>
                  <a:gd name="T3" fmla="*/ 0 h 48"/>
                  <a:gd name="T4" fmla="*/ 39 w 39"/>
                  <a:gd name="T5" fmla="*/ 9 h 48"/>
                  <a:gd name="T6" fmla="*/ 10 w 39"/>
                  <a:gd name="T7" fmla="*/ 48 h 48"/>
                  <a:gd name="T8" fmla="*/ 0 w 39"/>
                  <a:gd name="T9" fmla="*/ 3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8"/>
                  <a:gd name="T17" fmla="*/ 39 w 3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8">
                    <a:moveTo>
                      <a:pt x="0" y="39"/>
                    </a:moveTo>
                    <a:lnTo>
                      <a:pt x="29" y="0"/>
                    </a:lnTo>
                    <a:lnTo>
                      <a:pt x="39" y="9"/>
                    </a:lnTo>
                    <a:lnTo>
                      <a:pt x="10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3" name="Rectangle 73"/>
              <p:cNvSpPr>
                <a:spLocks noChangeArrowheads="1"/>
              </p:cNvSpPr>
              <p:nvPr/>
            </p:nvSpPr>
            <p:spPr bwMode="auto">
              <a:xfrm>
                <a:off x="2486" y="1590"/>
                <a:ext cx="2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4" name="Freeform 74"/>
              <p:cNvSpPr>
                <a:spLocks/>
              </p:cNvSpPr>
              <p:nvPr/>
            </p:nvSpPr>
            <p:spPr bwMode="auto">
              <a:xfrm>
                <a:off x="2506" y="1571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39 w 39"/>
                  <a:gd name="T3" fmla="*/ 0 h 29"/>
                  <a:gd name="T4" fmla="*/ 39 w 39"/>
                  <a:gd name="T5" fmla="*/ 10 h 29"/>
                  <a:gd name="T6" fmla="*/ 0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5" name="Rectangle 75"/>
              <p:cNvSpPr>
                <a:spLocks noChangeArrowheads="1"/>
              </p:cNvSpPr>
              <p:nvPr/>
            </p:nvSpPr>
            <p:spPr bwMode="auto">
              <a:xfrm>
                <a:off x="2545" y="1571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6" name="Freeform 76"/>
              <p:cNvSpPr>
                <a:spLocks/>
              </p:cNvSpPr>
              <p:nvPr/>
            </p:nvSpPr>
            <p:spPr bwMode="auto">
              <a:xfrm>
                <a:off x="2594" y="1561"/>
                <a:ext cx="29" cy="20"/>
              </a:xfrm>
              <a:custGeom>
                <a:avLst/>
                <a:gdLst>
                  <a:gd name="T0" fmla="*/ 0 w 29"/>
                  <a:gd name="T1" fmla="*/ 10 h 20"/>
                  <a:gd name="T2" fmla="*/ 29 w 29"/>
                  <a:gd name="T3" fmla="*/ 0 h 20"/>
                  <a:gd name="T4" fmla="*/ 29 w 29"/>
                  <a:gd name="T5" fmla="*/ 10 h 20"/>
                  <a:gd name="T6" fmla="*/ 0 w 29"/>
                  <a:gd name="T7" fmla="*/ 20 h 20"/>
                  <a:gd name="T8" fmla="*/ 0 w 29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0"/>
                  <a:gd name="T17" fmla="*/ 29 w 2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0">
                    <a:moveTo>
                      <a:pt x="0" y="10"/>
                    </a:moveTo>
                    <a:lnTo>
                      <a:pt x="29" y="0"/>
                    </a:lnTo>
                    <a:lnTo>
                      <a:pt x="2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7" name="Freeform 77"/>
              <p:cNvSpPr>
                <a:spLocks/>
              </p:cNvSpPr>
              <p:nvPr/>
            </p:nvSpPr>
            <p:spPr bwMode="auto">
              <a:xfrm>
                <a:off x="2613" y="1532"/>
                <a:ext cx="39" cy="39"/>
              </a:xfrm>
              <a:custGeom>
                <a:avLst/>
                <a:gdLst>
                  <a:gd name="T0" fmla="*/ 0 w 39"/>
                  <a:gd name="T1" fmla="*/ 29 h 39"/>
                  <a:gd name="T2" fmla="*/ 29 w 39"/>
                  <a:gd name="T3" fmla="*/ 0 h 39"/>
                  <a:gd name="T4" fmla="*/ 39 w 39"/>
                  <a:gd name="T5" fmla="*/ 10 h 39"/>
                  <a:gd name="T6" fmla="*/ 10 w 39"/>
                  <a:gd name="T7" fmla="*/ 39 h 39"/>
                  <a:gd name="T8" fmla="*/ 0 w 39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9"/>
                  <a:gd name="T17" fmla="*/ 39 w 3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9">
                    <a:moveTo>
                      <a:pt x="0" y="29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10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8" name="Freeform 78"/>
              <p:cNvSpPr>
                <a:spLocks/>
              </p:cNvSpPr>
              <p:nvPr/>
            </p:nvSpPr>
            <p:spPr bwMode="auto">
              <a:xfrm>
                <a:off x="2691" y="1512"/>
                <a:ext cx="39" cy="20"/>
              </a:xfrm>
              <a:custGeom>
                <a:avLst/>
                <a:gdLst>
                  <a:gd name="T0" fmla="*/ 0 w 39"/>
                  <a:gd name="T1" fmla="*/ 10 h 20"/>
                  <a:gd name="T2" fmla="*/ 39 w 39"/>
                  <a:gd name="T3" fmla="*/ 0 h 20"/>
                  <a:gd name="T4" fmla="*/ 39 w 39"/>
                  <a:gd name="T5" fmla="*/ 10 h 20"/>
                  <a:gd name="T6" fmla="*/ 0 w 39"/>
                  <a:gd name="T7" fmla="*/ 20 h 20"/>
                  <a:gd name="T8" fmla="*/ 0 w 39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0"/>
                  <a:gd name="T17" fmla="*/ 39 w 3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0">
                    <a:moveTo>
                      <a:pt x="0" y="1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9" name="Freeform 79"/>
              <p:cNvSpPr>
                <a:spLocks/>
              </p:cNvSpPr>
              <p:nvPr/>
            </p:nvSpPr>
            <p:spPr bwMode="auto">
              <a:xfrm>
                <a:off x="2720" y="1493"/>
                <a:ext cx="20" cy="29"/>
              </a:xfrm>
              <a:custGeom>
                <a:avLst/>
                <a:gdLst>
                  <a:gd name="T0" fmla="*/ 0 w 20"/>
                  <a:gd name="T1" fmla="*/ 29 h 29"/>
                  <a:gd name="T2" fmla="*/ 10 w 20"/>
                  <a:gd name="T3" fmla="*/ 0 h 29"/>
                  <a:gd name="T4" fmla="*/ 20 w 20"/>
                  <a:gd name="T5" fmla="*/ 0 h 29"/>
                  <a:gd name="T6" fmla="*/ 10 w 20"/>
                  <a:gd name="T7" fmla="*/ 29 h 29"/>
                  <a:gd name="T8" fmla="*/ 0 w 20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9"/>
                  <a:gd name="T17" fmla="*/ 20 w 2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9">
                    <a:moveTo>
                      <a:pt x="0" y="29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1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0" name="Freeform 80"/>
              <p:cNvSpPr>
                <a:spLocks/>
              </p:cNvSpPr>
              <p:nvPr/>
            </p:nvSpPr>
            <p:spPr bwMode="auto">
              <a:xfrm>
                <a:off x="2750" y="1434"/>
                <a:ext cx="19" cy="20"/>
              </a:xfrm>
              <a:custGeom>
                <a:avLst/>
                <a:gdLst>
                  <a:gd name="T0" fmla="*/ 0 w 19"/>
                  <a:gd name="T1" fmla="*/ 20 h 20"/>
                  <a:gd name="T2" fmla="*/ 9 w 19"/>
                  <a:gd name="T3" fmla="*/ 0 h 20"/>
                  <a:gd name="T4" fmla="*/ 19 w 19"/>
                  <a:gd name="T5" fmla="*/ 0 h 20"/>
                  <a:gd name="T6" fmla="*/ 9 w 19"/>
                  <a:gd name="T7" fmla="*/ 20 h 20"/>
                  <a:gd name="T8" fmla="*/ 0 w 19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0"/>
                  <a:gd name="T17" fmla="*/ 19 w 1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0">
                    <a:moveTo>
                      <a:pt x="0" y="2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9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1" name="Rectangle 81"/>
              <p:cNvSpPr>
                <a:spLocks noChangeArrowheads="1"/>
              </p:cNvSpPr>
              <p:nvPr/>
            </p:nvSpPr>
            <p:spPr bwMode="auto">
              <a:xfrm>
                <a:off x="2769" y="1425"/>
                <a:ext cx="3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2" name="Freeform 82"/>
              <p:cNvSpPr>
                <a:spLocks/>
              </p:cNvSpPr>
              <p:nvPr/>
            </p:nvSpPr>
            <p:spPr bwMode="auto">
              <a:xfrm>
                <a:off x="2798" y="1415"/>
                <a:ext cx="20" cy="19"/>
              </a:xfrm>
              <a:custGeom>
                <a:avLst/>
                <a:gdLst>
                  <a:gd name="T0" fmla="*/ 0 w 20"/>
                  <a:gd name="T1" fmla="*/ 10 h 19"/>
                  <a:gd name="T2" fmla="*/ 10 w 20"/>
                  <a:gd name="T3" fmla="*/ 0 h 19"/>
                  <a:gd name="T4" fmla="*/ 20 w 20"/>
                  <a:gd name="T5" fmla="*/ 10 h 19"/>
                  <a:gd name="T6" fmla="*/ 10 w 20"/>
                  <a:gd name="T7" fmla="*/ 19 h 19"/>
                  <a:gd name="T8" fmla="*/ 0 w 20"/>
                  <a:gd name="T9" fmla="*/ 1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0" y="10"/>
                    </a:moveTo>
                    <a:lnTo>
                      <a:pt x="10" y="0"/>
                    </a:lnTo>
                    <a:lnTo>
                      <a:pt x="20" y="10"/>
                    </a:lnTo>
                    <a:lnTo>
                      <a:pt x="10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3" name="Freeform 83"/>
              <p:cNvSpPr>
                <a:spLocks/>
              </p:cNvSpPr>
              <p:nvPr/>
            </p:nvSpPr>
            <p:spPr bwMode="auto">
              <a:xfrm>
                <a:off x="2828" y="1376"/>
                <a:ext cx="19" cy="19"/>
              </a:xfrm>
              <a:custGeom>
                <a:avLst/>
                <a:gdLst>
                  <a:gd name="T0" fmla="*/ 0 w 19"/>
                  <a:gd name="T1" fmla="*/ 9 h 19"/>
                  <a:gd name="T2" fmla="*/ 9 w 19"/>
                  <a:gd name="T3" fmla="*/ 0 h 19"/>
                  <a:gd name="T4" fmla="*/ 19 w 19"/>
                  <a:gd name="T5" fmla="*/ 9 h 19"/>
                  <a:gd name="T6" fmla="*/ 9 w 19"/>
                  <a:gd name="T7" fmla="*/ 19 h 19"/>
                  <a:gd name="T8" fmla="*/ 0 w 19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0" y="9"/>
                    </a:moveTo>
                    <a:lnTo>
                      <a:pt x="9" y="0"/>
                    </a:lnTo>
                    <a:lnTo>
                      <a:pt x="19" y="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4" name="Rectangle 84"/>
              <p:cNvSpPr>
                <a:spLocks noChangeArrowheads="1"/>
              </p:cNvSpPr>
              <p:nvPr/>
            </p:nvSpPr>
            <p:spPr bwMode="auto">
              <a:xfrm>
                <a:off x="2847" y="1376"/>
                <a:ext cx="3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5" name="Rectangle 85"/>
              <p:cNvSpPr>
                <a:spLocks noChangeArrowheads="1"/>
              </p:cNvSpPr>
              <p:nvPr/>
            </p:nvSpPr>
            <p:spPr bwMode="auto">
              <a:xfrm>
                <a:off x="2886" y="1376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6" name="Freeform 86"/>
              <p:cNvSpPr>
                <a:spLocks/>
              </p:cNvSpPr>
              <p:nvPr/>
            </p:nvSpPr>
            <p:spPr bwMode="auto">
              <a:xfrm>
                <a:off x="2935" y="1337"/>
                <a:ext cx="29" cy="29"/>
              </a:xfrm>
              <a:custGeom>
                <a:avLst/>
                <a:gdLst>
                  <a:gd name="T0" fmla="*/ 0 w 29"/>
                  <a:gd name="T1" fmla="*/ 19 h 29"/>
                  <a:gd name="T2" fmla="*/ 19 w 29"/>
                  <a:gd name="T3" fmla="*/ 0 h 29"/>
                  <a:gd name="T4" fmla="*/ 29 w 29"/>
                  <a:gd name="T5" fmla="*/ 9 h 29"/>
                  <a:gd name="T6" fmla="*/ 10 w 29"/>
                  <a:gd name="T7" fmla="*/ 29 h 29"/>
                  <a:gd name="T8" fmla="*/ 0 w 2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19"/>
                    </a:moveTo>
                    <a:lnTo>
                      <a:pt x="19" y="0"/>
                    </a:lnTo>
                    <a:lnTo>
                      <a:pt x="29" y="9"/>
                    </a:lnTo>
                    <a:lnTo>
                      <a:pt x="1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7" name="Freeform 87"/>
              <p:cNvSpPr>
                <a:spLocks/>
              </p:cNvSpPr>
              <p:nvPr/>
            </p:nvSpPr>
            <p:spPr bwMode="auto">
              <a:xfrm>
                <a:off x="2964" y="1317"/>
                <a:ext cx="39" cy="29"/>
              </a:xfrm>
              <a:custGeom>
                <a:avLst/>
                <a:gdLst>
                  <a:gd name="T0" fmla="*/ 0 w 39"/>
                  <a:gd name="T1" fmla="*/ 20 h 29"/>
                  <a:gd name="T2" fmla="*/ 39 w 39"/>
                  <a:gd name="T3" fmla="*/ 0 h 29"/>
                  <a:gd name="T4" fmla="*/ 39 w 39"/>
                  <a:gd name="T5" fmla="*/ 10 h 29"/>
                  <a:gd name="T6" fmla="*/ 0 w 39"/>
                  <a:gd name="T7" fmla="*/ 29 h 29"/>
                  <a:gd name="T8" fmla="*/ 0 w 39"/>
                  <a:gd name="T9" fmla="*/ 2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2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2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8" name="Freeform 88"/>
              <p:cNvSpPr>
                <a:spLocks/>
              </p:cNvSpPr>
              <p:nvPr/>
            </p:nvSpPr>
            <p:spPr bwMode="auto">
              <a:xfrm>
                <a:off x="3042" y="1288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39 w 39"/>
                  <a:gd name="T3" fmla="*/ 0 h 29"/>
                  <a:gd name="T4" fmla="*/ 39 w 39"/>
                  <a:gd name="T5" fmla="*/ 10 h 29"/>
                  <a:gd name="T6" fmla="*/ 0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9" name="Rectangle 89"/>
              <p:cNvSpPr>
                <a:spLocks noChangeArrowheads="1"/>
              </p:cNvSpPr>
              <p:nvPr/>
            </p:nvSpPr>
            <p:spPr bwMode="auto">
              <a:xfrm>
                <a:off x="3081" y="1288"/>
                <a:ext cx="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0" name="Rectangle 90"/>
              <p:cNvSpPr>
                <a:spLocks noChangeArrowheads="1"/>
              </p:cNvSpPr>
              <p:nvPr/>
            </p:nvSpPr>
            <p:spPr bwMode="auto">
              <a:xfrm>
                <a:off x="3149" y="1288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1" name="Freeform 91"/>
              <p:cNvSpPr>
                <a:spLocks/>
              </p:cNvSpPr>
              <p:nvPr/>
            </p:nvSpPr>
            <p:spPr bwMode="auto">
              <a:xfrm>
                <a:off x="3159" y="1268"/>
                <a:ext cx="39" cy="30"/>
              </a:xfrm>
              <a:custGeom>
                <a:avLst/>
                <a:gdLst>
                  <a:gd name="T0" fmla="*/ 0 w 39"/>
                  <a:gd name="T1" fmla="*/ 20 h 30"/>
                  <a:gd name="T2" fmla="*/ 39 w 39"/>
                  <a:gd name="T3" fmla="*/ 0 h 30"/>
                  <a:gd name="T4" fmla="*/ 39 w 39"/>
                  <a:gd name="T5" fmla="*/ 10 h 30"/>
                  <a:gd name="T6" fmla="*/ 0 w 39"/>
                  <a:gd name="T7" fmla="*/ 30 h 30"/>
                  <a:gd name="T8" fmla="*/ 0 w 39"/>
                  <a:gd name="T9" fmla="*/ 2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2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2" name="Freeform 92"/>
              <p:cNvSpPr>
                <a:spLocks/>
              </p:cNvSpPr>
              <p:nvPr/>
            </p:nvSpPr>
            <p:spPr bwMode="auto">
              <a:xfrm>
                <a:off x="3198" y="1259"/>
                <a:ext cx="20" cy="19"/>
              </a:xfrm>
              <a:custGeom>
                <a:avLst/>
                <a:gdLst>
                  <a:gd name="T0" fmla="*/ 0 w 20"/>
                  <a:gd name="T1" fmla="*/ 9 h 19"/>
                  <a:gd name="T2" fmla="*/ 20 w 20"/>
                  <a:gd name="T3" fmla="*/ 0 h 19"/>
                  <a:gd name="T4" fmla="*/ 20 w 20"/>
                  <a:gd name="T5" fmla="*/ 9 h 19"/>
                  <a:gd name="T6" fmla="*/ 0 w 20"/>
                  <a:gd name="T7" fmla="*/ 19 h 19"/>
                  <a:gd name="T8" fmla="*/ 0 w 20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0" y="9"/>
                    </a:moveTo>
                    <a:lnTo>
                      <a:pt x="20" y="0"/>
                    </a:lnTo>
                    <a:lnTo>
                      <a:pt x="20" y="9"/>
                    </a:lnTo>
                    <a:lnTo>
                      <a:pt x="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3" name="Freeform 93"/>
              <p:cNvSpPr>
                <a:spLocks/>
              </p:cNvSpPr>
              <p:nvPr/>
            </p:nvSpPr>
            <p:spPr bwMode="auto">
              <a:xfrm>
                <a:off x="3247" y="1229"/>
                <a:ext cx="29" cy="30"/>
              </a:xfrm>
              <a:custGeom>
                <a:avLst/>
                <a:gdLst>
                  <a:gd name="T0" fmla="*/ 0 w 29"/>
                  <a:gd name="T1" fmla="*/ 20 h 30"/>
                  <a:gd name="T2" fmla="*/ 19 w 29"/>
                  <a:gd name="T3" fmla="*/ 0 h 30"/>
                  <a:gd name="T4" fmla="*/ 29 w 29"/>
                  <a:gd name="T5" fmla="*/ 10 h 30"/>
                  <a:gd name="T6" fmla="*/ 10 w 29"/>
                  <a:gd name="T7" fmla="*/ 30 h 30"/>
                  <a:gd name="T8" fmla="*/ 0 w 29"/>
                  <a:gd name="T9" fmla="*/ 2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0"/>
                  <a:gd name="T17" fmla="*/ 29 w 2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0">
                    <a:moveTo>
                      <a:pt x="0" y="20"/>
                    </a:moveTo>
                    <a:lnTo>
                      <a:pt x="19" y="0"/>
                    </a:lnTo>
                    <a:lnTo>
                      <a:pt x="29" y="10"/>
                    </a:lnTo>
                    <a:lnTo>
                      <a:pt x="1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4" name="Freeform 94"/>
              <p:cNvSpPr>
                <a:spLocks/>
              </p:cNvSpPr>
              <p:nvPr/>
            </p:nvSpPr>
            <p:spPr bwMode="auto">
              <a:xfrm>
                <a:off x="3276" y="1220"/>
                <a:ext cx="39" cy="19"/>
              </a:xfrm>
              <a:custGeom>
                <a:avLst/>
                <a:gdLst>
                  <a:gd name="T0" fmla="*/ 0 w 39"/>
                  <a:gd name="T1" fmla="*/ 9 h 19"/>
                  <a:gd name="T2" fmla="*/ 39 w 39"/>
                  <a:gd name="T3" fmla="*/ 0 h 19"/>
                  <a:gd name="T4" fmla="*/ 39 w 39"/>
                  <a:gd name="T5" fmla="*/ 9 h 19"/>
                  <a:gd name="T6" fmla="*/ 0 w 39"/>
                  <a:gd name="T7" fmla="*/ 19 h 19"/>
                  <a:gd name="T8" fmla="*/ 0 w 39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9"/>
                  <a:gd name="T17" fmla="*/ 39 w 3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9">
                    <a:moveTo>
                      <a:pt x="0" y="9"/>
                    </a:moveTo>
                    <a:lnTo>
                      <a:pt x="39" y="0"/>
                    </a:lnTo>
                    <a:lnTo>
                      <a:pt x="39" y="9"/>
                    </a:lnTo>
                    <a:lnTo>
                      <a:pt x="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5" name="Rectangle 95"/>
              <p:cNvSpPr>
                <a:spLocks noChangeArrowheads="1"/>
              </p:cNvSpPr>
              <p:nvPr/>
            </p:nvSpPr>
            <p:spPr bwMode="auto">
              <a:xfrm>
                <a:off x="3354" y="1210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6" name="Rectangle 96"/>
              <p:cNvSpPr>
                <a:spLocks noChangeArrowheads="1"/>
              </p:cNvSpPr>
              <p:nvPr/>
            </p:nvSpPr>
            <p:spPr bwMode="auto">
              <a:xfrm>
                <a:off x="3393" y="1210"/>
                <a:ext cx="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7" name="Rectangle 97"/>
              <p:cNvSpPr>
                <a:spLocks noChangeArrowheads="1"/>
              </p:cNvSpPr>
              <p:nvPr/>
            </p:nvSpPr>
            <p:spPr bwMode="auto">
              <a:xfrm>
                <a:off x="3461" y="1210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8" name="Rectangle 98"/>
              <p:cNvSpPr>
                <a:spLocks noChangeArrowheads="1"/>
              </p:cNvSpPr>
              <p:nvPr/>
            </p:nvSpPr>
            <p:spPr bwMode="auto">
              <a:xfrm>
                <a:off x="3471" y="1210"/>
                <a:ext cx="2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9" name="Rectangle 99"/>
              <p:cNvSpPr>
                <a:spLocks noChangeArrowheads="1"/>
              </p:cNvSpPr>
              <p:nvPr/>
            </p:nvSpPr>
            <p:spPr bwMode="auto">
              <a:xfrm>
                <a:off x="3500" y="1210"/>
                <a:ext cx="3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0" name="Rectangle 100"/>
              <p:cNvSpPr>
                <a:spLocks noChangeArrowheads="1"/>
              </p:cNvSpPr>
              <p:nvPr/>
            </p:nvSpPr>
            <p:spPr bwMode="auto">
              <a:xfrm>
                <a:off x="3569" y="1200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1" name="Freeform 101"/>
              <p:cNvSpPr>
                <a:spLocks/>
              </p:cNvSpPr>
              <p:nvPr/>
            </p:nvSpPr>
            <p:spPr bwMode="auto">
              <a:xfrm>
                <a:off x="3569" y="1171"/>
                <a:ext cx="48" cy="39"/>
              </a:xfrm>
              <a:custGeom>
                <a:avLst/>
                <a:gdLst>
                  <a:gd name="T0" fmla="*/ 0 w 48"/>
                  <a:gd name="T1" fmla="*/ 29 h 39"/>
                  <a:gd name="T2" fmla="*/ 39 w 48"/>
                  <a:gd name="T3" fmla="*/ 0 h 39"/>
                  <a:gd name="T4" fmla="*/ 48 w 48"/>
                  <a:gd name="T5" fmla="*/ 10 h 39"/>
                  <a:gd name="T6" fmla="*/ 9 w 48"/>
                  <a:gd name="T7" fmla="*/ 39 h 39"/>
                  <a:gd name="T8" fmla="*/ 0 w 48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9"/>
                  <a:gd name="T17" fmla="*/ 48 w 4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9">
                    <a:moveTo>
                      <a:pt x="0" y="29"/>
                    </a:moveTo>
                    <a:lnTo>
                      <a:pt x="39" y="0"/>
                    </a:lnTo>
                    <a:lnTo>
                      <a:pt x="48" y="10"/>
                    </a:lnTo>
                    <a:lnTo>
                      <a:pt x="9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2" name="Rectangle 102"/>
              <p:cNvSpPr>
                <a:spLocks noChangeArrowheads="1"/>
              </p:cNvSpPr>
              <p:nvPr/>
            </p:nvSpPr>
            <p:spPr bwMode="auto">
              <a:xfrm>
                <a:off x="3617" y="1171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3" name="Rectangle 103"/>
              <p:cNvSpPr>
                <a:spLocks noChangeArrowheads="1"/>
              </p:cNvSpPr>
              <p:nvPr/>
            </p:nvSpPr>
            <p:spPr bwMode="auto">
              <a:xfrm>
                <a:off x="3666" y="1171"/>
                <a:ext cx="3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4" name="Freeform 104"/>
              <p:cNvSpPr>
                <a:spLocks/>
              </p:cNvSpPr>
              <p:nvPr/>
            </p:nvSpPr>
            <p:spPr bwMode="auto">
              <a:xfrm>
                <a:off x="3696" y="1151"/>
                <a:ext cx="39" cy="30"/>
              </a:xfrm>
              <a:custGeom>
                <a:avLst/>
                <a:gdLst>
                  <a:gd name="T0" fmla="*/ 0 w 39"/>
                  <a:gd name="T1" fmla="*/ 20 h 30"/>
                  <a:gd name="T2" fmla="*/ 39 w 39"/>
                  <a:gd name="T3" fmla="*/ 0 h 30"/>
                  <a:gd name="T4" fmla="*/ 39 w 39"/>
                  <a:gd name="T5" fmla="*/ 10 h 30"/>
                  <a:gd name="T6" fmla="*/ 0 w 39"/>
                  <a:gd name="T7" fmla="*/ 30 h 30"/>
                  <a:gd name="T8" fmla="*/ 0 w 39"/>
                  <a:gd name="T9" fmla="*/ 2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2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5" name="Freeform 105"/>
              <p:cNvSpPr>
                <a:spLocks/>
              </p:cNvSpPr>
              <p:nvPr/>
            </p:nvSpPr>
            <p:spPr bwMode="auto">
              <a:xfrm>
                <a:off x="3754" y="1122"/>
                <a:ext cx="20" cy="20"/>
              </a:xfrm>
              <a:custGeom>
                <a:avLst/>
                <a:gdLst>
                  <a:gd name="T0" fmla="*/ 0 w 20"/>
                  <a:gd name="T1" fmla="*/ 10 h 20"/>
                  <a:gd name="T2" fmla="*/ 10 w 20"/>
                  <a:gd name="T3" fmla="*/ 0 h 20"/>
                  <a:gd name="T4" fmla="*/ 20 w 20"/>
                  <a:gd name="T5" fmla="*/ 10 h 20"/>
                  <a:gd name="T6" fmla="*/ 10 w 20"/>
                  <a:gd name="T7" fmla="*/ 20 h 20"/>
                  <a:gd name="T8" fmla="*/ 0 w 20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0"/>
                  <a:gd name="T17" fmla="*/ 20 w 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0">
                    <a:moveTo>
                      <a:pt x="0" y="10"/>
                    </a:moveTo>
                    <a:lnTo>
                      <a:pt x="10" y="0"/>
                    </a:lnTo>
                    <a:lnTo>
                      <a:pt x="20" y="10"/>
                    </a:lnTo>
                    <a:lnTo>
                      <a:pt x="1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6" name="Freeform 106"/>
              <p:cNvSpPr>
                <a:spLocks/>
              </p:cNvSpPr>
              <p:nvPr/>
            </p:nvSpPr>
            <p:spPr bwMode="auto">
              <a:xfrm>
                <a:off x="3774" y="1103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39 w 39"/>
                  <a:gd name="T3" fmla="*/ 0 h 29"/>
                  <a:gd name="T4" fmla="*/ 39 w 39"/>
                  <a:gd name="T5" fmla="*/ 9 h 29"/>
                  <a:gd name="T6" fmla="*/ 0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39" y="0"/>
                    </a:lnTo>
                    <a:lnTo>
                      <a:pt x="39" y="9"/>
                    </a:lnTo>
                    <a:lnTo>
                      <a:pt x="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Freeform 107"/>
              <p:cNvSpPr>
                <a:spLocks/>
              </p:cNvSpPr>
              <p:nvPr/>
            </p:nvSpPr>
            <p:spPr bwMode="auto">
              <a:xfrm>
                <a:off x="3813" y="1093"/>
                <a:ext cx="19" cy="19"/>
              </a:xfrm>
              <a:custGeom>
                <a:avLst/>
                <a:gdLst>
                  <a:gd name="T0" fmla="*/ 0 w 19"/>
                  <a:gd name="T1" fmla="*/ 10 h 19"/>
                  <a:gd name="T2" fmla="*/ 19 w 19"/>
                  <a:gd name="T3" fmla="*/ 0 h 19"/>
                  <a:gd name="T4" fmla="*/ 19 w 19"/>
                  <a:gd name="T5" fmla="*/ 10 h 19"/>
                  <a:gd name="T6" fmla="*/ 0 w 19"/>
                  <a:gd name="T7" fmla="*/ 19 h 19"/>
                  <a:gd name="T8" fmla="*/ 0 w 19"/>
                  <a:gd name="T9" fmla="*/ 1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0" y="10"/>
                    </a:moveTo>
                    <a:lnTo>
                      <a:pt x="19" y="0"/>
                    </a:lnTo>
                    <a:lnTo>
                      <a:pt x="19" y="10"/>
                    </a:lnTo>
                    <a:lnTo>
                      <a:pt x="0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8" name="Rectangle 108"/>
              <p:cNvSpPr>
                <a:spLocks noChangeArrowheads="1"/>
              </p:cNvSpPr>
              <p:nvPr/>
            </p:nvSpPr>
            <p:spPr bwMode="auto">
              <a:xfrm>
                <a:off x="3861" y="1073"/>
                <a:ext cx="3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9" name="Freeform 109"/>
              <p:cNvSpPr>
                <a:spLocks/>
              </p:cNvSpPr>
              <p:nvPr/>
            </p:nvSpPr>
            <p:spPr bwMode="auto">
              <a:xfrm>
                <a:off x="3881" y="1044"/>
                <a:ext cx="39" cy="39"/>
              </a:xfrm>
              <a:custGeom>
                <a:avLst/>
                <a:gdLst>
                  <a:gd name="T0" fmla="*/ 0 w 39"/>
                  <a:gd name="T1" fmla="*/ 29 h 39"/>
                  <a:gd name="T2" fmla="*/ 29 w 39"/>
                  <a:gd name="T3" fmla="*/ 0 h 39"/>
                  <a:gd name="T4" fmla="*/ 39 w 39"/>
                  <a:gd name="T5" fmla="*/ 10 h 39"/>
                  <a:gd name="T6" fmla="*/ 10 w 39"/>
                  <a:gd name="T7" fmla="*/ 39 h 39"/>
                  <a:gd name="T8" fmla="*/ 0 w 39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9"/>
                  <a:gd name="T17" fmla="*/ 39 w 3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9">
                    <a:moveTo>
                      <a:pt x="0" y="29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10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0" name="Freeform 110"/>
              <p:cNvSpPr>
                <a:spLocks/>
              </p:cNvSpPr>
              <p:nvPr/>
            </p:nvSpPr>
            <p:spPr bwMode="auto">
              <a:xfrm>
                <a:off x="3939" y="976"/>
                <a:ext cx="30" cy="39"/>
              </a:xfrm>
              <a:custGeom>
                <a:avLst/>
                <a:gdLst>
                  <a:gd name="T0" fmla="*/ 0 w 30"/>
                  <a:gd name="T1" fmla="*/ 29 h 39"/>
                  <a:gd name="T2" fmla="*/ 20 w 30"/>
                  <a:gd name="T3" fmla="*/ 0 h 39"/>
                  <a:gd name="T4" fmla="*/ 30 w 30"/>
                  <a:gd name="T5" fmla="*/ 9 h 39"/>
                  <a:gd name="T6" fmla="*/ 10 w 30"/>
                  <a:gd name="T7" fmla="*/ 39 h 39"/>
                  <a:gd name="T8" fmla="*/ 0 w 30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9"/>
                  <a:gd name="T17" fmla="*/ 30 w 3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9">
                    <a:moveTo>
                      <a:pt x="0" y="29"/>
                    </a:moveTo>
                    <a:lnTo>
                      <a:pt x="20" y="0"/>
                    </a:lnTo>
                    <a:lnTo>
                      <a:pt x="30" y="9"/>
                    </a:lnTo>
                    <a:lnTo>
                      <a:pt x="10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1" name="Freeform 111"/>
              <p:cNvSpPr>
                <a:spLocks/>
              </p:cNvSpPr>
              <p:nvPr/>
            </p:nvSpPr>
            <p:spPr bwMode="auto">
              <a:xfrm>
                <a:off x="3959" y="956"/>
                <a:ext cx="39" cy="29"/>
              </a:xfrm>
              <a:custGeom>
                <a:avLst/>
                <a:gdLst>
                  <a:gd name="T0" fmla="*/ 0 w 39"/>
                  <a:gd name="T1" fmla="*/ 20 h 29"/>
                  <a:gd name="T2" fmla="*/ 29 w 39"/>
                  <a:gd name="T3" fmla="*/ 0 h 29"/>
                  <a:gd name="T4" fmla="*/ 39 w 39"/>
                  <a:gd name="T5" fmla="*/ 10 h 29"/>
                  <a:gd name="T6" fmla="*/ 10 w 39"/>
                  <a:gd name="T7" fmla="*/ 29 h 29"/>
                  <a:gd name="T8" fmla="*/ 0 w 39"/>
                  <a:gd name="T9" fmla="*/ 2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20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10" y="2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2" name="Freeform 112"/>
              <p:cNvSpPr>
                <a:spLocks/>
              </p:cNvSpPr>
              <p:nvPr/>
            </p:nvSpPr>
            <p:spPr bwMode="auto">
              <a:xfrm>
                <a:off x="4017" y="888"/>
                <a:ext cx="30" cy="49"/>
              </a:xfrm>
              <a:custGeom>
                <a:avLst/>
                <a:gdLst>
                  <a:gd name="T0" fmla="*/ 0 w 30"/>
                  <a:gd name="T1" fmla="*/ 49 h 49"/>
                  <a:gd name="T2" fmla="*/ 20 w 30"/>
                  <a:gd name="T3" fmla="*/ 0 h 49"/>
                  <a:gd name="T4" fmla="*/ 30 w 30"/>
                  <a:gd name="T5" fmla="*/ 0 h 49"/>
                  <a:gd name="T6" fmla="*/ 10 w 30"/>
                  <a:gd name="T7" fmla="*/ 49 h 49"/>
                  <a:gd name="T8" fmla="*/ 0 w 30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9"/>
                  <a:gd name="T17" fmla="*/ 30 w 3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9">
                    <a:moveTo>
                      <a:pt x="0" y="49"/>
                    </a:moveTo>
                    <a:lnTo>
                      <a:pt x="20" y="0"/>
                    </a:lnTo>
                    <a:lnTo>
                      <a:pt x="30" y="0"/>
                    </a:lnTo>
                    <a:lnTo>
                      <a:pt x="1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3" name="Freeform 113"/>
              <p:cNvSpPr>
                <a:spLocks/>
              </p:cNvSpPr>
              <p:nvPr/>
            </p:nvSpPr>
            <p:spPr bwMode="auto">
              <a:xfrm>
                <a:off x="4037" y="868"/>
                <a:ext cx="19" cy="20"/>
              </a:xfrm>
              <a:custGeom>
                <a:avLst/>
                <a:gdLst>
                  <a:gd name="T0" fmla="*/ 0 w 19"/>
                  <a:gd name="T1" fmla="*/ 20 h 20"/>
                  <a:gd name="T2" fmla="*/ 10 w 19"/>
                  <a:gd name="T3" fmla="*/ 0 h 20"/>
                  <a:gd name="T4" fmla="*/ 19 w 19"/>
                  <a:gd name="T5" fmla="*/ 0 h 20"/>
                  <a:gd name="T6" fmla="*/ 10 w 19"/>
                  <a:gd name="T7" fmla="*/ 20 h 20"/>
                  <a:gd name="T8" fmla="*/ 0 w 19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0"/>
                  <a:gd name="T17" fmla="*/ 19 w 1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0">
                    <a:moveTo>
                      <a:pt x="0" y="2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4" name="Rectangle 114"/>
              <p:cNvSpPr>
                <a:spLocks noChangeArrowheads="1"/>
              </p:cNvSpPr>
              <p:nvPr/>
            </p:nvSpPr>
            <p:spPr bwMode="auto">
              <a:xfrm>
                <a:off x="4086" y="829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Freeform 115"/>
              <p:cNvSpPr>
                <a:spLocks/>
              </p:cNvSpPr>
              <p:nvPr/>
            </p:nvSpPr>
            <p:spPr bwMode="auto">
              <a:xfrm>
                <a:off x="4125" y="820"/>
                <a:ext cx="29" cy="19"/>
              </a:xfrm>
              <a:custGeom>
                <a:avLst/>
                <a:gdLst>
                  <a:gd name="T0" fmla="*/ 0 w 29"/>
                  <a:gd name="T1" fmla="*/ 9 h 19"/>
                  <a:gd name="T2" fmla="*/ 29 w 29"/>
                  <a:gd name="T3" fmla="*/ 0 h 19"/>
                  <a:gd name="T4" fmla="*/ 29 w 29"/>
                  <a:gd name="T5" fmla="*/ 9 h 19"/>
                  <a:gd name="T6" fmla="*/ 0 w 29"/>
                  <a:gd name="T7" fmla="*/ 19 h 19"/>
                  <a:gd name="T8" fmla="*/ 0 w 29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9"/>
                  <a:gd name="T17" fmla="*/ 29 w 2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9">
                    <a:moveTo>
                      <a:pt x="0" y="9"/>
                    </a:moveTo>
                    <a:lnTo>
                      <a:pt x="29" y="0"/>
                    </a:lnTo>
                    <a:lnTo>
                      <a:pt x="29" y="9"/>
                    </a:lnTo>
                    <a:lnTo>
                      <a:pt x="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6" name="Freeform 116"/>
              <p:cNvSpPr>
                <a:spLocks/>
              </p:cNvSpPr>
              <p:nvPr/>
            </p:nvSpPr>
            <p:spPr bwMode="auto">
              <a:xfrm>
                <a:off x="4173" y="771"/>
                <a:ext cx="30" cy="29"/>
              </a:xfrm>
              <a:custGeom>
                <a:avLst/>
                <a:gdLst>
                  <a:gd name="T0" fmla="*/ 0 w 30"/>
                  <a:gd name="T1" fmla="*/ 19 h 29"/>
                  <a:gd name="T2" fmla="*/ 20 w 30"/>
                  <a:gd name="T3" fmla="*/ 0 h 29"/>
                  <a:gd name="T4" fmla="*/ 30 w 30"/>
                  <a:gd name="T5" fmla="*/ 10 h 29"/>
                  <a:gd name="T6" fmla="*/ 10 w 30"/>
                  <a:gd name="T7" fmla="*/ 29 h 29"/>
                  <a:gd name="T8" fmla="*/ 0 w 30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9"/>
                  <a:gd name="T17" fmla="*/ 30 w 3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9">
                    <a:moveTo>
                      <a:pt x="0" y="19"/>
                    </a:moveTo>
                    <a:lnTo>
                      <a:pt x="20" y="0"/>
                    </a:lnTo>
                    <a:lnTo>
                      <a:pt x="30" y="10"/>
                    </a:lnTo>
                    <a:lnTo>
                      <a:pt x="1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7" name="Rectangle 117"/>
              <p:cNvSpPr>
                <a:spLocks noChangeArrowheads="1"/>
              </p:cNvSpPr>
              <p:nvPr/>
            </p:nvSpPr>
            <p:spPr bwMode="auto">
              <a:xfrm>
                <a:off x="4203" y="771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8" name="Freeform 118"/>
              <p:cNvSpPr>
                <a:spLocks/>
              </p:cNvSpPr>
              <p:nvPr/>
            </p:nvSpPr>
            <p:spPr bwMode="auto">
              <a:xfrm>
                <a:off x="4281" y="751"/>
                <a:ext cx="29" cy="20"/>
              </a:xfrm>
              <a:custGeom>
                <a:avLst/>
                <a:gdLst>
                  <a:gd name="T0" fmla="*/ 0 w 29"/>
                  <a:gd name="T1" fmla="*/ 10 h 20"/>
                  <a:gd name="T2" fmla="*/ 29 w 29"/>
                  <a:gd name="T3" fmla="*/ 0 h 20"/>
                  <a:gd name="T4" fmla="*/ 29 w 29"/>
                  <a:gd name="T5" fmla="*/ 10 h 20"/>
                  <a:gd name="T6" fmla="*/ 0 w 29"/>
                  <a:gd name="T7" fmla="*/ 20 h 20"/>
                  <a:gd name="T8" fmla="*/ 0 w 29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0"/>
                  <a:gd name="T17" fmla="*/ 29 w 2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0">
                    <a:moveTo>
                      <a:pt x="0" y="10"/>
                    </a:moveTo>
                    <a:lnTo>
                      <a:pt x="29" y="0"/>
                    </a:lnTo>
                    <a:lnTo>
                      <a:pt x="2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9" name="Freeform 119"/>
              <p:cNvSpPr>
                <a:spLocks/>
              </p:cNvSpPr>
              <p:nvPr/>
            </p:nvSpPr>
            <p:spPr bwMode="auto">
              <a:xfrm>
                <a:off x="4300" y="732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29 w 39"/>
                  <a:gd name="T3" fmla="*/ 0 h 29"/>
                  <a:gd name="T4" fmla="*/ 39 w 39"/>
                  <a:gd name="T5" fmla="*/ 10 h 29"/>
                  <a:gd name="T6" fmla="*/ 10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29" y="0"/>
                    </a:lnTo>
                    <a:lnTo>
                      <a:pt x="39" y="10"/>
                    </a:lnTo>
                    <a:lnTo>
                      <a:pt x="1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0" name="Rectangle 120"/>
              <p:cNvSpPr>
                <a:spLocks noChangeArrowheads="1"/>
              </p:cNvSpPr>
              <p:nvPr/>
            </p:nvSpPr>
            <p:spPr bwMode="auto">
              <a:xfrm>
                <a:off x="4378" y="712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1" name="Rectangle 121"/>
              <p:cNvSpPr>
                <a:spLocks noChangeArrowheads="1"/>
              </p:cNvSpPr>
              <p:nvPr/>
            </p:nvSpPr>
            <p:spPr bwMode="auto">
              <a:xfrm>
                <a:off x="4388" y="712"/>
                <a:ext cx="3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2" name="Rectangle 122"/>
              <p:cNvSpPr>
                <a:spLocks noChangeArrowheads="1"/>
              </p:cNvSpPr>
              <p:nvPr/>
            </p:nvSpPr>
            <p:spPr bwMode="auto">
              <a:xfrm>
                <a:off x="4427" y="712"/>
                <a:ext cx="1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3" name="Rectangle 123"/>
              <p:cNvSpPr>
                <a:spLocks noChangeArrowheads="1"/>
              </p:cNvSpPr>
              <p:nvPr/>
            </p:nvSpPr>
            <p:spPr bwMode="auto">
              <a:xfrm>
                <a:off x="4485" y="712"/>
                <a:ext cx="2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4" name="Freeform 124"/>
              <p:cNvSpPr>
                <a:spLocks/>
              </p:cNvSpPr>
              <p:nvPr/>
            </p:nvSpPr>
            <p:spPr bwMode="auto">
              <a:xfrm>
                <a:off x="4505" y="693"/>
                <a:ext cx="39" cy="29"/>
              </a:xfrm>
              <a:custGeom>
                <a:avLst/>
                <a:gdLst>
                  <a:gd name="T0" fmla="*/ 0 w 39"/>
                  <a:gd name="T1" fmla="*/ 19 h 29"/>
                  <a:gd name="T2" fmla="*/ 39 w 39"/>
                  <a:gd name="T3" fmla="*/ 0 h 29"/>
                  <a:gd name="T4" fmla="*/ 39 w 39"/>
                  <a:gd name="T5" fmla="*/ 9 h 29"/>
                  <a:gd name="T6" fmla="*/ 0 w 39"/>
                  <a:gd name="T7" fmla="*/ 29 h 29"/>
                  <a:gd name="T8" fmla="*/ 0 w 39"/>
                  <a:gd name="T9" fmla="*/ 1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0" y="19"/>
                    </a:moveTo>
                    <a:lnTo>
                      <a:pt x="39" y="0"/>
                    </a:lnTo>
                    <a:lnTo>
                      <a:pt x="39" y="9"/>
                    </a:lnTo>
                    <a:lnTo>
                      <a:pt x="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5" name="Rectangle 125"/>
              <p:cNvSpPr>
                <a:spLocks noChangeArrowheads="1"/>
              </p:cNvSpPr>
              <p:nvPr/>
            </p:nvSpPr>
            <p:spPr bwMode="auto">
              <a:xfrm>
                <a:off x="4544" y="693"/>
                <a:ext cx="1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6" name="Rectangle 126"/>
              <p:cNvSpPr>
                <a:spLocks noChangeArrowheads="1"/>
              </p:cNvSpPr>
              <p:nvPr/>
            </p:nvSpPr>
            <p:spPr bwMode="auto">
              <a:xfrm>
                <a:off x="4593" y="693"/>
                <a:ext cx="2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7" name="Rectangle 127"/>
              <p:cNvSpPr>
                <a:spLocks noChangeArrowheads="1"/>
              </p:cNvSpPr>
              <p:nvPr/>
            </p:nvSpPr>
            <p:spPr bwMode="auto">
              <a:xfrm>
                <a:off x="4622" y="693"/>
                <a:ext cx="3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8" name="Freeform 128"/>
              <p:cNvSpPr>
                <a:spLocks/>
              </p:cNvSpPr>
              <p:nvPr/>
            </p:nvSpPr>
            <p:spPr bwMode="auto">
              <a:xfrm>
                <a:off x="692" y="2244"/>
                <a:ext cx="3969" cy="293"/>
              </a:xfrm>
              <a:custGeom>
                <a:avLst/>
                <a:gdLst>
                  <a:gd name="T0" fmla="*/ 4 w 407"/>
                  <a:gd name="T1" fmla="*/ 19 h 30"/>
                  <a:gd name="T2" fmla="*/ 12 w 407"/>
                  <a:gd name="T3" fmla="*/ 20 h 30"/>
                  <a:gd name="T4" fmla="*/ 20 w 407"/>
                  <a:gd name="T5" fmla="*/ 23 h 30"/>
                  <a:gd name="T6" fmla="*/ 28 w 407"/>
                  <a:gd name="T7" fmla="*/ 24 h 30"/>
                  <a:gd name="T8" fmla="*/ 36 w 407"/>
                  <a:gd name="T9" fmla="*/ 22 h 30"/>
                  <a:gd name="T10" fmla="*/ 43 w 407"/>
                  <a:gd name="T11" fmla="*/ 23 h 30"/>
                  <a:gd name="T12" fmla="*/ 51 w 407"/>
                  <a:gd name="T13" fmla="*/ 22 h 30"/>
                  <a:gd name="T14" fmla="*/ 59 w 407"/>
                  <a:gd name="T15" fmla="*/ 20 h 30"/>
                  <a:gd name="T16" fmla="*/ 67 w 407"/>
                  <a:gd name="T17" fmla="*/ 22 h 30"/>
                  <a:gd name="T18" fmla="*/ 75 w 407"/>
                  <a:gd name="T19" fmla="*/ 24 h 30"/>
                  <a:gd name="T20" fmla="*/ 83 w 407"/>
                  <a:gd name="T21" fmla="*/ 26 h 30"/>
                  <a:gd name="T22" fmla="*/ 91 w 407"/>
                  <a:gd name="T23" fmla="*/ 23 h 30"/>
                  <a:gd name="T24" fmla="*/ 99 w 407"/>
                  <a:gd name="T25" fmla="*/ 26 h 30"/>
                  <a:gd name="T26" fmla="*/ 107 w 407"/>
                  <a:gd name="T27" fmla="*/ 26 h 30"/>
                  <a:gd name="T28" fmla="*/ 115 w 407"/>
                  <a:gd name="T29" fmla="*/ 20 h 30"/>
                  <a:gd name="T30" fmla="*/ 122 w 407"/>
                  <a:gd name="T31" fmla="*/ 20 h 30"/>
                  <a:gd name="T32" fmla="*/ 130 w 407"/>
                  <a:gd name="T33" fmla="*/ 18 h 30"/>
                  <a:gd name="T34" fmla="*/ 138 w 407"/>
                  <a:gd name="T35" fmla="*/ 18 h 30"/>
                  <a:gd name="T36" fmla="*/ 146 w 407"/>
                  <a:gd name="T37" fmla="*/ 25 h 30"/>
                  <a:gd name="T38" fmla="*/ 154 w 407"/>
                  <a:gd name="T39" fmla="*/ 26 h 30"/>
                  <a:gd name="T40" fmla="*/ 162 w 407"/>
                  <a:gd name="T41" fmla="*/ 23 h 30"/>
                  <a:gd name="T42" fmla="*/ 170 w 407"/>
                  <a:gd name="T43" fmla="*/ 17 h 30"/>
                  <a:gd name="T44" fmla="*/ 178 w 407"/>
                  <a:gd name="T45" fmla="*/ 18 h 30"/>
                  <a:gd name="T46" fmla="*/ 186 w 407"/>
                  <a:gd name="T47" fmla="*/ 21 h 30"/>
                  <a:gd name="T48" fmla="*/ 194 w 407"/>
                  <a:gd name="T49" fmla="*/ 21 h 30"/>
                  <a:gd name="T50" fmla="*/ 202 w 407"/>
                  <a:gd name="T51" fmla="*/ 23 h 30"/>
                  <a:gd name="T52" fmla="*/ 209 w 407"/>
                  <a:gd name="T53" fmla="*/ 23 h 30"/>
                  <a:gd name="T54" fmla="*/ 217 w 407"/>
                  <a:gd name="T55" fmla="*/ 28 h 30"/>
                  <a:gd name="T56" fmla="*/ 225 w 407"/>
                  <a:gd name="T57" fmla="*/ 29 h 30"/>
                  <a:gd name="T58" fmla="*/ 233 w 407"/>
                  <a:gd name="T59" fmla="*/ 26 h 30"/>
                  <a:gd name="T60" fmla="*/ 241 w 407"/>
                  <a:gd name="T61" fmla="*/ 23 h 30"/>
                  <a:gd name="T62" fmla="*/ 249 w 407"/>
                  <a:gd name="T63" fmla="*/ 21 h 30"/>
                  <a:gd name="T64" fmla="*/ 257 w 407"/>
                  <a:gd name="T65" fmla="*/ 20 h 30"/>
                  <a:gd name="T66" fmla="*/ 265 w 407"/>
                  <a:gd name="T67" fmla="*/ 20 h 30"/>
                  <a:gd name="T68" fmla="*/ 273 w 407"/>
                  <a:gd name="T69" fmla="*/ 20 h 30"/>
                  <a:gd name="T70" fmla="*/ 281 w 407"/>
                  <a:gd name="T71" fmla="*/ 16 h 30"/>
                  <a:gd name="T72" fmla="*/ 288 w 407"/>
                  <a:gd name="T73" fmla="*/ 5 h 30"/>
                  <a:gd name="T74" fmla="*/ 296 w 407"/>
                  <a:gd name="T75" fmla="*/ 3 h 30"/>
                  <a:gd name="T76" fmla="*/ 304 w 407"/>
                  <a:gd name="T77" fmla="*/ 4 h 30"/>
                  <a:gd name="T78" fmla="*/ 312 w 407"/>
                  <a:gd name="T79" fmla="*/ 3 h 30"/>
                  <a:gd name="T80" fmla="*/ 320 w 407"/>
                  <a:gd name="T81" fmla="*/ 0 h 30"/>
                  <a:gd name="T82" fmla="*/ 328 w 407"/>
                  <a:gd name="T83" fmla="*/ 3 h 30"/>
                  <a:gd name="T84" fmla="*/ 336 w 407"/>
                  <a:gd name="T85" fmla="*/ 9 h 30"/>
                  <a:gd name="T86" fmla="*/ 344 w 407"/>
                  <a:gd name="T87" fmla="*/ 17 h 30"/>
                  <a:gd name="T88" fmla="*/ 352 w 407"/>
                  <a:gd name="T89" fmla="*/ 22 h 30"/>
                  <a:gd name="T90" fmla="*/ 360 w 407"/>
                  <a:gd name="T91" fmla="*/ 26 h 30"/>
                  <a:gd name="T92" fmla="*/ 368 w 407"/>
                  <a:gd name="T93" fmla="*/ 25 h 30"/>
                  <a:gd name="T94" fmla="*/ 375 w 407"/>
                  <a:gd name="T95" fmla="*/ 21 h 30"/>
                  <a:gd name="T96" fmla="*/ 383 w 407"/>
                  <a:gd name="T97" fmla="*/ 17 h 30"/>
                  <a:gd name="T98" fmla="*/ 391 w 407"/>
                  <a:gd name="T99" fmla="*/ 17 h 30"/>
                  <a:gd name="T100" fmla="*/ 399 w 407"/>
                  <a:gd name="T101" fmla="*/ 15 h 30"/>
                  <a:gd name="T102" fmla="*/ 407 w 407"/>
                  <a:gd name="T103" fmla="*/ 13 h 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07"/>
                  <a:gd name="T157" fmla="*/ 0 h 30"/>
                  <a:gd name="T158" fmla="*/ 407 w 407"/>
                  <a:gd name="T159" fmla="*/ 30 h 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07" h="30">
                    <a:moveTo>
                      <a:pt x="0" y="20"/>
                    </a:moveTo>
                    <a:lnTo>
                      <a:pt x="4" y="19"/>
                    </a:lnTo>
                    <a:lnTo>
                      <a:pt x="8" y="18"/>
                    </a:lnTo>
                    <a:lnTo>
                      <a:pt x="12" y="20"/>
                    </a:lnTo>
                    <a:lnTo>
                      <a:pt x="16" y="21"/>
                    </a:lnTo>
                    <a:lnTo>
                      <a:pt x="20" y="23"/>
                    </a:lnTo>
                    <a:lnTo>
                      <a:pt x="24" y="24"/>
                    </a:lnTo>
                    <a:lnTo>
                      <a:pt x="28" y="24"/>
                    </a:lnTo>
                    <a:lnTo>
                      <a:pt x="32" y="21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3" y="23"/>
                    </a:lnTo>
                    <a:lnTo>
                      <a:pt x="47" y="23"/>
                    </a:lnTo>
                    <a:lnTo>
                      <a:pt x="51" y="22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3" y="20"/>
                    </a:lnTo>
                    <a:lnTo>
                      <a:pt x="67" y="22"/>
                    </a:lnTo>
                    <a:lnTo>
                      <a:pt x="71" y="23"/>
                    </a:lnTo>
                    <a:lnTo>
                      <a:pt x="75" y="24"/>
                    </a:lnTo>
                    <a:lnTo>
                      <a:pt x="79" y="26"/>
                    </a:lnTo>
                    <a:lnTo>
                      <a:pt x="83" y="26"/>
                    </a:lnTo>
                    <a:lnTo>
                      <a:pt x="87" y="26"/>
                    </a:lnTo>
                    <a:lnTo>
                      <a:pt x="91" y="23"/>
                    </a:lnTo>
                    <a:lnTo>
                      <a:pt x="95" y="25"/>
                    </a:lnTo>
                    <a:lnTo>
                      <a:pt x="99" y="26"/>
                    </a:lnTo>
                    <a:lnTo>
                      <a:pt x="103" y="26"/>
                    </a:lnTo>
                    <a:lnTo>
                      <a:pt x="107" y="26"/>
                    </a:lnTo>
                    <a:lnTo>
                      <a:pt x="111" y="21"/>
                    </a:lnTo>
                    <a:lnTo>
                      <a:pt x="115" y="20"/>
                    </a:lnTo>
                    <a:lnTo>
                      <a:pt x="119" y="20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30" y="18"/>
                    </a:lnTo>
                    <a:lnTo>
                      <a:pt x="134" y="18"/>
                    </a:lnTo>
                    <a:lnTo>
                      <a:pt x="138" y="18"/>
                    </a:lnTo>
                    <a:lnTo>
                      <a:pt x="142" y="19"/>
                    </a:lnTo>
                    <a:lnTo>
                      <a:pt x="146" y="25"/>
                    </a:lnTo>
                    <a:lnTo>
                      <a:pt x="150" y="25"/>
                    </a:lnTo>
                    <a:lnTo>
                      <a:pt x="154" y="26"/>
                    </a:lnTo>
                    <a:lnTo>
                      <a:pt x="158" y="23"/>
                    </a:lnTo>
                    <a:lnTo>
                      <a:pt x="162" y="23"/>
                    </a:lnTo>
                    <a:lnTo>
                      <a:pt x="166" y="23"/>
                    </a:lnTo>
                    <a:lnTo>
                      <a:pt x="170" y="17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82" y="20"/>
                    </a:lnTo>
                    <a:lnTo>
                      <a:pt x="186" y="21"/>
                    </a:lnTo>
                    <a:lnTo>
                      <a:pt x="190" y="22"/>
                    </a:lnTo>
                    <a:lnTo>
                      <a:pt x="194" y="21"/>
                    </a:lnTo>
                    <a:lnTo>
                      <a:pt x="198" y="21"/>
                    </a:lnTo>
                    <a:lnTo>
                      <a:pt x="202" y="23"/>
                    </a:lnTo>
                    <a:lnTo>
                      <a:pt x="205" y="23"/>
                    </a:lnTo>
                    <a:lnTo>
                      <a:pt x="209" y="23"/>
                    </a:lnTo>
                    <a:lnTo>
                      <a:pt x="213" y="28"/>
                    </a:lnTo>
                    <a:lnTo>
                      <a:pt x="217" y="28"/>
                    </a:lnTo>
                    <a:lnTo>
                      <a:pt x="221" y="30"/>
                    </a:lnTo>
                    <a:lnTo>
                      <a:pt x="225" y="29"/>
                    </a:lnTo>
                    <a:lnTo>
                      <a:pt x="229" y="29"/>
                    </a:lnTo>
                    <a:lnTo>
                      <a:pt x="233" y="26"/>
                    </a:lnTo>
                    <a:lnTo>
                      <a:pt x="237" y="24"/>
                    </a:lnTo>
                    <a:lnTo>
                      <a:pt x="241" y="23"/>
                    </a:lnTo>
                    <a:lnTo>
                      <a:pt x="245" y="22"/>
                    </a:lnTo>
                    <a:lnTo>
                      <a:pt x="249" y="21"/>
                    </a:lnTo>
                    <a:lnTo>
                      <a:pt x="253" y="21"/>
                    </a:lnTo>
                    <a:lnTo>
                      <a:pt x="257" y="20"/>
                    </a:lnTo>
                    <a:lnTo>
                      <a:pt x="261" y="19"/>
                    </a:lnTo>
                    <a:lnTo>
                      <a:pt x="265" y="20"/>
                    </a:lnTo>
                    <a:lnTo>
                      <a:pt x="269" y="20"/>
                    </a:lnTo>
                    <a:lnTo>
                      <a:pt x="273" y="20"/>
                    </a:lnTo>
                    <a:lnTo>
                      <a:pt x="277" y="17"/>
                    </a:lnTo>
                    <a:lnTo>
                      <a:pt x="281" y="16"/>
                    </a:lnTo>
                    <a:lnTo>
                      <a:pt x="285" y="12"/>
                    </a:lnTo>
                    <a:lnTo>
                      <a:pt x="288" y="5"/>
                    </a:lnTo>
                    <a:lnTo>
                      <a:pt x="292" y="3"/>
                    </a:lnTo>
                    <a:lnTo>
                      <a:pt x="296" y="3"/>
                    </a:lnTo>
                    <a:lnTo>
                      <a:pt x="300" y="4"/>
                    </a:lnTo>
                    <a:lnTo>
                      <a:pt x="304" y="4"/>
                    </a:lnTo>
                    <a:lnTo>
                      <a:pt x="308" y="3"/>
                    </a:lnTo>
                    <a:lnTo>
                      <a:pt x="312" y="3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3"/>
                    </a:lnTo>
                    <a:lnTo>
                      <a:pt x="328" y="3"/>
                    </a:lnTo>
                    <a:lnTo>
                      <a:pt x="332" y="6"/>
                    </a:lnTo>
                    <a:lnTo>
                      <a:pt x="336" y="9"/>
                    </a:lnTo>
                    <a:lnTo>
                      <a:pt x="340" y="9"/>
                    </a:lnTo>
                    <a:lnTo>
                      <a:pt x="344" y="17"/>
                    </a:lnTo>
                    <a:lnTo>
                      <a:pt x="348" y="22"/>
                    </a:lnTo>
                    <a:lnTo>
                      <a:pt x="352" y="22"/>
                    </a:lnTo>
                    <a:lnTo>
                      <a:pt x="356" y="23"/>
                    </a:lnTo>
                    <a:lnTo>
                      <a:pt x="360" y="26"/>
                    </a:lnTo>
                    <a:lnTo>
                      <a:pt x="364" y="25"/>
                    </a:lnTo>
                    <a:lnTo>
                      <a:pt x="368" y="25"/>
                    </a:lnTo>
                    <a:lnTo>
                      <a:pt x="371" y="24"/>
                    </a:lnTo>
                    <a:lnTo>
                      <a:pt x="375" y="21"/>
                    </a:lnTo>
                    <a:lnTo>
                      <a:pt x="379" y="17"/>
                    </a:lnTo>
                    <a:lnTo>
                      <a:pt x="383" y="17"/>
                    </a:lnTo>
                    <a:lnTo>
                      <a:pt x="387" y="17"/>
                    </a:lnTo>
                    <a:lnTo>
                      <a:pt x="391" y="17"/>
                    </a:lnTo>
                    <a:lnTo>
                      <a:pt x="395" y="15"/>
                    </a:lnTo>
                    <a:lnTo>
                      <a:pt x="399" y="15"/>
                    </a:lnTo>
                    <a:lnTo>
                      <a:pt x="403" y="15"/>
                    </a:lnTo>
                    <a:lnTo>
                      <a:pt x="407" y="13"/>
                    </a:lnTo>
                  </a:path>
                </a:pathLst>
              </a:custGeom>
              <a:noFill/>
              <a:ln w="6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9" name="Rectangle 129"/>
              <p:cNvSpPr>
                <a:spLocks noChangeArrowheads="1"/>
              </p:cNvSpPr>
              <p:nvPr/>
            </p:nvSpPr>
            <p:spPr bwMode="auto">
              <a:xfrm>
                <a:off x="673" y="2420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0" name="Rectangle 130"/>
              <p:cNvSpPr>
                <a:spLocks noChangeArrowheads="1"/>
              </p:cNvSpPr>
              <p:nvPr/>
            </p:nvSpPr>
            <p:spPr bwMode="auto">
              <a:xfrm>
                <a:off x="712" y="2410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1" name="Rectangle 131"/>
              <p:cNvSpPr>
                <a:spLocks noChangeArrowheads="1"/>
              </p:cNvSpPr>
              <p:nvPr/>
            </p:nvSpPr>
            <p:spPr bwMode="auto">
              <a:xfrm>
                <a:off x="751" y="2400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2" name="Rectangle 132"/>
              <p:cNvSpPr>
                <a:spLocks noChangeArrowheads="1"/>
              </p:cNvSpPr>
              <p:nvPr/>
            </p:nvSpPr>
            <p:spPr bwMode="auto">
              <a:xfrm>
                <a:off x="790" y="2381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3" name="Rectangle 133"/>
              <p:cNvSpPr>
                <a:spLocks noChangeArrowheads="1"/>
              </p:cNvSpPr>
              <p:nvPr/>
            </p:nvSpPr>
            <p:spPr bwMode="auto">
              <a:xfrm>
                <a:off x="829" y="2361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4" name="Rectangle 134"/>
              <p:cNvSpPr>
                <a:spLocks noChangeArrowheads="1"/>
              </p:cNvSpPr>
              <p:nvPr/>
            </p:nvSpPr>
            <p:spPr bwMode="auto">
              <a:xfrm>
                <a:off x="868" y="2342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5" name="Rectangle 135"/>
              <p:cNvSpPr>
                <a:spLocks noChangeArrowheads="1"/>
              </p:cNvSpPr>
              <p:nvPr/>
            </p:nvSpPr>
            <p:spPr bwMode="auto">
              <a:xfrm>
                <a:off x="907" y="2312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6" name="Rectangle 136"/>
              <p:cNvSpPr>
                <a:spLocks noChangeArrowheads="1"/>
              </p:cNvSpPr>
              <p:nvPr/>
            </p:nvSpPr>
            <p:spPr bwMode="auto">
              <a:xfrm>
                <a:off x="946" y="2312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7" name="Rectangle 137"/>
              <p:cNvSpPr>
                <a:spLocks noChangeArrowheads="1"/>
              </p:cNvSpPr>
              <p:nvPr/>
            </p:nvSpPr>
            <p:spPr bwMode="auto">
              <a:xfrm>
                <a:off x="985" y="2254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8" name="Rectangle 138"/>
              <p:cNvSpPr>
                <a:spLocks noChangeArrowheads="1"/>
              </p:cNvSpPr>
              <p:nvPr/>
            </p:nvSpPr>
            <p:spPr bwMode="auto">
              <a:xfrm>
                <a:off x="1024" y="2244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9" name="Rectangle 139"/>
              <p:cNvSpPr>
                <a:spLocks noChangeArrowheads="1"/>
              </p:cNvSpPr>
              <p:nvPr/>
            </p:nvSpPr>
            <p:spPr bwMode="auto">
              <a:xfrm>
                <a:off x="1053" y="2234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0" name="Rectangle 140"/>
              <p:cNvSpPr>
                <a:spLocks noChangeArrowheads="1"/>
              </p:cNvSpPr>
              <p:nvPr/>
            </p:nvSpPr>
            <p:spPr bwMode="auto">
              <a:xfrm>
                <a:off x="1092" y="2195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1" name="Rectangle 141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2" name="Rectangle 142"/>
              <p:cNvSpPr>
                <a:spLocks noChangeArrowheads="1"/>
              </p:cNvSpPr>
              <p:nvPr/>
            </p:nvSpPr>
            <p:spPr bwMode="auto">
              <a:xfrm>
                <a:off x="1170" y="2166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3" name="Rectangle 143"/>
              <p:cNvSpPr>
                <a:spLocks noChangeArrowheads="1"/>
              </p:cNvSpPr>
              <p:nvPr/>
            </p:nvSpPr>
            <p:spPr bwMode="auto">
              <a:xfrm>
                <a:off x="1209" y="2117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4" name="Rectangle 144"/>
              <p:cNvSpPr>
                <a:spLocks noChangeArrowheads="1"/>
              </p:cNvSpPr>
              <p:nvPr/>
            </p:nvSpPr>
            <p:spPr bwMode="auto">
              <a:xfrm>
                <a:off x="1248" y="2107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5" name="Rectangle 145"/>
              <p:cNvSpPr>
                <a:spLocks noChangeArrowheads="1"/>
              </p:cNvSpPr>
              <p:nvPr/>
            </p:nvSpPr>
            <p:spPr bwMode="auto">
              <a:xfrm>
                <a:off x="1287" y="2107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6" name="Rectangle 146"/>
              <p:cNvSpPr>
                <a:spLocks noChangeArrowheads="1"/>
              </p:cNvSpPr>
              <p:nvPr/>
            </p:nvSpPr>
            <p:spPr bwMode="auto">
              <a:xfrm>
                <a:off x="1326" y="2088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7" name="Rectangle 147"/>
              <p:cNvSpPr>
                <a:spLocks noChangeArrowheads="1"/>
              </p:cNvSpPr>
              <p:nvPr/>
            </p:nvSpPr>
            <p:spPr bwMode="auto">
              <a:xfrm>
                <a:off x="1365" y="2078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8" name="Rectangle 148"/>
              <p:cNvSpPr>
                <a:spLocks noChangeArrowheads="1"/>
              </p:cNvSpPr>
              <p:nvPr/>
            </p:nvSpPr>
            <p:spPr bwMode="auto">
              <a:xfrm>
                <a:off x="1404" y="2068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9" name="Rectangle 149"/>
              <p:cNvSpPr>
                <a:spLocks noChangeArrowheads="1"/>
              </p:cNvSpPr>
              <p:nvPr/>
            </p:nvSpPr>
            <p:spPr bwMode="auto">
              <a:xfrm>
                <a:off x="1443" y="2049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0" name="Rectangle 150"/>
              <p:cNvSpPr>
                <a:spLocks noChangeArrowheads="1"/>
              </p:cNvSpPr>
              <p:nvPr/>
            </p:nvSpPr>
            <p:spPr bwMode="auto">
              <a:xfrm>
                <a:off x="1482" y="2049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1" name="Rectangle 151"/>
              <p:cNvSpPr>
                <a:spLocks noChangeArrowheads="1"/>
              </p:cNvSpPr>
              <p:nvPr/>
            </p:nvSpPr>
            <p:spPr bwMode="auto">
              <a:xfrm>
                <a:off x="1521" y="2049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2" name="Rectangle 152"/>
              <p:cNvSpPr>
                <a:spLocks noChangeArrowheads="1"/>
              </p:cNvSpPr>
              <p:nvPr/>
            </p:nvSpPr>
            <p:spPr bwMode="auto">
              <a:xfrm>
                <a:off x="1560" y="1990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3" name="Rectangle 153"/>
              <p:cNvSpPr>
                <a:spLocks noChangeArrowheads="1"/>
              </p:cNvSpPr>
              <p:nvPr/>
            </p:nvSpPr>
            <p:spPr bwMode="auto">
              <a:xfrm>
                <a:off x="1599" y="1961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4" name="Rectangle 154"/>
              <p:cNvSpPr>
                <a:spLocks noChangeArrowheads="1"/>
              </p:cNvSpPr>
              <p:nvPr/>
            </p:nvSpPr>
            <p:spPr bwMode="auto">
              <a:xfrm>
                <a:off x="1638" y="1951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5" name="Rectangle 155"/>
              <p:cNvSpPr>
                <a:spLocks noChangeArrowheads="1"/>
              </p:cNvSpPr>
              <p:nvPr/>
            </p:nvSpPr>
            <p:spPr bwMode="auto">
              <a:xfrm>
                <a:off x="1677" y="1951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6" name="Rectangle 156"/>
              <p:cNvSpPr>
                <a:spLocks noChangeArrowheads="1"/>
              </p:cNvSpPr>
              <p:nvPr/>
            </p:nvSpPr>
            <p:spPr bwMode="auto">
              <a:xfrm>
                <a:off x="1716" y="1951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7" name="Rectangle 157"/>
              <p:cNvSpPr>
                <a:spLocks noChangeArrowheads="1"/>
              </p:cNvSpPr>
              <p:nvPr/>
            </p:nvSpPr>
            <p:spPr bwMode="auto">
              <a:xfrm>
                <a:off x="1755" y="1844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8" name="Rectangle 158"/>
              <p:cNvSpPr>
                <a:spLocks noChangeArrowheads="1"/>
              </p:cNvSpPr>
              <p:nvPr/>
            </p:nvSpPr>
            <p:spPr bwMode="auto">
              <a:xfrm>
                <a:off x="1794" y="1805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9" name="Rectangle 159"/>
              <p:cNvSpPr>
                <a:spLocks noChangeArrowheads="1"/>
              </p:cNvSpPr>
              <p:nvPr/>
            </p:nvSpPr>
            <p:spPr bwMode="auto">
              <a:xfrm>
                <a:off x="1833" y="1805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0" name="Rectangle 160"/>
              <p:cNvSpPr>
                <a:spLocks noChangeArrowheads="1"/>
              </p:cNvSpPr>
              <p:nvPr/>
            </p:nvSpPr>
            <p:spPr bwMode="auto">
              <a:xfrm>
                <a:off x="1862" y="1805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1" name="Rectangle 161"/>
              <p:cNvSpPr>
                <a:spLocks noChangeArrowheads="1"/>
              </p:cNvSpPr>
              <p:nvPr/>
            </p:nvSpPr>
            <p:spPr bwMode="auto">
              <a:xfrm>
                <a:off x="1901" y="1766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2" name="Rectangle 162"/>
              <p:cNvSpPr>
                <a:spLocks noChangeArrowheads="1"/>
              </p:cNvSpPr>
              <p:nvPr/>
            </p:nvSpPr>
            <p:spPr bwMode="auto">
              <a:xfrm>
                <a:off x="1940" y="1766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3" name="Rectangle 163"/>
              <p:cNvSpPr>
                <a:spLocks noChangeArrowheads="1"/>
              </p:cNvSpPr>
              <p:nvPr/>
            </p:nvSpPr>
            <p:spPr bwMode="auto">
              <a:xfrm>
                <a:off x="1979" y="1746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4" name="Rectangle 164"/>
              <p:cNvSpPr>
                <a:spLocks noChangeArrowheads="1"/>
              </p:cNvSpPr>
              <p:nvPr/>
            </p:nvSpPr>
            <p:spPr bwMode="auto">
              <a:xfrm>
                <a:off x="2018" y="1737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5" name="Rectangle 165"/>
              <p:cNvSpPr>
                <a:spLocks noChangeArrowheads="1"/>
              </p:cNvSpPr>
              <p:nvPr/>
            </p:nvSpPr>
            <p:spPr bwMode="auto">
              <a:xfrm>
                <a:off x="2057" y="1737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6" name="Rectangle 166"/>
              <p:cNvSpPr>
                <a:spLocks noChangeArrowheads="1"/>
              </p:cNvSpPr>
              <p:nvPr/>
            </p:nvSpPr>
            <p:spPr bwMode="auto">
              <a:xfrm>
                <a:off x="2096" y="1737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7" name="Rectangle 167"/>
              <p:cNvSpPr>
                <a:spLocks noChangeArrowheads="1"/>
              </p:cNvSpPr>
              <p:nvPr/>
            </p:nvSpPr>
            <p:spPr bwMode="auto">
              <a:xfrm>
                <a:off x="2135" y="1737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8" name="Rectangle 168"/>
              <p:cNvSpPr>
                <a:spLocks noChangeArrowheads="1"/>
              </p:cNvSpPr>
              <p:nvPr/>
            </p:nvSpPr>
            <p:spPr bwMode="auto">
              <a:xfrm>
                <a:off x="2174" y="1727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9" name="Rectangle 169"/>
              <p:cNvSpPr>
                <a:spLocks noChangeArrowheads="1"/>
              </p:cNvSpPr>
              <p:nvPr/>
            </p:nvSpPr>
            <p:spPr bwMode="auto">
              <a:xfrm>
                <a:off x="2213" y="1707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0" name="Rectangle 170"/>
              <p:cNvSpPr>
                <a:spLocks noChangeArrowheads="1"/>
              </p:cNvSpPr>
              <p:nvPr/>
            </p:nvSpPr>
            <p:spPr bwMode="auto">
              <a:xfrm>
                <a:off x="2252" y="1707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1" name="Rectangle 171"/>
              <p:cNvSpPr>
                <a:spLocks noChangeArrowheads="1"/>
              </p:cNvSpPr>
              <p:nvPr/>
            </p:nvSpPr>
            <p:spPr bwMode="auto">
              <a:xfrm>
                <a:off x="2291" y="1707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2" name="Rectangle 172"/>
              <p:cNvSpPr>
                <a:spLocks noChangeArrowheads="1"/>
              </p:cNvSpPr>
              <p:nvPr/>
            </p:nvSpPr>
            <p:spPr bwMode="auto">
              <a:xfrm>
                <a:off x="2330" y="1649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3" name="Rectangle 173"/>
              <p:cNvSpPr>
                <a:spLocks noChangeArrowheads="1"/>
              </p:cNvSpPr>
              <p:nvPr/>
            </p:nvSpPr>
            <p:spPr bwMode="auto">
              <a:xfrm>
                <a:off x="2369" y="1639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4" name="Rectangle 174"/>
              <p:cNvSpPr>
                <a:spLocks noChangeArrowheads="1"/>
              </p:cNvSpPr>
              <p:nvPr/>
            </p:nvSpPr>
            <p:spPr bwMode="auto">
              <a:xfrm>
                <a:off x="2408" y="1639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5" name="Rectangle 175"/>
              <p:cNvSpPr>
                <a:spLocks noChangeArrowheads="1"/>
              </p:cNvSpPr>
              <p:nvPr/>
            </p:nvSpPr>
            <p:spPr bwMode="auto">
              <a:xfrm>
                <a:off x="2447" y="1600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6" name="Rectangle 176"/>
              <p:cNvSpPr>
                <a:spLocks noChangeArrowheads="1"/>
              </p:cNvSpPr>
              <p:nvPr/>
            </p:nvSpPr>
            <p:spPr bwMode="auto">
              <a:xfrm>
                <a:off x="2486" y="1590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7" name="Rectangle 177"/>
              <p:cNvSpPr>
                <a:spLocks noChangeArrowheads="1"/>
              </p:cNvSpPr>
              <p:nvPr/>
            </p:nvSpPr>
            <p:spPr bwMode="auto">
              <a:xfrm>
                <a:off x="2525" y="1590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8" name="Rectangle 178"/>
              <p:cNvSpPr>
                <a:spLocks noChangeArrowheads="1"/>
              </p:cNvSpPr>
              <p:nvPr/>
            </p:nvSpPr>
            <p:spPr bwMode="auto">
              <a:xfrm>
                <a:off x="2564" y="1571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9" name="Rectangle 179"/>
              <p:cNvSpPr>
                <a:spLocks noChangeArrowheads="1"/>
              </p:cNvSpPr>
              <p:nvPr/>
            </p:nvSpPr>
            <p:spPr bwMode="auto">
              <a:xfrm>
                <a:off x="2603" y="1561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0" name="Rectangle 180"/>
              <p:cNvSpPr>
                <a:spLocks noChangeArrowheads="1"/>
              </p:cNvSpPr>
              <p:nvPr/>
            </p:nvSpPr>
            <p:spPr bwMode="auto">
              <a:xfrm>
                <a:off x="2642" y="1542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1" name="Rectangle 181"/>
              <p:cNvSpPr>
                <a:spLocks noChangeArrowheads="1"/>
              </p:cNvSpPr>
              <p:nvPr/>
            </p:nvSpPr>
            <p:spPr bwMode="auto">
              <a:xfrm>
                <a:off x="2672" y="1542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2" name="Rectangle 182"/>
              <p:cNvSpPr>
                <a:spLocks noChangeArrowheads="1"/>
              </p:cNvSpPr>
              <p:nvPr/>
            </p:nvSpPr>
            <p:spPr bwMode="auto">
              <a:xfrm>
                <a:off x="2711" y="1532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3" name="Rectangle 183"/>
              <p:cNvSpPr>
                <a:spLocks noChangeArrowheads="1"/>
              </p:cNvSpPr>
              <p:nvPr/>
            </p:nvSpPr>
            <p:spPr bwMode="auto">
              <a:xfrm>
                <a:off x="2750" y="1493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4" name="Rectangle 184"/>
              <p:cNvSpPr>
                <a:spLocks noChangeArrowheads="1"/>
              </p:cNvSpPr>
              <p:nvPr/>
            </p:nvSpPr>
            <p:spPr bwMode="auto">
              <a:xfrm>
                <a:off x="2789" y="1493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5" name="Rectangle 185"/>
              <p:cNvSpPr>
                <a:spLocks noChangeArrowheads="1"/>
              </p:cNvSpPr>
              <p:nvPr/>
            </p:nvSpPr>
            <p:spPr bwMode="auto">
              <a:xfrm>
                <a:off x="2828" y="1473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6" name="Rectangle 186"/>
              <p:cNvSpPr>
                <a:spLocks noChangeArrowheads="1"/>
              </p:cNvSpPr>
              <p:nvPr/>
            </p:nvSpPr>
            <p:spPr bwMode="auto">
              <a:xfrm>
                <a:off x="2867" y="1454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7" name="Rectangle 187"/>
              <p:cNvSpPr>
                <a:spLocks noChangeArrowheads="1"/>
              </p:cNvSpPr>
              <p:nvPr/>
            </p:nvSpPr>
            <p:spPr bwMode="auto">
              <a:xfrm>
                <a:off x="2906" y="1454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8" name="Rectangle 188"/>
              <p:cNvSpPr>
                <a:spLocks noChangeArrowheads="1"/>
              </p:cNvSpPr>
              <p:nvPr/>
            </p:nvSpPr>
            <p:spPr bwMode="auto">
              <a:xfrm>
                <a:off x="2945" y="1395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9" name="Rectangle 189"/>
              <p:cNvSpPr>
                <a:spLocks noChangeArrowheads="1"/>
              </p:cNvSpPr>
              <p:nvPr/>
            </p:nvSpPr>
            <p:spPr bwMode="auto">
              <a:xfrm>
                <a:off x="2984" y="1346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0" name="Rectangle 190"/>
              <p:cNvSpPr>
                <a:spLocks noChangeArrowheads="1"/>
              </p:cNvSpPr>
              <p:nvPr/>
            </p:nvSpPr>
            <p:spPr bwMode="auto">
              <a:xfrm>
                <a:off x="3023" y="1337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1" name="Rectangle 191"/>
              <p:cNvSpPr>
                <a:spLocks noChangeArrowheads="1"/>
              </p:cNvSpPr>
              <p:nvPr/>
            </p:nvSpPr>
            <p:spPr bwMode="auto">
              <a:xfrm>
                <a:off x="3062" y="1307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2" name="Rectangle 192"/>
              <p:cNvSpPr>
                <a:spLocks noChangeArrowheads="1"/>
              </p:cNvSpPr>
              <p:nvPr/>
            </p:nvSpPr>
            <p:spPr bwMode="auto">
              <a:xfrm>
                <a:off x="3101" y="1288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3" name="Rectangle 193"/>
              <p:cNvSpPr>
                <a:spLocks noChangeArrowheads="1"/>
              </p:cNvSpPr>
              <p:nvPr/>
            </p:nvSpPr>
            <p:spPr bwMode="auto">
              <a:xfrm>
                <a:off x="3140" y="1288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4" name="Rectangle 194"/>
              <p:cNvSpPr>
                <a:spLocks noChangeArrowheads="1"/>
              </p:cNvSpPr>
              <p:nvPr/>
            </p:nvSpPr>
            <p:spPr bwMode="auto">
              <a:xfrm>
                <a:off x="3179" y="1259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5" name="Rectangle 195"/>
              <p:cNvSpPr>
                <a:spLocks noChangeArrowheads="1"/>
              </p:cNvSpPr>
              <p:nvPr/>
            </p:nvSpPr>
            <p:spPr bwMode="auto">
              <a:xfrm>
                <a:off x="3218" y="1249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6" name="Rectangle 196"/>
              <p:cNvSpPr>
                <a:spLocks noChangeArrowheads="1"/>
              </p:cNvSpPr>
              <p:nvPr/>
            </p:nvSpPr>
            <p:spPr bwMode="auto">
              <a:xfrm>
                <a:off x="3257" y="1220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7" name="Rectangle 197"/>
              <p:cNvSpPr>
                <a:spLocks noChangeArrowheads="1"/>
              </p:cNvSpPr>
              <p:nvPr/>
            </p:nvSpPr>
            <p:spPr bwMode="auto">
              <a:xfrm>
                <a:off x="3296" y="1210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8" name="Rectangle 198"/>
              <p:cNvSpPr>
                <a:spLocks noChangeArrowheads="1"/>
              </p:cNvSpPr>
              <p:nvPr/>
            </p:nvSpPr>
            <p:spPr bwMode="auto">
              <a:xfrm>
                <a:off x="3335" y="1200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9" name="Rectangle 199"/>
              <p:cNvSpPr>
                <a:spLocks noChangeArrowheads="1"/>
              </p:cNvSpPr>
              <p:nvPr/>
            </p:nvSpPr>
            <p:spPr bwMode="auto">
              <a:xfrm>
                <a:off x="3374" y="1181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0" name="Rectangle 200"/>
              <p:cNvSpPr>
                <a:spLocks noChangeArrowheads="1"/>
              </p:cNvSpPr>
              <p:nvPr/>
            </p:nvSpPr>
            <p:spPr bwMode="auto">
              <a:xfrm>
                <a:off x="3413" y="1161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1" name="Rectangle 201"/>
              <p:cNvSpPr>
                <a:spLocks noChangeArrowheads="1"/>
              </p:cNvSpPr>
              <p:nvPr/>
            </p:nvSpPr>
            <p:spPr bwMode="auto">
              <a:xfrm>
                <a:off x="3452" y="1122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2" name="Rectangle 202"/>
              <p:cNvSpPr>
                <a:spLocks noChangeArrowheads="1"/>
              </p:cNvSpPr>
              <p:nvPr/>
            </p:nvSpPr>
            <p:spPr bwMode="auto">
              <a:xfrm>
                <a:off x="3481" y="1054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3" name="Rectangle 203"/>
              <p:cNvSpPr>
                <a:spLocks noChangeArrowheads="1"/>
              </p:cNvSpPr>
              <p:nvPr/>
            </p:nvSpPr>
            <p:spPr bwMode="auto">
              <a:xfrm>
                <a:off x="3520" y="1044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4" name="Rectangle 204"/>
              <p:cNvSpPr>
                <a:spLocks noChangeArrowheads="1"/>
              </p:cNvSpPr>
              <p:nvPr/>
            </p:nvSpPr>
            <p:spPr bwMode="auto">
              <a:xfrm>
                <a:off x="3559" y="1024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5" name="Rectangle 205"/>
              <p:cNvSpPr>
                <a:spLocks noChangeArrowheads="1"/>
              </p:cNvSpPr>
              <p:nvPr/>
            </p:nvSpPr>
            <p:spPr bwMode="auto">
              <a:xfrm>
                <a:off x="3598" y="1015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6" name="Rectangle 206"/>
              <p:cNvSpPr>
                <a:spLocks noChangeArrowheads="1"/>
              </p:cNvSpPr>
              <p:nvPr/>
            </p:nvSpPr>
            <p:spPr bwMode="auto">
              <a:xfrm>
                <a:off x="3637" y="1015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7" name="Rectangle 207"/>
              <p:cNvSpPr>
                <a:spLocks noChangeArrowheads="1"/>
              </p:cNvSpPr>
              <p:nvPr/>
            </p:nvSpPr>
            <p:spPr bwMode="auto">
              <a:xfrm>
                <a:off x="3676" y="995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46" name="Rectangle 208"/>
            <p:cNvSpPr>
              <a:spLocks noChangeArrowheads="1"/>
            </p:cNvSpPr>
            <p:nvPr/>
          </p:nvSpPr>
          <p:spPr bwMode="auto">
            <a:xfrm>
              <a:off x="3715" y="976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Rectangle 209"/>
            <p:cNvSpPr>
              <a:spLocks noChangeArrowheads="1"/>
            </p:cNvSpPr>
            <p:nvPr/>
          </p:nvSpPr>
          <p:spPr bwMode="auto">
            <a:xfrm>
              <a:off x="3754" y="917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Rectangle 210"/>
            <p:cNvSpPr>
              <a:spLocks noChangeArrowheads="1"/>
            </p:cNvSpPr>
            <p:nvPr/>
          </p:nvSpPr>
          <p:spPr bwMode="auto">
            <a:xfrm>
              <a:off x="3793" y="907"/>
              <a:ext cx="29" cy="30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Rectangle 211"/>
            <p:cNvSpPr>
              <a:spLocks noChangeArrowheads="1"/>
            </p:cNvSpPr>
            <p:nvPr/>
          </p:nvSpPr>
          <p:spPr bwMode="auto">
            <a:xfrm>
              <a:off x="3832" y="898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Rectangle 212"/>
            <p:cNvSpPr>
              <a:spLocks noChangeArrowheads="1"/>
            </p:cNvSpPr>
            <p:nvPr/>
          </p:nvSpPr>
          <p:spPr bwMode="auto">
            <a:xfrm>
              <a:off x="3871" y="898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Rectangle 213"/>
            <p:cNvSpPr>
              <a:spLocks noChangeArrowheads="1"/>
            </p:cNvSpPr>
            <p:nvPr/>
          </p:nvSpPr>
          <p:spPr bwMode="auto">
            <a:xfrm>
              <a:off x="3910" y="878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Rectangle 214"/>
            <p:cNvSpPr>
              <a:spLocks noChangeArrowheads="1"/>
            </p:cNvSpPr>
            <p:nvPr/>
          </p:nvSpPr>
          <p:spPr bwMode="auto">
            <a:xfrm>
              <a:off x="3949" y="849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Rectangle 215"/>
            <p:cNvSpPr>
              <a:spLocks noChangeArrowheads="1"/>
            </p:cNvSpPr>
            <p:nvPr/>
          </p:nvSpPr>
          <p:spPr bwMode="auto">
            <a:xfrm>
              <a:off x="3988" y="849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Rectangle 216"/>
            <p:cNvSpPr>
              <a:spLocks noChangeArrowheads="1"/>
            </p:cNvSpPr>
            <p:nvPr/>
          </p:nvSpPr>
          <p:spPr bwMode="auto">
            <a:xfrm>
              <a:off x="4027" y="849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Rectangle 217"/>
            <p:cNvSpPr>
              <a:spLocks noChangeArrowheads="1"/>
            </p:cNvSpPr>
            <p:nvPr/>
          </p:nvSpPr>
          <p:spPr bwMode="auto">
            <a:xfrm>
              <a:off x="4066" y="849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Rectangle 218"/>
            <p:cNvSpPr>
              <a:spLocks noChangeArrowheads="1"/>
            </p:cNvSpPr>
            <p:nvPr/>
          </p:nvSpPr>
          <p:spPr bwMode="auto">
            <a:xfrm>
              <a:off x="4105" y="849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Rectangle 219"/>
            <p:cNvSpPr>
              <a:spLocks noChangeArrowheads="1"/>
            </p:cNvSpPr>
            <p:nvPr/>
          </p:nvSpPr>
          <p:spPr bwMode="auto">
            <a:xfrm>
              <a:off x="4144" y="839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Rectangle 220"/>
            <p:cNvSpPr>
              <a:spLocks noChangeArrowheads="1"/>
            </p:cNvSpPr>
            <p:nvPr/>
          </p:nvSpPr>
          <p:spPr bwMode="auto">
            <a:xfrm>
              <a:off x="4183" y="820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Rectangle 221"/>
            <p:cNvSpPr>
              <a:spLocks noChangeArrowheads="1"/>
            </p:cNvSpPr>
            <p:nvPr/>
          </p:nvSpPr>
          <p:spPr bwMode="auto">
            <a:xfrm>
              <a:off x="4222" y="810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Rectangle 222"/>
            <p:cNvSpPr>
              <a:spLocks noChangeArrowheads="1"/>
            </p:cNvSpPr>
            <p:nvPr/>
          </p:nvSpPr>
          <p:spPr bwMode="auto">
            <a:xfrm>
              <a:off x="4261" y="800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223"/>
            <p:cNvSpPr>
              <a:spLocks noChangeArrowheads="1"/>
            </p:cNvSpPr>
            <p:nvPr/>
          </p:nvSpPr>
          <p:spPr bwMode="auto">
            <a:xfrm>
              <a:off x="4290" y="790"/>
              <a:ext cx="30" cy="30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Rectangle 224"/>
            <p:cNvSpPr>
              <a:spLocks noChangeArrowheads="1"/>
            </p:cNvSpPr>
            <p:nvPr/>
          </p:nvSpPr>
          <p:spPr bwMode="auto">
            <a:xfrm>
              <a:off x="4329" y="732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225"/>
            <p:cNvSpPr>
              <a:spLocks noChangeArrowheads="1"/>
            </p:cNvSpPr>
            <p:nvPr/>
          </p:nvSpPr>
          <p:spPr bwMode="auto">
            <a:xfrm>
              <a:off x="4368" y="673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Rectangle 226"/>
            <p:cNvSpPr>
              <a:spLocks noChangeArrowheads="1"/>
            </p:cNvSpPr>
            <p:nvPr/>
          </p:nvSpPr>
          <p:spPr bwMode="auto">
            <a:xfrm>
              <a:off x="4407" y="673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Rectangle 227"/>
            <p:cNvSpPr>
              <a:spLocks noChangeArrowheads="1"/>
            </p:cNvSpPr>
            <p:nvPr/>
          </p:nvSpPr>
          <p:spPr bwMode="auto">
            <a:xfrm>
              <a:off x="4446" y="673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Rectangle 228"/>
            <p:cNvSpPr>
              <a:spLocks noChangeArrowheads="1"/>
            </p:cNvSpPr>
            <p:nvPr/>
          </p:nvSpPr>
          <p:spPr bwMode="auto">
            <a:xfrm>
              <a:off x="4485" y="673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Rectangle 229"/>
            <p:cNvSpPr>
              <a:spLocks noChangeArrowheads="1"/>
            </p:cNvSpPr>
            <p:nvPr/>
          </p:nvSpPr>
          <p:spPr bwMode="auto">
            <a:xfrm>
              <a:off x="4524" y="644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Rectangle 230"/>
            <p:cNvSpPr>
              <a:spLocks noChangeArrowheads="1"/>
            </p:cNvSpPr>
            <p:nvPr/>
          </p:nvSpPr>
          <p:spPr bwMode="auto">
            <a:xfrm>
              <a:off x="4563" y="644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Rectangle 231"/>
            <p:cNvSpPr>
              <a:spLocks noChangeArrowheads="1"/>
            </p:cNvSpPr>
            <p:nvPr/>
          </p:nvSpPr>
          <p:spPr bwMode="auto">
            <a:xfrm>
              <a:off x="4602" y="644"/>
              <a:ext cx="30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Rectangle 232"/>
            <p:cNvSpPr>
              <a:spLocks noChangeArrowheads="1"/>
            </p:cNvSpPr>
            <p:nvPr/>
          </p:nvSpPr>
          <p:spPr bwMode="auto">
            <a:xfrm>
              <a:off x="4641" y="624"/>
              <a:ext cx="30" cy="30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Rectangle 233"/>
            <p:cNvSpPr>
              <a:spLocks noChangeArrowheads="1"/>
            </p:cNvSpPr>
            <p:nvPr/>
          </p:nvSpPr>
          <p:spPr bwMode="auto">
            <a:xfrm>
              <a:off x="673" y="242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Rectangle 234"/>
            <p:cNvSpPr>
              <a:spLocks noChangeArrowheads="1"/>
            </p:cNvSpPr>
            <p:nvPr/>
          </p:nvSpPr>
          <p:spPr bwMode="auto">
            <a:xfrm>
              <a:off x="712" y="242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35"/>
            <p:cNvSpPr>
              <a:spLocks noChangeArrowheads="1"/>
            </p:cNvSpPr>
            <p:nvPr/>
          </p:nvSpPr>
          <p:spPr bwMode="auto">
            <a:xfrm>
              <a:off x="751" y="242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Rectangle 236"/>
            <p:cNvSpPr>
              <a:spLocks noChangeArrowheads="1"/>
            </p:cNvSpPr>
            <p:nvPr/>
          </p:nvSpPr>
          <p:spPr bwMode="auto">
            <a:xfrm>
              <a:off x="790" y="2381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Rectangle 237"/>
            <p:cNvSpPr>
              <a:spLocks noChangeArrowheads="1"/>
            </p:cNvSpPr>
            <p:nvPr/>
          </p:nvSpPr>
          <p:spPr bwMode="auto">
            <a:xfrm>
              <a:off x="829" y="2351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Rectangle 238"/>
            <p:cNvSpPr>
              <a:spLocks noChangeArrowheads="1"/>
            </p:cNvSpPr>
            <p:nvPr/>
          </p:nvSpPr>
          <p:spPr bwMode="auto">
            <a:xfrm>
              <a:off x="868" y="2312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Rectangle 239"/>
            <p:cNvSpPr>
              <a:spLocks noChangeArrowheads="1"/>
            </p:cNvSpPr>
            <p:nvPr/>
          </p:nvSpPr>
          <p:spPr bwMode="auto">
            <a:xfrm>
              <a:off x="907" y="2273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Rectangle 240"/>
            <p:cNvSpPr>
              <a:spLocks noChangeArrowheads="1"/>
            </p:cNvSpPr>
            <p:nvPr/>
          </p:nvSpPr>
          <p:spPr bwMode="auto">
            <a:xfrm>
              <a:off x="946" y="2273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Rectangle 241"/>
            <p:cNvSpPr>
              <a:spLocks noChangeArrowheads="1"/>
            </p:cNvSpPr>
            <p:nvPr/>
          </p:nvSpPr>
          <p:spPr bwMode="auto">
            <a:xfrm>
              <a:off x="985" y="2234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Rectangle 242"/>
            <p:cNvSpPr>
              <a:spLocks noChangeArrowheads="1"/>
            </p:cNvSpPr>
            <p:nvPr/>
          </p:nvSpPr>
          <p:spPr bwMode="auto">
            <a:xfrm>
              <a:off x="1024" y="2225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Rectangle 243"/>
            <p:cNvSpPr>
              <a:spLocks noChangeArrowheads="1"/>
            </p:cNvSpPr>
            <p:nvPr/>
          </p:nvSpPr>
          <p:spPr bwMode="auto">
            <a:xfrm>
              <a:off x="1053" y="2215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Rectangle 244"/>
            <p:cNvSpPr>
              <a:spLocks noChangeArrowheads="1"/>
            </p:cNvSpPr>
            <p:nvPr/>
          </p:nvSpPr>
          <p:spPr bwMode="auto">
            <a:xfrm>
              <a:off x="1092" y="2166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Rectangle 245"/>
            <p:cNvSpPr>
              <a:spLocks noChangeArrowheads="1"/>
            </p:cNvSpPr>
            <p:nvPr/>
          </p:nvSpPr>
          <p:spPr bwMode="auto">
            <a:xfrm>
              <a:off x="1131" y="2166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Rectangle 246"/>
            <p:cNvSpPr>
              <a:spLocks noChangeArrowheads="1"/>
            </p:cNvSpPr>
            <p:nvPr/>
          </p:nvSpPr>
          <p:spPr bwMode="auto">
            <a:xfrm>
              <a:off x="1170" y="2137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Rectangle 247"/>
            <p:cNvSpPr>
              <a:spLocks noChangeArrowheads="1"/>
            </p:cNvSpPr>
            <p:nvPr/>
          </p:nvSpPr>
          <p:spPr bwMode="auto">
            <a:xfrm>
              <a:off x="1209" y="2117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Rectangle 248"/>
            <p:cNvSpPr>
              <a:spLocks noChangeArrowheads="1"/>
            </p:cNvSpPr>
            <p:nvPr/>
          </p:nvSpPr>
          <p:spPr bwMode="auto">
            <a:xfrm>
              <a:off x="1248" y="2107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Rectangle 249"/>
            <p:cNvSpPr>
              <a:spLocks noChangeArrowheads="1"/>
            </p:cNvSpPr>
            <p:nvPr/>
          </p:nvSpPr>
          <p:spPr bwMode="auto">
            <a:xfrm>
              <a:off x="1287" y="2098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Rectangle 250"/>
            <p:cNvSpPr>
              <a:spLocks noChangeArrowheads="1"/>
            </p:cNvSpPr>
            <p:nvPr/>
          </p:nvSpPr>
          <p:spPr bwMode="auto">
            <a:xfrm>
              <a:off x="1326" y="2068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Rectangle 251"/>
            <p:cNvSpPr>
              <a:spLocks noChangeArrowheads="1"/>
            </p:cNvSpPr>
            <p:nvPr/>
          </p:nvSpPr>
          <p:spPr bwMode="auto">
            <a:xfrm>
              <a:off x="1365" y="2039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Rectangle 252"/>
            <p:cNvSpPr>
              <a:spLocks noChangeArrowheads="1"/>
            </p:cNvSpPr>
            <p:nvPr/>
          </p:nvSpPr>
          <p:spPr bwMode="auto">
            <a:xfrm>
              <a:off x="1404" y="202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Rectangle 253"/>
            <p:cNvSpPr>
              <a:spLocks noChangeArrowheads="1"/>
            </p:cNvSpPr>
            <p:nvPr/>
          </p:nvSpPr>
          <p:spPr bwMode="auto">
            <a:xfrm>
              <a:off x="1443" y="1990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Rectangle 254"/>
            <p:cNvSpPr>
              <a:spLocks noChangeArrowheads="1"/>
            </p:cNvSpPr>
            <p:nvPr/>
          </p:nvSpPr>
          <p:spPr bwMode="auto">
            <a:xfrm>
              <a:off x="1482" y="1990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Rectangle 255"/>
            <p:cNvSpPr>
              <a:spLocks noChangeArrowheads="1"/>
            </p:cNvSpPr>
            <p:nvPr/>
          </p:nvSpPr>
          <p:spPr bwMode="auto">
            <a:xfrm>
              <a:off x="1521" y="1990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256"/>
            <p:cNvSpPr>
              <a:spLocks noChangeArrowheads="1"/>
            </p:cNvSpPr>
            <p:nvPr/>
          </p:nvSpPr>
          <p:spPr bwMode="auto">
            <a:xfrm>
              <a:off x="1560" y="1961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Rectangle 257"/>
            <p:cNvSpPr>
              <a:spLocks noChangeArrowheads="1"/>
            </p:cNvSpPr>
            <p:nvPr/>
          </p:nvSpPr>
          <p:spPr bwMode="auto">
            <a:xfrm>
              <a:off x="1599" y="1912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Rectangle 258"/>
            <p:cNvSpPr>
              <a:spLocks noChangeArrowheads="1"/>
            </p:cNvSpPr>
            <p:nvPr/>
          </p:nvSpPr>
          <p:spPr bwMode="auto">
            <a:xfrm>
              <a:off x="1638" y="1883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Rectangle 259"/>
            <p:cNvSpPr>
              <a:spLocks noChangeArrowheads="1"/>
            </p:cNvSpPr>
            <p:nvPr/>
          </p:nvSpPr>
          <p:spPr bwMode="auto">
            <a:xfrm>
              <a:off x="1677" y="1883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Rectangle 260"/>
            <p:cNvSpPr>
              <a:spLocks noChangeArrowheads="1"/>
            </p:cNvSpPr>
            <p:nvPr/>
          </p:nvSpPr>
          <p:spPr bwMode="auto">
            <a:xfrm>
              <a:off x="1716" y="1883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Rectangle 261"/>
            <p:cNvSpPr>
              <a:spLocks noChangeArrowheads="1"/>
            </p:cNvSpPr>
            <p:nvPr/>
          </p:nvSpPr>
          <p:spPr bwMode="auto">
            <a:xfrm>
              <a:off x="1755" y="1825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Rectangle 262"/>
            <p:cNvSpPr>
              <a:spLocks noChangeArrowheads="1"/>
            </p:cNvSpPr>
            <p:nvPr/>
          </p:nvSpPr>
          <p:spPr bwMode="auto">
            <a:xfrm>
              <a:off x="1794" y="1795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Rectangle 263"/>
            <p:cNvSpPr>
              <a:spLocks noChangeArrowheads="1"/>
            </p:cNvSpPr>
            <p:nvPr/>
          </p:nvSpPr>
          <p:spPr bwMode="auto">
            <a:xfrm>
              <a:off x="1833" y="1795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Rectangle 264"/>
            <p:cNvSpPr>
              <a:spLocks noChangeArrowheads="1"/>
            </p:cNvSpPr>
            <p:nvPr/>
          </p:nvSpPr>
          <p:spPr bwMode="auto">
            <a:xfrm>
              <a:off x="1862" y="1795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Rectangle 265"/>
            <p:cNvSpPr>
              <a:spLocks noChangeArrowheads="1"/>
            </p:cNvSpPr>
            <p:nvPr/>
          </p:nvSpPr>
          <p:spPr bwMode="auto">
            <a:xfrm>
              <a:off x="1901" y="1786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Rectangle 266"/>
            <p:cNvSpPr>
              <a:spLocks noChangeArrowheads="1"/>
            </p:cNvSpPr>
            <p:nvPr/>
          </p:nvSpPr>
          <p:spPr bwMode="auto">
            <a:xfrm>
              <a:off x="1940" y="1786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Rectangle 267"/>
            <p:cNvSpPr>
              <a:spLocks noChangeArrowheads="1"/>
            </p:cNvSpPr>
            <p:nvPr/>
          </p:nvSpPr>
          <p:spPr bwMode="auto">
            <a:xfrm>
              <a:off x="1979" y="1766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Rectangle 268"/>
            <p:cNvSpPr>
              <a:spLocks noChangeArrowheads="1"/>
            </p:cNvSpPr>
            <p:nvPr/>
          </p:nvSpPr>
          <p:spPr bwMode="auto">
            <a:xfrm>
              <a:off x="2018" y="1756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Rectangle 269"/>
            <p:cNvSpPr>
              <a:spLocks noChangeArrowheads="1"/>
            </p:cNvSpPr>
            <p:nvPr/>
          </p:nvSpPr>
          <p:spPr bwMode="auto">
            <a:xfrm>
              <a:off x="2057" y="1737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Rectangle 270"/>
            <p:cNvSpPr>
              <a:spLocks noChangeArrowheads="1"/>
            </p:cNvSpPr>
            <p:nvPr/>
          </p:nvSpPr>
          <p:spPr bwMode="auto">
            <a:xfrm>
              <a:off x="2096" y="1678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Rectangle 271"/>
            <p:cNvSpPr>
              <a:spLocks noChangeArrowheads="1"/>
            </p:cNvSpPr>
            <p:nvPr/>
          </p:nvSpPr>
          <p:spPr bwMode="auto">
            <a:xfrm>
              <a:off x="2135" y="1678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Rectangle 272"/>
            <p:cNvSpPr>
              <a:spLocks noChangeArrowheads="1"/>
            </p:cNvSpPr>
            <p:nvPr/>
          </p:nvSpPr>
          <p:spPr bwMode="auto">
            <a:xfrm>
              <a:off x="2174" y="1668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Rectangle 273"/>
            <p:cNvSpPr>
              <a:spLocks noChangeArrowheads="1"/>
            </p:cNvSpPr>
            <p:nvPr/>
          </p:nvSpPr>
          <p:spPr bwMode="auto">
            <a:xfrm>
              <a:off x="2213" y="1668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Rectangle 274"/>
            <p:cNvSpPr>
              <a:spLocks noChangeArrowheads="1"/>
            </p:cNvSpPr>
            <p:nvPr/>
          </p:nvSpPr>
          <p:spPr bwMode="auto">
            <a:xfrm>
              <a:off x="2252" y="1668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Rectangle 275"/>
            <p:cNvSpPr>
              <a:spLocks noChangeArrowheads="1"/>
            </p:cNvSpPr>
            <p:nvPr/>
          </p:nvSpPr>
          <p:spPr bwMode="auto">
            <a:xfrm>
              <a:off x="2291" y="1668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Rectangle 276"/>
            <p:cNvSpPr>
              <a:spLocks noChangeArrowheads="1"/>
            </p:cNvSpPr>
            <p:nvPr/>
          </p:nvSpPr>
          <p:spPr bwMode="auto">
            <a:xfrm>
              <a:off x="2330" y="1668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Rectangle 277"/>
            <p:cNvSpPr>
              <a:spLocks noChangeArrowheads="1"/>
            </p:cNvSpPr>
            <p:nvPr/>
          </p:nvSpPr>
          <p:spPr bwMode="auto">
            <a:xfrm>
              <a:off x="2369" y="1649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Rectangle 278"/>
            <p:cNvSpPr>
              <a:spLocks noChangeArrowheads="1"/>
            </p:cNvSpPr>
            <p:nvPr/>
          </p:nvSpPr>
          <p:spPr bwMode="auto">
            <a:xfrm>
              <a:off x="2408" y="1649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Rectangle 279"/>
            <p:cNvSpPr>
              <a:spLocks noChangeArrowheads="1"/>
            </p:cNvSpPr>
            <p:nvPr/>
          </p:nvSpPr>
          <p:spPr bwMode="auto">
            <a:xfrm>
              <a:off x="2447" y="1590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Rectangle 280"/>
            <p:cNvSpPr>
              <a:spLocks noChangeArrowheads="1"/>
            </p:cNvSpPr>
            <p:nvPr/>
          </p:nvSpPr>
          <p:spPr bwMode="auto">
            <a:xfrm>
              <a:off x="2486" y="1581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Rectangle 281"/>
            <p:cNvSpPr>
              <a:spLocks noChangeArrowheads="1"/>
            </p:cNvSpPr>
            <p:nvPr/>
          </p:nvSpPr>
          <p:spPr bwMode="auto">
            <a:xfrm>
              <a:off x="2525" y="1561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Rectangle 282"/>
            <p:cNvSpPr>
              <a:spLocks noChangeArrowheads="1"/>
            </p:cNvSpPr>
            <p:nvPr/>
          </p:nvSpPr>
          <p:spPr bwMode="auto">
            <a:xfrm>
              <a:off x="2564" y="1561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Rectangle 283"/>
            <p:cNvSpPr>
              <a:spLocks noChangeArrowheads="1"/>
            </p:cNvSpPr>
            <p:nvPr/>
          </p:nvSpPr>
          <p:spPr bwMode="auto">
            <a:xfrm>
              <a:off x="2603" y="1551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Rectangle 284"/>
            <p:cNvSpPr>
              <a:spLocks noChangeArrowheads="1"/>
            </p:cNvSpPr>
            <p:nvPr/>
          </p:nvSpPr>
          <p:spPr bwMode="auto">
            <a:xfrm>
              <a:off x="2642" y="1512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Rectangle 285"/>
            <p:cNvSpPr>
              <a:spLocks noChangeArrowheads="1"/>
            </p:cNvSpPr>
            <p:nvPr/>
          </p:nvSpPr>
          <p:spPr bwMode="auto">
            <a:xfrm>
              <a:off x="2672" y="1512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Rectangle 286"/>
            <p:cNvSpPr>
              <a:spLocks noChangeArrowheads="1"/>
            </p:cNvSpPr>
            <p:nvPr/>
          </p:nvSpPr>
          <p:spPr bwMode="auto">
            <a:xfrm>
              <a:off x="2711" y="1503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Rectangle 287"/>
            <p:cNvSpPr>
              <a:spLocks noChangeArrowheads="1"/>
            </p:cNvSpPr>
            <p:nvPr/>
          </p:nvSpPr>
          <p:spPr bwMode="auto">
            <a:xfrm>
              <a:off x="2750" y="1415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Rectangle 288"/>
            <p:cNvSpPr>
              <a:spLocks noChangeArrowheads="1"/>
            </p:cNvSpPr>
            <p:nvPr/>
          </p:nvSpPr>
          <p:spPr bwMode="auto">
            <a:xfrm>
              <a:off x="2789" y="1415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Rectangle 289"/>
            <p:cNvSpPr>
              <a:spLocks noChangeArrowheads="1"/>
            </p:cNvSpPr>
            <p:nvPr/>
          </p:nvSpPr>
          <p:spPr bwMode="auto">
            <a:xfrm>
              <a:off x="2828" y="1366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Rectangle 290"/>
            <p:cNvSpPr>
              <a:spLocks noChangeArrowheads="1"/>
            </p:cNvSpPr>
            <p:nvPr/>
          </p:nvSpPr>
          <p:spPr bwMode="auto">
            <a:xfrm>
              <a:off x="2867" y="1366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Rectangle 291"/>
            <p:cNvSpPr>
              <a:spLocks noChangeArrowheads="1"/>
            </p:cNvSpPr>
            <p:nvPr/>
          </p:nvSpPr>
          <p:spPr bwMode="auto">
            <a:xfrm>
              <a:off x="2906" y="1366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Rectangle 292"/>
            <p:cNvSpPr>
              <a:spLocks noChangeArrowheads="1"/>
            </p:cNvSpPr>
            <p:nvPr/>
          </p:nvSpPr>
          <p:spPr bwMode="auto">
            <a:xfrm>
              <a:off x="2945" y="1327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Rectangle 293"/>
            <p:cNvSpPr>
              <a:spLocks noChangeArrowheads="1"/>
            </p:cNvSpPr>
            <p:nvPr/>
          </p:nvSpPr>
          <p:spPr bwMode="auto">
            <a:xfrm>
              <a:off x="2984" y="1307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Rectangle 294"/>
            <p:cNvSpPr>
              <a:spLocks noChangeArrowheads="1"/>
            </p:cNvSpPr>
            <p:nvPr/>
          </p:nvSpPr>
          <p:spPr bwMode="auto">
            <a:xfrm>
              <a:off x="3023" y="1298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Rectangle 295"/>
            <p:cNvSpPr>
              <a:spLocks noChangeArrowheads="1"/>
            </p:cNvSpPr>
            <p:nvPr/>
          </p:nvSpPr>
          <p:spPr bwMode="auto">
            <a:xfrm>
              <a:off x="3062" y="1278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Rectangle 296"/>
            <p:cNvSpPr>
              <a:spLocks noChangeArrowheads="1"/>
            </p:cNvSpPr>
            <p:nvPr/>
          </p:nvSpPr>
          <p:spPr bwMode="auto">
            <a:xfrm>
              <a:off x="3101" y="1278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Rectangle 297"/>
            <p:cNvSpPr>
              <a:spLocks noChangeArrowheads="1"/>
            </p:cNvSpPr>
            <p:nvPr/>
          </p:nvSpPr>
          <p:spPr bwMode="auto">
            <a:xfrm>
              <a:off x="3140" y="1278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Rectangle 298"/>
            <p:cNvSpPr>
              <a:spLocks noChangeArrowheads="1"/>
            </p:cNvSpPr>
            <p:nvPr/>
          </p:nvSpPr>
          <p:spPr bwMode="auto">
            <a:xfrm>
              <a:off x="3179" y="1259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Rectangle 299"/>
            <p:cNvSpPr>
              <a:spLocks noChangeArrowheads="1"/>
            </p:cNvSpPr>
            <p:nvPr/>
          </p:nvSpPr>
          <p:spPr bwMode="auto">
            <a:xfrm>
              <a:off x="3218" y="1249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Rectangle 300"/>
            <p:cNvSpPr>
              <a:spLocks noChangeArrowheads="1"/>
            </p:cNvSpPr>
            <p:nvPr/>
          </p:nvSpPr>
          <p:spPr bwMode="auto">
            <a:xfrm>
              <a:off x="3257" y="122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Rectangle 301"/>
            <p:cNvSpPr>
              <a:spLocks noChangeArrowheads="1"/>
            </p:cNvSpPr>
            <p:nvPr/>
          </p:nvSpPr>
          <p:spPr bwMode="auto">
            <a:xfrm>
              <a:off x="3296" y="121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Rectangle 302"/>
            <p:cNvSpPr>
              <a:spLocks noChangeArrowheads="1"/>
            </p:cNvSpPr>
            <p:nvPr/>
          </p:nvSpPr>
          <p:spPr bwMode="auto">
            <a:xfrm>
              <a:off x="3335" y="120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Rectangle 303"/>
            <p:cNvSpPr>
              <a:spLocks noChangeArrowheads="1"/>
            </p:cNvSpPr>
            <p:nvPr/>
          </p:nvSpPr>
          <p:spPr bwMode="auto">
            <a:xfrm>
              <a:off x="3374" y="120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Rectangle 304"/>
            <p:cNvSpPr>
              <a:spLocks noChangeArrowheads="1"/>
            </p:cNvSpPr>
            <p:nvPr/>
          </p:nvSpPr>
          <p:spPr bwMode="auto">
            <a:xfrm>
              <a:off x="3413" y="120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Rectangle 305"/>
            <p:cNvSpPr>
              <a:spLocks noChangeArrowheads="1"/>
            </p:cNvSpPr>
            <p:nvPr/>
          </p:nvSpPr>
          <p:spPr bwMode="auto">
            <a:xfrm>
              <a:off x="3452" y="120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Rectangle 306"/>
            <p:cNvSpPr>
              <a:spLocks noChangeArrowheads="1"/>
            </p:cNvSpPr>
            <p:nvPr/>
          </p:nvSpPr>
          <p:spPr bwMode="auto">
            <a:xfrm>
              <a:off x="3481" y="120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Rectangle 307"/>
            <p:cNvSpPr>
              <a:spLocks noChangeArrowheads="1"/>
            </p:cNvSpPr>
            <p:nvPr/>
          </p:nvSpPr>
          <p:spPr bwMode="auto">
            <a:xfrm>
              <a:off x="3520" y="120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Rectangle 308"/>
            <p:cNvSpPr>
              <a:spLocks noChangeArrowheads="1"/>
            </p:cNvSpPr>
            <p:nvPr/>
          </p:nvSpPr>
          <p:spPr bwMode="auto">
            <a:xfrm>
              <a:off x="3559" y="1190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7" name="Rectangle 309"/>
            <p:cNvSpPr>
              <a:spLocks noChangeArrowheads="1"/>
            </p:cNvSpPr>
            <p:nvPr/>
          </p:nvSpPr>
          <p:spPr bwMode="auto">
            <a:xfrm>
              <a:off x="3598" y="1161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Rectangle 310"/>
            <p:cNvSpPr>
              <a:spLocks noChangeArrowheads="1"/>
            </p:cNvSpPr>
            <p:nvPr/>
          </p:nvSpPr>
          <p:spPr bwMode="auto">
            <a:xfrm>
              <a:off x="3637" y="1161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9" name="Rectangle 311"/>
            <p:cNvSpPr>
              <a:spLocks noChangeArrowheads="1"/>
            </p:cNvSpPr>
            <p:nvPr/>
          </p:nvSpPr>
          <p:spPr bwMode="auto">
            <a:xfrm>
              <a:off x="3676" y="1161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Rectangle 312"/>
            <p:cNvSpPr>
              <a:spLocks noChangeArrowheads="1"/>
            </p:cNvSpPr>
            <p:nvPr/>
          </p:nvSpPr>
          <p:spPr bwMode="auto">
            <a:xfrm>
              <a:off x="3715" y="1142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1" name="Rectangle 313"/>
            <p:cNvSpPr>
              <a:spLocks noChangeArrowheads="1"/>
            </p:cNvSpPr>
            <p:nvPr/>
          </p:nvSpPr>
          <p:spPr bwMode="auto">
            <a:xfrm>
              <a:off x="3754" y="1112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Rectangle 314"/>
            <p:cNvSpPr>
              <a:spLocks noChangeArrowheads="1"/>
            </p:cNvSpPr>
            <p:nvPr/>
          </p:nvSpPr>
          <p:spPr bwMode="auto">
            <a:xfrm>
              <a:off x="3793" y="1093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Rectangle 315"/>
            <p:cNvSpPr>
              <a:spLocks noChangeArrowheads="1"/>
            </p:cNvSpPr>
            <p:nvPr/>
          </p:nvSpPr>
          <p:spPr bwMode="auto">
            <a:xfrm>
              <a:off x="3832" y="1064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Rectangle 316"/>
            <p:cNvSpPr>
              <a:spLocks noChangeArrowheads="1"/>
            </p:cNvSpPr>
            <p:nvPr/>
          </p:nvSpPr>
          <p:spPr bwMode="auto">
            <a:xfrm>
              <a:off x="3871" y="1064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Rectangle 317"/>
            <p:cNvSpPr>
              <a:spLocks noChangeArrowheads="1"/>
            </p:cNvSpPr>
            <p:nvPr/>
          </p:nvSpPr>
          <p:spPr bwMode="auto">
            <a:xfrm>
              <a:off x="3910" y="1024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Rectangle 318"/>
            <p:cNvSpPr>
              <a:spLocks noChangeArrowheads="1"/>
            </p:cNvSpPr>
            <p:nvPr/>
          </p:nvSpPr>
          <p:spPr bwMode="auto">
            <a:xfrm>
              <a:off x="3949" y="966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7" name="Rectangle 319"/>
            <p:cNvSpPr>
              <a:spLocks noChangeArrowheads="1"/>
            </p:cNvSpPr>
            <p:nvPr/>
          </p:nvSpPr>
          <p:spPr bwMode="auto">
            <a:xfrm>
              <a:off x="3988" y="946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8" name="Rectangle 320"/>
            <p:cNvSpPr>
              <a:spLocks noChangeArrowheads="1"/>
            </p:cNvSpPr>
            <p:nvPr/>
          </p:nvSpPr>
          <p:spPr bwMode="auto">
            <a:xfrm>
              <a:off x="4027" y="868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9" name="Rectangle 321"/>
            <p:cNvSpPr>
              <a:spLocks noChangeArrowheads="1"/>
            </p:cNvSpPr>
            <p:nvPr/>
          </p:nvSpPr>
          <p:spPr bwMode="auto">
            <a:xfrm>
              <a:off x="4066" y="82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0" name="Rectangle 322"/>
            <p:cNvSpPr>
              <a:spLocks noChangeArrowheads="1"/>
            </p:cNvSpPr>
            <p:nvPr/>
          </p:nvSpPr>
          <p:spPr bwMode="auto">
            <a:xfrm>
              <a:off x="4105" y="82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1" name="Rectangle 323"/>
            <p:cNvSpPr>
              <a:spLocks noChangeArrowheads="1"/>
            </p:cNvSpPr>
            <p:nvPr/>
          </p:nvSpPr>
          <p:spPr bwMode="auto">
            <a:xfrm>
              <a:off x="4144" y="810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2" name="Rectangle 324"/>
            <p:cNvSpPr>
              <a:spLocks noChangeArrowheads="1"/>
            </p:cNvSpPr>
            <p:nvPr/>
          </p:nvSpPr>
          <p:spPr bwMode="auto">
            <a:xfrm>
              <a:off x="4183" y="761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3" name="Rectangle 325"/>
            <p:cNvSpPr>
              <a:spLocks noChangeArrowheads="1"/>
            </p:cNvSpPr>
            <p:nvPr/>
          </p:nvSpPr>
          <p:spPr bwMode="auto">
            <a:xfrm>
              <a:off x="4222" y="761"/>
              <a:ext cx="29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4" name="Rectangle 326"/>
            <p:cNvSpPr>
              <a:spLocks noChangeArrowheads="1"/>
            </p:cNvSpPr>
            <p:nvPr/>
          </p:nvSpPr>
          <p:spPr bwMode="auto">
            <a:xfrm>
              <a:off x="4261" y="751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5" name="Rectangle 327"/>
            <p:cNvSpPr>
              <a:spLocks noChangeArrowheads="1"/>
            </p:cNvSpPr>
            <p:nvPr/>
          </p:nvSpPr>
          <p:spPr bwMode="auto">
            <a:xfrm>
              <a:off x="4290" y="742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6" name="Rectangle 328"/>
            <p:cNvSpPr>
              <a:spLocks noChangeArrowheads="1"/>
            </p:cNvSpPr>
            <p:nvPr/>
          </p:nvSpPr>
          <p:spPr bwMode="auto">
            <a:xfrm>
              <a:off x="4329" y="712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Rectangle 329"/>
            <p:cNvSpPr>
              <a:spLocks noChangeArrowheads="1"/>
            </p:cNvSpPr>
            <p:nvPr/>
          </p:nvSpPr>
          <p:spPr bwMode="auto">
            <a:xfrm>
              <a:off x="4368" y="702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Rectangle 330"/>
            <p:cNvSpPr>
              <a:spLocks noChangeArrowheads="1"/>
            </p:cNvSpPr>
            <p:nvPr/>
          </p:nvSpPr>
          <p:spPr bwMode="auto">
            <a:xfrm>
              <a:off x="4407" y="702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Rectangle 331"/>
            <p:cNvSpPr>
              <a:spLocks noChangeArrowheads="1"/>
            </p:cNvSpPr>
            <p:nvPr/>
          </p:nvSpPr>
          <p:spPr bwMode="auto">
            <a:xfrm>
              <a:off x="4446" y="702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Rectangle 332"/>
            <p:cNvSpPr>
              <a:spLocks noChangeArrowheads="1"/>
            </p:cNvSpPr>
            <p:nvPr/>
          </p:nvSpPr>
          <p:spPr bwMode="auto">
            <a:xfrm>
              <a:off x="4485" y="702"/>
              <a:ext cx="30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Rectangle 333"/>
            <p:cNvSpPr>
              <a:spLocks noChangeArrowheads="1"/>
            </p:cNvSpPr>
            <p:nvPr/>
          </p:nvSpPr>
          <p:spPr bwMode="auto">
            <a:xfrm>
              <a:off x="4524" y="683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Rectangle 334"/>
            <p:cNvSpPr>
              <a:spLocks noChangeArrowheads="1"/>
            </p:cNvSpPr>
            <p:nvPr/>
          </p:nvSpPr>
          <p:spPr bwMode="auto">
            <a:xfrm>
              <a:off x="4563" y="683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Rectangle 335"/>
            <p:cNvSpPr>
              <a:spLocks noChangeArrowheads="1"/>
            </p:cNvSpPr>
            <p:nvPr/>
          </p:nvSpPr>
          <p:spPr bwMode="auto">
            <a:xfrm>
              <a:off x="4602" y="683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Rectangle 336"/>
            <p:cNvSpPr>
              <a:spLocks noChangeArrowheads="1"/>
            </p:cNvSpPr>
            <p:nvPr/>
          </p:nvSpPr>
          <p:spPr bwMode="auto">
            <a:xfrm>
              <a:off x="4641" y="683"/>
              <a:ext cx="30" cy="29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Rectangle 337"/>
            <p:cNvSpPr>
              <a:spLocks noChangeArrowheads="1"/>
            </p:cNvSpPr>
            <p:nvPr/>
          </p:nvSpPr>
          <p:spPr bwMode="auto">
            <a:xfrm>
              <a:off x="400" y="2720"/>
              <a:ext cx="72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-10</a:t>
              </a:r>
              <a:endParaRPr lang="en-US"/>
            </a:p>
          </p:txBody>
        </p:sp>
        <p:sp>
          <p:nvSpPr>
            <p:cNvPr id="35976" name="Rectangle 338"/>
            <p:cNvSpPr>
              <a:spLocks noChangeArrowheads="1"/>
            </p:cNvSpPr>
            <p:nvPr/>
          </p:nvSpPr>
          <p:spPr bwMode="auto">
            <a:xfrm>
              <a:off x="508" y="2361"/>
              <a:ext cx="2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5977" name="Rectangle 339"/>
            <p:cNvSpPr>
              <a:spLocks noChangeArrowheads="1"/>
            </p:cNvSpPr>
            <p:nvPr/>
          </p:nvSpPr>
          <p:spPr bwMode="auto">
            <a:xfrm>
              <a:off x="439" y="1987"/>
              <a:ext cx="5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35978" name="Rectangle 340"/>
            <p:cNvSpPr>
              <a:spLocks noChangeArrowheads="1"/>
            </p:cNvSpPr>
            <p:nvPr/>
          </p:nvSpPr>
          <p:spPr bwMode="auto">
            <a:xfrm>
              <a:off x="439" y="1628"/>
              <a:ext cx="5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35979" name="Rectangle 341"/>
            <p:cNvSpPr>
              <a:spLocks noChangeArrowheads="1"/>
            </p:cNvSpPr>
            <p:nvPr/>
          </p:nvSpPr>
          <p:spPr bwMode="auto">
            <a:xfrm>
              <a:off x="439" y="1269"/>
              <a:ext cx="5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35980" name="Rectangle 342"/>
            <p:cNvSpPr>
              <a:spLocks noChangeArrowheads="1"/>
            </p:cNvSpPr>
            <p:nvPr/>
          </p:nvSpPr>
          <p:spPr bwMode="auto">
            <a:xfrm>
              <a:off x="439" y="907"/>
              <a:ext cx="5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35981" name="Rectangle 343"/>
            <p:cNvSpPr>
              <a:spLocks noChangeArrowheads="1"/>
            </p:cNvSpPr>
            <p:nvPr/>
          </p:nvSpPr>
          <p:spPr bwMode="auto">
            <a:xfrm>
              <a:off x="439" y="537"/>
              <a:ext cx="5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35982" name="Rectangle 344"/>
            <p:cNvSpPr>
              <a:spLocks noChangeArrowheads="1"/>
            </p:cNvSpPr>
            <p:nvPr/>
          </p:nvSpPr>
          <p:spPr bwMode="auto">
            <a:xfrm>
              <a:off x="439" y="175"/>
              <a:ext cx="5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35983" name="Rectangle 345"/>
            <p:cNvSpPr>
              <a:spLocks noChangeArrowheads="1"/>
            </p:cNvSpPr>
            <p:nvPr/>
          </p:nvSpPr>
          <p:spPr bwMode="auto">
            <a:xfrm>
              <a:off x="2514" y="2937"/>
              <a:ext cx="11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Time</a:t>
              </a:r>
              <a:endParaRPr lang="en-US"/>
            </a:p>
          </p:txBody>
        </p:sp>
        <p:sp>
          <p:nvSpPr>
            <p:cNvPr id="35984" name="Rectangle 346"/>
            <p:cNvSpPr>
              <a:spLocks noChangeArrowheads="1"/>
            </p:cNvSpPr>
            <p:nvPr/>
          </p:nvSpPr>
          <p:spPr bwMode="auto">
            <a:xfrm rot="-5400000">
              <a:off x="17" y="1513"/>
              <a:ext cx="15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Score</a:t>
              </a:r>
              <a:endParaRPr lang="en-US"/>
            </a:p>
          </p:txBody>
        </p:sp>
        <p:sp>
          <p:nvSpPr>
            <p:cNvPr id="35985" name="Rectangle 347"/>
            <p:cNvSpPr>
              <a:spLocks noChangeArrowheads="1"/>
            </p:cNvSpPr>
            <p:nvPr/>
          </p:nvSpPr>
          <p:spPr bwMode="auto">
            <a:xfrm>
              <a:off x="790" y="286"/>
              <a:ext cx="1257" cy="6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86" name="Line 348"/>
            <p:cNvSpPr>
              <a:spLocks noChangeShapeType="1"/>
            </p:cNvSpPr>
            <p:nvPr/>
          </p:nvSpPr>
          <p:spPr bwMode="auto">
            <a:xfrm>
              <a:off x="829" y="420"/>
              <a:ext cx="36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87" name="Rectangle 349"/>
            <p:cNvSpPr>
              <a:spLocks noChangeArrowheads="1"/>
            </p:cNvSpPr>
            <p:nvPr/>
          </p:nvSpPr>
          <p:spPr bwMode="auto">
            <a:xfrm>
              <a:off x="985" y="400"/>
              <a:ext cx="29" cy="29"/>
            </a:xfrm>
            <a:prstGeom prst="rect">
              <a:avLst/>
            </a:prstGeom>
            <a:noFill/>
            <a:ln w="63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88" name="Rectangle 350"/>
            <p:cNvSpPr>
              <a:spLocks noChangeArrowheads="1"/>
            </p:cNvSpPr>
            <p:nvPr/>
          </p:nvSpPr>
          <p:spPr bwMode="auto">
            <a:xfrm>
              <a:off x="1220" y="351"/>
              <a:ext cx="79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RETALIATE </a:t>
              </a:r>
              <a:endParaRPr lang="en-US" sz="1700">
                <a:latin typeface="Times New Roman" pitchFamily="18" charset="0"/>
              </a:endParaRPr>
            </a:p>
          </p:txBody>
        </p:sp>
        <p:sp>
          <p:nvSpPr>
            <p:cNvPr id="35989" name="Rectangle 351"/>
            <p:cNvSpPr>
              <a:spLocks noChangeArrowheads="1"/>
            </p:cNvSpPr>
            <p:nvPr/>
          </p:nvSpPr>
          <p:spPr bwMode="auto">
            <a:xfrm>
              <a:off x="829" y="595"/>
              <a:ext cx="6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0" name="Rectangle 352"/>
            <p:cNvSpPr>
              <a:spLocks noChangeArrowheads="1"/>
            </p:cNvSpPr>
            <p:nvPr/>
          </p:nvSpPr>
          <p:spPr bwMode="auto">
            <a:xfrm>
              <a:off x="936" y="595"/>
              <a:ext cx="6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1" name="Rectangle 353"/>
            <p:cNvSpPr>
              <a:spLocks noChangeArrowheads="1"/>
            </p:cNvSpPr>
            <p:nvPr/>
          </p:nvSpPr>
          <p:spPr bwMode="auto">
            <a:xfrm>
              <a:off x="1043" y="595"/>
              <a:ext cx="69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2" name="Rectangle 354"/>
            <p:cNvSpPr>
              <a:spLocks noChangeArrowheads="1"/>
            </p:cNvSpPr>
            <p:nvPr/>
          </p:nvSpPr>
          <p:spPr bwMode="auto">
            <a:xfrm>
              <a:off x="1151" y="595"/>
              <a:ext cx="39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3" name="Rectangle 355"/>
            <p:cNvSpPr>
              <a:spLocks noChangeArrowheads="1"/>
            </p:cNvSpPr>
            <p:nvPr/>
          </p:nvSpPr>
          <p:spPr bwMode="auto">
            <a:xfrm>
              <a:off x="985" y="585"/>
              <a:ext cx="29" cy="30"/>
            </a:xfrm>
            <a:prstGeom prst="rect">
              <a:avLst/>
            </a:prstGeom>
            <a:noFill/>
            <a:ln w="63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4" name="Rectangle 356"/>
            <p:cNvSpPr>
              <a:spLocks noChangeArrowheads="1"/>
            </p:cNvSpPr>
            <p:nvPr/>
          </p:nvSpPr>
          <p:spPr bwMode="auto">
            <a:xfrm>
              <a:off x="1220" y="537"/>
              <a:ext cx="51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HTNbots</a:t>
              </a:r>
              <a:endParaRPr lang="en-US" sz="1700">
                <a:latin typeface="Times New Roman" pitchFamily="18" charset="0"/>
              </a:endParaRPr>
            </a:p>
          </p:txBody>
        </p:sp>
        <p:sp>
          <p:nvSpPr>
            <p:cNvPr id="35995" name="Line 357"/>
            <p:cNvSpPr>
              <a:spLocks noChangeShapeType="1"/>
            </p:cNvSpPr>
            <p:nvPr/>
          </p:nvSpPr>
          <p:spPr bwMode="auto">
            <a:xfrm>
              <a:off x="829" y="790"/>
              <a:ext cx="361" cy="1"/>
            </a:xfrm>
            <a:prstGeom prst="line">
              <a:avLst/>
            </a:prstGeom>
            <a:noFill/>
            <a:ln w="63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6" name="Rectangle 358"/>
            <p:cNvSpPr>
              <a:spLocks noChangeArrowheads="1"/>
            </p:cNvSpPr>
            <p:nvPr/>
          </p:nvSpPr>
          <p:spPr bwMode="auto">
            <a:xfrm>
              <a:off x="1220" y="723"/>
              <a:ext cx="59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Difference</a:t>
              </a:r>
              <a:endParaRPr lang="en-US" sz="1700">
                <a:latin typeface="Times New Roman" pitchFamily="18" charset="0"/>
              </a:endParaRPr>
            </a:p>
          </p:txBody>
        </p:sp>
        <p:sp>
          <p:nvSpPr>
            <p:cNvPr id="35997" name="Rectangle 359"/>
            <p:cNvSpPr>
              <a:spLocks noChangeArrowheads="1"/>
            </p:cNvSpPr>
            <p:nvPr/>
          </p:nvSpPr>
          <p:spPr bwMode="auto">
            <a:xfrm>
              <a:off x="49" y="49"/>
              <a:ext cx="4661" cy="319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Summary of Results: </a:t>
            </a:r>
            <a:br>
              <a:rPr lang="en-US" sz="3800" smtClean="0"/>
            </a:br>
            <a:r>
              <a:rPr lang="en-US" sz="3800" smtClean="0"/>
              <a:t>HTNBots vs RETALIATE (Round 2)</a:t>
            </a:r>
          </a:p>
        </p:txBody>
      </p:sp>
      <p:grpSp>
        <p:nvGrpSpPr>
          <p:cNvPr id="36867" name="Group 359"/>
          <p:cNvGrpSpPr>
            <a:grpSpLocks noChangeAspect="1"/>
          </p:cNvGrpSpPr>
          <p:nvPr/>
        </p:nvGrpSpPr>
        <p:grpSpPr bwMode="auto">
          <a:xfrm>
            <a:off x="685800" y="1524000"/>
            <a:ext cx="7696200" cy="4665663"/>
            <a:chOff x="0" y="0"/>
            <a:chExt cx="4762" cy="3101"/>
          </a:xfrm>
        </p:grpSpPr>
        <p:sp>
          <p:nvSpPr>
            <p:cNvPr id="36868" name="AutoShape 36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762" cy="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69" name="Group 361"/>
            <p:cNvGrpSpPr>
              <a:grpSpLocks/>
            </p:cNvGrpSpPr>
            <p:nvPr/>
          </p:nvGrpSpPr>
          <p:grpSpPr bwMode="auto">
            <a:xfrm>
              <a:off x="57" y="57"/>
              <a:ext cx="4636" cy="2987"/>
              <a:chOff x="57" y="57"/>
              <a:chExt cx="4636" cy="2987"/>
            </a:xfrm>
          </p:grpSpPr>
          <p:sp>
            <p:nvSpPr>
              <p:cNvPr id="36901" name="Rectangle 362"/>
              <p:cNvSpPr>
                <a:spLocks noChangeArrowheads="1"/>
              </p:cNvSpPr>
              <p:nvPr/>
            </p:nvSpPr>
            <p:spPr bwMode="auto">
              <a:xfrm>
                <a:off x="57" y="57"/>
                <a:ext cx="4636" cy="29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2" name="Rectangle 363"/>
              <p:cNvSpPr>
                <a:spLocks noChangeArrowheads="1"/>
              </p:cNvSpPr>
              <p:nvPr/>
            </p:nvSpPr>
            <p:spPr bwMode="auto">
              <a:xfrm>
                <a:off x="786" y="296"/>
                <a:ext cx="3805" cy="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Line 364"/>
              <p:cNvSpPr>
                <a:spLocks noChangeShapeType="1"/>
              </p:cNvSpPr>
              <p:nvPr/>
            </p:nvSpPr>
            <p:spPr bwMode="auto">
              <a:xfrm>
                <a:off x="786" y="2531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Line 365"/>
              <p:cNvSpPr>
                <a:spLocks noChangeShapeType="1"/>
              </p:cNvSpPr>
              <p:nvPr/>
            </p:nvSpPr>
            <p:spPr bwMode="auto">
              <a:xfrm>
                <a:off x="786" y="2212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Line 366"/>
              <p:cNvSpPr>
                <a:spLocks noChangeShapeType="1"/>
              </p:cNvSpPr>
              <p:nvPr/>
            </p:nvSpPr>
            <p:spPr bwMode="auto">
              <a:xfrm>
                <a:off x="786" y="1893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6" name="Line 367"/>
              <p:cNvSpPr>
                <a:spLocks noChangeShapeType="1"/>
              </p:cNvSpPr>
              <p:nvPr/>
            </p:nvSpPr>
            <p:spPr bwMode="auto">
              <a:xfrm>
                <a:off x="786" y="1573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Line 368"/>
              <p:cNvSpPr>
                <a:spLocks noChangeShapeType="1"/>
              </p:cNvSpPr>
              <p:nvPr/>
            </p:nvSpPr>
            <p:spPr bwMode="auto">
              <a:xfrm>
                <a:off x="786" y="1254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8" name="Line 369"/>
              <p:cNvSpPr>
                <a:spLocks noChangeShapeType="1"/>
              </p:cNvSpPr>
              <p:nvPr/>
            </p:nvSpPr>
            <p:spPr bwMode="auto">
              <a:xfrm>
                <a:off x="786" y="935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Line 370"/>
              <p:cNvSpPr>
                <a:spLocks noChangeShapeType="1"/>
              </p:cNvSpPr>
              <p:nvPr/>
            </p:nvSpPr>
            <p:spPr bwMode="auto">
              <a:xfrm>
                <a:off x="786" y="616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Line 371"/>
              <p:cNvSpPr>
                <a:spLocks noChangeShapeType="1"/>
              </p:cNvSpPr>
              <p:nvPr/>
            </p:nvSpPr>
            <p:spPr bwMode="auto">
              <a:xfrm>
                <a:off x="786" y="296"/>
                <a:ext cx="3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1" name="Rectangle 372"/>
              <p:cNvSpPr>
                <a:spLocks noChangeArrowheads="1"/>
              </p:cNvSpPr>
              <p:nvPr/>
            </p:nvSpPr>
            <p:spPr bwMode="auto">
              <a:xfrm>
                <a:off x="786" y="296"/>
                <a:ext cx="3805" cy="2235"/>
              </a:xfrm>
              <a:prstGeom prst="rect">
                <a:avLst/>
              </a:prstGeom>
              <a:noFill/>
              <a:ln w="698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2" name="Line 373"/>
              <p:cNvSpPr>
                <a:spLocks noChangeShapeType="1"/>
              </p:cNvSpPr>
              <p:nvPr/>
            </p:nvSpPr>
            <p:spPr bwMode="auto">
              <a:xfrm>
                <a:off x="786" y="296"/>
                <a:ext cx="1" cy="22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Line 374"/>
              <p:cNvSpPr>
                <a:spLocks noChangeShapeType="1"/>
              </p:cNvSpPr>
              <p:nvPr/>
            </p:nvSpPr>
            <p:spPr bwMode="auto">
              <a:xfrm>
                <a:off x="740" y="2531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Line 375"/>
              <p:cNvSpPr>
                <a:spLocks noChangeShapeType="1"/>
              </p:cNvSpPr>
              <p:nvPr/>
            </p:nvSpPr>
            <p:spPr bwMode="auto">
              <a:xfrm>
                <a:off x="740" y="2212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Line 376"/>
              <p:cNvSpPr>
                <a:spLocks noChangeShapeType="1"/>
              </p:cNvSpPr>
              <p:nvPr/>
            </p:nvSpPr>
            <p:spPr bwMode="auto">
              <a:xfrm>
                <a:off x="740" y="1893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6" name="Line 377"/>
              <p:cNvSpPr>
                <a:spLocks noChangeShapeType="1"/>
              </p:cNvSpPr>
              <p:nvPr/>
            </p:nvSpPr>
            <p:spPr bwMode="auto">
              <a:xfrm>
                <a:off x="740" y="1573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7" name="Line 378"/>
              <p:cNvSpPr>
                <a:spLocks noChangeShapeType="1"/>
              </p:cNvSpPr>
              <p:nvPr/>
            </p:nvSpPr>
            <p:spPr bwMode="auto">
              <a:xfrm>
                <a:off x="740" y="1254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8" name="Line 379"/>
              <p:cNvSpPr>
                <a:spLocks noChangeShapeType="1"/>
              </p:cNvSpPr>
              <p:nvPr/>
            </p:nvSpPr>
            <p:spPr bwMode="auto">
              <a:xfrm>
                <a:off x="740" y="935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9" name="Line 380"/>
              <p:cNvSpPr>
                <a:spLocks noChangeShapeType="1"/>
              </p:cNvSpPr>
              <p:nvPr/>
            </p:nvSpPr>
            <p:spPr bwMode="auto">
              <a:xfrm>
                <a:off x="740" y="616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0" name="Line 381"/>
              <p:cNvSpPr>
                <a:spLocks noChangeShapeType="1"/>
              </p:cNvSpPr>
              <p:nvPr/>
            </p:nvSpPr>
            <p:spPr bwMode="auto">
              <a:xfrm>
                <a:off x="740" y="296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1" name="Freeform 382"/>
              <p:cNvSpPr>
                <a:spLocks/>
              </p:cNvSpPr>
              <p:nvPr/>
            </p:nvSpPr>
            <p:spPr bwMode="auto">
              <a:xfrm>
                <a:off x="809" y="638"/>
                <a:ext cx="3759" cy="1574"/>
              </a:xfrm>
              <a:custGeom>
                <a:avLst/>
                <a:gdLst>
                  <a:gd name="T0" fmla="*/ 3 w 330"/>
                  <a:gd name="T1" fmla="*/ 137 h 138"/>
                  <a:gd name="T2" fmla="*/ 10 w 330"/>
                  <a:gd name="T3" fmla="*/ 137 h 138"/>
                  <a:gd name="T4" fmla="*/ 18 w 330"/>
                  <a:gd name="T5" fmla="*/ 135 h 138"/>
                  <a:gd name="T6" fmla="*/ 25 w 330"/>
                  <a:gd name="T7" fmla="*/ 134 h 138"/>
                  <a:gd name="T8" fmla="*/ 32 w 330"/>
                  <a:gd name="T9" fmla="*/ 134 h 138"/>
                  <a:gd name="T10" fmla="*/ 39 w 330"/>
                  <a:gd name="T11" fmla="*/ 130 h 138"/>
                  <a:gd name="T12" fmla="*/ 46 w 330"/>
                  <a:gd name="T13" fmla="*/ 127 h 138"/>
                  <a:gd name="T14" fmla="*/ 53 w 330"/>
                  <a:gd name="T15" fmla="*/ 126 h 138"/>
                  <a:gd name="T16" fmla="*/ 60 w 330"/>
                  <a:gd name="T17" fmla="*/ 117 h 138"/>
                  <a:gd name="T18" fmla="*/ 67 w 330"/>
                  <a:gd name="T19" fmla="*/ 112 h 138"/>
                  <a:gd name="T20" fmla="*/ 74 w 330"/>
                  <a:gd name="T21" fmla="*/ 112 h 138"/>
                  <a:gd name="T22" fmla="*/ 82 w 330"/>
                  <a:gd name="T23" fmla="*/ 108 h 138"/>
                  <a:gd name="T24" fmla="*/ 89 w 330"/>
                  <a:gd name="T25" fmla="*/ 100 h 138"/>
                  <a:gd name="T26" fmla="*/ 96 w 330"/>
                  <a:gd name="T27" fmla="*/ 94 h 138"/>
                  <a:gd name="T28" fmla="*/ 103 w 330"/>
                  <a:gd name="T29" fmla="*/ 94 h 138"/>
                  <a:gd name="T30" fmla="*/ 110 w 330"/>
                  <a:gd name="T31" fmla="*/ 93 h 138"/>
                  <a:gd name="T32" fmla="*/ 117 w 330"/>
                  <a:gd name="T33" fmla="*/ 93 h 138"/>
                  <a:gd name="T34" fmla="*/ 124 w 330"/>
                  <a:gd name="T35" fmla="*/ 91 h 138"/>
                  <a:gd name="T36" fmla="*/ 131 w 330"/>
                  <a:gd name="T37" fmla="*/ 88 h 138"/>
                  <a:gd name="T38" fmla="*/ 138 w 330"/>
                  <a:gd name="T39" fmla="*/ 88 h 138"/>
                  <a:gd name="T40" fmla="*/ 145 w 330"/>
                  <a:gd name="T41" fmla="*/ 84 h 138"/>
                  <a:gd name="T42" fmla="*/ 153 w 330"/>
                  <a:gd name="T43" fmla="*/ 84 h 138"/>
                  <a:gd name="T44" fmla="*/ 160 w 330"/>
                  <a:gd name="T45" fmla="*/ 77 h 138"/>
                  <a:gd name="T46" fmla="*/ 167 w 330"/>
                  <a:gd name="T47" fmla="*/ 74 h 138"/>
                  <a:gd name="T48" fmla="*/ 174 w 330"/>
                  <a:gd name="T49" fmla="*/ 70 h 138"/>
                  <a:gd name="T50" fmla="*/ 181 w 330"/>
                  <a:gd name="T51" fmla="*/ 65 h 138"/>
                  <a:gd name="T52" fmla="*/ 188 w 330"/>
                  <a:gd name="T53" fmla="*/ 62 h 138"/>
                  <a:gd name="T54" fmla="*/ 195 w 330"/>
                  <a:gd name="T55" fmla="*/ 60 h 138"/>
                  <a:gd name="T56" fmla="*/ 202 w 330"/>
                  <a:gd name="T57" fmla="*/ 55 h 138"/>
                  <a:gd name="T58" fmla="*/ 209 w 330"/>
                  <a:gd name="T59" fmla="*/ 51 h 138"/>
                  <a:gd name="T60" fmla="*/ 217 w 330"/>
                  <a:gd name="T61" fmla="*/ 47 h 138"/>
                  <a:gd name="T62" fmla="*/ 224 w 330"/>
                  <a:gd name="T63" fmla="*/ 39 h 138"/>
                  <a:gd name="T64" fmla="*/ 231 w 330"/>
                  <a:gd name="T65" fmla="*/ 38 h 138"/>
                  <a:gd name="T66" fmla="*/ 238 w 330"/>
                  <a:gd name="T67" fmla="*/ 34 h 138"/>
                  <a:gd name="T68" fmla="*/ 245 w 330"/>
                  <a:gd name="T69" fmla="*/ 30 h 138"/>
                  <a:gd name="T70" fmla="*/ 252 w 330"/>
                  <a:gd name="T71" fmla="*/ 29 h 138"/>
                  <a:gd name="T72" fmla="*/ 259 w 330"/>
                  <a:gd name="T73" fmla="*/ 29 h 138"/>
                  <a:gd name="T74" fmla="*/ 266 w 330"/>
                  <a:gd name="T75" fmla="*/ 28 h 138"/>
                  <a:gd name="T76" fmla="*/ 273 w 330"/>
                  <a:gd name="T77" fmla="*/ 27 h 138"/>
                  <a:gd name="T78" fmla="*/ 280 w 330"/>
                  <a:gd name="T79" fmla="*/ 26 h 138"/>
                  <a:gd name="T80" fmla="*/ 288 w 330"/>
                  <a:gd name="T81" fmla="*/ 25 h 138"/>
                  <a:gd name="T82" fmla="*/ 295 w 330"/>
                  <a:gd name="T83" fmla="*/ 22 h 138"/>
                  <a:gd name="T84" fmla="*/ 302 w 330"/>
                  <a:gd name="T85" fmla="*/ 13 h 138"/>
                  <a:gd name="T86" fmla="*/ 309 w 330"/>
                  <a:gd name="T87" fmla="*/ 11 h 138"/>
                  <a:gd name="T88" fmla="*/ 316 w 330"/>
                  <a:gd name="T89" fmla="*/ 9 h 138"/>
                  <a:gd name="T90" fmla="*/ 323 w 330"/>
                  <a:gd name="T91" fmla="*/ 2 h 138"/>
                  <a:gd name="T92" fmla="*/ 330 w 330"/>
                  <a:gd name="T93" fmla="*/ 0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0"/>
                  <a:gd name="T142" fmla="*/ 0 h 138"/>
                  <a:gd name="T143" fmla="*/ 330 w 330"/>
                  <a:gd name="T144" fmla="*/ 138 h 1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0" h="138">
                    <a:moveTo>
                      <a:pt x="0" y="138"/>
                    </a:moveTo>
                    <a:lnTo>
                      <a:pt x="3" y="137"/>
                    </a:lnTo>
                    <a:lnTo>
                      <a:pt x="7" y="137"/>
                    </a:lnTo>
                    <a:lnTo>
                      <a:pt x="10" y="137"/>
                    </a:lnTo>
                    <a:lnTo>
                      <a:pt x="14" y="136"/>
                    </a:lnTo>
                    <a:lnTo>
                      <a:pt x="18" y="135"/>
                    </a:lnTo>
                    <a:lnTo>
                      <a:pt x="21" y="135"/>
                    </a:lnTo>
                    <a:lnTo>
                      <a:pt x="25" y="134"/>
                    </a:lnTo>
                    <a:lnTo>
                      <a:pt x="28" y="134"/>
                    </a:lnTo>
                    <a:lnTo>
                      <a:pt x="32" y="134"/>
                    </a:lnTo>
                    <a:lnTo>
                      <a:pt x="35" y="130"/>
                    </a:lnTo>
                    <a:lnTo>
                      <a:pt x="39" y="130"/>
                    </a:lnTo>
                    <a:lnTo>
                      <a:pt x="42" y="130"/>
                    </a:lnTo>
                    <a:lnTo>
                      <a:pt x="46" y="127"/>
                    </a:lnTo>
                    <a:lnTo>
                      <a:pt x="50" y="126"/>
                    </a:lnTo>
                    <a:lnTo>
                      <a:pt x="53" y="126"/>
                    </a:lnTo>
                    <a:lnTo>
                      <a:pt x="57" y="125"/>
                    </a:lnTo>
                    <a:lnTo>
                      <a:pt x="60" y="117"/>
                    </a:lnTo>
                    <a:lnTo>
                      <a:pt x="64" y="113"/>
                    </a:lnTo>
                    <a:lnTo>
                      <a:pt x="67" y="112"/>
                    </a:lnTo>
                    <a:lnTo>
                      <a:pt x="71" y="112"/>
                    </a:lnTo>
                    <a:lnTo>
                      <a:pt x="74" y="112"/>
                    </a:lnTo>
                    <a:lnTo>
                      <a:pt x="78" y="112"/>
                    </a:lnTo>
                    <a:lnTo>
                      <a:pt x="82" y="108"/>
                    </a:lnTo>
                    <a:lnTo>
                      <a:pt x="85" y="105"/>
                    </a:lnTo>
                    <a:lnTo>
                      <a:pt x="89" y="100"/>
                    </a:lnTo>
                    <a:lnTo>
                      <a:pt x="92" y="97"/>
                    </a:lnTo>
                    <a:lnTo>
                      <a:pt x="96" y="94"/>
                    </a:lnTo>
                    <a:lnTo>
                      <a:pt x="99" y="94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10" y="93"/>
                    </a:lnTo>
                    <a:lnTo>
                      <a:pt x="113" y="93"/>
                    </a:lnTo>
                    <a:lnTo>
                      <a:pt x="117" y="93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8" y="91"/>
                    </a:lnTo>
                    <a:lnTo>
                      <a:pt x="131" y="88"/>
                    </a:lnTo>
                    <a:lnTo>
                      <a:pt x="135" y="88"/>
                    </a:lnTo>
                    <a:lnTo>
                      <a:pt x="138" y="88"/>
                    </a:lnTo>
                    <a:lnTo>
                      <a:pt x="142" y="86"/>
                    </a:lnTo>
                    <a:lnTo>
                      <a:pt x="145" y="84"/>
                    </a:lnTo>
                    <a:lnTo>
                      <a:pt x="149" y="84"/>
                    </a:lnTo>
                    <a:lnTo>
                      <a:pt x="153" y="84"/>
                    </a:lnTo>
                    <a:lnTo>
                      <a:pt x="156" y="80"/>
                    </a:lnTo>
                    <a:lnTo>
                      <a:pt x="160" y="77"/>
                    </a:lnTo>
                    <a:lnTo>
                      <a:pt x="163" y="74"/>
                    </a:lnTo>
                    <a:lnTo>
                      <a:pt x="167" y="74"/>
                    </a:lnTo>
                    <a:lnTo>
                      <a:pt x="170" y="72"/>
                    </a:lnTo>
                    <a:lnTo>
                      <a:pt x="174" y="70"/>
                    </a:lnTo>
                    <a:lnTo>
                      <a:pt x="177" y="66"/>
                    </a:lnTo>
                    <a:lnTo>
                      <a:pt x="181" y="65"/>
                    </a:lnTo>
                    <a:lnTo>
                      <a:pt x="185" y="62"/>
                    </a:lnTo>
                    <a:lnTo>
                      <a:pt x="188" y="62"/>
                    </a:lnTo>
                    <a:lnTo>
                      <a:pt x="192" y="60"/>
                    </a:lnTo>
                    <a:lnTo>
                      <a:pt x="195" y="60"/>
                    </a:lnTo>
                    <a:lnTo>
                      <a:pt x="199" y="55"/>
                    </a:lnTo>
                    <a:lnTo>
                      <a:pt x="202" y="55"/>
                    </a:lnTo>
                    <a:lnTo>
                      <a:pt x="206" y="53"/>
                    </a:lnTo>
                    <a:lnTo>
                      <a:pt x="209" y="51"/>
                    </a:lnTo>
                    <a:lnTo>
                      <a:pt x="213" y="48"/>
                    </a:lnTo>
                    <a:lnTo>
                      <a:pt x="217" y="47"/>
                    </a:lnTo>
                    <a:lnTo>
                      <a:pt x="220" y="41"/>
                    </a:lnTo>
                    <a:lnTo>
                      <a:pt x="224" y="39"/>
                    </a:lnTo>
                    <a:lnTo>
                      <a:pt x="227" y="38"/>
                    </a:lnTo>
                    <a:lnTo>
                      <a:pt x="231" y="38"/>
                    </a:lnTo>
                    <a:lnTo>
                      <a:pt x="234" y="37"/>
                    </a:lnTo>
                    <a:lnTo>
                      <a:pt x="238" y="34"/>
                    </a:lnTo>
                    <a:lnTo>
                      <a:pt x="241" y="33"/>
                    </a:lnTo>
                    <a:lnTo>
                      <a:pt x="245" y="30"/>
                    </a:lnTo>
                    <a:lnTo>
                      <a:pt x="249" y="29"/>
                    </a:lnTo>
                    <a:lnTo>
                      <a:pt x="252" y="29"/>
                    </a:lnTo>
                    <a:lnTo>
                      <a:pt x="256" y="29"/>
                    </a:lnTo>
                    <a:lnTo>
                      <a:pt x="259" y="29"/>
                    </a:lnTo>
                    <a:lnTo>
                      <a:pt x="263" y="29"/>
                    </a:lnTo>
                    <a:lnTo>
                      <a:pt x="266" y="28"/>
                    </a:lnTo>
                    <a:lnTo>
                      <a:pt x="270" y="27"/>
                    </a:lnTo>
                    <a:lnTo>
                      <a:pt x="273" y="27"/>
                    </a:lnTo>
                    <a:lnTo>
                      <a:pt x="277" y="26"/>
                    </a:lnTo>
                    <a:lnTo>
                      <a:pt x="280" y="26"/>
                    </a:lnTo>
                    <a:lnTo>
                      <a:pt x="284" y="25"/>
                    </a:lnTo>
                    <a:lnTo>
                      <a:pt x="288" y="25"/>
                    </a:lnTo>
                    <a:lnTo>
                      <a:pt x="291" y="22"/>
                    </a:lnTo>
                    <a:lnTo>
                      <a:pt x="295" y="22"/>
                    </a:lnTo>
                    <a:lnTo>
                      <a:pt x="298" y="18"/>
                    </a:lnTo>
                    <a:lnTo>
                      <a:pt x="302" y="13"/>
                    </a:lnTo>
                    <a:lnTo>
                      <a:pt x="305" y="11"/>
                    </a:lnTo>
                    <a:lnTo>
                      <a:pt x="309" y="11"/>
                    </a:lnTo>
                    <a:lnTo>
                      <a:pt x="312" y="9"/>
                    </a:lnTo>
                    <a:lnTo>
                      <a:pt x="316" y="9"/>
                    </a:lnTo>
                    <a:lnTo>
                      <a:pt x="320" y="6"/>
                    </a:lnTo>
                    <a:lnTo>
                      <a:pt x="323" y="2"/>
                    </a:lnTo>
                    <a:lnTo>
                      <a:pt x="327" y="2"/>
                    </a:lnTo>
                    <a:lnTo>
                      <a:pt x="330" y="0"/>
                    </a:lnTo>
                  </a:path>
                </a:pathLst>
              </a:custGeom>
              <a:noFill/>
              <a:ln w="698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383"/>
              <p:cNvSpPr>
                <a:spLocks/>
              </p:cNvSpPr>
              <p:nvPr/>
            </p:nvSpPr>
            <p:spPr bwMode="auto">
              <a:xfrm>
                <a:off x="809" y="1106"/>
                <a:ext cx="3759" cy="1106"/>
              </a:xfrm>
              <a:custGeom>
                <a:avLst/>
                <a:gdLst>
                  <a:gd name="T0" fmla="*/ 3 w 330"/>
                  <a:gd name="T1" fmla="*/ 93 h 97"/>
                  <a:gd name="T2" fmla="*/ 10 w 330"/>
                  <a:gd name="T3" fmla="*/ 91 h 97"/>
                  <a:gd name="T4" fmla="*/ 18 w 330"/>
                  <a:gd name="T5" fmla="*/ 90 h 97"/>
                  <a:gd name="T6" fmla="*/ 25 w 330"/>
                  <a:gd name="T7" fmla="*/ 88 h 97"/>
                  <a:gd name="T8" fmla="*/ 32 w 330"/>
                  <a:gd name="T9" fmla="*/ 85 h 97"/>
                  <a:gd name="T10" fmla="*/ 39 w 330"/>
                  <a:gd name="T11" fmla="*/ 79 h 97"/>
                  <a:gd name="T12" fmla="*/ 46 w 330"/>
                  <a:gd name="T13" fmla="*/ 77 h 97"/>
                  <a:gd name="T14" fmla="*/ 53 w 330"/>
                  <a:gd name="T15" fmla="*/ 76 h 97"/>
                  <a:gd name="T16" fmla="*/ 60 w 330"/>
                  <a:gd name="T17" fmla="*/ 76 h 97"/>
                  <a:gd name="T18" fmla="*/ 67 w 330"/>
                  <a:gd name="T19" fmla="*/ 75 h 97"/>
                  <a:gd name="T20" fmla="*/ 74 w 330"/>
                  <a:gd name="T21" fmla="*/ 74 h 97"/>
                  <a:gd name="T22" fmla="*/ 82 w 330"/>
                  <a:gd name="T23" fmla="*/ 72 h 97"/>
                  <a:gd name="T24" fmla="*/ 89 w 330"/>
                  <a:gd name="T25" fmla="*/ 68 h 97"/>
                  <a:gd name="T26" fmla="*/ 96 w 330"/>
                  <a:gd name="T27" fmla="*/ 65 h 97"/>
                  <a:gd name="T28" fmla="*/ 103 w 330"/>
                  <a:gd name="T29" fmla="*/ 64 h 97"/>
                  <a:gd name="T30" fmla="*/ 110 w 330"/>
                  <a:gd name="T31" fmla="*/ 57 h 97"/>
                  <a:gd name="T32" fmla="*/ 117 w 330"/>
                  <a:gd name="T33" fmla="*/ 56 h 97"/>
                  <a:gd name="T34" fmla="*/ 124 w 330"/>
                  <a:gd name="T35" fmla="*/ 53 h 97"/>
                  <a:gd name="T36" fmla="*/ 131 w 330"/>
                  <a:gd name="T37" fmla="*/ 51 h 97"/>
                  <a:gd name="T38" fmla="*/ 138 w 330"/>
                  <a:gd name="T39" fmla="*/ 51 h 97"/>
                  <a:gd name="T40" fmla="*/ 145 w 330"/>
                  <a:gd name="T41" fmla="*/ 51 h 97"/>
                  <a:gd name="T42" fmla="*/ 153 w 330"/>
                  <a:gd name="T43" fmla="*/ 51 h 97"/>
                  <a:gd name="T44" fmla="*/ 160 w 330"/>
                  <a:gd name="T45" fmla="*/ 48 h 97"/>
                  <a:gd name="T46" fmla="*/ 167 w 330"/>
                  <a:gd name="T47" fmla="*/ 47 h 97"/>
                  <a:gd name="T48" fmla="*/ 174 w 330"/>
                  <a:gd name="T49" fmla="*/ 45 h 97"/>
                  <a:gd name="T50" fmla="*/ 181 w 330"/>
                  <a:gd name="T51" fmla="*/ 42 h 97"/>
                  <a:gd name="T52" fmla="*/ 188 w 330"/>
                  <a:gd name="T53" fmla="*/ 40 h 97"/>
                  <a:gd name="T54" fmla="*/ 195 w 330"/>
                  <a:gd name="T55" fmla="*/ 36 h 97"/>
                  <a:gd name="T56" fmla="*/ 202 w 330"/>
                  <a:gd name="T57" fmla="*/ 33 h 97"/>
                  <a:gd name="T58" fmla="*/ 209 w 330"/>
                  <a:gd name="T59" fmla="*/ 31 h 97"/>
                  <a:gd name="T60" fmla="*/ 217 w 330"/>
                  <a:gd name="T61" fmla="*/ 30 h 97"/>
                  <a:gd name="T62" fmla="*/ 224 w 330"/>
                  <a:gd name="T63" fmla="*/ 24 h 97"/>
                  <a:gd name="T64" fmla="*/ 231 w 330"/>
                  <a:gd name="T65" fmla="*/ 23 h 97"/>
                  <a:gd name="T66" fmla="*/ 238 w 330"/>
                  <a:gd name="T67" fmla="*/ 21 h 97"/>
                  <a:gd name="T68" fmla="*/ 245 w 330"/>
                  <a:gd name="T69" fmla="*/ 19 h 97"/>
                  <a:gd name="T70" fmla="*/ 252 w 330"/>
                  <a:gd name="T71" fmla="*/ 19 h 97"/>
                  <a:gd name="T72" fmla="*/ 259 w 330"/>
                  <a:gd name="T73" fmla="*/ 15 h 97"/>
                  <a:gd name="T74" fmla="*/ 266 w 330"/>
                  <a:gd name="T75" fmla="*/ 10 h 97"/>
                  <a:gd name="T76" fmla="*/ 273 w 330"/>
                  <a:gd name="T77" fmla="*/ 10 h 97"/>
                  <a:gd name="T78" fmla="*/ 280 w 330"/>
                  <a:gd name="T79" fmla="*/ 8 h 97"/>
                  <a:gd name="T80" fmla="*/ 288 w 330"/>
                  <a:gd name="T81" fmla="*/ 7 h 97"/>
                  <a:gd name="T82" fmla="*/ 295 w 330"/>
                  <a:gd name="T83" fmla="*/ 6 h 97"/>
                  <a:gd name="T84" fmla="*/ 302 w 330"/>
                  <a:gd name="T85" fmla="*/ 1 h 97"/>
                  <a:gd name="T86" fmla="*/ 309 w 330"/>
                  <a:gd name="T87" fmla="*/ 0 h 97"/>
                  <a:gd name="T88" fmla="*/ 316 w 330"/>
                  <a:gd name="T89" fmla="*/ 0 h 97"/>
                  <a:gd name="T90" fmla="*/ 323 w 330"/>
                  <a:gd name="T91" fmla="*/ 0 h 97"/>
                  <a:gd name="T92" fmla="*/ 330 w 330"/>
                  <a:gd name="T93" fmla="*/ 0 h 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0"/>
                  <a:gd name="T142" fmla="*/ 0 h 97"/>
                  <a:gd name="T143" fmla="*/ 330 w 330"/>
                  <a:gd name="T144" fmla="*/ 97 h 9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0" h="97">
                    <a:moveTo>
                      <a:pt x="0" y="97"/>
                    </a:moveTo>
                    <a:lnTo>
                      <a:pt x="3" y="93"/>
                    </a:lnTo>
                    <a:lnTo>
                      <a:pt x="7" y="93"/>
                    </a:lnTo>
                    <a:lnTo>
                      <a:pt x="10" y="91"/>
                    </a:lnTo>
                    <a:lnTo>
                      <a:pt x="14" y="91"/>
                    </a:lnTo>
                    <a:lnTo>
                      <a:pt x="18" y="90"/>
                    </a:lnTo>
                    <a:lnTo>
                      <a:pt x="21" y="89"/>
                    </a:lnTo>
                    <a:lnTo>
                      <a:pt x="25" y="88"/>
                    </a:lnTo>
                    <a:lnTo>
                      <a:pt x="28" y="85"/>
                    </a:lnTo>
                    <a:lnTo>
                      <a:pt x="32" y="85"/>
                    </a:lnTo>
                    <a:lnTo>
                      <a:pt x="35" y="79"/>
                    </a:lnTo>
                    <a:lnTo>
                      <a:pt x="39" y="79"/>
                    </a:lnTo>
                    <a:lnTo>
                      <a:pt x="42" y="78"/>
                    </a:lnTo>
                    <a:lnTo>
                      <a:pt x="46" y="77"/>
                    </a:lnTo>
                    <a:lnTo>
                      <a:pt x="50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60" y="76"/>
                    </a:lnTo>
                    <a:lnTo>
                      <a:pt x="64" y="75"/>
                    </a:lnTo>
                    <a:lnTo>
                      <a:pt x="67" y="75"/>
                    </a:lnTo>
                    <a:lnTo>
                      <a:pt x="71" y="75"/>
                    </a:lnTo>
                    <a:lnTo>
                      <a:pt x="74" y="74"/>
                    </a:lnTo>
                    <a:lnTo>
                      <a:pt x="78" y="74"/>
                    </a:lnTo>
                    <a:lnTo>
                      <a:pt x="82" y="72"/>
                    </a:lnTo>
                    <a:lnTo>
                      <a:pt x="85" y="71"/>
                    </a:lnTo>
                    <a:lnTo>
                      <a:pt x="89" y="68"/>
                    </a:lnTo>
                    <a:lnTo>
                      <a:pt x="92" y="67"/>
                    </a:lnTo>
                    <a:lnTo>
                      <a:pt x="96" y="65"/>
                    </a:lnTo>
                    <a:lnTo>
                      <a:pt x="99" y="65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10" y="57"/>
                    </a:lnTo>
                    <a:lnTo>
                      <a:pt x="113" y="56"/>
                    </a:lnTo>
                    <a:lnTo>
                      <a:pt x="117" y="56"/>
                    </a:lnTo>
                    <a:lnTo>
                      <a:pt x="121" y="53"/>
                    </a:lnTo>
                    <a:lnTo>
                      <a:pt x="124" y="53"/>
                    </a:lnTo>
                    <a:lnTo>
                      <a:pt x="128" y="53"/>
                    </a:lnTo>
                    <a:lnTo>
                      <a:pt x="131" y="51"/>
                    </a:lnTo>
                    <a:lnTo>
                      <a:pt x="135" y="51"/>
                    </a:lnTo>
                    <a:lnTo>
                      <a:pt x="138" y="51"/>
                    </a:lnTo>
                    <a:lnTo>
                      <a:pt x="142" y="51"/>
                    </a:lnTo>
                    <a:lnTo>
                      <a:pt x="145" y="51"/>
                    </a:lnTo>
                    <a:lnTo>
                      <a:pt x="149" y="51"/>
                    </a:lnTo>
                    <a:lnTo>
                      <a:pt x="153" y="51"/>
                    </a:lnTo>
                    <a:lnTo>
                      <a:pt x="156" y="50"/>
                    </a:lnTo>
                    <a:lnTo>
                      <a:pt x="160" y="48"/>
                    </a:lnTo>
                    <a:lnTo>
                      <a:pt x="163" y="47"/>
                    </a:lnTo>
                    <a:lnTo>
                      <a:pt x="167" y="47"/>
                    </a:lnTo>
                    <a:lnTo>
                      <a:pt x="170" y="46"/>
                    </a:lnTo>
                    <a:lnTo>
                      <a:pt x="174" y="45"/>
                    </a:lnTo>
                    <a:lnTo>
                      <a:pt x="177" y="43"/>
                    </a:lnTo>
                    <a:lnTo>
                      <a:pt x="181" y="42"/>
                    </a:lnTo>
                    <a:lnTo>
                      <a:pt x="185" y="41"/>
                    </a:lnTo>
                    <a:lnTo>
                      <a:pt x="188" y="40"/>
                    </a:lnTo>
                    <a:lnTo>
                      <a:pt x="192" y="36"/>
                    </a:lnTo>
                    <a:lnTo>
                      <a:pt x="195" y="36"/>
                    </a:lnTo>
                    <a:lnTo>
                      <a:pt x="199" y="33"/>
                    </a:lnTo>
                    <a:lnTo>
                      <a:pt x="202" y="33"/>
                    </a:lnTo>
                    <a:lnTo>
                      <a:pt x="206" y="33"/>
                    </a:lnTo>
                    <a:lnTo>
                      <a:pt x="209" y="31"/>
                    </a:lnTo>
                    <a:lnTo>
                      <a:pt x="213" y="30"/>
                    </a:lnTo>
                    <a:lnTo>
                      <a:pt x="217" y="30"/>
                    </a:lnTo>
                    <a:lnTo>
                      <a:pt x="220" y="26"/>
                    </a:lnTo>
                    <a:lnTo>
                      <a:pt x="224" y="24"/>
                    </a:lnTo>
                    <a:lnTo>
                      <a:pt x="227" y="23"/>
                    </a:lnTo>
                    <a:lnTo>
                      <a:pt x="231" y="23"/>
                    </a:lnTo>
                    <a:lnTo>
                      <a:pt x="234" y="23"/>
                    </a:lnTo>
                    <a:lnTo>
                      <a:pt x="238" y="21"/>
                    </a:lnTo>
                    <a:lnTo>
                      <a:pt x="241" y="20"/>
                    </a:lnTo>
                    <a:lnTo>
                      <a:pt x="245" y="19"/>
                    </a:lnTo>
                    <a:lnTo>
                      <a:pt x="249" y="19"/>
                    </a:lnTo>
                    <a:lnTo>
                      <a:pt x="252" y="19"/>
                    </a:lnTo>
                    <a:lnTo>
                      <a:pt x="256" y="17"/>
                    </a:lnTo>
                    <a:lnTo>
                      <a:pt x="259" y="15"/>
                    </a:lnTo>
                    <a:lnTo>
                      <a:pt x="263" y="14"/>
                    </a:lnTo>
                    <a:lnTo>
                      <a:pt x="266" y="10"/>
                    </a:lnTo>
                    <a:lnTo>
                      <a:pt x="270" y="10"/>
                    </a:lnTo>
                    <a:lnTo>
                      <a:pt x="273" y="10"/>
                    </a:lnTo>
                    <a:lnTo>
                      <a:pt x="277" y="8"/>
                    </a:lnTo>
                    <a:lnTo>
                      <a:pt x="280" y="8"/>
                    </a:lnTo>
                    <a:lnTo>
                      <a:pt x="284" y="7"/>
                    </a:lnTo>
                    <a:lnTo>
                      <a:pt x="288" y="7"/>
                    </a:lnTo>
                    <a:lnTo>
                      <a:pt x="291" y="6"/>
                    </a:lnTo>
                    <a:lnTo>
                      <a:pt x="295" y="6"/>
                    </a:lnTo>
                    <a:lnTo>
                      <a:pt x="298" y="3"/>
                    </a:lnTo>
                    <a:lnTo>
                      <a:pt x="302" y="1"/>
                    </a:lnTo>
                    <a:lnTo>
                      <a:pt x="305" y="0"/>
                    </a:lnTo>
                    <a:lnTo>
                      <a:pt x="309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3" y="0"/>
                    </a:lnTo>
                    <a:lnTo>
                      <a:pt x="327" y="0"/>
                    </a:lnTo>
                    <a:lnTo>
                      <a:pt x="330" y="0"/>
                    </a:lnTo>
                  </a:path>
                </a:pathLst>
              </a:custGeom>
              <a:noFill/>
              <a:ln w="698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3" name="Freeform 384"/>
              <p:cNvSpPr>
                <a:spLocks/>
              </p:cNvSpPr>
              <p:nvPr/>
            </p:nvSpPr>
            <p:spPr bwMode="auto">
              <a:xfrm>
                <a:off x="809" y="1744"/>
                <a:ext cx="3759" cy="593"/>
              </a:xfrm>
              <a:custGeom>
                <a:avLst/>
                <a:gdLst>
                  <a:gd name="T0" fmla="*/ 3 w 330"/>
                  <a:gd name="T1" fmla="*/ 45 h 52"/>
                  <a:gd name="T2" fmla="*/ 10 w 330"/>
                  <a:gd name="T3" fmla="*/ 45 h 52"/>
                  <a:gd name="T4" fmla="*/ 18 w 330"/>
                  <a:gd name="T5" fmla="*/ 45 h 52"/>
                  <a:gd name="T6" fmla="*/ 25 w 330"/>
                  <a:gd name="T7" fmla="*/ 45 h 52"/>
                  <a:gd name="T8" fmla="*/ 32 w 330"/>
                  <a:gd name="T9" fmla="*/ 49 h 52"/>
                  <a:gd name="T10" fmla="*/ 39 w 330"/>
                  <a:gd name="T11" fmla="*/ 52 h 52"/>
                  <a:gd name="T12" fmla="*/ 46 w 330"/>
                  <a:gd name="T13" fmla="*/ 51 h 52"/>
                  <a:gd name="T14" fmla="*/ 53 w 330"/>
                  <a:gd name="T15" fmla="*/ 50 h 52"/>
                  <a:gd name="T16" fmla="*/ 60 w 330"/>
                  <a:gd name="T17" fmla="*/ 40 h 52"/>
                  <a:gd name="T18" fmla="*/ 67 w 330"/>
                  <a:gd name="T19" fmla="*/ 38 h 52"/>
                  <a:gd name="T20" fmla="*/ 74 w 330"/>
                  <a:gd name="T21" fmla="*/ 38 h 52"/>
                  <a:gd name="T22" fmla="*/ 82 w 330"/>
                  <a:gd name="T23" fmla="*/ 36 h 52"/>
                  <a:gd name="T24" fmla="*/ 89 w 330"/>
                  <a:gd name="T25" fmla="*/ 32 h 52"/>
                  <a:gd name="T26" fmla="*/ 96 w 330"/>
                  <a:gd name="T27" fmla="*/ 30 h 52"/>
                  <a:gd name="T28" fmla="*/ 103 w 330"/>
                  <a:gd name="T29" fmla="*/ 30 h 52"/>
                  <a:gd name="T30" fmla="*/ 110 w 330"/>
                  <a:gd name="T31" fmla="*/ 37 h 52"/>
                  <a:gd name="T32" fmla="*/ 117 w 330"/>
                  <a:gd name="T33" fmla="*/ 37 h 52"/>
                  <a:gd name="T34" fmla="*/ 124 w 330"/>
                  <a:gd name="T35" fmla="*/ 38 h 52"/>
                  <a:gd name="T36" fmla="*/ 131 w 330"/>
                  <a:gd name="T37" fmla="*/ 37 h 52"/>
                  <a:gd name="T38" fmla="*/ 138 w 330"/>
                  <a:gd name="T39" fmla="*/ 37 h 52"/>
                  <a:gd name="T40" fmla="*/ 145 w 330"/>
                  <a:gd name="T41" fmla="*/ 33 h 52"/>
                  <a:gd name="T42" fmla="*/ 153 w 330"/>
                  <a:gd name="T43" fmla="*/ 33 h 52"/>
                  <a:gd name="T44" fmla="*/ 160 w 330"/>
                  <a:gd name="T45" fmla="*/ 29 h 52"/>
                  <a:gd name="T46" fmla="*/ 167 w 330"/>
                  <a:gd name="T47" fmla="*/ 27 h 52"/>
                  <a:gd name="T48" fmla="*/ 174 w 330"/>
                  <a:gd name="T49" fmla="*/ 25 h 52"/>
                  <a:gd name="T50" fmla="*/ 181 w 330"/>
                  <a:gd name="T51" fmla="*/ 23 h 52"/>
                  <a:gd name="T52" fmla="*/ 188 w 330"/>
                  <a:gd name="T53" fmla="*/ 22 h 52"/>
                  <a:gd name="T54" fmla="*/ 195 w 330"/>
                  <a:gd name="T55" fmla="*/ 24 h 52"/>
                  <a:gd name="T56" fmla="*/ 202 w 330"/>
                  <a:gd name="T57" fmla="*/ 21 h 52"/>
                  <a:gd name="T58" fmla="*/ 209 w 330"/>
                  <a:gd name="T59" fmla="*/ 19 h 52"/>
                  <a:gd name="T60" fmla="*/ 217 w 330"/>
                  <a:gd name="T61" fmla="*/ 17 h 52"/>
                  <a:gd name="T62" fmla="*/ 224 w 330"/>
                  <a:gd name="T63" fmla="*/ 15 h 52"/>
                  <a:gd name="T64" fmla="*/ 231 w 330"/>
                  <a:gd name="T65" fmla="*/ 15 h 52"/>
                  <a:gd name="T66" fmla="*/ 238 w 330"/>
                  <a:gd name="T67" fmla="*/ 13 h 52"/>
                  <a:gd name="T68" fmla="*/ 245 w 330"/>
                  <a:gd name="T69" fmla="*/ 11 h 52"/>
                  <a:gd name="T70" fmla="*/ 252 w 330"/>
                  <a:gd name="T71" fmla="*/ 11 h 52"/>
                  <a:gd name="T72" fmla="*/ 259 w 330"/>
                  <a:gd name="T73" fmla="*/ 15 h 52"/>
                  <a:gd name="T74" fmla="*/ 266 w 330"/>
                  <a:gd name="T75" fmla="*/ 17 h 52"/>
                  <a:gd name="T76" fmla="*/ 273 w 330"/>
                  <a:gd name="T77" fmla="*/ 17 h 52"/>
                  <a:gd name="T78" fmla="*/ 280 w 330"/>
                  <a:gd name="T79" fmla="*/ 18 h 52"/>
                  <a:gd name="T80" fmla="*/ 288 w 330"/>
                  <a:gd name="T81" fmla="*/ 17 h 52"/>
                  <a:gd name="T82" fmla="*/ 295 w 330"/>
                  <a:gd name="T83" fmla="*/ 16 h 52"/>
                  <a:gd name="T84" fmla="*/ 302 w 330"/>
                  <a:gd name="T85" fmla="*/ 12 h 52"/>
                  <a:gd name="T86" fmla="*/ 309 w 330"/>
                  <a:gd name="T87" fmla="*/ 11 h 52"/>
                  <a:gd name="T88" fmla="*/ 316 w 330"/>
                  <a:gd name="T89" fmla="*/ 9 h 52"/>
                  <a:gd name="T90" fmla="*/ 323 w 330"/>
                  <a:gd name="T91" fmla="*/ 3 h 52"/>
                  <a:gd name="T92" fmla="*/ 330 w 330"/>
                  <a:gd name="T93" fmla="*/ 0 h 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0"/>
                  <a:gd name="T142" fmla="*/ 0 h 52"/>
                  <a:gd name="T143" fmla="*/ 330 w 330"/>
                  <a:gd name="T144" fmla="*/ 52 h 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0" h="52">
                    <a:moveTo>
                      <a:pt x="0" y="41"/>
                    </a:moveTo>
                    <a:lnTo>
                      <a:pt x="3" y="45"/>
                    </a:lnTo>
                    <a:lnTo>
                      <a:pt x="7" y="45"/>
                    </a:lnTo>
                    <a:lnTo>
                      <a:pt x="10" y="45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28" y="49"/>
                    </a:lnTo>
                    <a:lnTo>
                      <a:pt x="32" y="49"/>
                    </a:lnTo>
                    <a:lnTo>
                      <a:pt x="35" y="52"/>
                    </a:lnTo>
                    <a:lnTo>
                      <a:pt x="39" y="52"/>
                    </a:lnTo>
                    <a:lnTo>
                      <a:pt x="42" y="52"/>
                    </a:lnTo>
                    <a:lnTo>
                      <a:pt x="46" y="51"/>
                    </a:lnTo>
                    <a:lnTo>
                      <a:pt x="50" y="50"/>
                    </a:lnTo>
                    <a:lnTo>
                      <a:pt x="53" y="50"/>
                    </a:lnTo>
                    <a:lnTo>
                      <a:pt x="57" y="48"/>
                    </a:lnTo>
                    <a:lnTo>
                      <a:pt x="60" y="40"/>
                    </a:lnTo>
                    <a:lnTo>
                      <a:pt x="64" y="38"/>
                    </a:lnTo>
                    <a:lnTo>
                      <a:pt x="67" y="38"/>
                    </a:lnTo>
                    <a:lnTo>
                      <a:pt x="71" y="38"/>
                    </a:lnTo>
                    <a:lnTo>
                      <a:pt x="74" y="38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4"/>
                    </a:lnTo>
                    <a:lnTo>
                      <a:pt x="89" y="32"/>
                    </a:lnTo>
                    <a:lnTo>
                      <a:pt x="92" y="30"/>
                    </a:lnTo>
                    <a:lnTo>
                      <a:pt x="96" y="30"/>
                    </a:lnTo>
                    <a:lnTo>
                      <a:pt x="99" y="30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0" y="37"/>
                    </a:lnTo>
                    <a:lnTo>
                      <a:pt x="113" y="37"/>
                    </a:lnTo>
                    <a:lnTo>
                      <a:pt x="117" y="37"/>
                    </a:lnTo>
                    <a:lnTo>
                      <a:pt x="121" y="38"/>
                    </a:lnTo>
                    <a:lnTo>
                      <a:pt x="124" y="38"/>
                    </a:lnTo>
                    <a:lnTo>
                      <a:pt x="128" y="38"/>
                    </a:lnTo>
                    <a:lnTo>
                      <a:pt x="131" y="37"/>
                    </a:lnTo>
                    <a:lnTo>
                      <a:pt x="135" y="37"/>
                    </a:lnTo>
                    <a:lnTo>
                      <a:pt x="138" y="37"/>
                    </a:lnTo>
                    <a:lnTo>
                      <a:pt x="142" y="35"/>
                    </a:lnTo>
                    <a:lnTo>
                      <a:pt x="145" y="33"/>
                    </a:lnTo>
                    <a:lnTo>
                      <a:pt x="149" y="33"/>
                    </a:lnTo>
                    <a:lnTo>
                      <a:pt x="153" y="33"/>
                    </a:lnTo>
                    <a:lnTo>
                      <a:pt x="156" y="30"/>
                    </a:lnTo>
                    <a:lnTo>
                      <a:pt x="160" y="29"/>
                    </a:lnTo>
                    <a:lnTo>
                      <a:pt x="163" y="27"/>
                    </a:lnTo>
                    <a:lnTo>
                      <a:pt x="167" y="27"/>
                    </a:lnTo>
                    <a:lnTo>
                      <a:pt x="170" y="26"/>
                    </a:lnTo>
                    <a:lnTo>
                      <a:pt x="174" y="25"/>
                    </a:lnTo>
                    <a:lnTo>
                      <a:pt x="177" y="23"/>
                    </a:lnTo>
                    <a:lnTo>
                      <a:pt x="181" y="23"/>
                    </a:lnTo>
                    <a:lnTo>
                      <a:pt x="185" y="21"/>
                    </a:lnTo>
                    <a:lnTo>
                      <a:pt x="188" y="22"/>
                    </a:lnTo>
                    <a:lnTo>
                      <a:pt x="192" y="24"/>
                    </a:lnTo>
                    <a:lnTo>
                      <a:pt x="195" y="24"/>
                    </a:lnTo>
                    <a:lnTo>
                      <a:pt x="199" y="21"/>
                    </a:lnTo>
                    <a:lnTo>
                      <a:pt x="202" y="21"/>
                    </a:lnTo>
                    <a:lnTo>
                      <a:pt x="206" y="20"/>
                    </a:lnTo>
                    <a:lnTo>
                      <a:pt x="209" y="19"/>
                    </a:lnTo>
                    <a:lnTo>
                      <a:pt x="213" y="18"/>
                    </a:lnTo>
                    <a:lnTo>
                      <a:pt x="217" y="17"/>
                    </a:lnTo>
                    <a:lnTo>
                      <a:pt x="220" y="14"/>
                    </a:lnTo>
                    <a:lnTo>
                      <a:pt x="224" y="15"/>
                    </a:lnTo>
                    <a:lnTo>
                      <a:pt x="227" y="15"/>
                    </a:lnTo>
                    <a:lnTo>
                      <a:pt x="231" y="15"/>
                    </a:lnTo>
                    <a:lnTo>
                      <a:pt x="234" y="15"/>
                    </a:lnTo>
                    <a:lnTo>
                      <a:pt x="238" y="13"/>
                    </a:lnTo>
                    <a:lnTo>
                      <a:pt x="241" y="12"/>
                    </a:lnTo>
                    <a:lnTo>
                      <a:pt x="245" y="11"/>
                    </a:lnTo>
                    <a:lnTo>
                      <a:pt x="249" y="11"/>
                    </a:lnTo>
                    <a:lnTo>
                      <a:pt x="252" y="11"/>
                    </a:lnTo>
                    <a:lnTo>
                      <a:pt x="256" y="12"/>
                    </a:lnTo>
                    <a:lnTo>
                      <a:pt x="259" y="15"/>
                    </a:lnTo>
                    <a:lnTo>
                      <a:pt x="263" y="15"/>
                    </a:lnTo>
                    <a:lnTo>
                      <a:pt x="266" y="17"/>
                    </a:lnTo>
                    <a:lnTo>
                      <a:pt x="270" y="17"/>
                    </a:lnTo>
                    <a:lnTo>
                      <a:pt x="273" y="17"/>
                    </a:lnTo>
                    <a:lnTo>
                      <a:pt x="277" y="18"/>
                    </a:lnTo>
                    <a:lnTo>
                      <a:pt x="280" y="18"/>
                    </a:lnTo>
                    <a:lnTo>
                      <a:pt x="284" y="17"/>
                    </a:lnTo>
                    <a:lnTo>
                      <a:pt x="288" y="17"/>
                    </a:lnTo>
                    <a:lnTo>
                      <a:pt x="291" y="16"/>
                    </a:lnTo>
                    <a:lnTo>
                      <a:pt x="295" y="16"/>
                    </a:lnTo>
                    <a:lnTo>
                      <a:pt x="298" y="14"/>
                    </a:lnTo>
                    <a:lnTo>
                      <a:pt x="302" y="12"/>
                    </a:lnTo>
                    <a:lnTo>
                      <a:pt x="305" y="11"/>
                    </a:lnTo>
                    <a:lnTo>
                      <a:pt x="309" y="11"/>
                    </a:lnTo>
                    <a:lnTo>
                      <a:pt x="312" y="9"/>
                    </a:lnTo>
                    <a:lnTo>
                      <a:pt x="316" y="9"/>
                    </a:lnTo>
                    <a:lnTo>
                      <a:pt x="320" y="6"/>
                    </a:lnTo>
                    <a:lnTo>
                      <a:pt x="323" y="3"/>
                    </a:lnTo>
                    <a:lnTo>
                      <a:pt x="327" y="3"/>
                    </a:lnTo>
                    <a:lnTo>
                      <a:pt x="330" y="0"/>
                    </a:lnTo>
                  </a:path>
                </a:pathLst>
              </a:custGeom>
              <a:noFill/>
              <a:ln w="698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4" name="Rectangle 385"/>
              <p:cNvSpPr>
                <a:spLocks noChangeArrowheads="1"/>
              </p:cNvSpPr>
              <p:nvPr/>
            </p:nvSpPr>
            <p:spPr bwMode="auto">
              <a:xfrm>
                <a:off x="786" y="218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5" name="Rectangle 386"/>
              <p:cNvSpPr>
                <a:spLocks noChangeArrowheads="1"/>
              </p:cNvSpPr>
              <p:nvPr/>
            </p:nvSpPr>
            <p:spPr bwMode="auto">
              <a:xfrm>
                <a:off x="820" y="217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6" name="Rectangle 387"/>
              <p:cNvSpPr>
                <a:spLocks noChangeArrowheads="1"/>
              </p:cNvSpPr>
              <p:nvPr/>
            </p:nvSpPr>
            <p:spPr bwMode="auto">
              <a:xfrm>
                <a:off x="866" y="217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7" name="Rectangle 388"/>
              <p:cNvSpPr>
                <a:spLocks noChangeArrowheads="1"/>
              </p:cNvSpPr>
              <p:nvPr/>
            </p:nvSpPr>
            <p:spPr bwMode="auto">
              <a:xfrm>
                <a:off x="900" y="217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8" name="Rectangle 389"/>
              <p:cNvSpPr>
                <a:spLocks noChangeArrowheads="1"/>
              </p:cNvSpPr>
              <p:nvPr/>
            </p:nvSpPr>
            <p:spPr bwMode="auto">
              <a:xfrm>
                <a:off x="946" y="216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9" name="Rectangle 390"/>
              <p:cNvSpPr>
                <a:spLocks noChangeArrowheads="1"/>
              </p:cNvSpPr>
              <p:nvPr/>
            </p:nvSpPr>
            <p:spPr bwMode="auto">
              <a:xfrm>
                <a:off x="991" y="215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0" name="Rectangle 391"/>
              <p:cNvSpPr>
                <a:spLocks noChangeArrowheads="1"/>
              </p:cNvSpPr>
              <p:nvPr/>
            </p:nvSpPr>
            <p:spPr bwMode="auto">
              <a:xfrm>
                <a:off x="1025" y="215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1" name="Rectangle 392"/>
              <p:cNvSpPr>
                <a:spLocks noChangeArrowheads="1"/>
              </p:cNvSpPr>
              <p:nvPr/>
            </p:nvSpPr>
            <p:spPr bwMode="auto">
              <a:xfrm>
                <a:off x="1071" y="214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2" name="Rectangle 393"/>
              <p:cNvSpPr>
                <a:spLocks noChangeArrowheads="1"/>
              </p:cNvSpPr>
              <p:nvPr/>
            </p:nvSpPr>
            <p:spPr bwMode="auto">
              <a:xfrm>
                <a:off x="1105" y="214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3" name="Rectangle 394"/>
              <p:cNvSpPr>
                <a:spLocks noChangeArrowheads="1"/>
              </p:cNvSpPr>
              <p:nvPr/>
            </p:nvSpPr>
            <p:spPr bwMode="auto">
              <a:xfrm>
                <a:off x="1151" y="214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4" name="Rectangle 395"/>
              <p:cNvSpPr>
                <a:spLocks noChangeArrowheads="1"/>
              </p:cNvSpPr>
              <p:nvPr/>
            </p:nvSpPr>
            <p:spPr bwMode="auto">
              <a:xfrm>
                <a:off x="1185" y="209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5" name="Rectangle 396"/>
              <p:cNvSpPr>
                <a:spLocks noChangeArrowheads="1"/>
              </p:cNvSpPr>
              <p:nvPr/>
            </p:nvSpPr>
            <p:spPr bwMode="auto">
              <a:xfrm>
                <a:off x="1230" y="2098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6" name="Rectangle 397"/>
              <p:cNvSpPr>
                <a:spLocks noChangeArrowheads="1"/>
              </p:cNvSpPr>
              <p:nvPr/>
            </p:nvSpPr>
            <p:spPr bwMode="auto">
              <a:xfrm>
                <a:off x="1265" y="209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7" name="Rectangle 398"/>
              <p:cNvSpPr>
                <a:spLocks noChangeArrowheads="1"/>
              </p:cNvSpPr>
              <p:nvPr/>
            </p:nvSpPr>
            <p:spPr bwMode="auto">
              <a:xfrm>
                <a:off x="1310" y="206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8" name="Rectangle 399"/>
              <p:cNvSpPr>
                <a:spLocks noChangeArrowheads="1"/>
              </p:cNvSpPr>
              <p:nvPr/>
            </p:nvSpPr>
            <p:spPr bwMode="auto">
              <a:xfrm>
                <a:off x="1356" y="205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9" name="Rectangle 400"/>
              <p:cNvSpPr>
                <a:spLocks noChangeArrowheads="1"/>
              </p:cNvSpPr>
              <p:nvPr/>
            </p:nvSpPr>
            <p:spPr bwMode="auto">
              <a:xfrm>
                <a:off x="1390" y="205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0" name="Rectangle 401"/>
              <p:cNvSpPr>
                <a:spLocks noChangeArrowheads="1"/>
              </p:cNvSpPr>
              <p:nvPr/>
            </p:nvSpPr>
            <p:spPr bwMode="auto">
              <a:xfrm>
                <a:off x="1435" y="2041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1" name="Rectangle 402"/>
              <p:cNvSpPr>
                <a:spLocks noChangeArrowheads="1"/>
              </p:cNvSpPr>
              <p:nvPr/>
            </p:nvSpPr>
            <p:spPr bwMode="auto">
              <a:xfrm>
                <a:off x="1470" y="195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2" name="Rectangle 403"/>
              <p:cNvSpPr>
                <a:spLocks noChangeArrowheads="1"/>
              </p:cNvSpPr>
              <p:nvPr/>
            </p:nvSpPr>
            <p:spPr bwMode="auto">
              <a:xfrm>
                <a:off x="1515" y="190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3" name="Rectangle 404"/>
              <p:cNvSpPr>
                <a:spLocks noChangeArrowheads="1"/>
              </p:cNvSpPr>
              <p:nvPr/>
            </p:nvSpPr>
            <p:spPr bwMode="auto">
              <a:xfrm>
                <a:off x="1549" y="189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4" name="Rectangle 405"/>
              <p:cNvSpPr>
                <a:spLocks noChangeArrowheads="1"/>
              </p:cNvSpPr>
              <p:nvPr/>
            </p:nvSpPr>
            <p:spPr bwMode="auto">
              <a:xfrm>
                <a:off x="1595" y="189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5" name="Rectangle 406"/>
              <p:cNvSpPr>
                <a:spLocks noChangeArrowheads="1"/>
              </p:cNvSpPr>
              <p:nvPr/>
            </p:nvSpPr>
            <p:spPr bwMode="auto">
              <a:xfrm>
                <a:off x="1629" y="189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6" name="Rectangle 407"/>
              <p:cNvSpPr>
                <a:spLocks noChangeArrowheads="1"/>
              </p:cNvSpPr>
              <p:nvPr/>
            </p:nvSpPr>
            <p:spPr bwMode="auto">
              <a:xfrm>
                <a:off x="1675" y="189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7" name="Rectangle 408"/>
              <p:cNvSpPr>
                <a:spLocks noChangeArrowheads="1"/>
              </p:cNvSpPr>
              <p:nvPr/>
            </p:nvSpPr>
            <p:spPr bwMode="auto">
              <a:xfrm>
                <a:off x="1720" y="184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8" name="Rectangle 409"/>
              <p:cNvSpPr>
                <a:spLocks noChangeArrowheads="1"/>
              </p:cNvSpPr>
              <p:nvPr/>
            </p:nvSpPr>
            <p:spPr bwMode="auto">
              <a:xfrm>
                <a:off x="1754" y="1813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9" name="Rectangle 410"/>
              <p:cNvSpPr>
                <a:spLocks noChangeArrowheads="1"/>
              </p:cNvSpPr>
              <p:nvPr/>
            </p:nvSpPr>
            <p:spPr bwMode="auto">
              <a:xfrm>
                <a:off x="1800" y="175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Rectangle 411"/>
              <p:cNvSpPr>
                <a:spLocks noChangeArrowheads="1"/>
              </p:cNvSpPr>
              <p:nvPr/>
            </p:nvSpPr>
            <p:spPr bwMode="auto">
              <a:xfrm>
                <a:off x="1834" y="172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1" name="Rectangle 412"/>
              <p:cNvSpPr>
                <a:spLocks noChangeArrowheads="1"/>
              </p:cNvSpPr>
              <p:nvPr/>
            </p:nvSpPr>
            <p:spPr bwMode="auto">
              <a:xfrm>
                <a:off x="1880" y="1687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2" name="Rectangle 413"/>
              <p:cNvSpPr>
                <a:spLocks noChangeArrowheads="1"/>
              </p:cNvSpPr>
              <p:nvPr/>
            </p:nvSpPr>
            <p:spPr bwMode="auto">
              <a:xfrm>
                <a:off x="1914" y="1687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3" name="Rectangle 414"/>
              <p:cNvSpPr>
                <a:spLocks noChangeArrowheads="1"/>
              </p:cNvSpPr>
              <p:nvPr/>
            </p:nvSpPr>
            <p:spPr bwMode="auto">
              <a:xfrm>
                <a:off x="1959" y="1687"/>
                <a:ext cx="35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4" name="Rectangle 415"/>
              <p:cNvSpPr>
                <a:spLocks noChangeArrowheads="1"/>
              </p:cNvSpPr>
              <p:nvPr/>
            </p:nvSpPr>
            <p:spPr bwMode="auto">
              <a:xfrm>
                <a:off x="1994" y="167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5" name="Rectangle 416"/>
              <p:cNvSpPr>
                <a:spLocks noChangeArrowheads="1"/>
              </p:cNvSpPr>
              <p:nvPr/>
            </p:nvSpPr>
            <p:spPr bwMode="auto">
              <a:xfrm>
                <a:off x="2039" y="167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6" name="Rectangle 417"/>
              <p:cNvSpPr>
                <a:spLocks noChangeArrowheads="1"/>
              </p:cNvSpPr>
              <p:nvPr/>
            </p:nvSpPr>
            <p:spPr bwMode="auto">
              <a:xfrm>
                <a:off x="2073" y="1676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7" name="Rectangle 418"/>
              <p:cNvSpPr>
                <a:spLocks noChangeArrowheads="1"/>
              </p:cNvSpPr>
              <p:nvPr/>
            </p:nvSpPr>
            <p:spPr bwMode="auto">
              <a:xfrm>
                <a:off x="2119" y="167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8" name="Rectangle 419"/>
              <p:cNvSpPr>
                <a:spLocks noChangeArrowheads="1"/>
              </p:cNvSpPr>
              <p:nvPr/>
            </p:nvSpPr>
            <p:spPr bwMode="auto">
              <a:xfrm>
                <a:off x="2164" y="1653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9" name="Rectangle 420"/>
              <p:cNvSpPr>
                <a:spLocks noChangeArrowheads="1"/>
              </p:cNvSpPr>
              <p:nvPr/>
            </p:nvSpPr>
            <p:spPr bwMode="auto">
              <a:xfrm>
                <a:off x="2199" y="165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0" name="Rectangle 421"/>
              <p:cNvSpPr>
                <a:spLocks noChangeArrowheads="1"/>
              </p:cNvSpPr>
              <p:nvPr/>
            </p:nvSpPr>
            <p:spPr bwMode="auto">
              <a:xfrm>
                <a:off x="2244" y="165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1" name="Rectangle 422"/>
              <p:cNvSpPr>
                <a:spLocks noChangeArrowheads="1"/>
              </p:cNvSpPr>
              <p:nvPr/>
            </p:nvSpPr>
            <p:spPr bwMode="auto">
              <a:xfrm>
                <a:off x="2278" y="1619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2" name="Rectangle 423"/>
              <p:cNvSpPr>
                <a:spLocks noChangeArrowheads="1"/>
              </p:cNvSpPr>
              <p:nvPr/>
            </p:nvSpPr>
            <p:spPr bwMode="auto">
              <a:xfrm>
                <a:off x="2324" y="161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3" name="Rectangle 424"/>
              <p:cNvSpPr>
                <a:spLocks noChangeArrowheads="1"/>
              </p:cNvSpPr>
              <p:nvPr/>
            </p:nvSpPr>
            <p:spPr bwMode="auto">
              <a:xfrm>
                <a:off x="2358" y="161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4" name="Rectangle 425"/>
              <p:cNvSpPr>
                <a:spLocks noChangeArrowheads="1"/>
              </p:cNvSpPr>
              <p:nvPr/>
            </p:nvSpPr>
            <p:spPr bwMode="auto">
              <a:xfrm>
                <a:off x="2404" y="159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5" name="Rectangle 426"/>
              <p:cNvSpPr>
                <a:spLocks noChangeArrowheads="1"/>
              </p:cNvSpPr>
              <p:nvPr/>
            </p:nvSpPr>
            <p:spPr bwMode="auto">
              <a:xfrm>
                <a:off x="2438" y="157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Rectangle 427"/>
              <p:cNvSpPr>
                <a:spLocks noChangeArrowheads="1"/>
              </p:cNvSpPr>
              <p:nvPr/>
            </p:nvSpPr>
            <p:spPr bwMode="auto">
              <a:xfrm>
                <a:off x="2483" y="1573"/>
                <a:ext cx="35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7" name="Rectangle 428"/>
              <p:cNvSpPr>
                <a:spLocks noChangeArrowheads="1"/>
              </p:cNvSpPr>
              <p:nvPr/>
            </p:nvSpPr>
            <p:spPr bwMode="auto">
              <a:xfrm>
                <a:off x="2529" y="157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8" name="Rectangle 429"/>
              <p:cNvSpPr>
                <a:spLocks noChangeArrowheads="1"/>
              </p:cNvSpPr>
              <p:nvPr/>
            </p:nvSpPr>
            <p:spPr bwMode="auto">
              <a:xfrm>
                <a:off x="2563" y="152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9" name="Rectangle 430"/>
              <p:cNvSpPr>
                <a:spLocks noChangeArrowheads="1"/>
              </p:cNvSpPr>
              <p:nvPr/>
            </p:nvSpPr>
            <p:spPr bwMode="auto">
              <a:xfrm>
                <a:off x="2609" y="149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0" name="Rectangle 431"/>
              <p:cNvSpPr>
                <a:spLocks noChangeArrowheads="1"/>
              </p:cNvSpPr>
              <p:nvPr/>
            </p:nvSpPr>
            <p:spPr bwMode="auto">
              <a:xfrm>
                <a:off x="2643" y="145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1" name="Rectangle 432"/>
              <p:cNvSpPr>
                <a:spLocks noChangeArrowheads="1"/>
              </p:cNvSpPr>
              <p:nvPr/>
            </p:nvSpPr>
            <p:spPr bwMode="auto">
              <a:xfrm>
                <a:off x="2688" y="1459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2" name="Rectangle 433"/>
              <p:cNvSpPr>
                <a:spLocks noChangeArrowheads="1"/>
              </p:cNvSpPr>
              <p:nvPr/>
            </p:nvSpPr>
            <p:spPr bwMode="auto">
              <a:xfrm>
                <a:off x="2723" y="1436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3" name="Rectangle 434"/>
              <p:cNvSpPr>
                <a:spLocks noChangeArrowheads="1"/>
              </p:cNvSpPr>
              <p:nvPr/>
            </p:nvSpPr>
            <p:spPr bwMode="auto">
              <a:xfrm>
                <a:off x="2768" y="141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4" name="Rectangle 435"/>
              <p:cNvSpPr>
                <a:spLocks noChangeArrowheads="1"/>
              </p:cNvSpPr>
              <p:nvPr/>
            </p:nvSpPr>
            <p:spPr bwMode="auto">
              <a:xfrm>
                <a:off x="2802" y="1368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5" name="Rectangle 436"/>
              <p:cNvSpPr>
                <a:spLocks noChangeArrowheads="1"/>
              </p:cNvSpPr>
              <p:nvPr/>
            </p:nvSpPr>
            <p:spPr bwMode="auto">
              <a:xfrm>
                <a:off x="2848" y="135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6" name="Rectangle 437"/>
              <p:cNvSpPr>
                <a:spLocks noChangeArrowheads="1"/>
              </p:cNvSpPr>
              <p:nvPr/>
            </p:nvSpPr>
            <p:spPr bwMode="auto">
              <a:xfrm>
                <a:off x="2894" y="1322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7" name="Rectangle 438"/>
              <p:cNvSpPr>
                <a:spLocks noChangeArrowheads="1"/>
              </p:cNvSpPr>
              <p:nvPr/>
            </p:nvSpPr>
            <p:spPr bwMode="auto">
              <a:xfrm>
                <a:off x="2928" y="1322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8" name="Rectangle 439"/>
              <p:cNvSpPr>
                <a:spLocks noChangeArrowheads="1"/>
              </p:cNvSpPr>
              <p:nvPr/>
            </p:nvSpPr>
            <p:spPr bwMode="auto">
              <a:xfrm>
                <a:off x="2973" y="130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9" name="Rectangle 440"/>
              <p:cNvSpPr>
                <a:spLocks noChangeArrowheads="1"/>
              </p:cNvSpPr>
              <p:nvPr/>
            </p:nvSpPr>
            <p:spPr bwMode="auto">
              <a:xfrm>
                <a:off x="3007" y="1300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0" name="Rectangle 441"/>
              <p:cNvSpPr>
                <a:spLocks noChangeArrowheads="1"/>
              </p:cNvSpPr>
              <p:nvPr/>
            </p:nvSpPr>
            <p:spPr bwMode="auto">
              <a:xfrm>
                <a:off x="3053" y="124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1" name="Rectangle 442"/>
              <p:cNvSpPr>
                <a:spLocks noChangeArrowheads="1"/>
              </p:cNvSpPr>
              <p:nvPr/>
            </p:nvSpPr>
            <p:spPr bwMode="auto">
              <a:xfrm>
                <a:off x="3087" y="124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2" name="Rectangle 443"/>
              <p:cNvSpPr>
                <a:spLocks noChangeArrowheads="1"/>
              </p:cNvSpPr>
              <p:nvPr/>
            </p:nvSpPr>
            <p:spPr bwMode="auto">
              <a:xfrm>
                <a:off x="3133" y="122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3" name="Rectangle 444"/>
              <p:cNvSpPr>
                <a:spLocks noChangeArrowheads="1"/>
              </p:cNvSpPr>
              <p:nvPr/>
            </p:nvSpPr>
            <p:spPr bwMode="auto">
              <a:xfrm>
                <a:off x="3167" y="119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4" name="Rectangle 445"/>
              <p:cNvSpPr>
                <a:spLocks noChangeArrowheads="1"/>
              </p:cNvSpPr>
              <p:nvPr/>
            </p:nvSpPr>
            <p:spPr bwMode="auto">
              <a:xfrm>
                <a:off x="3213" y="116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5" name="Rectangle 446"/>
              <p:cNvSpPr>
                <a:spLocks noChangeArrowheads="1"/>
              </p:cNvSpPr>
              <p:nvPr/>
            </p:nvSpPr>
            <p:spPr bwMode="auto">
              <a:xfrm>
                <a:off x="3258" y="1151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6" name="Rectangle 447"/>
              <p:cNvSpPr>
                <a:spLocks noChangeArrowheads="1"/>
              </p:cNvSpPr>
              <p:nvPr/>
            </p:nvSpPr>
            <p:spPr bwMode="auto">
              <a:xfrm>
                <a:off x="3292" y="108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7" name="Rectangle 448"/>
              <p:cNvSpPr>
                <a:spLocks noChangeArrowheads="1"/>
              </p:cNvSpPr>
              <p:nvPr/>
            </p:nvSpPr>
            <p:spPr bwMode="auto">
              <a:xfrm>
                <a:off x="3338" y="106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8" name="Rectangle 449"/>
              <p:cNvSpPr>
                <a:spLocks noChangeArrowheads="1"/>
              </p:cNvSpPr>
              <p:nvPr/>
            </p:nvSpPr>
            <p:spPr bwMode="auto">
              <a:xfrm>
                <a:off x="3372" y="104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9" name="Rectangle 450"/>
              <p:cNvSpPr>
                <a:spLocks noChangeArrowheads="1"/>
              </p:cNvSpPr>
              <p:nvPr/>
            </p:nvSpPr>
            <p:spPr bwMode="auto">
              <a:xfrm>
                <a:off x="3418" y="104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0" name="Rectangle 451"/>
              <p:cNvSpPr>
                <a:spLocks noChangeArrowheads="1"/>
              </p:cNvSpPr>
              <p:nvPr/>
            </p:nvSpPr>
            <p:spPr bwMode="auto">
              <a:xfrm>
                <a:off x="3452" y="1037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1" name="Rectangle 452"/>
              <p:cNvSpPr>
                <a:spLocks noChangeArrowheads="1"/>
              </p:cNvSpPr>
              <p:nvPr/>
            </p:nvSpPr>
            <p:spPr bwMode="auto">
              <a:xfrm>
                <a:off x="3497" y="100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2" name="Rectangle 453"/>
              <p:cNvSpPr>
                <a:spLocks noChangeArrowheads="1"/>
              </p:cNvSpPr>
              <p:nvPr/>
            </p:nvSpPr>
            <p:spPr bwMode="auto">
              <a:xfrm>
                <a:off x="3531" y="992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3" name="Rectangle 454"/>
              <p:cNvSpPr>
                <a:spLocks noChangeArrowheads="1"/>
              </p:cNvSpPr>
              <p:nvPr/>
            </p:nvSpPr>
            <p:spPr bwMode="auto">
              <a:xfrm>
                <a:off x="3577" y="95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4" name="Rectangle 455"/>
              <p:cNvSpPr>
                <a:spLocks noChangeArrowheads="1"/>
              </p:cNvSpPr>
              <p:nvPr/>
            </p:nvSpPr>
            <p:spPr bwMode="auto">
              <a:xfrm>
                <a:off x="3623" y="94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5" name="Rectangle 456"/>
              <p:cNvSpPr>
                <a:spLocks noChangeArrowheads="1"/>
              </p:cNvSpPr>
              <p:nvPr/>
            </p:nvSpPr>
            <p:spPr bwMode="auto">
              <a:xfrm>
                <a:off x="3657" y="94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6" name="Rectangle 457"/>
              <p:cNvSpPr>
                <a:spLocks noChangeArrowheads="1"/>
              </p:cNvSpPr>
              <p:nvPr/>
            </p:nvSpPr>
            <p:spPr bwMode="auto">
              <a:xfrm>
                <a:off x="3702" y="946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7" name="Rectangle 458"/>
              <p:cNvSpPr>
                <a:spLocks noChangeArrowheads="1"/>
              </p:cNvSpPr>
              <p:nvPr/>
            </p:nvSpPr>
            <p:spPr bwMode="auto">
              <a:xfrm>
                <a:off x="3737" y="94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8" name="Rectangle 459"/>
              <p:cNvSpPr>
                <a:spLocks noChangeArrowheads="1"/>
              </p:cNvSpPr>
              <p:nvPr/>
            </p:nvSpPr>
            <p:spPr bwMode="auto">
              <a:xfrm>
                <a:off x="3782" y="94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9" name="Rectangle 460"/>
              <p:cNvSpPr>
                <a:spLocks noChangeArrowheads="1"/>
              </p:cNvSpPr>
              <p:nvPr/>
            </p:nvSpPr>
            <p:spPr bwMode="auto">
              <a:xfrm>
                <a:off x="3816" y="93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Rectangle 461"/>
              <p:cNvSpPr>
                <a:spLocks noChangeArrowheads="1"/>
              </p:cNvSpPr>
              <p:nvPr/>
            </p:nvSpPr>
            <p:spPr bwMode="auto">
              <a:xfrm>
                <a:off x="3862" y="92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1" name="Rectangle 462"/>
              <p:cNvSpPr>
                <a:spLocks noChangeArrowheads="1"/>
              </p:cNvSpPr>
              <p:nvPr/>
            </p:nvSpPr>
            <p:spPr bwMode="auto">
              <a:xfrm>
                <a:off x="3896" y="92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2" name="Rectangle 463"/>
              <p:cNvSpPr>
                <a:spLocks noChangeArrowheads="1"/>
              </p:cNvSpPr>
              <p:nvPr/>
            </p:nvSpPr>
            <p:spPr bwMode="auto">
              <a:xfrm>
                <a:off x="3942" y="91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3" name="Rectangle 464"/>
              <p:cNvSpPr>
                <a:spLocks noChangeArrowheads="1"/>
              </p:cNvSpPr>
              <p:nvPr/>
            </p:nvSpPr>
            <p:spPr bwMode="auto">
              <a:xfrm>
                <a:off x="3976" y="91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4" name="Rectangle 465"/>
              <p:cNvSpPr>
                <a:spLocks noChangeArrowheads="1"/>
              </p:cNvSpPr>
              <p:nvPr/>
            </p:nvSpPr>
            <p:spPr bwMode="auto">
              <a:xfrm>
                <a:off x="4021" y="901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5" name="Rectangle 466"/>
              <p:cNvSpPr>
                <a:spLocks noChangeArrowheads="1"/>
              </p:cNvSpPr>
              <p:nvPr/>
            </p:nvSpPr>
            <p:spPr bwMode="auto">
              <a:xfrm>
                <a:off x="4067" y="901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6" name="Rectangle 467"/>
              <p:cNvSpPr>
                <a:spLocks noChangeArrowheads="1"/>
              </p:cNvSpPr>
              <p:nvPr/>
            </p:nvSpPr>
            <p:spPr bwMode="auto">
              <a:xfrm>
                <a:off x="4101" y="866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7" name="Rectangle 468"/>
              <p:cNvSpPr>
                <a:spLocks noChangeArrowheads="1"/>
              </p:cNvSpPr>
              <p:nvPr/>
            </p:nvSpPr>
            <p:spPr bwMode="auto">
              <a:xfrm>
                <a:off x="4147" y="866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Rectangle 469"/>
              <p:cNvSpPr>
                <a:spLocks noChangeArrowheads="1"/>
              </p:cNvSpPr>
              <p:nvPr/>
            </p:nvSpPr>
            <p:spPr bwMode="auto">
              <a:xfrm>
                <a:off x="4181" y="821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Rectangle 470"/>
              <p:cNvSpPr>
                <a:spLocks noChangeArrowheads="1"/>
              </p:cNvSpPr>
              <p:nvPr/>
            </p:nvSpPr>
            <p:spPr bwMode="auto">
              <a:xfrm>
                <a:off x="4226" y="764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0" name="Rectangle 471"/>
              <p:cNvSpPr>
                <a:spLocks noChangeArrowheads="1"/>
              </p:cNvSpPr>
              <p:nvPr/>
            </p:nvSpPr>
            <p:spPr bwMode="auto">
              <a:xfrm>
                <a:off x="4261" y="741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1" name="Rectangle 472"/>
              <p:cNvSpPr>
                <a:spLocks noChangeArrowheads="1"/>
              </p:cNvSpPr>
              <p:nvPr/>
            </p:nvSpPr>
            <p:spPr bwMode="auto">
              <a:xfrm>
                <a:off x="4306" y="741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2" name="Rectangle 473"/>
              <p:cNvSpPr>
                <a:spLocks noChangeArrowheads="1"/>
              </p:cNvSpPr>
              <p:nvPr/>
            </p:nvSpPr>
            <p:spPr bwMode="auto">
              <a:xfrm>
                <a:off x="4340" y="71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3" name="Rectangle 474"/>
              <p:cNvSpPr>
                <a:spLocks noChangeArrowheads="1"/>
              </p:cNvSpPr>
              <p:nvPr/>
            </p:nvSpPr>
            <p:spPr bwMode="auto">
              <a:xfrm>
                <a:off x="4386" y="71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4" name="Rectangle 475"/>
              <p:cNvSpPr>
                <a:spLocks noChangeArrowheads="1"/>
              </p:cNvSpPr>
              <p:nvPr/>
            </p:nvSpPr>
            <p:spPr bwMode="auto">
              <a:xfrm>
                <a:off x="4431" y="684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5" name="Rectangle 476"/>
              <p:cNvSpPr>
                <a:spLocks noChangeArrowheads="1"/>
              </p:cNvSpPr>
              <p:nvPr/>
            </p:nvSpPr>
            <p:spPr bwMode="auto">
              <a:xfrm>
                <a:off x="4466" y="638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6" name="Rectangle 477"/>
              <p:cNvSpPr>
                <a:spLocks noChangeArrowheads="1"/>
              </p:cNvSpPr>
              <p:nvPr/>
            </p:nvSpPr>
            <p:spPr bwMode="auto">
              <a:xfrm>
                <a:off x="4511" y="638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Rectangle 478"/>
              <p:cNvSpPr>
                <a:spLocks noChangeArrowheads="1"/>
              </p:cNvSpPr>
              <p:nvPr/>
            </p:nvSpPr>
            <p:spPr bwMode="auto">
              <a:xfrm>
                <a:off x="4545" y="616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8" name="Rectangle 479"/>
              <p:cNvSpPr>
                <a:spLocks noChangeArrowheads="1"/>
              </p:cNvSpPr>
              <p:nvPr/>
            </p:nvSpPr>
            <p:spPr bwMode="auto">
              <a:xfrm>
                <a:off x="786" y="218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Rectangle 480"/>
              <p:cNvSpPr>
                <a:spLocks noChangeArrowheads="1"/>
              </p:cNvSpPr>
              <p:nvPr/>
            </p:nvSpPr>
            <p:spPr bwMode="auto">
              <a:xfrm>
                <a:off x="820" y="214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Rectangle 481"/>
              <p:cNvSpPr>
                <a:spLocks noChangeArrowheads="1"/>
              </p:cNvSpPr>
              <p:nvPr/>
            </p:nvSpPr>
            <p:spPr bwMode="auto">
              <a:xfrm>
                <a:off x="866" y="214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1" name="Rectangle 482"/>
              <p:cNvSpPr>
                <a:spLocks noChangeArrowheads="1"/>
              </p:cNvSpPr>
              <p:nvPr/>
            </p:nvSpPr>
            <p:spPr bwMode="auto">
              <a:xfrm>
                <a:off x="900" y="2121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2" name="Rectangle 483"/>
              <p:cNvSpPr>
                <a:spLocks noChangeArrowheads="1"/>
              </p:cNvSpPr>
              <p:nvPr/>
            </p:nvSpPr>
            <p:spPr bwMode="auto">
              <a:xfrm>
                <a:off x="946" y="2121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3" name="Rectangle 484"/>
              <p:cNvSpPr>
                <a:spLocks noChangeArrowheads="1"/>
              </p:cNvSpPr>
              <p:nvPr/>
            </p:nvSpPr>
            <p:spPr bwMode="auto">
              <a:xfrm>
                <a:off x="991" y="210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4" name="Rectangle 485"/>
              <p:cNvSpPr>
                <a:spLocks noChangeArrowheads="1"/>
              </p:cNvSpPr>
              <p:nvPr/>
            </p:nvSpPr>
            <p:spPr bwMode="auto">
              <a:xfrm>
                <a:off x="1025" y="209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5" name="Rectangle 486"/>
              <p:cNvSpPr>
                <a:spLocks noChangeArrowheads="1"/>
              </p:cNvSpPr>
              <p:nvPr/>
            </p:nvSpPr>
            <p:spPr bwMode="auto">
              <a:xfrm>
                <a:off x="1071" y="2086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6" name="Rectangle 487"/>
              <p:cNvSpPr>
                <a:spLocks noChangeArrowheads="1"/>
              </p:cNvSpPr>
              <p:nvPr/>
            </p:nvSpPr>
            <p:spPr bwMode="auto">
              <a:xfrm>
                <a:off x="1105" y="205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7" name="Rectangle 488"/>
              <p:cNvSpPr>
                <a:spLocks noChangeArrowheads="1"/>
              </p:cNvSpPr>
              <p:nvPr/>
            </p:nvSpPr>
            <p:spPr bwMode="auto">
              <a:xfrm>
                <a:off x="1151" y="205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8" name="Rectangle 489"/>
              <p:cNvSpPr>
                <a:spLocks noChangeArrowheads="1"/>
              </p:cNvSpPr>
              <p:nvPr/>
            </p:nvSpPr>
            <p:spPr bwMode="auto">
              <a:xfrm>
                <a:off x="1185" y="198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9" name="Rectangle 490"/>
              <p:cNvSpPr>
                <a:spLocks noChangeArrowheads="1"/>
              </p:cNvSpPr>
              <p:nvPr/>
            </p:nvSpPr>
            <p:spPr bwMode="auto">
              <a:xfrm>
                <a:off x="1230" y="1984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0" name="Rectangle 491"/>
              <p:cNvSpPr>
                <a:spLocks noChangeArrowheads="1"/>
              </p:cNvSpPr>
              <p:nvPr/>
            </p:nvSpPr>
            <p:spPr bwMode="auto">
              <a:xfrm>
                <a:off x="1265" y="1972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1" name="Rectangle 492"/>
              <p:cNvSpPr>
                <a:spLocks noChangeArrowheads="1"/>
              </p:cNvSpPr>
              <p:nvPr/>
            </p:nvSpPr>
            <p:spPr bwMode="auto">
              <a:xfrm>
                <a:off x="1310" y="1961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2" name="Rectangle 493"/>
              <p:cNvSpPr>
                <a:spLocks noChangeArrowheads="1"/>
              </p:cNvSpPr>
              <p:nvPr/>
            </p:nvSpPr>
            <p:spPr bwMode="auto">
              <a:xfrm>
                <a:off x="1356" y="195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3" name="Rectangle 494"/>
              <p:cNvSpPr>
                <a:spLocks noChangeArrowheads="1"/>
              </p:cNvSpPr>
              <p:nvPr/>
            </p:nvSpPr>
            <p:spPr bwMode="auto">
              <a:xfrm>
                <a:off x="1390" y="195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4" name="Rectangle 495"/>
              <p:cNvSpPr>
                <a:spLocks noChangeArrowheads="1"/>
              </p:cNvSpPr>
              <p:nvPr/>
            </p:nvSpPr>
            <p:spPr bwMode="auto">
              <a:xfrm>
                <a:off x="1435" y="1950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5" name="Rectangle 496"/>
              <p:cNvSpPr>
                <a:spLocks noChangeArrowheads="1"/>
              </p:cNvSpPr>
              <p:nvPr/>
            </p:nvSpPr>
            <p:spPr bwMode="auto">
              <a:xfrm>
                <a:off x="1470" y="195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6" name="Rectangle 497"/>
              <p:cNvSpPr>
                <a:spLocks noChangeArrowheads="1"/>
              </p:cNvSpPr>
              <p:nvPr/>
            </p:nvSpPr>
            <p:spPr bwMode="auto">
              <a:xfrm>
                <a:off x="1515" y="193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7" name="Rectangle 498"/>
              <p:cNvSpPr>
                <a:spLocks noChangeArrowheads="1"/>
              </p:cNvSpPr>
              <p:nvPr/>
            </p:nvSpPr>
            <p:spPr bwMode="auto">
              <a:xfrm>
                <a:off x="1549" y="193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8" name="Rectangle 499"/>
              <p:cNvSpPr>
                <a:spLocks noChangeArrowheads="1"/>
              </p:cNvSpPr>
              <p:nvPr/>
            </p:nvSpPr>
            <p:spPr bwMode="auto">
              <a:xfrm>
                <a:off x="1595" y="193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9" name="Rectangle 500"/>
              <p:cNvSpPr>
                <a:spLocks noChangeArrowheads="1"/>
              </p:cNvSpPr>
              <p:nvPr/>
            </p:nvSpPr>
            <p:spPr bwMode="auto">
              <a:xfrm>
                <a:off x="1629" y="192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0" name="Rectangle 501"/>
              <p:cNvSpPr>
                <a:spLocks noChangeArrowheads="1"/>
              </p:cNvSpPr>
              <p:nvPr/>
            </p:nvSpPr>
            <p:spPr bwMode="auto">
              <a:xfrm>
                <a:off x="1675" y="192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1" name="Rectangle 502"/>
              <p:cNvSpPr>
                <a:spLocks noChangeArrowheads="1"/>
              </p:cNvSpPr>
              <p:nvPr/>
            </p:nvSpPr>
            <p:spPr bwMode="auto">
              <a:xfrm>
                <a:off x="1720" y="190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2" name="Rectangle 503"/>
              <p:cNvSpPr>
                <a:spLocks noChangeArrowheads="1"/>
              </p:cNvSpPr>
              <p:nvPr/>
            </p:nvSpPr>
            <p:spPr bwMode="auto">
              <a:xfrm>
                <a:off x="1754" y="1893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3" name="Rectangle 504"/>
              <p:cNvSpPr>
                <a:spLocks noChangeArrowheads="1"/>
              </p:cNvSpPr>
              <p:nvPr/>
            </p:nvSpPr>
            <p:spPr bwMode="auto">
              <a:xfrm>
                <a:off x="1800" y="1858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4" name="Rectangle 505"/>
              <p:cNvSpPr>
                <a:spLocks noChangeArrowheads="1"/>
              </p:cNvSpPr>
              <p:nvPr/>
            </p:nvSpPr>
            <p:spPr bwMode="auto">
              <a:xfrm>
                <a:off x="1834" y="184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5" name="Rectangle 506"/>
              <p:cNvSpPr>
                <a:spLocks noChangeArrowheads="1"/>
              </p:cNvSpPr>
              <p:nvPr/>
            </p:nvSpPr>
            <p:spPr bwMode="auto">
              <a:xfrm>
                <a:off x="1880" y="182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6" name="Rectangle 507"/>
              <p:cNvSpPr>
                <a:spLocks noChangeArrowheads="1"/>
              </p:cNvSpPr>
              <p:nvPr/>
            </p:nvSpPr>
            <p:spPr bwMode="auto">
              <a:xfrm>
                <a:off x="1914" y="182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7" name="Rectangle 508"/>
              <p:cNvSpPr>
                <a:spLocks noChangeArrowheads="1"/>
              </p:cNvSpPr>
              <p:nvPr/>
            </p:nvSpPr>
            <p:spPr bwMode="auto">
              <a:xfrm>
                <a:off x="1959" y="1813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8" name="Rectangle 509"/>
              <p:cNvSpPr>
                <a:spLocks noChangeArrowheads="1"/>
              </p:cNvSpPr>
              <p:nvPr/>
            </p:nvSpPr>
            <p:spPr bwMode="auto">
              <a:xfrm>
                <a:off x="1994" y="1801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9" name="Rectangle 510"/>
              <p:cNvSpPr>
                <a:spLocks noChangeArrowheads="1"/>
              </p:cNvSpPr>
              <p:nvPr/>
            </p:nvSpPr>
            <p:spPr bwMode="auto">
              <a:xfrm>
                <a:off x="2039" y="173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0" name="Rectangle 511"/>
              <p:cNvSpPr>
                <a:spLocks noChangeArrowheads="1"/>
              </p:cNvSpPr>
              <p:nvPr/>
            </p:nvSpPr>
            <p:spPr bwMode="auto">
              <a:xfrm>
                <a:off x="2073" y="1722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1" name="Rectangle 512"/>
              <p:cNvSpPr>
                <a:spLocks noChangeArrowheads="1"/>
              </p:cNvSpPr>
              <p:nvPr/>
            </p:nvSpPr>
            <p:spPr bwMode="auto">
              <a:xfrm>
                <a:off x="2119" y="172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2" name="Rectangle 513"/>
              <p:cNvSpPr>
                <a:spLocks noChangeArrowheads="1"/>
              </p:cNvSpPr>
              <p:nvPr/>
            </p:nvSpPr>
            <p:spPr bwMode="auto">
              <a:xfrm>
                <a:off x="2164" y="1687"/>
                <a:ext cx="35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3" name="Rectangle 514"/>
              <p:cNvSpPr>
                <a:spLocks noChangeArrowheads="1"/>
              </p:cNvSpPr>
              <p:nvPr/>
            </p:nvSpPr>
            <p:spPr bwMode="auto">
              <a:xfrm>
                <a:off x="2199" y="1687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4" name="Rectangle 515"/>
              <p:cNvSpPr>
                <a:spLocks noChangeArrowheads="1"/>
              </p:cNvSpPr>
              <p:nvPr/>
            </p:nvSpPr>
            <p:spPr bwMode="auto">
              <a:xfrm>
                <a:off x="2244" y="1687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5" name="Rectangle 516"/>
              <p:cNvSpPr>
                <a:spLocks noChangeArrowheads="1"/>
              </p:cNvSpPr>
              <p:nvPr/>
            </p:nvSpPr>
            <p:spPr bwMode="auto">
              <a:xfrm>
                <a:off x="2278" y="1665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6" name="Rectangle 517"/>
              <p:cNvSpPr>
                <a:spLocks noChangeArrowheads="1"/>
              </p:cNvSpPr>
              <p:nvPr/>
            </p:nvSpPr>
            <p:spPr bwMode="auto">
              <a:xfrm>
                <a:off x="2324" y="166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7" name="Rectangle 518"/>
              <p:cNvSpPr>
                <a:spLocks noChangeArrowheads="1"/>
              </p:cNvSpPr>
              <p:nvPr/>
            </p:nvSpPr>
            <p:spPr bwMode="auto">
              <a:xfrm>
                <a:off x="2358" y="166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8" name="Rectangle 519"/>
              <p:cNvSpPr>
                <a:spLocks noChangeArrowheads="1"/>
              </p:cNvSpPr>
              <p:nvPr/>
            </p:nvSpPr>
            <p:spPr bwMode="auto">
              <a:xfrm>
                <a:off x="2404" y="166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9" name="Rectangle 520"/>
              <p:cNvSpPr>
                <a:spLocks noChangeArrowheads="1"/>
              </p:cNvSpPr>
              <p:nvPr/>
            </p:nvSpPr>
            <p:spPr bwMode="auto">
              <a:xfrm>
                <a:off x="2438" y="166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0" name="Rectangle 521"/>
              <p:cNvSpPr>
                <a:spLocks noChangeArrowheads="1"/>
              </p:cNvSpPr>
              <p:nvPr/>
            </p:nvSpPr>
            <p:spPr bwMode="auto">
              <a:xfrm>
                <a:off x="2483" y="1665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1" name="Rectangle 522"/>
              <p:cNvSpPr>
                <a:spLocks noChangeArrowheads="1"/>
              </p:cNvSpPr>
              <p:nvPr/>
            </p:nvSpPr>
            <p:spPr bwMode="auto">
              <a:xfrm>
                <a:off x="2529" y="166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2" name="Rectangle 523"/>
              <p:cNvSpPr>
                <a:spLocks noChangeArrowheads="1"/>
              </p:cNvSpPr>
              <p:nvPr/>
            </p:nvSpPr>
            <p:spPr bwMode="auto">
              <a:xfrm>
                <a:off x="2563" y="165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3" name="Rectangle 524"/>
              <p:cNvSpPr>
                <a:spLocks noChangeArrowheads="1"/>
              </p:cNvSpPr>
              <p:nvPr/>
            </p:nvSpPr>
            <p:spPr bwMode="auto">
              <a:xfrm>
                <a:off x="2609" y="1630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4" name="Rectangle 525"/>
              <p:cNvSpPr>
                <a:spLocks noChangeArrowheads="1"/>
              </p:cNvSpPr>
              <p:nvPr/>
            </p:nvSpPr>
            <p:spPr bwMode="auto">
              <a:xfrm>
                <a:off x="2643" y="161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5" name="Rectangle 526"/>
              <p:cNvSpPr>
                <a:spLocks noChangeArrowheads="1"/>
              </p:cNvSpPr>
              <p:nvPr/>
            </p:nvSpPr>
            <p:spPr bwMode="auto">
              <a:xfrm>
                <a:off x="2688" y="1619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6" name="Rectangle 527"/>
              <p:cNvSpPr>
                <a:spLocks noChangeArrowheads="1"/>
              </p:cNvSpPr>
              <p:nvPr/>
            </p:nvSpPr>
            <p:spPr bwMode="auto">
              <a:xfrm>
                <a:off x="2723" y="1608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7" name="Rectangle 528"/>
              <p:cNvSpPr>
                <a:spLocks noChangeArrowheads="1"/>
              </p:cNvSpPr>
              <p:nvPr/>
            </p:nvSpPr>
            <p:spPr bwMode="auto">
              <a:xfrm>
                <a:off x="2768" y="1596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8" name="Rectangle 529"/>
              <p:cNvSpPr>
                <a:spLocks noChangeArrowheads="1"/>
              </p:cNvSpPr>
              <p:nvPr/>
            </p:nvSpPr>
            <p:spPr bwMode="auto">
              <a:xfrm>
                <a:off x="2802" y="1573"/>
                <a:ext cx="35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9" name="Rectangle 530"/>
              <p:cNvSpPr>
                <a:spLocks noChangeArrowheads="1"/>
              </p:cNvSpPr>
              <p:nvPr/>
            </p:nvSpPr>
            <p:spPr bwMode="auto">
              <a:xfrm>
                <a:off x="2848" y="1562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0" name="Rectangle 531"/>
              <p:cNvSpPr>
                <a:spLocks noChangeArrowheads="1"/>
              </p:cNvSpPr>
              <p:nvPr/>
            </p:nvSpPr>
            <p:spPr bwMode="auto">
              <a:xfrm>
                <a:off x="2894" y="1550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1" name="Rectangle 532"/>
              <p:cNvSpPr>
                <a:spLocks noChangeArrowheads="1"/>
              </p:cNvSpPr>
              <p:nvPr/>
            </p:nvSpPr>
            <p:spPr bwMode="auto">
              <a:xfrm>
                <a:off x="2928" y="153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2" name="Rectangle 533"/>
              <p:cNvSpPr>
                <a:spLocks noChangeArrowheads="1"/>
              </p:cNvSpPr>
              <p:nvPr/>
            </p:nvSpPr>
            <p:spPr bwMode="auto">
              <a:xfrm>
                <a:off x="2973" y="1493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3" name="Rectangle 534"/>
              <p:cNvSpPr>
                <a:spLocks noChangeArrowheads="1"/>
              </p:cNvSpPr>
              <p:nvPr/>
            </p:nvSpPr>
            <p:spPr bwMode="auto">
              <a:xfrm>
                <a:off x="3007" y="1493"/>
                <a:ext cx="35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4" name="Rectangle 535"/>
              <p:cNvSpPr>
                <a:spLocks noChangeArrowheads="1"/>
              </p:cNvSpPr>
              <p:nvPr/>
            </p:nvSpPr>
            <p:spPr bwMode="auto">
              <a:xfrm>
                <a:off x="3053" y="145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5" name="Rectangle 536"/>
              <p:cNvSpPr>
                <a:spLocks noChangeArrowheads="1"/>
              </p:cNvSpPr>
              <p:nvPr/>
            </p:nvSpPr>
            <p:spPr bwMode="auto">
              <a:xfrm>
                <a:off x="3087" y="145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6" name="Rectangle 537"/>
              <p:cNvSpPr>
                <a:spLocks noChangeArrowheads="1"/>
              </p:cNvSpPr>
              <p:nvPr/>
            </p:nvSpPr>
            <p:spPr bwMode="auto">
              <a:xfrm>
                <a:off x="3133" y="1459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7" name="Rectangle 538"/>
              <p:cNvSpPr>
                <a:spLocks noChangeArrowheads="1"/>
              </p:cNvSpPr>
              <p:nvPr/>
            </p:nvSpPr>
            <p:spPr bwMode="auto">
              <a:xfrm>
                <a:off x="3167" y="1436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8" name="Rectangle 539"/>
              <p:cNvSpPr>
                <a:spLocks noChangeArrowheads="1"/>
              </p:cNvSpPr>
              <p:nvPr/>
            </p:nvSpPr>
            <p:spPr bwMode="auto">
              <a:xfrm>
                <a:off x="3213" y="142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9" name="Rectangle 540"/>
              <p:cNvSpPr>
                <a:spLocks noChangeArrowheads="1"/>
              </p:cNvSpPr>
              <p:nvPr/>
            </p:nvSpPr>
            <p:spPr bwMode="auto">
              <a:xfrm>
                <a:off x="3258" y="142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0" name="Rectangle 541"/>
              <p:cNvSpPr>
                <a:spLocks noChangeArrowheads="1"/>
              </p:cNvSpPr>
              <p:nvPr/>
            </p:nvSpPr>
            <p:spPr bwMode="auto">
              <a:xfrm>
                <a:off x="3292" y="1379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1" name="Rectangle 542"/>
              <p:cNvSpPr>
                <a:spLocks noChangeArrowheads="1"/>
              </p:cNvSpPr>
              <p:nvPr/>
            </p:nvSpPr>
            <p:spPr bwMode="auto">
              <a:xfrm>
                <a:off x="3338" y="135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2" name="Rectangle 543"/>
              <p:cNvSpPr>
                <a:spLocks noChangeArrowheads="1"/>
              </p:cNvSpPr>
              <p:nvPr/>
            </p:nvSpPr>
            <p:spPr bwMode="auto">
              <a:xfrm>
                <a:off x="3372" y="134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3" name="Rectangle 544"/>
              <p:cNvSpPr>
                <a:spLocks noChangeArrowheads="1"/>
              </p:cNvSpPr>
              <p:nvPr/>
            </p:nvSpPr>
            <p:spPr bwMode="auto">
              <a:xfrm>
                <a:off x="3418" y="134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4" name="Rectangle 545"/>
              <p:cNvSpPr>
                <a:spLocks noChangeArrowheads="1"/>
              </p:cNvSpPr>
              <p:nvPr/>
            </p:nvSpPr>
            <p:spPr bwMode="auto">
              <a:xfrm>
                <a:off x="3452" y="1345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5" name="Rectangle 546"/>
              <p:cNvSpPr>
                <a:spLocks noChangeArrowheads="1"/>
              </p:cNvSpPr>
              <p:nvPr/>
            </p:nvSpPr>
            <p:spPr bwMode="auto">
              <a:xfrm>
                <a:off x="3497" y="1322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6" name="Rectangle 547"/>
              <p:cNvSpPr>
                <a:spLocks noChangeArrowheads="1"/>
              </p:cNvSpPr>
              <p:nvPr/>
            </p:nvSpPr>
            <p:spPr bwMode="auto">
              <a:xfrm>
                <a:off x="3531" y="1311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7" name="Rectangle 548"/>
              <p:cNvSpPr>
                <a:spLocks noChangeArrowheads="1"/>
              </p:cNvSpPr>
              <p:nvPr/>
            </p:nvSpPr>
            <p:spPr bwMode="auto">
              <a:xfrm>
                <a:off x="3577" y="130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8" name="Rectangle 549"/>
              <p:cNvSpPr>
                <a:spLocks noChangeArrowheads="1"/>
              </p:cNvSpPr>
              <p:nvPr/>
            </p:nvSpPr>
            <p:spPr bwMode="auto">
              <a:xfrm>
                <a:off x="3623" y="130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9" name="Rectangle 550"/>
              <p:cNvSpPr>
                <a:spLocks noChangeArrowheads="1"/>
              </p:cNvSpPr>
              <p:nvPr/>
            </p:nvSpPr>
            <p:spPr bwMode="auto">
              <a:xfrm>
                <a:off x="3657" y="1300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0" name="Rectangle 551"/>
              <p:cNvSpPr>
                <a:spLocks noChangeArrowheads="1"/>
              </p:cNvSpPr>
              <p:nvPr/>
            </p:nvSpPr>
            <p:spPr bwMode="auto">
              <a:xfrm>
                <a:off x="3702" y="1277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1" name="Rectangle 552"/>
              <p:cNvSpPr>
                <a:spLocks noChangeArrowheads="1"/>
              </p:cNvSpPr>
              <p:nvPr/>
            </p:nvSpPr>
            <p:spPr bwMode="auto">
              <a:xfrm>
                <a:off x="3737" y="125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2" name="Rectangle 553"/>
              <p:cNvSpPr>
                <a:spLocks noChangeArrowheads="1"/>
              </p:cNvSpPr>
              <p:nvPr/>
            </p:nvSpPr>
            <p:spPr bwMode="auto">
              <a:xfrm>
                <a:off x="3782" y="124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3" name="Rectangle 554"/>
              <p:cNvSpPr>
                <a:spLocks noChangeArrowheads="1"/>
              </p:cNvSpPr>
              <p:nvPr/>
            </p:nvSpPr>
            <p:spPr bwMode="auto">
              <a:xfrm>
                <a:off x="3816" y="119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4" name="Rectangle 555"/>
              <p:cNvSpPr>
                <a:spLocks noChangeArrowheads="1"/>
              </p:cNvSpPr>
              <p:nvPr/>
            </p:nvSpPr>
            <p:spPr bwMode="auto">
              <a:xfrm>
                <a:off x="3862" y="119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5" name="Rectangle 556"/>
              <p:cNvSpPr>
                <a:spLocks noChangeArrowheads="1"/>
              </p:cNvSpPr>
              <p:nvPr/>
            </p:nvSpPr>
            <p:spPr bwMode="auto">
              <a:xfrm>
                <a:off x="3896" y="1197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6" name="Rectangle 557"/>
              <p:cNvSpPr>
                <a:spLocks noChangeArrowheads="1"/>
              </p:cNvSpPr>
              <p:nvPr/>
            </p:nvSpPr>
            <p:spPr bwMode="auto">
              <a:xfrm>
                <a:off x="3942" y="117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7" name="Rectangle 558"/>
              <p:cNvSpPr>
                <a:spLocks noChangeArrowheads="1"/>
              </p:cNvSpPr>
              <p:nvPr/>
            </p:nvSpPr>
            <p:spPr bwMode="auto">
              <a:xfrm>
                <a:off x="3976" y="1174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8" name="Rectangle 559"/>
              <p:cNvSpPr>
                <a:spLocks noChangeArrowheads="1"/>
              </p:cNvSpPr>
              <p:nvPr/>
            </p:nvSpPr>
            <p:spPr bwMode="auto">
              <a:xfrm>
                <a:off x="4021" y="1163"/>
                <a:ext cx="35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9" name="Rectangle 560"/>
              <p:cNvSpPr>
                <a:spLocks noChangeArrowheads="1"/>
              </p:cNvSpPr>
              <p:nvPr/>
            </p:nvSpPr>
            <p:spPr bwMode="auto">
              <a:xfrm>
                <a:off x="4067" y="1163"/>
                <a:ext cx="34" cy="34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0" name="Rectangle 561"/>
              <p:cNvSpPr>
                <a:spLocks noChangeArrowheads="1"/>
              </p:cNvSpPr>
              <p:nvPr/>
            </p:nvSpPr>
            <p:spPr bwMode="auto">
              <a:xfrm>
                <a:off x="4101" y="1151"/>
                <a:ext cx="34" cy="35"/>
              </a:xfrm>
              <a:prstGeom prst="rect">
                <a:avLst/>
              </a:prstGeom>
              <a:noFill/>
              <a:ln w="698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0" name="Rectangle 562"/>
            <p:cNvSpPr>
              <a:spLocks noChangeArrowheads="1"/>
            </p:cNvSpPr>
            <p:nvPr/>
          </p:nvSpPr>
          <p:spPr bwMode="auto">
            <a:xfrm>
              <a:off x="4147" y="1151"/>
              <a:ext cx="34" cy="35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Rectangle 563"/>
            <p:cNvSpPr>
              <a:spLocks noChangeArrowheads="1"/>
            </p:cNvSpPr>
            <p:nvPr/>
          </p:nvSpPr>
          <p:spPr bwMode="auto">
            <a:xfrm>
              <a:off x="4181" y="1117"/>
              <a:ext cx="34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Rectangle 564"/>
            <p:cNvSpPr>
              <a:spLocks noChangeArrowheads="1"/>
            </p:cNvSpPr>
            <p:nvPr/>
          </p:nvSpPr>
          <p:spPr bwMode="auto">
            <a:xfrm>
              <a:off x="4226" y="1094"/>
              <a:ext cx="35" cy="35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Rectangle 565"/>
            <p:cNvSpPr>
              <a:spLocks noChangeArrowheads="1"/>
            </p:cNvSpPr>
            <p:nvPr/>
          </p:nvSpPr>
          <p:spPr bwMode="auto">
            <a:xfrm>
              <a:off x="4261" y="1083"/>
              <a:ext cx="34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Rectangle 566"/>
            <p:cNvSpPr>
              <a:spLocks noChangeArrowheads="1"/>
            </p:cNvSpPr>
            <p:nvPr/>
          </p:nvSpPr>
          <p:spPr bwMode="auto">
            <a:xfrm>
              <a:off x="4306" y="1083"/>
              <a:ext cx="34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Rectangle 567"/>
            <p:cNvSpPr>
              <a:spLocks noChangeArrowheads="1"/>
            </p:cNvSpPr>
            <p:nvPr/>
          </p:nvSpPr>
          <p:spPr bwMode="auto">
            <a:xfrm>
              <a:off x="4340" y="1083"/>
              <a:ext cx="34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568"/>
            <p:cNvSpPr>
              <a:spLocks noChangeArrowheads="1"/>
            </p:cNvSpPr>
            <p:nvPr/>
          </p:nvSpPr>
          <p:spPr bwMode="auto">
            <a:xfrm>
              <a:off x="4386" y="1083"/>
              <a:ext cx="34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Rectangle 569"/>
            <p:cNvSpPr>
              <a:spLocks noChangeArrowheads="1"/>
            </p:cNvSpPr>
            <p:nvPr/>
          </p:nvSpPr>
          <p:spPr bwMode="auto">
            <a:xfrm>
              <a:off x="4431" y="1083"/>
              <a:ext cx="35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Rectangle 570"/>
            <p:cNvSpPr>
              <a:spLocks noChangeArrowheads="1"/>
            </p:cNvSpPr>
            <p:nvPr/>
          </p:nvSpPr>
          <p:spPr bwMode="auto">
            <a:xfrm>
              <a:off x="4466" y="1083"/>
              <a:ext cx="34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Rectangle 571"/>
            <p:cNvSpPr>
              <a:spLocks noChangeArrowheads="1"/>
            </p:cNvSpPr>
            <p:nvPr/>
          </p:nvSpPr>
          <p:spPr bwMode="auto">
            <a:xfrm>
              <a:off x="4511" y="1083"/>
              <a:ext cx="34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Rectangle 572"/>
            <p:cNvSpPr>
              <a:spLocks noChangeArrowheads="1"/>
            </p:cNvSpPr>
            <p:nvPr/>
          </p:nvSpPr>
          <p:spPr bwMode="auto">
            <a:xfrm>
              <a:off x="4545" y="1083"/>
              <a:ext cx="35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Rectangle 573"/>
            <p:cNvSpPr>
              <a:spLocks noChangeArrowheads="1"/>
            </p:cNvSpPr>
            <p:nvPr/>
          </p:nvSpPr>
          <p:spPr bwMode="auto">
            <a:xfrm>
              <a:off x="466" y="2439"/>
              <a:ext cx="79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-10</a:t>
              </a:r>
              <a:endParaRPr lang="en-US"/>
            </a:p>
          </p:txBody>
        </p:sp>
        <p:sp>
          <p:nvSpPr>
            <p:cNvPr id="36882" name="Rectangle 574"/>
            <p:cNvSpPr>
              <a:spLocks noChangeArrowheads="1"/>
            </p:cNvSpPr>
            <p:nvPr/>
          </p:nvSpPr>
          <p:spPr bwMode="auto">
            <a:xfrm>
              <a:off x="592" y="2121"/>
              <a:ext cx="31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6883" name="Rectangle 575"/>
            <p:cNvSpPr>
              <a:spLocks noChangeArrowheads="1"/>
            </p:cNvSpPr>
            <p:nvPr/>
          </p:nvSpPr>
          <p:spPr bwMode="auto">
            <a:xfrm>
              <a:off x="512" y="1802"/>
              <a:ext cx="61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36884" name="Rectangle 576"/>
            <p:cNvSpPr>
              <a:spLocks noChangeArrowheads="1"/>
            </p:cNvSpPr>
            <p:nvPr/>
          </p:nvSpPr>
          <p:spPr bwMode="auto">
            <a:xfrm>
              <a:off x="512" y="1482"/>
              <a:ext cx="61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36885" name="Rectangle 577"/>
            <p:cNvSpPr>
              <a:spLocks noChangeArrowheads="1"/>
            </p:cNvSpPr>
            <p:nvPr/>
          </p:nvSpPr>
          <p:spPr bwMode="auto">
            <a:xfrm>
              <a:off x="512" y="1162"/>
              <a:ext cx="61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36886" name="Rectangle 578"/>
            <p:cNvSpPr>
              <a:spLocks noChangeArrowheads="1"/>
            </p:cNvSpPr>
            <p:nvPr/>
          </p:nvSpPr>
          <p:spPr bwMode="auto">
            <a:xfrm>
              <a:off x="512" y="845"/>
              <a:ext cx="61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36887" name="Rectangle 579"/>
            <p:cNvSpPr>
              <a:spLocks noChangeArrowheads="1"/>
            </p:cNvSpPr>
            <p:nvPr/>
          </p:nvSpPr>
          <p:spPr bwMode="auto">
            <a:xfrm>
              <a:off x="512" y="525"/>
              <a:ext cx="61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36888" name="Rectangle 580"/>
            <p:cNvSpPr>
              <a:spLocks noChangeArrowheads="1"/>
            </p:cNvSpPr>
            <p:nvPr/>
          </p:nvSpPr>
          <p:spPr bwMode="auto">
            <a:xfrm>
              <a:off x="512" y="205"/>
              <a:ext cx="61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36889" name="Rectangle 581"/>
            <p:cNvSpPr>
              <a:spLocks noChangeArrowheads="1"/>
            </p:cNvSpPr>
            <p:nvPr/>
          </p:nvSpPr>
          <p:spPr bwMode="auto">
            <a:xfrm>
              <a:off x="2507" y="2691"/>
              <a:ext cx="128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Time</a:t>
              </a:r>
              <a:endParaRPr lang="en-US"/>
            </a:p>
          </p:txBody>
        </p:sp>
        <p:sp>
          <p:nvSpPr>
            <p:cNvPr id="36890" name="Rectangle 582"/>
            <p:cNvSpPr>
              <a:spLocks noChangeArrowheads="1"/>
            </p:cNvSpPr>
            <p:nvPr/>
          </p:nvSpPr>
          <p:spPr bwMode="auto">
            <a:xfrm rot="-5400000">
              <a:off x="9" y="1480"/>
              <a:ext cx="163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Score</a:t>
              </a:r>
              <a:endParaRPr lang="en-US"/>
            </a:p>
          </p:txBody>
        </p:sp>
        <p:sp>
          <p:nvSpPr>
            <p:cNvPr id="36891" name="Rectangle 583"/>
            <p:cNvSpPr>
              <a:spLocks noChangeArrowheads="1"/>
            </p:cNvSpPr>
            <p:nvPr/>
          </p:nvSpPr>
          <p:spPr bwMode="auto">
            <a:xfrm>
              <a:off x="889" y="376"/>
              <a:ext cx="1271" cy="68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584"/>
            <p:cNvSpPr>
              <a:spLocks noChangeShapeType="1"/>
            </p:cNvSpPr>
            <p:nvPr/>
          </p:nvSpPr>
          <p:spPr bwMode="auto">
            <a:xfrm>
              <a:off x="946" y="502"/>
              <a:ext cx="273" cy="1"/>
            </a:xfrm>
            <a:prstGeom prst="line">
              <a:avLst/>
            </a:prstGeom>
            <a:noFill/>
            <a:ln w="698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Rectangle 585"/>
            <p:cNvSpPr>
              <a:spLocks noChangeArrowheads="1"/>
            </p:cNvSpPr>
            <p:nvPr/>
          </p:nvSpPr>
          <p:spPr bwMode="auto">
            <a:xfrm>
              <a:off x="1059" y="479"/>
              <a:ext cx="35" cy="34"/>
            </a:xfrm>
            <a:prstGeom prst="rect">
              <a:avLst/>
            </a:prstGeom>
            <a:noFill/>
            <a:ln w="698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586"/>
            <p:cNvSpPr>
              <a:spLocks noChangeArrowheads="1"/>
            </p:cNvSpPr>
            <p:nvPr/>
          </p:nvSpPr>
          <p:spPr bwMode="auto">
            <a:xfrm>
              <a:off x="1252" y="410"/>
              <a:ext cx="144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RETALIATE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6895" name="Line 587"/>
            <p:cNvSpPr>
              <a:spLocks noChangeShapeType="1"/>
            </p:cNvSpPr>
            <p:nvPr/>
          </p:nvSpPr>
          <p:spPr bwMode="auto">
            <a:xfrm>
              <a:off x="946" y="730"/>
              <a:ext cx="273" cy="1"/>
            </a:xfrm>
            <a:prstGeom prst="line">
              <a:avLst/>
            </a:prstGeom>
            <a:noFill/>
            <a:ln w="698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Rectangle 588"/>
            <p:cNvSpPr>
              <a:spLocks noChangeArrowheads="1"/>
            </p:cNvSpPr>
            <p:nvPr/>
          </p:nvSpPr>
          <p:spPr bwMode="auto">
            <a:xfrm>
              <a:off x="1059" y="707"/>
              <a:ext cx="35" cy="34"/>
            </a:xfrm>
            <a:prstGeom prst="rect">
              <a:avLst/>
            </a:prstGeom>
            <a:noFill/>
            <a:ln w="698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Rectangle 589"/>
            <p:cNvSpPr>
              <a:spLocks noChangeArrowheads="1"/>
            </p:cNvSpPr>
            <p:nvPr/>
          </p:nvSpPr>
          <p:spPr bwMode="auto">
            <a:xfrm>
              <a:off x="1252" y="637"/>
              <a:ext cx="52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HTNbots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6898" name="Line 590"/>
            <p:cNvSpPr>
              <a:spLocks noChangeShapeType="1"/>
            </p:cNvSpPr>
            <p:nvPr/>
          </p:nvSpPr>
          <p:spPr bwMode="auto">
            <a:xfrm>
              <a:off x="946" y="958"/>
              <a:ext cx="273" cy="1"/>
            </a:xfrm>
            <a:prstGeom prst="line">
              <a:avLst/>
            </a:prstGeom>
            <a:noFill/>
            <a:ln w="698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Rectangle 591"/>
            <p:cNvSpPr>
              <a:spLocks noChangeArrowheads="1"/>
            </p:cNvSpPr>
            <p:nvPr/>
          </p:nvSpPr>
          <p:spPr bwMode="auto">
            <a:xfrm>
              <a:off x="1252" y="867"/>
              <a:ext cx="6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Difference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6900" name="Rectangle 592"/>
            <p:cNvSpPr>
              <a:spLocks noChangeArrowheads="1"/>
            </p:cNvSpPr>
            <p:nvPr/>
          </p:nvSpPr>
          <p:spPr bwMode="auto">
            <a:xfrm>
              <a:off x="57" y="57"/>
              <a:ext cx="4636" cy="29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Video: Initial Policy</a:t>
            </a:r>
          </a:p>
        </p:txBody>
      </p:sp>
      <p:pic>
        <p:nvPicPr>
          <p:cNvPr id="717829" name="BadStrategy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03363" y="1489075"/>
            <a:ext cx="6040437" cy="4530725"/>
          </a:xfrm>
        </p:spPr>
      </p:pic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4191000" y="3276600"/>
            <a:ext cx="304800" cy="3048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1384485">
            <a:off x="4267200" y="2133600"/>
            <a:ext cx="1066800" cy="914400"/>
          </a:xfrm>
          <a:custGeom>
            <a:avLst/>
            <a:gdLst>
              <a:gd name="G0" fmla="+- -207575 0 0"/>
              <a:gd name="G1" fmla="+- -11796480 0 0"/>
              <a:gd name="G2" fmla="+- -207575 0 -11796480"/>
              <a:gd name="G3" fmla="+- 10800 0 0"/>
              <a:gd name="G4" fmla="+- 0 0 -20757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44 0 0"/>
              <a:gd name="G9" fmla="+- 0 0 -11796480"/>
              <a:gd name="G10" fmla="+- 8144 0 2700"/>
              <a:gd name="G11" fmla="cos G10 -207575"/>
              <a:gd name="G12" fmla="sin G10 -207575"/>
              <a:gd name="G13" fmla="cos 13500 -207575"/>
              <a:gd name="G14" fmla="sin 13500 -207575"/>
              <a:gd name="G15" fmla="+- G11 10800 0"/>
              <a:gd name="G16" fmla="+- G12 10800 0"/>
              <a:gd name="G17" fmla="+- G13 10800 0"/>
              <a:gd name="G18" fmla="+- G14 10800 0"/>
              <a:gd name="G19" fmla="*/ 8144 1 2"/>
              <a:gd name="G20" fmla="+- G19 5400 0"/>
              <a:gd name="G21" fmla="cos G20 -207575"/>
              <a:gd name="G22" fmla="sin G20 -207575"/>
              <a:gd name="G23" fmla="+- G21 10800 0"/>
              <a:gd name="G24" fmla="+- G12 G23 G22"/>
              <a:gd name="G25" fmla="+- G22 G23 G11"/>
              <a:gd name="G26" fmla="cos 10800 -207575"/>
              <a:gd name="G27" fmla="sin 10800 -207575"/>
              <a:gd name="G28" fmla="cos 8144 -207575"/>
              <a:gd name="G29" fmla="sin 8144 -20757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0757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44 G39"/>
              <a:gd name="G43" fmla="sin 814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501 w 21600"/>
              <a:gd name="T5" fmla="*/ 4 h 21600"/>
              <a:gd name="T6" fmla="*/ 1328 w 21600"/>
              <a:gd name="T7" fmla="*/ 10800 h 21600"/>
              <a:gd name="T8" fmla="*/ 10574 w 21600"/>
              <a:gd name="T9" fmla="*/ 2659 h 21600"/>
              <a:gd name="T10" fmla="*/ 24279 w 21600"/>
              <a:gd name="T11" fmla="*/ 10054 h 21600"/>
              <a:gd name="T12" fmla="*/ 20480 w 21600"/>
              <a:gd name="T13" fmla="*/ 14298 h 21600"/>
              <a:gd name="T14" fmla="*/ 16235 w 21600"/>
              <a:gd name="T15" fmla="*/ 1049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931" y="10350"/>
                </a:moveTo>
                <a:cubicBezTo>
                  <a:pt x="18692" y="6033"/>
                  <a:pt x="15122" y="2656"/>
                  <a:pt x="10800" y="2656"/>
                </a:cubicBezTo>
                <a:cubicBezTo>
                  <a:pt x="6302" y="2656"/>
                  <a:pt x="2656" y="6302"/>
                  <a:pt x="265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32" y="0"/>
                  <a:pt x="21266" y="4479"/>
                  <a:pt x="21583" y="10203"/>
                </a:cubicBezTo>
                <a:lnTo>
                  <a:pt x="24279" y="10054"/>
                </a:lnTo>
                <a:lnTo>
                  <a:pt x="20480" y="14298"/>
                </a:lnTo>
                <a:lnTo>
                  <a:pt x="16235" y="10499"/>
                </a:lnTo>
                <a:lnTo>
                  <a:pt x="18931" y="1035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3"/>
          <p:cNvSpPr>
            <a:spLocks noChangeArrowheads="1"/>
          </p:cNvSpPr>
          <p:nvPr/>
        </p:nvSpPr>
        <p:spPr bwMode="auto">
          <a:xfrm>
            <a:off x="3048000" y="4724400"/>
            <a:ext cx="304800" cy="3048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Oval 3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613150" y="6284913"/>
            <a:ext cx="1797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(top-down view)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419600" y="2895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0" y="3541713"/>
            <a:ext cx="1428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RETALIATE</a:t>
            </a:r>
          </a:p>
          <a:p>
            <a:pPr algn="ctr"/>
            <a:r>
              <a:rPr lang="en-US">
                <a:solidFill>
                  <a:srgbClr val="0066FF"/>
                </a:solidFill>
              </a:rPr>
              <a:t>Opponent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30069"/>
            <a:ext cx="770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http://www.cse.lehigh.edu/~munoz/projects/RETALIATE/BadStrategy.wmv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178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29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829"/>
                </p:tgtEl>
              </p:cMediaNode>
            </p:video>
          </p:childTnLst>
        </p:cTn>
      </p:par>
    </p:tnLst>
    <p:bldLst>
      <p:bldP spid="37892" grpId="0" animBg="1"/>
      <p:bldP spid="37896" grpId="0" animBg="1"/>
      <p:bldP spid="37897" grpId="0" animBg="1"/>
      <p:bldP spid="37898" grpId="0" animBg="1"/>
      <p:bldP spid="379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Video: Learned Policy</a:t>
            </a:r>
          </a:p>
        </p:txBody>
      </p:sp>
      <p:pic>
        <p:nvPicPr>
          <p:cNvPr id="718853" name="GoodStrategy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03363" y="1489075"/>
            <a:ext cx="6040437" cy="4530725"/>
          </a:xfrm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0" y="3541713"/>
            <a:ext cx="1428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RETALIATE</a:t>
            </a:r>
          </a:p>
          <a:p>
            <a:pPr algn="ctr"/>
            <a:r>
              <a:rPr lang="en-US">
                <a:solidFill>
                  <a:srgbClr val="0066FF"/>
                </a:solidFill>
              </a:rPr>
              <a:t>Opponent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838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http://www.cse.lehigh.edu/~munoz/projects/RETALIATE/GoodStrategy.wmv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8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5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8853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Combining Reinforcement Learning and Case-Based </a:t>
            </a:r>
            <a:r>
              <a:rPr lang="en-US" dirty="0" err="1" smtClean="0"/>
              <a:t>Reasonning</a:t>
            </a: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/>
              <a:t>Motivation</a:t>
            </a:r>
            <a:r>
              <a:rPr lang="en-US" sz="2400" dirty="0" smtClean="0"/>
              <a:t>: Q-tables can be too large</a:t>
            </a:r>
          </a:p>
          <a:p>
            <a:r>
              <a:rPr lang="en-US" sz="2400" dirty="0" smtClean="0"/>
              <a:t>Idea: SIM-TD uses case generalization to reduce size of Q-table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84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Problem Description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077200" cy="48006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Memory footprint of Temporal difference is too large: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pPr lvl="1">
              <a:buNone/>
            </a:pPr>
            <a:r>
              <a:rPr lang="en-US" sz="2400" dirty="0" smtClean="0"/>
              <a:t>Q-Table: States 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Actions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Values</a:t>
            </a:r>
            <a:endParaRPr lang="en-US" altLang="zh-CN" sz="2400" dirty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lvl="0">
              <a:buClr>
                <a:srgbClr val="CC9900"/>
              </a:buClr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Temporal Difference is a commonly used reinforcement learning technique. </a:t>
            </a:r>
          </a:p>
          <a:p>
            <a:pPr lvl="1">
              <a:buClr>
                <a:srgbClr val="CC9900"/>
              </a:buClr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</a:rPr>
              <a:t>Formal definition uses a Q-table (Sutton &amp; 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</a:rPr>
              <a:t>Barto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</a:rPr>
              <a:t>, 1998)</a:t>
            </a:r>
          </a:p>
          <a:p>
            <a:pPr lvl="0">
              <a:buClr>
                <a:srgbClr val="CC9900"/>
              </a:buClr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Q-Table can become too large without abstraction</a:t>
            </a:r>
          </a:p>
          <a:p>
            <a:pPr lvl="1">
              <a:buClr>
                <a:srgbClr val="CC9900"/>
              </a:buClr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</a:rPr>
              <a:t>As a result, the RL algorithm can take a large number of iterations before it converges to a good/best policy</a:t>
            </a:r>
          </a:p>
          <a:p>
            <a:pPr lvl="0">
              <a:buClr>
                <a:srgbClr val="CC9900"/>
              </a:buClr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Case similarity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is a way to abstract the Q-Table</a:t>
            </a:r>
          </a:p>
          <a:p>
            <a:pPr>
              <a:buFont typeface="Wingdings" pitchFamily="2" charset="2"/>
              <a:buNone/>
            </a:pPr>
            <a:endParaRPr lang="en-US" altLang="zh-CN" sz="24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2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Motivation: The Descent Game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572000" cy="5029200"/>
          </a:xfrm>
        </p:spPr>
        <p:txBody>
          <a:bodyPr/>
          <a:lstStyle/>
          <a:p>
            <a:r>
              <a:rPr lang="en-US" altLang="zh-CN" sz="1800" b="1" dirty="0" smtClean="0">
                <a:ea typeface="宋体" pitchFamily="2" charset="-122"/>
              </a:rPr>
              <a:t>Descent: Journeys in the Dark </a:t>
            </a:r>
            <a:r>
              <a:rPr lang="en-US" altLang="zh-CN" sz="1800" dirty="0" smtClean="0">
                <a:ea typeface="宋体" pitchFamily="2" charset="-122"/>
              </a:rPr>
              <a:t>is a tabletop board game pitting four hero players versus one overlord player</a:t>
            </a:r>
          </a:p>
          <a:p>
            <a:r>
              <a:rPr lang="en-US" sz="1800" dirty="0" smtClean="0"/>
              <a:t>The goal of the game is for the heroes to defeat the last boss, </a:t>
            </a:r>
            <a:r>
              <a:rPr lang="en-US" sz="1800" b="1" i="1" dirty="0" err="1" smtClean="0"/>
              <a:t>Narthak</a:t>
            </a:r>
            <a:r>
              <a:rPr lang="en-US" sz="1800" dirty="0" smtClean="0"/>
              <a:t>, in the dungeon while accumulating as many points as possible</a:t>
            </a:r>
          </a:p>
          <a:p>
            <a:pPr lvl="1"/>
            <a:r>
              <a:rPr lang="en-US" altLang="zh-CN" sz="1600" dirty="0" smtClean="0">
                <a:ea typeface="宋体" pitchFamily="2" charset="-122"/>
              </a:rPr>
              <a:t>For example, </a:t>
            </a:r>
            <a:r>
              <a:rPr lang="en-US" sz="1600" dirty="0" smtClean="0"/>
              <a:t>heroes gain 1200 points for killing a monster, or lose 170 points for taking a point of damage</a:t>
            </a:r>
            <a:endParaRPr lang="en-US" altLang="zh-CN" sz="1600" dirty="0" smtClean="0">
              <a:ea typeface="宋体" pitchFamily="2" charset="-122"/>
            </a:endParaRPr>
          </a:p>
          <a:p>
            <a:r>
              <a:rPr lang="en-US" sz="1800" dirty="0" smtClean="0"/>
              <a:t>Each hero has a number of hit points, a weapon, armor, and movement points</a:t>
            </a:r>
            <a:endParaRPr lang="en-US" altLang="zh-CN" sz="1800" dirty="0" smtClean="0">
              <a:ea typeface="宋体" pitchFamily="2" charset="-122"/>
            </a:endParaRPr>
          </a:p>
          <a:p>
            <a:r>
              <a:rPr lang="en-US" altLang="zh-CN" sz="1800" dirty="0" smtClean="0">
                <a:ea typeface="宋体" pitchFamily="2" charset="-122"/>
              </a:rPr>
              <a:t>Heroes can move, move and attack, or attack depending on their movement points left</a:t>
            </a:r>
          </a:p>
          <a:p>
            <a:r>
              <a:rPr lang="en-US" altLang="zh-CN" sz="1800" dirty="0" smtClean="0">
                <a:ea typeface="宋体" pitchFamily="2" charset="-122"/>
              </a:rPr>
              <a:t>Here is a movie. Show between 2:00 and 4:15:</a:t>
            </a:r>
          </a:p>
          <a:p>
            <a:endParaRPr lang="en-US" altLang="zh-CN" sz="1800" dirty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5638800"/>
            <a:ext cx="501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hlinkClick r:id="rId4"/>
              </a:rPr>
              <a:t>http://www.youtube.com/watch?v=iq8mfCz1BFI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Our Implementation of Descent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9906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The game was implemented as a multi-user client-server-client C# project.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Computer controls overlord. RL agents control the heroes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Our RL agent’s state implementation includes features such as: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pic>
        <p:nvPicPr>
          <p:cNvPr id="7" name="Picture 6" descr="C:\Users\Dilts\Pictures\thesispic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563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5400" y="24384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>
              <a:spcBef>
                <a:spcPts val="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the hero’s distance to the nearest monster</a:t>
            </a:r>
          </a:p>
          <a:p>
            <a:pPr indent="-342900">
              <a:spcBef>
                <a:spcPts val="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the number of monsters within 10 (moveable) squares of the hero</a:t>
            </a:r>
            <a:endParaRPr lang="en-US" altLang="zh-CN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67400" y="3124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The number of states is 6500 per hero</a:t>
            </a:r>
          </a:p>
          <a:p>
            <a:pPr marL="342900" indent="-342900">
              <a:spcBef>
                <a:spcPts val="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But heroes will visit only dozens of states in an average game. </a:t>
            </a:r>
          </a:p>
          <a:p>
            <a:pPr marL="342900" indent="-342900">
              <a:spcBef>
                <a:spcPts val="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So convergence may require too many games</a:t>
            </a:r>
          </a:p>
          <a:p>
            <a:pPr marL="342900" indent="-342900">
              <a:spcBef>
                <a:spcPts val="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Hence, some form of state generalization is needed.</a:t>
            </a:r>
            <a:endParaRPr lang="en-US" altLang="zh-CN" sz="20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14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hero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>
            <a:off x="874931" y="4299466"/>
            <a:ext cx="877669" cy="43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724400" y="4583668"/>
            <a:ext cx="10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monster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 bwMode="auto">
          <a:xfrm rot="10800000" flipV="1">
            <a:off x="3276600" y="4768334"/>
            <a:ext cx="1447800" cy="43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495801" y="4114800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treasure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rot="10800000" flipV="1">
            <a:off x="3048001" y="4299466"/>
            <a:ext cx="1447800" cy="43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345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Idea behind </a:t>
            </a:r>
            <a:r>
              <a:rPr lang="en-US" altLang="zh-CN" dirty="0" err="1" smtClean="0">
                <a:ea typeface="宋体" pitchFamily="2" charset="-122"/>
              </a:rPr>
              <a:t>Sim</a:t>
            </a:r>
            <a:r>
              <a:rPr lang="en-US" altLang="zh-CN" dirty="0" smtClean="0">
                <a:ea typeface="宋体" pitchFamily="2" charset="-122"/>
              </a:rPr>
              <a:t>-TD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192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We begin with a completely blank Q-table.  The first case is added and all similar states are covered by its similarity via the similarity function.</a:t>
            </a:r>
            <a:endParaRPr lang="en-US" altLang="zh-CN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altLang="zh-CN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971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67200" y="12192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After 5 cases are added to the case table, a graphical representation of the state table coverage may look like the following picture.</a:t>
            </a:r>
            <a:endParaRPr lang="en-US" altLang="zh-CN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altLang="zh-CN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4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Idea behind </a:t>
            </a:r>
            <a:r>
              <a:rPr lang="en-US" altLang="zh-CN" dirty="0" err="1" smtClean="0">
                <a:ea typeface="宋体" pitchFamily="2" charset="-122"/>
              </a:rPr>
              <a:t>Sim</a:t>
            </a:r>
            <a:r>
              <a:rPr lang="en-US" altLang="zh-CN" dirty="0" smtClean="0">
                <a:ea typeface="宋体" pitchFamily="2" charset="-122"/>
              </a:rPr>
              <a:t>-TD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48200" y="12192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In summary: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Each case corresponds to one possible state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When visiting any state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that is similar to an already visited state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s’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, the agent uses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s’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as a proxy for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zh-CN" sz="2000" b="1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New entries are added in the Q-table only when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is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not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similar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to  an already visited state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s’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altLang="zh-CN" sz="2000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3657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14300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After many cases, the graphical representation of the coverage might show overlaps among the cases as depicted in the figure below.</a:t>
            </a:r>
            <a:endParaRPr lang="en-US" altLang="zh-CN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altLang="zh-CN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32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Fielded applications</a:t>
            </a:r>
          </a:p>
          <a:p>
            <a:pPr lvl="1"/>
            <a:r>
              <a:rPr lang="en-US" dirty="0" smtClean="0"/>
              <a:t>Google’s page ranking</a:t>
            </a:r>
          </a:p>
          <a:p>
            <a:pPr lvl="1"/>
            <a:r>
              <a:rPr lang="en-US" dirty="0"/>
              <a:t>Space Shuttle Payload Processing Problem 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Foundational 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Information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ea typeface="宋体" pitchFamily="2" charset="-122"/>
              </a:rPr>
              <a:t>Sim</a:t>
            </a:r>
            <a:r>
              <a:rPr lang="en-US" altLang="zh-CN" dirty="0" smtClean="0">
                <a:ea typeface="宋体" pitchFamily="2" charset="-122"/>
              </a:rPr>
              <a:t>-TD: Similarity Temporal Difference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Slightly modified Temporal Difference (TD).  Maintains original algorithm from Sutton &amp; </a:t>
            </a:r>
            <a:r>
              <a:rPr lang="en-US" altLang="zh-CN" kern="0" dirty="0" err="1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Barto</a:t>
            </a:r>
            <a:r>
              <a:rPr lang="en-US" altLang="zh-CN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(1998), but uses slightly different ordering and initialization.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The most significant difference is in how it chooses action a from the similarity list instead of a direct match for the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843057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Repeat each turn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:</a:t>
            </a:r>
          </a:p>
          <a:p>
            <a:endParaRPr lang="en-US" sz="180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     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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currentState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()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    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if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no similar state to s visited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then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	make new entry in Q-table for 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             s’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 s</a:t>
            </a:r>
            <a:endParaRPr lang="en-US" sz="180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    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else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           s’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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mostSimilarStateVisited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(s)</a:t>
            </a:r>
          </a:p>
          <a:p>
            <a:endParaRPr lang="en-US" sz="1800" dirty="0" smtClean="0">
              <a:solidFill>
                <a:srgbClr val="000000"/>
              </a:solidFill>
              <a:latin typeface="Arial"/>
              <a:cs typeface="Times New Roman" pitchFamily="18" charset="0"/>
              <a:sym typeface="Wingdings" pitchFamily="2" charset="2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Wingdings" pitchFamily="2" charset="2"/>
              </a:rPr>
              <a:t>       Follow standard temporal difference procedure assuming state s’ was visited    </a:t>
            </a:r>
            <a:endParaRPr lang="en-US" sz="18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8229600" cy="9144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Cases in Descent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Case = (</a:t>
            </a:r>
            <a:r>
              <a:rPr lang="en-US" altLang="zh-CN" sz="1800" u="sng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state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, </a:t>
            </a:r>
            <a:r>
              <a:rPr lang="en-US" altLang="zh-CN" sz="1800" u="sng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action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Heroes mostly repeat two steps: advance and battle until </a:t>
            </a:r>
            <a:r>
              <a:rPr lang="en-US" altLang="zh-CN" sz="1800" kern="0" dirty="0" err="1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Narthak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is defeated 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But occasionally they must run if they believe they will die when they attack the next monster 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A player will lose 850 points when his/her hero’s dyes.  When a hero dies, the hero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</a:rPr>
              <a:t>respawns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at the start of the map with full health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Our reinforcement learning agent performs online learning because cases are acquired as it plays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altLang="zh-CN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altLang="zh-CN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1638300" y="1943100"/>
            <a:ext cx="99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05892" y="1466671"/>
            <a:ext cx="2342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distance to monster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monsters in range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expected damage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health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133600" y="1600200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133600" y="1903412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33600" y="2133600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133600" y="2436812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276600" y="1447800"/>
            <a:ext cx="1981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762500" y="1943100"/>
            <a:ext cx="99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257800" y="1600200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257800" y="2133600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257800" y="2436812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810000" y="11430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Possible actions: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1" y="1447800"/>
            <a:ext cx="3124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</a:rPr>
              <a:t>Advance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: move closer to the nearest monster 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</a:rPr>
              <a:t>Battle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: advance and attack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</a:rPr>
              <a:t>Run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: retreat towards beginning of map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8229600" cy="9144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Maps and Case Similarity in Descent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We perform tests on two maps: 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A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large map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: Slightly modified version of the original map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A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small map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: A shortened version of the original map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We implemented 3 similarity metrics for </a:t>
            </a:r>
            <a:r>
              <a:rPr lang="en-US" altLang="zh-CN" sz="1800" kern="0" dirty="0" err="1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Sim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-TD, our RL agent: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</a:rPr>
              <a:t>Major similarity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: allows more pairs of states to be similar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</a:rPr>
              <a:t>Minor similarity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: more restrictive than major similarity (allowing fewer cases to be counted as similar)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</a:rPr>
              <a:t>No similarity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: two states are similar only if they are identical</a:t>
            </a:r>
          </a:p>
          <a:p>
            <a:pPr marL="1257300" lvl="2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err="1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Sim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-TD with No similarity is equivalent to standard temporal difference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4724400"/>
            <a:ext cx="7848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The similarities are dependent on the size of the map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For example, a difference of hero’s health of 7 in the current state compared to the case is considered similar for the large map but not for the smaller map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30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Experiments - Setup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Slightly modified first map in Descent was used for experimentation for the large map.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Smaller map is a modified version of the large map to be smaller.  More monsters are added to compensate for cutting the map in half.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Trial: a sequence of game runs with either major, minor or no similarity keeping the case base from previous runs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Small map: 8 game runs per trial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Large map: 4 game runs per trial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Each trial was repeated 5 times to account for randomness 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Performance metrics: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Number of cases stored (= rows in the Q-Table)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9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Game score: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410200"/>
            <a:ext cx="823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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* kills +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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*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healthGain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−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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* deaths −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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*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healthLost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−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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* length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Results: Number of Cases Generated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924800" cy="4876800"/>
          </a:xfrm>
        </p:spPr>
        <p:txBody>
          <a:bodyPr/>
          <a:lstStyle/>
          <a:p>
            <a:endParaRPr lang="en-US" altLang="zh-CN" sz="2400" dirty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>
              <a:ea typeface="宋体" pitchFamily="2" charset="-122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438400" y="1295400"/>
          <a:ext cx="6477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19200"/>
            <a:ext cx="259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Using major similarity, the Q-table had a much smaller number of entries in the end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For minor similarity, about twice as many were seen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For no similarity, about twice as many again were seen, in the 425 range.  </a:t>
            </a: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525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This shows that case similarity can reduce the size of a Q-table significantly over the course of several games;  the no similarity agent used almost five times as many cases as the major similarity agent. </a:t>
            </a: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95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Scoring Results: Small Map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924800" cy="4876800"/>
          </a:xfrm>
        </p:spPr>
        <p:txBody>
          <a:bodyPr/>
          <a:lstStyle/>
          <a:p>
            <a:endParaRPr lang="en-US" altLang="zh-CN" sz="2400" dirty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>
              <a:ea typeface="宋体" pitchFamily="2" charset="-122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143000"/>
          <a:ext cx="5638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0600" y="9906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With either the major or minor similarity it had a better performance than without similarity in the small map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Only in game 1 for the smaller map it was not better and in game 6 the scores became close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Fluctuations are due to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the multiple random factors which results in a lot of variation in the score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A single bad decision might result in a hero’s death and have a significant impact in the score (death penalty + turns to complete the map)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52578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Performed statistical significance tests with the Student’s t-test on the score results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The difference between minor and no-similarity and between major and minor are statistically significant . </a:t>
            </a:r>
            <a:endParaRPr lang="en-US" altLang="zh-CN" sz="1800" kern="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8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Results: Large Map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924800" cy="4876800"/>
          </a:xfrm>
        </p:spPr>
        <p:txBody>
          <a:bodyPr/>
          <a:lstStyle/>
          <a:p>
            <a:endParaRPr lang="en-US" altLang="zh-CN" sz="2400" dirty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>
              <a:ea typeface="宋体" pitchFamily="2" charset="-122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143000"/>
          <a:ext cx="5867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3000" y="9906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Again, with either the major or minor similarity it had a better performance than without similarity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Only in game 3 it was worse with major similarity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Again, fluctuations are due to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the multiple random factors which results in a lot of variation in the score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The difference between minor and no-similarity is statistically significant but the difference between the major and the minor similarity is not significant. </a:t>
            </a:r>
            <a:endParaRPr lang="en-US" altLang="zh-CN" sz="1800" kern="0" dirty="0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General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267200"/>
          </a:xfrm>
        </p:spPr>
        <p:txBody>
          <a:bodyPr/>
          <a:lstStyle/>
          <a:p>
            <a:r>
              <a:rPr lang="en-US" sz="2400" dirty="0" smtClean="0"/>
              <a:t>Agent interacting with the environment</a:t>
            </a:r>
          </a:p>
          <a:p>
            <a:r>
              <a:rPr lang="en-US" sz="2400" dirty="0" smtClean="0"/>
              <a:t>Agent can be in many states</a:t>
            </a:r>
          </a:p>
          <a:p>
            <a:r>
              <a:rPr lang="en-US" sz="2400" dirty="0" smtClean="0"/>
              <a:t>Agent can take many actions</a:t>
            </a:r>
          </a:p>
          <a:p>
            <a:r>
              <a:rPr lang="en-US" sz="2400" dirty="0" smtClean="0"/>
              <a:t>Agent gets rewards from the environment</a:t>
            </a:r>
          </a:p>
          <a:p>
            <a:r>
              <a:rPr lang="en-US" sz="2400" dirty="0" smtClean="0"/>
              <a:t>Agents wants to maximize sum of future rewards</a:t>
            </a:r>
          </a:p>
          <a:p>
            <a:r>
              <a:rPr lang="en-US" sz="2400" dirty="0" smtClean="0"/>
              <a:t>Environment can be stochastic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sz="2400" dirty="0" smtClean="0"/>
              <a:t>NPC in a game</a:t>
            </a:r>
          </a:p>
          <a:p>
            <a:pPr lvl="1"/>
            <a:r>
              <a:rPr lang="en-US" sz="2400" dirty="0" smtClean="0"/>
              <a:t>Cleaning robot in office space</a:t>
            </a:r>
          </a:p>
          <a:p>
            <a:pPr lvl="1"/>
            <a:r>
              <a:rPr lang="en-US" sz="2400" dirty="0" smtClean="0"/>
              <a:t>Person planning a career move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0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Example: Page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15312" cy="4267200"/>
          </a:xfrm>
        </p:spPr>
        <p:txBody>
          <a:bodyPr/>
          <a:lstStyle/>
          <a:p>
            <a:r>
              <a:rPr lang="en-US" sz="2400" dirty="0" smtClean="0"/>
              <a:t>The “agent” is a user browsing pages and following links from page to page</a:t>
            </a:r>
          </a:p>
          <a:p>
            <a:r>
              <a:rPr lang="en-US" sz="2400" dirty="0" smtClean="0"/>
              <a:t>We want to predict the probability P(</a:t>
            </a:r>
            <a:r>
              <a:rPr lang="en-US" sz="2400" dirty="0" smtClean="0">
                <a:sym typeface="Symbol"/>
              </a:rPr>
              <a:t></a:t>
            </a:r>
            <a:r>
              <a:rPr lang="en-US" sz="2400" dirty="0" smtClean="0"/>
              <a:t>) that the user will visit each page </a:t>
            </a:r>
            <a:r>
              <a:rPr lang="en-US" sz="2400" dirty="0">
                <a:sym typeface="Symbol"/>
              </a:rPr>
              <a:t></a:t>
            </a:r>
            <a:endParaRPr lang="en-US" sz="2400" dirty="0" smtClean="0"/>
          </a:p>
          <a:p>
            <a:r>
              <a:rPr lang="en-US" sz="2400" dirty="0" smtClean="0"/>
              <a:t>States: the N pages that the user can visit: A, B, C,…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272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  from </a:t>
            </a:r>
            <a:r>
              <a:rPr lang="en-US" b="1" dirty="0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8" name="Picture 4" descr="File:PageRanks-Examp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810000"/>
            <a:ext cx="3752850" cy="30264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57200" y="4191000"/>
            <a:ext cx="4648199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eaLnBrk="0" hangingPunct="0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o"/>
            </a:pPr>
            <a:r>
              <a:rPr lang="en-US" sz="2400" kern="0" dirty="0" smtClean="0">
                <a:solidFill>
                  <a:srgbClr val="000000"/>
                </a:solidFill>
                <a:latin typeface="Verdana"/>
              </a:rPr>
              <a:t>Action: following a link</a:t>
            </a:r>
          </a:p>
          <a:p>
            <a:pPr marL="469900" lvl="0" indent="-469900" eaLnBrk="0" hangingPunct="0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o"/>
            </a:pPr>
            <a:r>
              <a:rPr lang="en-US" sz="2400" dirty="0"/>
              <a:t>P(</a:t>
            </a:r>
            <a:r>
              <a:rPr lang="en-US" sz="2400" dirty="0">
                <a:sym typeface="Symbol"/>
              </a:rPr>
              <a:t></a:t>
            </a:r>
            <a:r>
              <a:rPr lang="en-US" sz="2400" dirty="0" smtClean="0"/>
              <a:t>) is a function of:</a:t>
            </a:r>
          </a:p>
          <a:p>
            <a:pPr lvl="0" eaLnBrk="0" hangingPunct="0">
              <a:spcBef>
                <a:spcPct val="20000"/>
              </a:spcBef>
              <a:buClr>
                <a:srgbClr val="663300"/>
              </a:buClr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Verdana"/>
              </a:rPr>
              <a:t>   {</a:t>
            </a:r>
            <a:r>
              <a:rPr lang="en-US" sz="2400" dirty="0"/>
              <a:t>P(</a:t>
            </a:r>
            <a:r>
              <a:rPr lang="en-US" sz="2400" dirty="0" smtClean="0">
                <a:sym typeface="Symbol"/>
              </a:rPr>
              <a:t>’</a:t>
            </a:r>
            <a:r>
              <a:rPr lang="en-US" sz="2400" dirty="0" smtClean="0"/>
              <a:t>): </a:t>
            </a:r>
            <a:r>
              <a:rPr lang="en-US" sz="2400" dirty="0" smtClean="0">
                <a:sym typeface="Symbol"/>
              </a:rPr>
              <a:t>’ point to </a:t>
            </a:r>
            <a:r>
              <a:rPr lang="en-US" sz="2400" kern="0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469900" lvl="0" indent="-469900" eaLnBrk="0" hangingPunct="0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o"/>
            </a:pPr>
            <a:r>
              <a:rPr lang="en-US" sz="2400" kern="0" dirty="0" smtClean="0">
                <a:solidFill>
                  <a:srgbClr val="000000"/>
                </a:solidFill>
                <a:latin typeface="Verdana"/>
              </a:rPr>
              <a:t>Special case: No rewards defined</a:t>
            </a:r>
          </a:p>
          <a:p>
            <a:pPr lvl="0" eaLnBrk="0" hangingPunct="0">
              <a:spcBef>
                <a:spcPct val="20000"/>
              </a:spcBef>
              <a:buClr>
                <a:srgbClr val="663300"/>
              </a:buClr>
            </a:pPr>
            <a:endParaRPr lang="en-US" sz="2400" kern="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2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Rewards: Games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4343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000" smtClean="0"/>
              <a:t>A number of  fixed </a:t>
            </a:r>
            <a:r>
              <a:rPr lang="en-US" sz="2000" smtClean="0">
                <a:solidFill>
                  <a:srgbClr val="0033CC"/>
                </a:solidFill>
              </a:rPr>
              <a:t>domination</a:t>
            </a:r>
            <a:r>
              <a:rPr lang="en-US" sz="2000" smtClean="0"/>
              <a:t> locations.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Ownership: the team of last player to step into location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Scoring: a team point awarded for every five seconds location remains controlled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Winning: first team to reach pre-determined score (50)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24400" y="1600200"/>
            <a:ext cx="4325938" cy="4343400"/>
            <a:chOff x="336" y="816"/>
            <a:chExt cx="2725" cy="2736"/>
          </a:xfrm>
        </p:grpSpPr>
        <p:pic>
          <p:nvPicPr>
            <p:cNvPr id="6" name="Picture 5" descr="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816"/>
              <a:ext cx="2725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56" y="283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08" y="273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84" y="192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38600" y="1905000"/>
            <a:ext cx="3581400" cy="2743200"/>
            <a:chOff x="2544" y="1200"/>
            <a:chExt cx="2256" cy="1728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544" y="1200"/>
              <a:ext cx="720" cy="57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264" y="1776"/>
              <a:ext cx="384" cy="115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264" y="1776"/>
              <a:ext cx="912" cy="33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264" y="1776"/>
              <a:ext cx="1536" cy="115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937250" y="5843588"/>
            <a:ext cx="1797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(top-down view)</a:t>
            </a:r>
          </a:p>
        </p:txBody>
      </p:sp>
    </p:spTree>
    <p:extLst>
      <p:ext uri="{BB962C8B-B14F-4D97-AF65-F5344CB8AC3E}">
        <p14:creationId xmlns:p14="http://schemas.microsoft.com/office/powerpoint/2010/main" val="23183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In all of the following assume a learning agent taking an action</a:t>
            </a:r>
          </a:p>
          <a:p>
            <a:r>
              <a:rPr lang="en-US" sz="2400" dirty="0" smtClean="0"/>
              <a:t>What would be a reward in a game where agent competes versus an opponent?</a:t>
            </a:r>
          </a:p>
          <a:p>
            <a:pPr lvl="1"/>
            <a:r>
              <a:rPr lang="en-US" sz="2400" dirty="0" smtClean="0"/>
              <a:t>Action: capture location B</a:t>
            </a:r>
          </a:p>
          <a:p>
            <a:r>
              <a:rPr lang="en-US" sz="2400" dirty="0" smtClean="0"/>
              <a:t>What would be a reward for an agent that is trying to find routes between locations?</a:t>
            </a:r>
          </a:p>
          <a:p>
            <a:pPr lvl="1"/>
            <a:r>
              <a:rPr lang="en-US" sz="2400" dirty="0" smtClean="0"/>
              <a:t>Action: choose route D</a:t>
            </a:r>
          </a:p>
          <a:p>
            <a:r>
              <a:rPr lang="en-US" sz="2400" dirty="0" smtClean="0"/>
              <a:t>What is the reward for a person planning a career move</a:t>
            </a:r>
          </a:p>
          <a:p>
            <a:pPr lvl="1"/>
            <a:r>
              <a:rPr lang="en-US" sz="2400" dirty="0" smtClean="0"/>
              <a:t>Action: change job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9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1086</TotalTime>
  <Pages>42</Pages>
  <Words>3140</Words>
  <Application>Microsoft Office PowerPoint</Application>
  <PresentationFormat>On-screen Show (4:3)</PresentationFormat>
  <Paragraphs>489</Paragraphs>
  <Slides>57</Slides>
  <Notes>39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Edge</vt:lpstr>
      <vt:lpstr>Profile</vt:lpstr>
      <vt:lpstr>1_Edge</vt:lpstr>
      <vt:lpstr>Markov Chains, Markov Decision Processes (MDP), Reinforcement Learning: A Quick Introduction </vt:lpstr>
      <vt:lpstr>Disclaimer</vt:lpstr>
      <vt:lpstr>Introduction</vt:lpstr>
      <vt:lpstr>Learning</vt:lpstr>
      <vt:lpstr>Applications</vt:lpstr>
      <vt:lpstr>Some General Descriptions</vt:lpstr>
      <vt:lpstr>Quick Example: Page Ranking</vt:lpstr>
      <vt:lpstr>Example with Rewards: Games</vt:lpstr>
      <vt:lpstr>Rewards</vt:lpstr>
      <vt:lpstr>Objective of MDP</vt:lpstr>
      <vt:lpstr>Objective of MDP: Maximize the Returns</vt:lpstr>
      <vt:lpstr>The MDP problem</vt:lpstr>
      <vt:lpstr>Dynamic Programing</vt:lpstr>
      <vt:lpstr>Example</vt:lpstr>
      <vt:lpstr>Requirement: Markov Property</vt:lpstr>
      <vt:lpstr>Markov Property Example</vt:lpstr>
      <vt:lpstr>Obtain V(S) (V(s) = approximate “Expected return when reaching s”)</vt:lpstr>
      <vt:lpstr>Obtain (S) ((s) = approximate “Best action in state s”)</vt:lpstr>
      <vt:lpstr>Policy Iteration</vt:lpstr>
      <vt:lpstr>Solution to Maze Example</vt:lpstr>
      <vt:lpstr>Reinforcement Learning</vt:lpstr>
      <vt:lpstr>Some Introductory RL Videos</vt:lpstr>
      <vt:lpstr>UT Domination Games</vt:lpstr>
      <vt:lpstr>Reinforcement Learning</vt:lpstr>
      <vt:lpstr>The DOM Game</vt:lpstr>
      <vt:lpstr>Example of a Q-Table</vt:lpstr>
      <vt:lpstr>Reinforcement Learning Problem</vt:lpstr>
      <vt:lpstr>Let Us Model the Problem of Finding the best Build Order for a Zerg Rush as a Reinforcement Learning Problem</vt:lpstr>
      <vt:lpstr>Adaptive Game AI with RL</vt:lpstr>
      <vt:lpstr>The RETALIATE Team</vt:lpstr>
      <vt:lpstr>State Information and Actions</vt:lpstr>
      <vt:lpstr>Managing (State x Action) Growth</vt:lpstr>
      <vt:lpstr>The RETALIATE Algorithm</vt:lpstr>
      <vt:lpstr>Initialization</vt:lpstr>
      <vt:lpstr>Rewards and Utilities</vt:lpstr>
      <vt:lpstr>Rewards and Utilities</vt:lpstr>
      <vt:lpstr>Empirical Evaluation</vt:lpstr>
      <vt:lpstr>The Competitors</vt:lpstr>
      <vt:lpstr>Summary of Results</vt:lpstr>
      <vt:lpstr>Summary of Results:  HTNBots vs RETALIATE (Round 1)</vt:lpstr>
      <vt:lpstr>Summary of Results:  HTNBots vs RETALIATE (Round 2)</vt:lpstr>
      <vt:lpstr>Video: Initial Policy</vt:lpstr>
      <vt:lpstr>Video: Learned Policy</vt:lpstr>
      <vt:lpstr>Combining Reinforcement Learning and Case-Based Reasonning</vt:lpstr>
      <vt:lpstr>Problem Description</vt:lpstr>
      <vt:lpstr>Motivation: The Descent Game</vt:lpstr>
      <vt:lpstr>Our Implementation of Descent</vt:lpstr>
      <vt:lpstr>Idea behind Sim-TD</vt:lpstr>
      <vt:lpstr>Idea behind Sim-TD</vt:lpstr>
      <vt:lpstr>Sim-TD: Similarity Temporal Difference</vt:lpstr>
      <vt:lpstr>Cases in Descent</vt:lpstr>
      <vt:lpstr>Maps and Case Similarity in Descent</vt:lpstr>
      <vt:lpstr>Experiments - Setup</vt:lpstr>
      <vt:lpstr>Results: Number of Cases Generated</vt:lpstr>
      <vt:lpstr>Scoring Results: Small Map</vt:lpstr>
      <vt:lpstr>Results: Large Map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ONR 6.2 Project Annual Review Presentation</dc:title>
  <dc:creator>David W. Aha</dc:creator>
  <cp:lastModifiedBy>hector</cp:lastModifiedBy>
  <cp:revision>1318</cp:revision>
  <cp:lastPrinted>1999-03-24T22:18:00Z</cp:lastPrinted>
  <dcterms:created xsi:type="dcterms:W3CDTF">1997-05-19T12:37:34Z</dcterms:created>
  <dcterms:modified xsi:type="dcterms:W3CDTF">2012-10-21T20:00:27Z</dcterms:modified>
</cp:coreProperties>
</file>