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1364A8-B6B4-B34C-9F1A-65DA108EA53C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1EF591-50D3-E246-B75E-B9936583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a.csic.es/~arcos/noos/Demos/Allme-syn.wav" TargetMode="External"/><Relationship Id="rId2" Type="http://schemas.openxmlformats.org/officeDocument/2006/relationships/hyperlink" Target="http://www.iiia.csic.es/~arcos/noos/Demos/Exampl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iia.csic.es/~arcos/noos/Demos/Allme-pexp.wav" TargetMode="External"/><Relationship Id="rId4" Type="http://schemas.openxmlformats.org/officeDocument/2006/relationships/hyperlink" Target="http://www.iiia.csic.es/~arcos/noos/Demos/Allme-jexp.wa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Hana Harrison</a:t>
            </a:r>
          </a:p>
          <a:p>
            <a:r>
              <a:rPr lang="en-US" dirty="0" smtClean="0"/>
              <a:t>CSE 435</a:t>
            </a:r>
          </a:p>
          <a:p>
            <a:r>
              <a:rPr lang="en-US" dirty="0" smtClean="0"/>
              <a:t>November 19,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Composition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TempoExpress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(Retrieval)</a:t>
            </a:r>
          </a:p>
          <a:p>
            <a:pPr lvl="1"/>
            <a:r>
              <a:rPr lang="en-US" dirty="0" smtClean="0"/>
              <a:t>Find most similar case, assessed by calculating edit distance between notes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(Retrieval)</a:t>
            </a:r>
          </a:p>
          <a:p>
            <a:pPr lvl="1"/>
            <a:r>
              <a:rPr lang="en-US" dirty="0" smtClean="0"/>
              <a:t> Figure out an optimal alignment between case and input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(Retrieval)</a:t>
            </a:r>
          </a:p>
          <a:p>
            <a:pPr lvl="1"/>
            <a:r>
              <a:rPr lang="en-US" dirty="0" smtClean="0"/>
              <a:t>Extract performance annotation for tempo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TempoExpress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step (Reuse)</a:t>
            </a:r>
          </a:p>
          <a:p>
            <a:pPr lvl="1"/>
            <a:r>
              <a:rPr lang="en-US" dirty="0" smtClean="0"/>
              <a:t>Link performance annotation at source tempo with that at target tempo</a:t>
            </a:r>
          </a:p>
          <a:p>
            <a:pPr lvl="1"/>
            <a:r>
              <a:rPr lang="en-US" dirty="0" smtClean="0"/>
              <a:t>Partial solutions are created by splitting phrases into smaller segments</a:t>
            </a:r>
          </a:p>
          <a:p>
            <a:pPr lvl="1"/>
            <a:r>
              <a:rPr lang="en-US" dirty="0" smtClean="0"/>
              <a:t>Constructive adaptation is process of constructing complete solution from partial solutions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TempoExpress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 of </a:t>
            </a:r>
            <a:r>
              <a:rPr lang="en-US" dirty="0" err="1" smtClean="0"/>
              <a:t>TempoExpress</a:t>
            </a:r>
            <a:r>
              <a:rPr lang="en-US" dirty="0" smtClean="0"/>
              <a:t> was compared to that of Uniform Time Stretching (UTS)</a:t>
            </a:r>
          </a:p>
          <a:p>
            <a:r>
              <a:rPr lang="en-US" dirty="0" smtClean="0"/>
              <a:t>Compared each to a target performance by a professional musician at target tempo</a:t>
            </a:r>
          </a:p>
          <a:p>
            <a:r>
              <a:rPr lang="en-US" dirty="0" smtClean="0"/>
              <a:t>Computed similarity using a distance measure modeled after human perceived similarity between performances</a:t>
            </a:r>
          </a:p>
          <a:p>
            <a:r>
              <a:rPr lang="en-US" dirty="0" err="1" smtClean="0"/>
              <a:t>TempoExpress</a:t>
            </a:r>
            <a:r>
              <a:rPr lang="en-US" dirty="0" smtClean="0"/>
              <a:t> improves result of tempo transformation, especially when music is slowed down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Generates expressive performances of melodies based on examples of human performances</a:t>
            </a:r>
          </a:p>
          <a:p>
            <a:r>
              <a:rPr lang="en-US" dirty="0" smtClean="0"/>
              <a:t>Uses Spectral Modeling Synthesis (SMS) for extracting parameters from real sounds</a:t>
            </a:r>
          </a:p>
          <a:p>
            <a:r>
              <a:rPr lang="en-US" dirty="0" smtClean="0"/>
              <a:t>Incorporates background musical knowledge based on </a:t>
            </a:r>
            <a:r>
              <a:rPr lang="en-US" dirty="0" err="1" smtClean="0"/>
              <a:t>Narmour’s</a:t>
            </a:r>
            <a:r>
              <a:rPr lang="en-US" dirty="0" smtClean="0"/>
              <a:t> IR models and </a:t>
            </a:r>
            <a:r>
              <a:rPr lang="en-US" dirty="0" err="1" smtClean="0"/>
              <a:t>Lerdahl</a:t>
            </a:r>
            <a:r>
              <a:rPr lang="en-US" dirty="0" smtClean="0"/>
              <a:t> and </a:t>
            </a:r>
            <a:r>
              <a:rPr lang="en-US" dirty="0" err="1" smtClean="0"/>
              <a:t>Jackendoff’s</a:t>
            </a:r>
            <a:r>
              <a:rPr lang="en-US" dirty="0" smtClean="0"/>
              <a:t> GTTM</a:t>
            </a:r>
          </a:p>
          <a:p>
            <a:r>
              <a:rPr lang="en-US" dirty="0" smtClean="0"/>
              <a:t>Implemented in </a:t>
            </a:r>
            <a:r>
              <a:rPr lang="en-US" dirty="0" err="1" smtClean="0"/>
              <a:t>Noos</a:t>
            </a:r>
            <a:r>
              <a:rPr lang="en-US" dirty="0" smtClean="0"/>
              <a:t>, an object centered language that supports knowledge modeling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for analysis, transformation, and synthesis of musical sounds</a:t>
            </a:r>
          </a:p>
          <a:p>
            <a:r>
              <a:rPr lang="en-US" dirty="0" smtClean="0"/>
              <a:t>Sound analysis extracts attributes such as attack and release times, vibrato, pitch, amplitude</a:t>
            </a:r>
          </a:p>
          <a:p>
            <a:r>
              <a:rPr lang="en-US" dirty="0" smtClean="0"/>
              <a:t>Used as a preprocessor for </a:t>
            </a:r>
            <a:r>
              <a:rPr lang="en-US" dirty="0" err="1" smtClean="0"/>
              <a:t>SaxEx</a:t>
            </a:r>
            <a:r>
              <a:rPr lang="en-US" dirty="0" smtClean="0"/>
              <a:t>, to discover musical attributes</a:t>
            </a:r>
          </a:p>
          <a:p>
            <a:r>
              <a:rPr lang="en-US" dirty="0" smtClean="0"/>
              <a:t>Used as a post-processor to add transformation specified by CBR system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Musical Knowledge (IR)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Narmour’s</a:t>
            </a:r>
            <a:r>
              <a:rPr lang="en-US" dirty="0" smtClean="0"/>
              <a:t> Implication-Realization Model</a:t>
            </a:r>
          </a:p>
          <a:p>
            <a:pPr lvl="1"/>
            <a:r>
              <a:rPr lang="en-US" dirty="0" smtClean="0"/>
              <a:t>Theory of cognition of melodies</a:t>
            </a:r>
          </a:p>
          <a:p>
            <a:pPr lvl="1"/>
            <a:r>
              <a:rPr lang="en-US" dirty="0" smtClean="0"/>
              <a:t>What users have already heard creates expectations for what is to come</a:t>
            </a:r>
          </a:p>
          <a:p>
            <a:pPr lvl="1"/>
            <a:r>
              <a:rPr lang="en-US" dirty="0" smtClean="0"/>
              <a:t>Based on set of structures that characterize patterns of melodic expectations </a:t>
            </a:r>
          </a:p>
          <a:p>
            <a:pPr lvl="1"/>
            <a:r>
              <a:rPr lang="en-US" dirty="0" smtClean="0"/>
              <a:t>Provides musical analysis of piece’s melody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Musical Knowledge (GTTM)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Lerdahl</a:t>
            </a:r>
            <a:r>
              <a:rPr lang="en-US" dirty="0" smtClean="0"/>
              <a:t> and </a:t>
            </a:r>
            <a:r>
              <a:rPr lang="en-US" dirty="0" err="1" smtClean="0"/>
              <a:t>Jackendoff’s</a:t>
            </a:r>
            <a:r>
              <a:rPr lang="en-US" dirty="0" smtClean="0"/>
              <a:t> Generative Theory of Tonal Music (GTTM)</a:t>
            </a:r>
          </a:p>
          <a:p>
            <a:pPr lvl="1"/>
            <a:r>
              <a:rPr lang="en-US" dirty="0" smtClean="0"/>
              <a:t>Music is built from notes and a set of rules</a:t>
            </a:r>
          </a:p>
          <a:p>
            <a:pPr lvl="1"/>
            <a:r>
              <a:rPr lang="en-US" dirty="0" smtClean="0"/>
              <a:t>Rules assemble notes into a sequence and organizes them into structures of musical cognition</a:t>
            </a:r>
          </a:p>
          <a:p>
            <a:pPr lvl="2"/>
            <a:r>
              <a:rPr lang="en-US" dirty="0" smtClean="0"/>
              <a:t>Grouping</a:t>
            </a:r>
          </a:p>
          <a:p>
            <a:pPr lvl="2"/>
            <a:r>
              <a:rPr lang="en-US" dirty="0" smtClean="0"/>
              <a:t>Metric strength – notes played on down vs. up beats</a:t>
            </a:r>
          </a:p>
          <a:p>
            <a:pPr lvl="2"/>
            <a:r>
              <a:rPr lang="en-US" dirty="0" smtClean="0"/>
              <a:t>Time-span reduction – relation of notes within rhythmic unit</a:t>
            </a:r>
          </a:p>
          <a:p>
            <a:pPr lvl="2"/>
            <a:r>
              <a:rPr lang="en-US" dirty="0" err="1" smtClean="0"/>
              <a:t>Prolongational</a:t>
            </a:r>
            <a:r>
              <a:rPr lang="en-US" dirty="0" smtClean="0"/>
              <a:t> reduction – tension-relaxation among notes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Modeling in </a:t>
            </a:r>
            <a:r>
              <a:rPr lang="en-US" dirty="0" err="1" smtClean="0"/>
              <a:t>Noos</a:t>
            </a:r>
            <a:r>
              <a:rPr lang="en-US" dirty="0" smtClean="0"/>
              <a:t> requires 3 types of knowledge:</a:t>
            </a:r>
          </a:p>
          <a:p>
            <a:pPr lvl="1"/>
            <a:r>
              <a:rPr lang="en-US" dirty="0" smtClean="0"/>
              <a:t>Domain knowledge: specifies concepts (notes, chords, IR structure, expressive parameters) and relations between concepts</a:t>
            </a:r>
          </a:p>
          <a:p>
            <a:pPr lvl="1"/>
            <a:r>
              <a:rPr lang="en-US" dirty="0" smtClean="0"/>
              <a:t>Problem solving knowledge: specifies the set of tasks to be solved; methods model the ways to solve tasks</a:t>
            </a:r>
          </a:p>
          <a:p>
            <a:pPr lvl="1"/>
            <a:r>
              <a:rPr lang="en-US" dirty="0" smtClean="0"/>
              <a:t>Meta-level knowledge: knowledge about domain and problem solving knowledge (e.g. can help decide how to rank cases)</a:t>
            </a:r>
          </a:p>
          <a:p>
            <a:r>
              <a:rPr lang="en-US" dirty="0" smtClean="0"/>
              <a:t>Episodic memory is the collection of problems that a system has solved; aids in CBR and learning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SaxEx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Cases contain: </a:t>
            </a:r>
          </a:p>
          <a:p>
            <a:pPr lvl="1"/>
            <a:r>
              <a:rPr lang="en-US" dirty="0" smtClean="0"/>
              <a:t>Score: Concepts related to score of the phrase (notes, chords)</a:t>
            </a:r>
          </a:p>
          <a:p>
            <a:pPr lvl="1"/>
            <a:r>
              <a:rPr lang="en-US" dirty="0" smtClean="0"/>
              <a:t>Analysis: Concepts related to background musical theories (IR, GTTM)</a:t>
            </a:r>
          </a:p>
          <a:p>
            <a:pPr lvl="1"/>
            <a:r>
              <a:rPr lang="en-US" dirty="0" smtClean="0"/>
              <a:t>Performance: Concepts related to the performance of the musical phrase</a:t>
            </a:r>
          </a:p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Musical phrase described by score</a:t>
            </a:r>
          </a:p>
          <a:p>
            <a:pPr lvl="1"/>
            <a:r>
              <a:rPr lang="en-US" dirty="0" smtClean="0"/>
              <a:t>An inexpressive interpretation of the phrase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Sound file containing expressive performance of the input phrase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Model</a:t>
            </a:r>
            <a:endParaRPr lang="en-US" dirty="0"/>
          </a:p>
        </p:txBody>
      </p:sp>
      <p:pic>
        <p:nvPicPr>
          <p:cNvPr id="4" name="Content Placeholder 3" descr="Screen shot 2012-11-11 at 8.17.25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0897" r="-10897"/>
          <a:stretch>
            <a:fillRect/>
          </a:stretch>
        </p:blipFill>
        <p:spPr>
          <a:xfrm>
            <a:off x="301752" y="1648813"/>
            <a:ext cx="8503920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Artificial Intelligence and Music</a:t>
            </a:r>
          </a:p>
          <a:p>
            <a:pPr lvl="1"/>
            <a:r>
              <a:rPr lang="en-US" dirty="0" smtClean="0"/>
              <a:t>Compositional Systems</a:t>
            </a:r>
          </a:p>
          <a:p>
            <a:pPr lvl="1"/>
            <a:r>
              <a:rPr lang="en-US" dirty="0" smtClean="0"/>
              <a:t>Improvisation Systems</a:t>
            </a:r>
          </a:p>
          <a:p>
            <a:pPr lvl="1"/>
            <a:r>
              <a:rPr lang="en-US" dirty="0" smtClean="0"/>
              <a:t>Performance Systems</a:t>
            </a:r>
          </a:p>
          <a:p>
            <a:r>
              <a:rPr lang="en-US" dirty="0" err="1" smtClean="0"/>
              <a:t>TempoExpress</a:t>
            </a:r>
            <a:endParaRPr lang="en-US" dirty="0" smtClean="0"/>
          </a:p>
          <a:p>
            <a:r>
              <a:rPr lang="en-US" dirty="0" err="1" smtClean="0"/>
              <a:t>SaxEx</a:t>
            </a:r>
            <a:endParaRPr lang="en-US" dirty="0" smtClean="0"/>
          </a:p>
          <a:p>
            <a:r>
              <a:rPr lang="en-US" i="1" dirty="0" smtClean="0"/>
              <a:t>This is a broad topic with many applications; this presentation will utilize examples to explain the possibilities within this  field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SaxEx</a:t>
            </a:r>
            <a:endParaRPr lang="en-US" dirty="0"/>
          </a:p>
        </p:txBody>
      </p:sp>
      <p:pic>
        <p:nvPicPr>
          <p:cNvPr id="4" name="Content Placeholder 3" descr="Screen shot 2012-11-11 at 8.45.00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7312" r="-17312"/>
          <a:stretch>
            <a:fillRect/>
          </a:stretch>
        </p:blipFill>
        <p:spPr>
          <a:xfrm>
            <a:off x="301752" y="1631418"/>
            <a:ext cx="8503920" cy="4572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SaxEx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Retrieve</a:t>
            </a:r>
          </a:p>
          <a:p>
            <a:pPr lvl="1"/>
            <a:r>
              <a:rPr lang="en-US" dirty="0" smtClean="0"/>
              <a:t>Retrieve a set of notes most similar to current input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Reuse</a:t>
            </a:r>
          </a:p>
          <a:p>
            <a:pPr lvl="1"/>
            <a:r>
              <a:rPr lang="en-US" dirty="0" smtClean="0"/>
              <a:t>Choose expressive transformations to apply to current problem from set of similar cases</a:t>
            </a:r>
          </a:p>
          <a:p>
            <a:r>
              <a:rPr lang="en-US" dirty="0" smtClean="0"/>
              <a:t>Retain</a:t>
            </a:r>
          </a:p>
          <a:p>
            <a:pPr lvl="1"/>
            <a:r>
              <a:rPr lang="en-US" dirty="0" smtClean="0"/>
              <a:t>Incorporate newest solved problem into memory of cases (</a:t>
            </a:r>
            <a:r>
              <a:rPr lang="en-US" dirty="0" err="1" smtClean="0"/>
              <a:t>Noos</a:t>
            </a:r>
            <a:r>
              <a:rPr lang="en-US" dirty="0" smtClean="0"/>
              <a:t> does so automatically)</a:t>
            </a:r>
            <a:endParaRPr lang="en-US" dirty="0"/>
          </a:p>
        </p:txBody>
      </p:sp>
      <p:pic>
        <p:nvPicPr>
          <p:cNvPr id="4" name="Picture 3" descr="Screen shot 2012-11-11 at 8.57.2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45" y="2456335"/>
            <a:ext cx="1854200" cy="850900"/>
          </a:xfrm>
          <a:prstGeom prst="rect">
            <a:avLst/>
          </a:prstGeom>
        </p:spPr>
      </p:pic>
      <p:pic>
        <p:nvPicPr>
          <p:cNvPr id="5" name="Picture 4" descr="Screen shot 2012-11-11 at 8.57.3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287" y="2456335"/>
            <a:ext cx="4127500" cy="8509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042270" y="264647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of cases in system</a:t>
            </a:r>
          </a:p>
          <a:p>
            <a:pPr lvl="1"/>
            <a:r>
              <a:rPr lang="en-US" dirty="0" smtClean="0"/>
              <a:t>Several recording of sax performer playing Jazz ballads with different degrees of expressiveness</a:t>
            </a:r>
          </a:p>
          <a:p>
            <a:pPr lvl="1"/>
            <a:r>
              <a:rPr lang="en-US" dirty="0" smtClean="0"/>
              <a:t>Scores of each piece</a:t>
            </a:r>
          </a:p>
          <a:p>
            <a:r>
              <a:rPr lang="en-US" dirty="0" err="1" smtClean="0"/>
              <a:t>SaxEx</a:t>
            </a:r>
            <a:r>
              <a:rPr lang="en-US" dirty="0" smtClean="0"/>
              <a:t> generates new expressive interpretations of new ballads</a:t>
            </a:r>
          </a:p>
          <a:p>
            <a:r>
              <a:rPr lang="en-US" dirty="0" smtClean="0"/>
              <a:t>Used same ballad to generate expressive performance of other phrases in the piece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with Interactivity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interactivity is added to CBR system</a:t>
            </a:r>
          </a:p>
          <a:p>
            <a:r>
              <a:rPr lang="en-US" dirty="0" smtClean="0"/>
              <a:t>Performances are generated with human creativity incorporated</a:t>
            </a:r>
          </a:p>
          <a:p>
            <a:r>
              <a:rPr lang="en-US" dirty="0" smtClean="0"/>
              <a:t>User influences solutions to fit their personal style or preference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Panel for New Problem</a:t>
            </a:r>
            <a:endParaRPr lang="en-US" dirty="0"/>
          </a:p>
        </p:txBody>
      </p:sp>
      <p:pic>
        <p:nvPicPr>
          <p:cNvPr id="4" name="Content Placeholder 3" descr="Screen shot 2012-11-12 at 9.38.37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0633" r="-20633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Panel for Reuse and Retain</a:t>
            </a:r>
            <a:endParaRPr lang="en-US" dirty="0"/>
          </a:p>
        </p:txBody>
      </p:sp>
      <p:pic>
        <p:nvPicPr>
          <p:cNvPr id="4" name="Content Placeholder 3" descr="Screen shot 2012-11-12 at 9.38.57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7363" r="-7363"/>
          <a:stretch>
            <a:fillRect/>
          </a:stretch>
        </p:blipFill>
        <p:spPr/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Panel for Revision and Retention</a:t>
            </a:r>
            <a:endParaRPr lang="en-US" dirty="0"/>
          </a:p>
        </p:txBody>
      </p:sp>
      <p:pic>
        <p:nvPicPr>
          <p:cNvPr id="4" name="Content Placeholder 3" descr="Screen shot 2012-11-12 at 9.39.08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7098" r="-17098"/>
          <a:stretch>
            <a:fillRect/>
          </a:stretch>
        </p:blipFill>
        <p:spPr/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SaxEx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“Autumn Leaves” </a:t>
            </a:r>
          </a:p>
          <a:p>
            <a:pPr lvl="1"/>
            <a:r>
              <a:rPr lang="en-US" dirty="0" smtClean="0"/>
              <a:t>Inexpressive input / Expressive output </a:t>
            </a:r>
            <a:r>
              <a:rPr lang="en-US" dirty="0" smtClean="0">
                <a:hlinkClick r:id="rId2"/>
              </a:rPr>
              <a:t>http://www.iiia.csic.es/~arcos/noos/Demos/Example.html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“All of Me” </a:t>
            </a:r>
          </a:p>
          <a:p>
            <a:pPr lvl="1"/>
            <a:r>
              <a:rPr lang="en-US" dirty="0" smtClean="0"/>
              <a:t>Inexpressive input </a:t>
            </a:r>
            <a:r>
              <a:rPr lang="en-US" dirty="0" smtClean="0">
                <a:hlinkClick r:id="rId3"/>
              </a:rPr>
              <a:t>http://www.iiia.csic.es/~arcos/noos/Demos/Allme-syn.wav</a:t>
            </a:r>
            <a:endParaRPr lang="en-US" dirty="0" smtClean="0"/>
          </a:p>
          <a:p>
            <a:pPr lvl="1"/>
            <a:r>
              <a:rPr lang="en-US" dirty="0" smtClean="0"/>
              <a:t>Joyful </a:t>
            </a:r>
            <a:r>
              <a:rPr lang="en-US" dirty="0" smtClean="0">
                <a:hlinkClick r:id="rId4"/>
              </a:rPr>
              <a:t>http://www.iiia.csic.es/~arcos/noos/Demos/Allme-jexp.wav</a:t>
            </a:r>
            <a:endParaRPr lang="en-US" dirty="0" smtClean="0"/>
          </a:p>
          <a:p>
            <a:pPr lvl="1"/>
            <a:r>
              <a:rPr lang="en-US" dirty="0" smtClean="0"/>
              <a:t>Sad </a:t>
            </a:r>
            <a:r>
              <a:rPr lang="en-US" dirty="0" smtClean="0">
                <a:hlinkClick r:id="rId5"/>
              </a:rPr>
              <a:t>http://www.iiia.csic.es/~arcos/noos/Demos/Allme-pexp.wav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Conclusions/Final Remarks/Opinions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a difficult field of work to perfect because music is based on personal preferences</a:t>
            </a:r>
          </a:p>
          <a:p>
            <a:r>
              <a:rPr lang="en-US" dirty="0" smtClean="0"/>
              <a:t>It is difficult to mimic the creativity that humans add to musical production</a:t>
            </a:r>
          </a:p>
          <a:p>
            <a:r>
              <a:rPr lang="en-US" dirty="0" smtClean="0"/>
              <a:t>I do not think that this is a promising line of research, because of the two ideas mentioned above </a:t>
            </a:r>
          </a:p>
          <a:p>
            <a:r>
              <a:rPr lang="en-US" dirty="0" smtClean="0"/>
              <a:t>However, I can see how it may be beneficial for students learning music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Hiller and Isaacson’s ILLIAC (1958)</a:t>
            </a:r>
          </a:p>
          <a:p>
            <a:pPr lvl="1"/>
            <a:r>
              <a:rPr lang="en-US" dirty="0" smtClean="0"/>
              <a:t>Generate-and-test problem solving approach</a:t>
            </a:r>
          </a:p>
          <a:p>
            <a:pPr lvl="1"/>
            <a:r>
              <a:rPr lang="en-US" dirty="0" smtClean="0"/>
              <a:t>Generated random notes using Markov chains</a:t>
            </a:r>
          </a:p>
          <a:p>
            <a:pPr lvl="1"/>
            <a:r>
              <a:rPr lang="en-US" dirty="0" smtClean="0"/>
              <a:t>Notes were tested against classical harmony rules</a:t>
            </a:r>
          </a:p>
          <a:p>
            <a:pPr lvl="1"/>
            <a:r>
              <a:rPr lang="en-US" dirty="0" err="1" smtClean="0"/>
              <a:t>Illiac</a:t>
            </a:r>
            <a:r>
              <a:rPr lang="en-US" dirty="0" smtClean="0"/>
              <a:t> Suite – string quartet</a:t>
            </a:r>
          </a:p>
          <a:p>
            <a:pPr lvl="1"/>
            <a:r>
              <a:rPr lang="en-US" dirty="0" smtClean="0"/>
              <a:t>Excluded emotional or expressive content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Rothgeb’s</a:t>
            </a:r>
            <a:r>
              <a:rPr lang="en-US" dirty="0" smtClean="0"/>
              <a:t> SNOBOL (1969)</a:t>
            </a:r>
          </a:p>
          <a:p>
            <a:pPr lvl="1"/>
            <a:r>
              <a:rPr lang="en-US" dirty="0" smtClean="0"/>
              <a:t>Automatic harmonization using AI</a:t>
            </a:r>
          </a:p>
          <a:p>
            <a:pPr lvl="1"/>
            <a:r>
              <a:rPr lang="en-US" dirty="0" smtClean="0"/>
              <a:t>Focused on the </a:t>
            </a:r>
            <a:r>
              <a:rPr lang="en-US" dirty="0" err="1" smtClean="0"/>
              <a:t>unfigured</a:t>
            </a:r>
            <a:r>
              <a:rPr lang="en-US" dirty="0" smtClean="0"/>
              <a:t> bass </a:t>
            </a:r>
          </a:p>
          <a:p>
            <a:pPr lvl="1"/>
            <a:r>
              <a:rPr lang="en-US" dirty="0" err="1" smtClean="0"/>
              <a:t>Unfigured</a:t>
            </a:r>
            <a:r>
              <a:rPr lang="en-US" dirty="0" smtClean="0"/>
              <a:t> bass – inferring chords that accompany set of bass notes</a:t>
            </a:r>
          </a:p>
          <a:p>
            <a:pPr lvl="1"/>
            <a:r>
              <a:rPr lang="en-US" dirty="0" smtClean="0"/>
              <a:t>Used the program to test two bass harmonization theories from 1800s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David Cope’s EMI project</a:t>
            </a:r>
          </a:p>
          <a:p>
            <a:pPr lvl="1"/>
            <a:r>
              <a:rPr lang="en-US" dirty="0" smtClean="0"/>
              <a:t>Emulation of styles of composers</a:t>
            </a:r>
          </a:p>
          <a:p>
            <a:pPr lvl="1"/>
            <a:r>
              <a:rPr lang="en-US" dirty="0" smtClean="0"/>
              <a:t>It searches for patterns (aka signatures) in different works of a composer </a:t>
            </a:r>
          </a:p>
          <a:p>
            <a:pPr lvl="1"/>
            <a:r>
              <a:rPr lang="en-US" dirty="0" smtClean="0"/>
              <a:t>It takes these signatures and inserts motives between signatures</a:t>
            </a:r>
          </a:p>
          <a:p>
            <a:pPr lvl="1"/>
            <a:r>
              <a:rPr lang="en-US" dirty="0" smtClean="0"/>
              <a:t>These are determined by analyzing the directions and repeated notes in the composer’s other works</a:t>
            </a:r>
          </a:p>
          <a:p>
            <a:pPr lvl="1"/>
            <a:r>
              <a:rPr lang="en-US" dirty="0" smtClean="0"/>
              <a:t>Insertion is done using augmented transition network</a:t>
            </a:r>
          </a:p>
          <a:p>
            <a:pPr lvl="2"/>
            <a:r>
              <a:rPr lang="en-US" dirty="0" smtClean="0"/>
              <a:t>Represents transitions between notes or phrases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Improvisation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FLAVORS BAND by Fry (1984)</a:t>
            </a:r>
          </a:p>
          <a:p>
            <a:pPr lvl="1"/>
            <a:r>
              <a:rPr lang="en-US" dirty="0" smtClean="0"/>
              <a:t>A procedural language embedded in Lisp</a:t>
            </a:r>
          </a:p>
          <a:p>
            <a:pPr lvl="1"/>
            <a:r>
              <a:rPr lang="en-US" dirty="0" smtClean="0"/>
              <a:t>It takes a score as input</a:t>
            </a:r>
          </a:p>
          <a:p>
            <a:pPr lvl="1"/>
            <a:r>
              <a:rPr lang="en-US" dirty="0" smtClean="0"/>
              <a:t>Modifies score based on a new desired style</a:t>
            </a:r>
          </a:p>
          <a:p>
            <a:pPr lvl="1"/>
            <a:r>
              <a:rPr lang="en-US" dirty="0" smtClean="0"/>
              <a:t>Generates improvisational variations</a:t>
            </a:r>
          </a:p>
          <a:p>
            <a:r>
              <a:rPr lang="en-US" dirty="0" smtClean="0"/>
              <a:t>BAND-OUT-OF-A-BOX (</a:t>
            </a:r>
            <a:r>
              <a:rPr lang="en-US" dirty="0" err="1" smtClean="0"/>
              <a:t>BoB</a:t>
            </a:r>
            <a:r>
              <a:rPr lang="en-US" dirty="0" smtClean="0"/>
              <a:t>) by Thom (2001)</a:t>
            </a:r>
          </a:p>
          <a:p>
            <a:pPr lvl="1"/>
            <a:r>
              <a:rPr lang="en-US" dirty="0" smtClean="0"/>
              <a:t>Strives to incorporate interactivity</a:t>
            </a:r>
          </a:p>
          <a:p>
            <a:pPr lvl="1"/>
            <a:r>
              <a:rPr lang="en-US" dirty="0" smtClean="0"/>
              <a:t>“Music companion” for real-time improvisation</a:t>
            </a:r>
          </a:p>
          <a:p>
            <a:pPr lvl="1"/>
            <a:r>
              <a:rPr lang="en-US" dirty="0" smtClean="0"/>
              <a:t>Performs a greedy search over a constrained list of possible notes to play next; the algorithm learns the constraints from the human player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in this field is more recent</a:t>
            </a:r>
          </a:p>
          <a:p>
            <a:r>
              <a:rPr lang="en-US" dirty="0" smtClean="0"/>
              <a:t>These systems are concerned with the expressiveness of music </a:t>
            </a:r>
          </a:p>
          <a:p>
            <a:r>
              <a:rPr lang="en-US" dirty="0" smtClean="0"/>
              <a:t>Auditory neurons respond to changes in their firing rate</a:t>
            </a:r>
          </a:p>
          <a:p>
            <a:r>
              <a:rPr lang="en-US" dirty="0" smtClean="0"/>
              <a:t>Music is more interesting if it is not repetitive (dynamic, pitch, rhythm)</a:t>
            </a:r>
          </a:p>
          <a:p>
            <a:r>
              <a:rPr lang="en-US" dirty="0" err="1" smtClean="0"/>
              <a:t>ExpressTempo</a:t>
            </a:r>
            <a:r>
              <a:rPr lang="en-US" dirty="0" smtClean="0"/>
              <a:t> and </a:t>
            </a:r>
            <a:r>
              <a:rPr lang="en-US" dirty="0" err="1" smtClean="0"/>
              <a:t>SaxEx</a:t>
            </a:r>
            <a:r>
              <a:rPr lang="en-US" dirty="0" smtClean="0"/>
              <a:t> are both performance systems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ExpressTempo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Attempts to make tempo transformations sound natural</a:t>
            </a:r>
          </a:p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Score of music</a:t>
            </a:r>
          </a:p>
          <a:p>
            <a:pPr lvl="1"/>
            <a:r>
              <a:rPr lang="en-US" dirty="0" smtClean="0"/>
              <a:t>Recording of the song</a:t>
            </a:r>
          </a:p>
          <a:p>
            <a:pPr lvl="1"/>
            <a:r>
              <a:rPr lang="en-US" dirty="0" smtClean="0"/>
              <a:t>XML file containing melodic description of the performance (</a:t>
            </a:r>
            <a:r>
              <a:rPr lang="en-US" dirty="0" err="1" smtClean="0"/>
              <a:t>TempoExpress</a:t>
            </a:r>
            <a:r>
              <a:rPr lang="en-US" dirty="0" smtClean="0"/>
              <a:t> relies on external system to generate this)</a:t>
            </a:r>
          </a:p>
          <a:p>
            <a:pPr lvl="1"/>
            <a:r>
              <a:rPr lang="en-US" dirty="0" smtClean="0"/>
              <a:t>Desired target tempo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XML file with modified melodic description at desired tempo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in </a:t>
            </a:r>
            <a:r>
              <a:rPr lang="en-US" dirty="0" err="1" smtClean="0"/>
              <a:t>TempoExpress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Cases contain:</a:t>
            </a:r>
          </a:p>
          <a:p>
            <a:pPr lvl="1"/>
            <a:r>
              <a:rPr lang="en-US" dirty="0" smtClean="0"/>
              <a:t>Scores of phrases</a:t>
            </a:r>
          </a:p>
          <a:p>
            <a:pPr lvl="1"/>
            <a:r>
              <a:rPr lang="en-US" dirty="0" smtClean="0"/>
              <a:t>12 performance annotations for each phrase at varying tempos</a:t>
            </a:r>
          </a:p>
          <a:p>
            <a:pPr lvl="1"/>
            <a:r>
              <a:rPr lang="en-US" dirty="0" smtClean="0"/>
              <a:t>Edit-distance between score and input performance can be calculated</a:t>
            </a:r>
          </a:p>
          <a:p>
            <a:r>
              <a:rPr lang="en-US" dirty="0" smtClean="0"/>
              <a:t>Transformation events that make up the performance annotation (used for input and output)</a:t>
            </a:r>
          </a:p>
          <a:p>
            <a:pPr lvl="1"/>
            <a:r>
              <a:rPr lang="en-US" dirty="0" smtClean="0"/>
              <a:t>Note insertions</a:t>
            </a:r>
          </a:p>
          <a:p>
            <a:pPr lvl="1"/>
            <a:r>
              <a:rPr lang="en-US" dirty="0" smtClean="0"/>
              <a:t>Deletions</a:t>
            </a:r>
          </a:p>
          <a:p>
            <a:pPr lvl="1"/>
            <a:r>
              <a:rPr lang="en-US" dirty="0" smtClean="0"/>
              <a:t>Consolidations</a:t>
            </a:r>
          </a:p>
          <a:p>
            <a:pPr lvl="1"/>
            <a:r>
              <a:rPr lang="en-US" dirty="0" smtClean="0"/>
              <a:t>Fragmentations</a:t>
            </a:r>
          </a:p>
          <a:p>
            <a:pPr lvl="1"/>
            <a:r>
              <a:rPr lang="en-US" dirty="0" smtClean="0"/>
              <a:t>Ornamentations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514</TotalTime>
  <Words>1153</Words>
  <Application>Microsoft Office PowerPoint</Application>
  <PresentationFormat>On-screen Show (4:3)</PresentationFormat>
  <Paragraphs>162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Music Composition</vt:lpstr>
      <vt:lpstr>Overview</vt:lpstr>
      <vt:lpstr>Compositional Systems</vt:lpstr>
      <vt:lpstr>Compositional Systems</vt:lpstr>
      <vt:lpstr>Compositional Systems</vt:lpstr>
      <vt:lpstr>Improvisation Systems</vt:lpstr>
      <vt:lpstr>Performance Systems</vt:lpstr>
      <vt:lpstr>ExpressTempo</vt:lpstr>
      <vt:lpstr>CBR in TempoExpress</vt:lpstr>
      <vt:lpstr>CBR in TempoExpress</vt:lpstr>
      <vt:lpstr>CBR in TempoExpress</vt:lpstr>
      <vt:lpstr>TempoExpress Results</vt:lpstr>
      <vt:lpstr>SaxEx System</vt:lpstr>
      <vt:lpstr>SMS</vt:lpstr>
      <vt:lpstr>Background Musical Knowledge (IR)</vt:lpstr>
      <vt:lpstr>Background Musical Knowledge (GTTM)</vt:lpstr>
      <vt:lpstr>Noos</vt:lpstr>
      <vt:lpstr>CBR in SaxEx</vt:lpstr>
      <vt:lpstr>SaxEx Model</vt:lpstr>
      <vt:lpstr>CBR in SaxEx</vt:lpstr>
      <vt:lpstr>CBR in SaxEx</vt:lpstr>
      <vt:lpstr>SaxEx Experiment</vt:lpstr>
      <vt:lpstr>SaxEx with Interactivity</vt:lpstr>
      <vt:lpstr>SaxEx Panel for New Problem</vt:lpstr>
      <vt:lpstr>SaxEx Panel for Reuse and Retain</vt:lpstr>
      <vt:lpstr>SaxEx Panel for Revision and Retention</vt:lpstr>
      <vt:lpstr>SaxEx Examples</vt:lpstr>
      <vt:lpstr>Conclusions/Final Remarks/Opinions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Composition</dc:title>
  <dc:creator>Hana Harrison</dc:creator>
  <cp:lastModifiedBy>hector</cp:lastModifiedBy>
  <cp:revision>13</cp:revision>
  <dcterms:created xsi:type="dcterms:W3CDTF">2012-11-19T14:55:46Z</dcterms:created>
  <dcterms:modified xsi:type="dcterms:W3CDTF">2012-11-19T20:37:14Z</dcterms:modified>
</cp:coreProperties>
</file>