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6"/>
  </p:notesMasterIdLst>
  <p:sldIdLst>
    <p:sldId id="256" r:id="rId2"/>
    <p:sldId id="259" r:id="rId3"/>
    <p:sldId id="261" r:id="rId4"/>
    <p:sldId id="262" r:id="rId5"/>
    <p:sldId id="263" r:id="rId6"/>
    <p:sldId id="264" r:id="rId7"/>
    <p:sldId id="266" r:id="rId8"/>
    <p:sldId id="267" r:id="rId9"/>
    <p:sldId id="265" r:id="rId10"/>
    <p:sldId id="268" r:id="rId11"/>
    <p:sldId id="269" r:id="rId12"/>
    <p:sldId id="270" r:id="rId13"/>
    <p:sldId id="272" r:id="rId14"/>
    <p:sldId id="271" r:id="rId15"/>
    <p:sldId id="291" r:id="rId16"/>
    <p:sldId id="273" r:id="rId17"/>
    <p:sldId id="274" r:id="rId18"/>
    <p:sldId id="288" r:id="rId19"/>
    <p:sldId id="276" r:id="rId20"/>
    <p:sldId id="283" r:id="rId21"/>
    <p:sldId id="284" r:id="rId22"/>
    <p:sldId id="286" r:id="rId23"/>
    <p:sldId id="287" r:id="rId24"/>
    <p:sldId id="285" r:id="rId25"/>
    <p:sldId id="292" r:id="rId26"/>
    <p:sldId id="293" r:id="rId27"/>
    <p:sldId id="294" r:id="rId28"/>
    <p:sldId id="295" r:id="rId29"/>
    <p:sldId id="296" r:id="rId30"/>
    <p:sldId id="282" r:id="rId31"/>
    <p:sldId id="279" r:id="rId32"/>
    <p:sldId id="278" r:id="rId33"/>
    <p:sldId id="280" r:id="rId34"/>
    <p:sldId id="281" r:id="rId35"/>
    <p:sldId id="277" r:id="rId36"/>
    <p:sldId id="289" r:id="rId37"/>
    <p:sldId id="297" r:id="rId38"/>
    <p:sldId id="298" r:id="rId39"/>
    <p:sldId id="299" r:id="rId40"/>
    <p:sldId id="300" r:id="rId41"/>
    <p:sldId id="305" r:id="rId42"/>
    <p:sldId id="301" r:id="rId43"/>
    <p:sldId id="303" r:id="rId44"/>
    <p:sldId id="304"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6EB4"/>
    <a:srgbClr val="FF9900"/>
    <a:srgbClr val="2DA9E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98" autoAdjust="0"/>
  </p:normalViewPr>
  <p:slideViewPr>
    <p:cSldViewPr snapToGrid="0" snapToObjects="1">
      <p:cViewPr>
        <p:scale>
          <a:sx n="76" d="100"/>
          <a:sy n="76" d="100"/>
        </p:scale>
        <p:origin x="-828" y="3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7488AB-9D73-AF4F-8095-1C94B62CB783}" type="datetimeFigureOut">
              <a:rPr lang="en-US" smtClean="0"/>
              <a:pPr/>
              <a:t>11/12/2012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6425D72-D20F-C544-8742-0FE97046A67D}" type="slidenum">
              <a:rPr lang="en-US" smtClean="0"/>
              <a:pPr/>
              <a:t>‹#›</a:t>
            </a:fld>
            <a:endParaRPr lang="en-US"/>
          </a:p>
        </p:txBody>
      </p:sp>
    </p:spTree>
    <p:extLst>
      <p:ext uri="{BB962C8B-B14F-4D97-AF65-F5344CB8AC3E}">
        <p14:creationId xmlns:p14="http://schemas.microsoft.com/office/powerpoint/2010/main" val="307286347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a:t>
            </a:r>
            <a:r>
              <a:rPr lang="en-US" baseline="0" dirty="0" smtClean="0"/>
              <a:t> traditional can organize their store into departments, putting like items near one another, making it easy for customers to find what they are looking for.</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the user knows exactly what he/she wants;</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 the user has a desire but does not know the name of the product;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 the user does not know precisely what he/she is looking for. </a:t>
            </a:r>
            <a:endParaRPr lang="en-US" dirty="0" smtClean="0"/>
          </a:p>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2</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we have a set of users and we know their</a:t>
            </a:r>
            <a:r>
              <a:rPr lang="en-US" baseline="0" dirty="0" smtClean="0"/>
              <a:t> likes and dislikes.  The intuition is that if two users like similar items, we can infer they have the same tastes.  Personal tastes are correlated.  For example, examine the picture. </a:t>
            </a:r>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31</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Began Oct 2006</a:t>
            </a:r>
          </a:p>
          <a:p>
            <a:r>
              <a:rPr lang="en-US" dirty="0" smtClean="0"/>
              <a:t>2000</a:t>
            </a:r>
            <a:r>
              <a:rPr lang="en-US" baseline="0" dirty="0" smtClean="0"/>
              <a:t> teams</a:t>
            </a:r>
          </a:p>
          <a:p>
            <a:r>
              <a:rPr lang="en-US" baseline="0" dirty="0" smtClean="0"/>
              <a:t>Must reduce RMSE by 10% from </a:t>
            </a:r>
            <a:r>
              <a:rPr lang="en-US" baseline="0" dirty="0" err="1" smtClean="0"/>
              <a:t>cinematch</a:t>
            </a:r>
            <a:endParaRPr lang="en-US" baseline="0" dirty="0" smtClean="0"/>
          </a:p>
          <a:p>
            <a:r>
              <a:rPr lang="en-US" baseline="0" dirty="0" smtClean="0"/>
              <a:t>For each user, must predict their last 9 ratings (on what movies)</a:t>
            </a:r>
          </a:p>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38</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40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41</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42</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43</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But sorting</a:t>
            </a:r>
            <a:r>
              <a:rPr lang="en-US" baseline="0" dirty="0" smtClean="0"/>
              <a:t> things into departments doesn’t work when you have a massive amount of inventory.  Look at the number of items in each department in Amazon’s grocery section.  There are over 132,000 types of beverages!!!!</a:t>
            </a:r>
            <a:endParaRPr lang="en-US" dirty="0" smtClean="0"/>
          </a:p>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44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Imagine we have a set of users and we know their</a:t>
            </a:r>
            <a:r>
              <a:rPr lang="en-US" baseline="0" dirty="0" smtClean="0"/>
              <a:t> likes and dislikes.  The intuition is that if two users like similar items, we can infer they have the same tastes.  Personal tastes are correlated.  For example, examine the picture. </a:t>
            </a:r>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we can make this</a:t>
            </a:r>
            <a:r>
              <a:rPr lang="en-US" baseline="0" dirty="0" smtClean="0"/>
              <a:t> similarity measure even more precise.  You know how after you buy something from Amazon, you get one of those emails asking you to review the item you just bought?  That’s not for the benefit of other customers so they can make more informed buying decisions or anything like that.  They really just want to understand your likes and dislikes better.</a:t>
            </a:r>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10</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19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6425D72-D20F-C544-8742-0FE97046A67D}" type="slidenum">
              <a:rPr lang="en-US" smtClean="0"/>
              <a:pPr/>
              <a:t>30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4D8DEA-983D-1749-8EBC-72D358336E8E}" type="datetimeFigureOut">
              <a:rPr lang="en-US" smtClean="0"/>
              <a:pPr/>
              <a:t>11/12/2012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AB09A09-C1F4-EA49-ACE2-95E44E367C9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04D8DEA-983D-1749-8EBC-72D358336E8E}" type="datetimeFigureOut">
              <a:rPr lang="en-US" smtClean="0"/>
              <a:pPr/>
              <a:t>11/12/2012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B09A09-C1F4-EA49-ACE2-95E44E367C90}"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64613"/>
            <a:ext cx="9144000" cy="3471144"/>
          </a:xfrm>
        </p:spPr>
        <p:txBody>
          <a:bodyPr>
            <a:normAutofit/>
          </a:bodyPr>
          <a:lstStyle/>
          <a:p>
            <a:r>
              <a:rPr lang="en-US" sz="6000" dirty="0" smtClean="0">
                <a:solidFill>
                  <a:srgbClr val="FF9900"/>
                </a:solidFill>
                <a:latin typeface="Arial Rounded MT Bold"/>
                <a:cs typeface="Arial Rounded MT Bold"/>
              </a:rPr>
              <a:t>Recommender </a:t>
            </a:r>
            <a:br>
              <a:rPr lang="en-US" sz="6000" dirty="0" smtClean="0">
                <a:solidFill>
                  <a:srgbClr val="FF9900"/>
                </a:solidFill>
                <a:latin typeface="Arial Rounded MT Bold"/>
                <a:cs typeface="Arial Rounded MT Bold"/>
              </a:rPr>
            </a:br>
            <a:r>
              <a:rPr lang="en-US" sz="6000" dirty="0" smtClean="0">
                <a:solidFill>
                  <a:srgbClr val="FF9900"/>
                </a:solidFill>
                <a:latin typeface="Arial Rounded MT Bold"/>
                <a:cs typeface="Arial Rounded MT Bold"/>
              </a:rPr>
              <a:t>Systems</a:t>
            </a:r>
            <a:endParaRPr lang="en-US" sz="6000" dirty="0">
              <a:solidFill>
                <a:srgbClr val="FF9900"/>
              </a:solidFill>
              <a:latin typeface="Arial Rounded MT Bold"/>
              <a:cs typeface="Arial Rounded MT Bold"/>
            </a:endParaRPr>
          </a:p>
        </p:txBody>
      </p:sp>
      <p:sp>
        <p:nvSpPr>
          <p:cNvPr id="3" name="Subtitle 2"/>
          <p:cNvSpPr>
            <a:spLocks noGrp="1"/>
          </p:cNvSpPr>
          <p:nvPr>
            <p:ph type="subTitle" idx="1"/>
          </p:nvPr>
        </p:nvSpPr>
        <p:spPr>
          <a:xfrm>
            <a:off x="89803" y="5105400"/>
            <a:ext cx="6400800" cy="1752600"/>
          </a:xfrm>
        </p:spPr>
        <p:txBody>
          <a:bodyPr/>
          <a:lstStyle/>
          <a:p>
            <a:pPr algn="l"/>
            <a:r>
              <a:rPr lang="en-US" dirty="0" smtClean="0">
                <a:solidFill>
                  <a:srgbClr val="146EB4"/>
                </a:solidFill>
                <a:latin typeface="Arial Rounded MT Bold"/>
                <a:cs typeface="Arial Rounded MT Bold"/>
              </a:rPr>
              <a:t>Eric </a:t>
            </a:r>
            <a:r>
              <a:rPr lang="en-US" dirty="0" err="1" smtClean="0">
                <a:solidFill>
                  <a:srgbClr val="146EB4"/>
                </a:solidFill>
                <a:latin typeface="Arial Rounded MT Bold"/>
                <a:cs typeface="Arial Rounded MT Bold"/>
              </a:rPr>
              <a:t>Nalisnick</a:t>
            </a:r>
            <a:endParaRPr lang="en-US" dirty="0" smtClean="0">
              <a:solidFill>
                <a:srgbClr val="146EB4"/>
              </a:solidFill>
              <a:latin typeface="Arial Rounded MT Bold"/>
              <a:cs typeface="Arial Rounded MT Bold"/>
            </a:endParaRPr>
          </a:p>
          <a:p>
            <a:pPr algn="l"/>
            <a:r>
              <a:rPr lang="en-US" dirty="0" smtClean="0">
                <a:solidFill>
                  <a:srgbClr val="146EB4"/>
                </a:solidFill>
                <a:latin typeface="Arial Rounded MT Bold"/>
                <a:cs typeface="Arial Rounded MT Bold"/>
              </a:rPr>
              <a:t>CSE 435</a:t>
            </a:r>
            <a:endParaRPr lang="en-US" dirty="0">
              <a:solidFill>
                <a:srgbClr val="146EB4"/>
              </a:solidFill>
              <a:latin typeface="Arial Rounded MT Bold"/>
              <a:cs typeface="Arial Rounded MT Bold"/>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rcRect r="36493"/>
          <a:stretch>
            <a:fillRect/>
          </a:stretch>
        </p:blipFill>
        <p:spPr>
          <a:xfrm>
            <a:off x="66140" y="1214962"/>
            <a:ext cx="9239571" cy="378589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rcRect l="50332" t="65385" r="24957"/>
          <a:stretch>
            <a:fillRect/>
          </a:stretch>
        </p:blipFill>
        <p:spPr>
          <a:xfrm>
            <a:off x="5914930" y="3381073"/>
            <a:ext cx="1204069" cy="1089985"/>
          </a:xfrm>
          <a:prstGeom prst="rect">
            <a:avLst/>
          </a:prstGeom>
        </p:spPr>
      </p:pic>
      <p:pic>
        <p:nvPicPr>
          <p:cNvPr id="40" name="Picture 39"/>
          <p:cNvPicPr>
            <a:picLocks noChangeAspect="1"/>
          </p:cNvPicPr>
          <p:nvPr/>
        </p:nvPicPr>
        <p:blipFill>
          <a:blip r:embed="rId3"/>
          <a:srcRect l="77586" t="65855"/>
          <a:stretch>
            <a:fillRect/>
          </a:stretch>
        </p:blipFill>
        <p:spPr>
          <a:xfrm>
            <a:off x="5987892" y="4374240"/>
            <a:ext cx="1329023" cy="1308424"/>
          </a:xfrm>
          <a:prstGeom prst="rect">
            <a:avLst/>
          </a:prstGeom>
        </p:spPr>
      </p:pic>
      <p:grpSp>
        <p:nvGrpSpPr>
          <p:cNvPr id="2" name="Group 55"/>
          <p:cNvGrpSpPr/>
          <p:nvPr/>
        </p:nvGrpSpPr>
        <p:grpSpPr>
          <a:xfrm>
            <a:off x="5714545" y="1695708"/>
            <a:ext cx="1606382" cy="1685366"/>
            <a:chOff x="4227626" y="3153335"/>
            <a:chExt cx="2403178" cy="2579874"/>
          </a:xfrm>
        </p:grpSpPr>
        <p:pic>
          <p:nvPicPr>
            <p:cNvPr id="15" name="Picture 14"/>
            <p:cNvPicPr>
              <a:picLocks noChangeAspect="1"/>
            </p:cNvPicPr>
            <p:nvPr/>
          </p:nvPicPr>
          <p:blipFill>
            <a:blip r:embed="rId3"/>
            <a:srcRect l="33272" t="55216" r="49668"/>
            <a:stretch>
              <a:fillRect/>
            </a:stretch>
          </p:blipFill>
          <p:spPr>
            <a:xfrm>
              <a:off x="4844378" y="3579689"/>
              <a:ext cx="1269372" cy="2153520"/>
            </a:xfrm>
            <a:prstGeom prst="rect">
              <a:avLst/>
            </a:prstGeom>
          </p:spPr>
        </p:pic>
        <p:pic>
          <p:nvPicPr>
            <p:cNvPr id="53" name="Picture 52"/>
            <p:cNvPicPr>
              <a:picLocks noChangeAspect="1"/>
            </p:cNvPicPr>
            <p:nvPr/>
          </p:nvPicPr>
          <p:blipFill>
            <a:blip r:embed="rId4"/>
            <a:srcRect l="90544" b="83458"/>
            <a:stretch>
              <a:fillRect/>
            </a:stretch>
          </p:blipFill>
          <p:spPr>
            <a:xfrm>
              <a:off x="4227626" y="3166163"/>
              <a:ext cx="854502" cy="827051"/>
            </a:xfrm>
            <a:prstGeom prst="rect">
              <a:avLst/>
            </a:prstGeom>
          </p:spPr>
        </p:pic>
        <p:pic>
          <p:nvPicPr>
            <p:cNvPr id="54" name="Picture 53"/>
            <p:cNvPicPr>
              <a:picLocks noChangeAspect="1"/>
            </p:cNvPicPr>
            <p:nvPr/>
          </p:nvPicPr>
          <p:blipFill>
            <a:blip r:embed="rId4"/>
            <a:srcRect l="90544" b="83458"/>
            <a:stretch>
              <a:fillRect/>
            </a:stretch>
          </p:blipFill>
          <p:spPr>
            <a:xfrm>
              <a:off x="5776302" y="3153335"/>
              <a:ext cx="854502" cy="827051"/>
            </a:xfrm>
            <a:prstGeom prst="rect">
              <a:avLst/>
            </a:prstGeom>
          </p:spPr>
        </p:pic>
        <p:pic>
          <p:nvPicPr>
            <p:cNvPr id="55" name="Picture 54"/>
            <p:cNvPicPr>
              <a:picLocks noChangeAspect="1"/>
            </p:cNvPicPr>
            <p:nvPr/>
          </p:nvPicPr>
          <p:blipFill>
            <a:blip r:embed="rId4"/>
            <a:srcRect l="90544" b="83458"/>
            <a:stretch>
              <a:fillRect/>
            </a:stretch>
          </p:blipFill>
          <p:spPr>
            <a:xfrm>
              <a:off x="4469829" y="3472500"/>
              <a:ext cx="854502" cy="261126"/>
            </a:xfrm>
            <a:prstGeom prst="rect">
              <a:avLst/>
            </a:prstGeom>
          </p:spPr>
        </p:pic>
      </p:grpSp>
      <p:grpSp>
        <p:nvGrpSpPr>
          <p:cNvPr id="3" name="Group 64"/>
          <p:cNvGrpSpPr/>
          <p:nvPr/>
        </p:nvGrpSpPr>
        <p:grpSpPr>
          <a:xfrm>
            <a:off x="1366241" y="2395436"/>
            <a:ext cx="1257260" cy="2154128"/>
            <a:chOff x="1180285" y="1489701"/>
            <a:chExt cx="1257260" cy="2154128"/>
          </a:xfrm>
        </p:grpSpPr>
        <p:pic>
          <p:nvPicPr>
            <p:cNvPr id="58" name="Picture 57"/>
            <p:cNvPicPr>
              <a:picLocks noChangeAspect="1"/>
            </p:cNvPicPr>
            <p:nvPr/>
          </p:nvPicPr>
          <p:blipFill>
            <a:blip r:embed="rId3"/>
            <a:srcRect l="6724" r="79268" b="65404"/>
            <a:stretch>
              <a:fillRect/>
            </a:stretch>
          </p:blipFill>
          <p:spPr>
            <a:xfrm>
              <a:off x="1180285" y="1489701"/>
              <a:ext cx="1042342" cy="1663634"/>
            </a:xfrm>
            <a:prstGeom prst="rect">
              <a:avLst/>
            </a:prstGeom>
          </p:spPr>
        </p:pic>
        <p:pic>
          <p:nvPicPr>
            <p:cNvPr id="64" name="Picture 63"/>
            <p:cNvPicPr>
              <a:picLocks noChangeAspect="1"/>
            </p:cNvPicPr>
            <p:nvPr/>
          </p:nvPicPr>
          <p:blipFill>
            <a:blip r:embed="rId4"/>
            <a:srcRect l="59922" r="26634" b="88042"/>
            <a:stretch>
              <a:fillRect/>
            </a:stretch>
          </p:blipFill>
          <p:spPr>
            <a:xfrm>
              <a:off x="1222672" y="3045987"/>
              <a:ext cx="1214873" cy="597842"/>
            </a:xfrm>
            <a:prstGeom prst="rect">
              <a:avLst/>
            </a:prstGeom>
          </p:spPr>
        </p:pic>
      </p:grpSp>
      <p:sp>
        <p:nvSpPr>
          <p:cNvPr id="69" name="Subtitle 2"/>
          <p:cNvSpPr txBox="1">
            <a:spLocks/>
          </p:cNvSpPr>
          <p:nvPr/>
        </p:nvSpPr>
        <p:spPr>
          <a:xfrm>
            <a:off x="2623501" y="2595322"/>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6600" b="0" i="0" u="none" strike="noStrike" kern="1200" cap="none" spc="0" normalizeH="0" baseline="0" noProof="0" dirty="0" smtClean="0">
                <a:ln>
                  <a:noFill/>
                </a:ln>
                <a:solidFill>
                  <a:srgbClr val="146EB4"/>
                </a:solidFill>
                <a:effectLst/>
                <a:uLnTx/>
                <a:uFillTx/>
                <a:latin typeface="Arial Rounded MT Bold"/>
                <a:ea typeface="+mn-ea"/>
                <a:cs typeface="Arial Rounded MT Bold"/>
              </a:rPr>
              <a:t>=</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cxnSp>
        <p:nvCxnSpPr>
          <p:cNvPr id="71" name="Straight Connector 70"/>
          <p:cNvCxnSpPr/>
          <p:nvPr/>
        </p:nvCxnSpPr>
        <p:spPr>
          <a:xfrm rot="5400000">
            <a:off x="1419394" y="3146224"/>
            <a:ext cx="4371087" cy="14419"/>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3597727" y="992753"/>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586488" y="5329825"/>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2938118" y="3159052"/>
            <a:ext cx="4359845" cy="1590"/>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4789250" y="993546"/>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4789250" y="5338977"/>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rcRect t="68554" r="70824" b="5047"/>
          <a:stretch>
            <a:fillRect/>
          </a:stretch>
        </p:blipFill>
        <p:spPr>
          <a:xfrm>
            <a:off x="5876443" y="1073925"/>
            <a:ext cx="1337840" cy="782298"/>
          </a:xfrm>
          <a:prstGeom prst="rect">
            <a:avLst/>
          </a:prstGeom>
        </p:spPr>
      </p:pic>
      <p:sp>
        <p:nvSpPr>
          <p:cNvPr id="83" name="Subtitle 2"/>
          <p:cNvSpPr txBox="1">
            <a:spLocks/>
          </p:cNvSpPr>
          <p:nvPr/>
        </p:nvSpPr>
        <p:spPr>
          <a:xfrm>
            <a:off x="4055602" y="3104278"/>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noProof="0" dirty="0" smtClean="0">
                <a:solidFill>
                  <a:srgbClr val="146EB4"/>
                </a:solidFill>
                <a:latin typeface="Arial Rounded MT Bold"/>
                <a:cs typeface="Arial Rounded MT Bold"/>
              </a:rPr>
              <a:t>0</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pic>
        <p:nvPicPr>
          <p:cNvPr id="25" name="Picture 24" descr="Screen Shot 2012-10-26 at 9.43.17 PM.png"/>
          <p:cNvPicPr>
            <a:picLocks noChangeAspect="1"/>
          </p:cNvPicPr>
          <p:nvPr/>
        </p:nvPicPr>
        <p:blipFill>
          <a:blip r:embed="rId5"/>
          <a:srcRect t="30781" r="92003" b="65588"/>
          <a:stretch>
            <a:fillRect/>
          </a:stretch>
        </p:blipFill>
        <p:spPr>
          <a:xfrm>
            <a:off x="3690830" y="2486132"/>
            <a:ext cx="1389517" cy="397971"/>
          </a:xfrm>
          <a:prstGeom prst="rect">
            <a:avLst/>
          </a:prstGeom>
        </p:spPr>
      </p:pic>
      <p:pic>
        <p:nvPicPr>
          <p:cNvPr id="27" name="Picture 26" descr="Screen Shot 2012-10-26 at 9.47.00 PM.png"/>
          <p:cNvPicPr>
            <a:picLocks noChangeAspect="1"/>
          </p:cNvPicPr>
          <p:nvPr/>
        </p:nvPicPr>
        <p:blipFill>
          <a:blip r:embed="rId6"/>
          <a:srcRect l="3347" t="46939" r="85720" b="48165"/>
          <a:stretch>
            <a:fillRect/>
          </a:stretch>
        </p:blipFill>
        <p:spPr>
          <a:xfrm>
            <a:off x="3683561" y="1313990"/>
            <a:ext cx="1369379" cy="381718"/>
          </a:xfrm>
          <a:prstGeom prst="rect">
            <a:avLst/>
          </a:prstGeom>
        </p:spPr>
      </p:pic>
      <p:sp>
        <p:nvSpPr>
          <p:cNvPr id="28" name="Subtitle 2"/>
          <p:cNvSpPr txBox="1">
            <a:spLocks/>
          </p:cNvSpPr>
          <p:nvPr/>
        </p:nvSpPr>
        <p:spPr>
          <a:xfrm>
            <a:off x="4055602" y="4188143"/>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noProof="0" dirty="0" smtClean="0">
                <a:solidFill>
                  <a:srgbClr val="146EB4"/>
                </a:solidFill>
                <a:latin typeface="Arial Rounded MT Bold"/>
                <a:cs typeface="Arial Rounded MT Bold"/>
              </a:rPr>
              <a:t>0</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
        <p:nvSpPr>
          <p:cNvPr id="29" name="Subtitle 2"/>
          <p:cNvSpPr txBox="1">
            <a:spLocks/>
          </p:cNvSpPr>
          <p:nvPr/>
        </p:nvSpPr>
        <p:spPr>
          <a:xfrm>
            <a:off x="1579607" y="4019735"/>
            <a:ext cx="687857" cy="837289"/>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a:solidFill>
                  <a:srgbClr val="146EB4"/>
                </a:solidFill>
                <a:latin typeface="Arial Rounded MT Bold"/>
                <a:cs typeface="Arial Rounded MT Bold"/>
              </a:rPr>
              <a:t>B</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446059" y="1717900"/>
          <a:ext cx="6799434" cy="3913471"/>
        </p:xfrm>
        <a:graphic>
          <a:graphicData uri="http://schemas.openxmlformats.org/drawingml/2006/table">
            <a:tbl>
              <a:tblPr firstRow="1" bandRow="1">
                <a:tableStyleId>{2A488322-F2BA-4B5B-9748-0D474271808F}</a:tableStyleId>
              </a:tblPr>
              <a:tblGrid>
                <a:gridCol w="1009997"/>
                <a:gridCol w="1442851"/>
                <a:gridCol w="1406779"/>
                <a:gridCol w="1442851"/>
                <a:gridCol w="1496956"/>
              </a:tblGrid>
              <a:tr h="657846">
                <a:tc>
                  <a:txBody>
                    <a:bodyPr/>
                    <a:lstStyle/>
                    <a:p>
                      <a:pPr algn="ct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2000" dirty="0" smtClean="0"/>
                        <a:t>Pie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Ice Cream</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Soup</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Egg Rolls</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r>
              <a:tr h="651605">
                <a:tc>
                  <a:txBody>
                    <a:bodyPr/>
                    <a:lstStyle/>
                    <a:p>
                      <a:pPr algn="ctr"/>
                      <a:r>
                        <a:rPr lang="en-US" sz="3200" dirty="0" smtClean="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5</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4">
                <a:tc>
                  <a:txBody>
                    <a:bodyPr/>
                    <a:lstStyle/>
                    <a:p>
                      <a:pPr algn="ctr"/>
                      <a:r>
                        <a:rPr lang="en-US" sz="3200" dirty="0" smtClean="0"/>
                        <a:t>B</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2</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5</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67039">
                <a:tc>
                  <a:txBody>
                    <a:bodyPr/>
                    <a:lstStyle/>
                    <a:p>
                      <a:pPr algn="ctr"/>
                      <a:r>
                        <a:rPr lang="en-US" sz="3200" dirty="0" smtClean="0"/>
                        <a:t>C</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4</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5">
                <a:tc>
                  <a:txBody>
                    <a:bodyPr/>
                    <a:lstStyle/>
                    <a:p>
                      <a:pPr algn="ctr"/>
                      <a:r>
                        <a:rPr lang="en-US" sz="3200" dirty="0" smtClean="0"/>
                        <a:t>D</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3</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3</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54212">
                <a:tc>
                  <a:txBody>
                    <a:bodyPr/>
                    <a:lstStyle/>
                    <a:p>
                      <a:pPr algn="ctr"/>
                      <a:r>
                        <a:rPr lang="en-US" sz="3200" dirty="0" smtClean="0"/>
                        <a:t>E</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4</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Subtitle 2"/>
          <p:cNvSpPr txBox="1">
            <a:spLocks/>
          </p:cNvSpPr>
          <p:nvPr/>
        </p:nvSpPr>
        <p:spPr>
          <a:xfrm>
            <a:off x="243754" y="1885685"/>
            <a:ext cx="1202305" cy="454098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err="1" smtClean="0">
                <a:solidFill>
                  <a:srgbClr val="146EB4"/>
                </a:solidFill>
                <a:latin typeface="Arial Rounded MT Bold"/>
                <a:cs typeface="Arial Rounded MT Bold"/>
              </a:rPr>
              <a:t>Sim</a:t>
            </a:r>
            <a:endParaRPr lang="en-US" sz="3200" dirty="0" smtClean="0">
              <a:solidFill>
                <a:srgbClr val="146EB4"/>
              </a:solidFill>
              <a:latin typeface="Arial Rounded MT Bold"/>
              <a:cs typeface="Arial Rounded MT Bold"/>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.44</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146EB4"/>
                </a:solidFill>
                <a:latin typeface="Arial Rounded MT Bold"/>
                <a:cs typeface="Arial Rounded MT Bold"/>
              </a:rPr>
              <a:t>2.13</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146EB4"/>
                </a:solidFill>
                <a:latin typeface="Arial Rounded MT Bold"/>
                <a:cs typeface="Arial Rounded MT Bold"/>
              </a:rPr>
              <a:t>-</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0</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smtClean="0">
                <a:solidFill>
                  <a:srgbClr val="146EB4"/>
                </a:solidFill>
                <a:latin typeface="Arial Rounded MT Bold"/>
                <a:cs typeface="Arial Rounded MT Bold"/>
              </a:rPr>
              <a:t>0</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4" name="Donut 3"/>
          <p:cNvSpPr/>
          <p:nvPr/>
        </p:nvSpPr>
        <p:spPr>
          <a:xfrm>
            <a:off x="1535863" y="2988868"/>
            <a:ext cx="786214" cy="731178"/>
          </a:xfrm>
          <a:prstGeom prst="donut">
            <a:avLst>
              <a:gd name="adj" fmla="val 12718"/>
            </a:avLst>
          </a:prstGeom>
          <a:solidFill>
            <a:srgbClr val="FF0000"/>
          </a:solidFill>
          <a:ln>
            <a:headEnd type="none" w="med" len="med"/>
            <a:tailEnd type="none" w="med" len="med"/>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solidFill>
                <a:schemeClr val="tx1"/>
              </a:solidFill>
            </a:endParaRPr>
          </a:p>
        </p:txBody>
      </p:sp>
      <p:sp>
        <p:nvSpPr>
          <p:cNvPr id="5" name="Subtitle 2"/>
          <p:cNvSpPr txBox="1">
            <a:spLocks/>
          </p:cNvSpPr>
          <p:nvPr/>
        </p:nvSpPr>
        <p:spPr>
          <a:xfrm>
            <a:off x="243754" y="133086"/>
            <a:ext cx="8582723" cy="1277959"/>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Customer—Item</a:t>
            </a:r>
            <a:r>
              <a:rPr kumimoji="0" lang="en-US" sz="3200" b="0" i="0" u="none" strike="noStrike" kern="1200" cap="none" spc="0" normalizeH="0" noProof="0" dirty="0" smtClean="0">
                <a:ln>
                  <a:noFill/>
                </a:ln>
                <a:solidFill>
                  <a:srgbClr val="146EB4"/>
                </a:solidFill>
                <a:effectLst/>
                <a:uLnTx/>
                <a:uFillTx/>
                <a:latin typeface="Arial Rounded MT Bold"/>
                <a:ea typeface="+mn-ea"/>
                <a:cs typeface="Arial Rounded MT Bold"/>
              </a:rPr>
              <a:t> Matrix </a:t>
            </a:r>
          </a:p>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noProof="0" dirty="0" smtClean="0">
                <a:ln>
                  <a:noFill/>
                </a:ln>
                <a:solidFill>
                  <a:srgbClr val="146EB4"/>
                </a:solidFill>
                <a:effectLst/>
                <a:uLnTx/>
                <a:uFillTx/>
                <a:latin typeface="Arial Rounded MT Bold"/>
                <a:ea typeface="+mn-ea"/>
                <a:cs typeface="Arial Rounded MT Bold"/>
              </a:rPr>
              <a:t>with User Reviews</a:t>
            </a:r>
            <a:endParaRPr kumimoji="0" lang="en-US" sz="32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27248"/>
            <a:ext cx="9144000" cy="1585475"/>
          </a:xfrm>
          <a:prstGeom prst="rect">
            <a:avLst/>
          </a:prstGeom>
        </p:spPr>
        <p:txBody>
          <a:bodyPr vert="horz" lIns="91440" tIns="45720" rIns="91440" bIns="45720" rtlCol="0" anchor="ctr">
            <a:normAutofit fontScale="77500" lnSpcReduction="20000"/>
          </a:bodyPr>
          <a:lstStyle/>
          <a:p>
            <a:pPr>
              <a:spcBef>
                <a:spcPct val="0"/>
              </a:spcBef>
            </a:pPr>
            <a:r>
              <a:rPr lang="en-US" sz="6000" dirty="0" smtClean="0">
                <a:solidFill>
                  <a:srgbClr val="146EB4"/>
                </a:solidFill>
                <a:latin typeface="Arial Rounded MT Bold"/>
                <a:cs typeface="Arial Rounded MT Bold"/>
              </a:rPr>
              <a:t>Evaluation of Memory-Based Collaborative Filtering</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0937" y="2576840"/>
            <a:ext cx="9144000" cy="1585475"/>
          </a:xfrm>
          <a:prstGeom prst="rect">
            <a:avLst/>
          </a:prstGeom>
        </p:spPr>
        <p:txBody>
          <a:bodyPr vert="horz" lIns="91440" tIns="45720" rIns="91440" bIns="45720" rtlCol="0" anchor="ctr">
            <a:normAutofit fontScale="92500" lnSpcReduction="20000"/>
          </a:bodyPr>
          <a:lstStyle/>
          <a:p>
            <a:pPr>
              <a:spcBef>
                <a:spcPct val="0"/>
              </a:spcBef>
            </a:pPr>
            <a:r>
              <a:rPr lang="en-US" sz="6000" dirty="0" smtClean="0">
                <a:solidFill>
                  <a:srgbClr val="146EB4"/>
                </a:solidFill>
                <a:latin typeface="Arial Rounded MT Bold"/>
                <a:cs typeface="Arial Rounded MT Bold"/>
              </a:rPr>
              <a:t>1.  Best for post-purchase recommendations.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8290" y="1505968"/>
            <a:ext cx="9144000" cy="1585475"/>
          </a:xfrm>
          <a:prstGeom prst="rect">
            <a:avLst/>
          </a:prstGeom>
        </p:spPr>
        <p:txBody>
          <a:bodyPr vert="horz" lIns="91440" tIns="45720" rIns="91440" bIns="45720" rtlCol="0" anchor="ctr">
            <a:normAutofit/>
          </a:bodyPr>
          <a:lstStyle/>
          <a:p>
            <a:pPr>
              <a:spcBef>
                <a:spcPct val="0"/>
              </a:spcBef>
            </a:pPr>
            <a:r>
              <a:rPr lang="en-US" sz="6000" dirty="0" smtClean="0">
                <a:solidFill>
                  <a:srgbClr val="146EB4"/>
                </a:solidFill>
                <a:latin typeface="Arial Rounded MT Bold"/>
                <a:cs typeface="Arial Rounded MT Bold"/>
              </a:rPr>
              <a:t>2.  Does not scale well.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pic>
        <p:nvPicPr>
          <p:cNvPr id="6" name="Picture 5" descr="Screen Shot 2012-10-26 at 10.27.44 PM.png"/>
          <p:cNvPicPr>
            <a:picLocks noChangeAspect="1"/>
          </p:cNvPicPr>
          <p:nvPr/>
        </p:nvPicPr>
        <p:blipFill>
          <a:blip r:embed="rId2"/>
          <a:srcRect l="29183" t="28831" r="37557" b="48723"/>
          <a:stretch>
            <a:fillRect/>
          </a:stretch>
        </p:blipFill>
        <p:spPr>
          <a:xfrm>
            <a:off x="2245106" y="2603995"/>
            <a:ext cx="4349093" cy="1834358"/>
          </a:xfrm>
          <a:prstGeom prst="rect">
            <a:avLst/>
          </a:prstGeom>
        </p:spPr>
      </p:pic>
      <p:cxnSp>
        <p:nvCxnSpPr>
          <p:cNvPr id="8" name="Straight Arrow Connector 7"/>
          <p:cNvCxnSpPr/>
          <p:nvPr/>
        </p:nvCxnSpPr>
        <p:spPr>
          <a:xfrm flipV="1">
            <a:off x="2578660" y="4258767"/>
            <a:ext cx="1680626" cy="602900"/>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10800000">
            <a:off x="5606358" y="4109717"/>
            <a:ext cx="1167450" cy="751950"/>
          </a:xfrm>
          <a:prstGeom prst="straightConnector1">
            <a:avLst/>
          </a:prstGeom>
          <a:ln w="76200" cap="flat" cmpd="sng" algn="ctr">
            <a:solidFill>
              <a:schemeClr val="accent1"/>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5" name="Title 1"/>
          <p:cNvSpPr txBox="1">
            <a:spLocks/>
          </p:cNvSpPr>
          <p:nvPr/>
        </p:nvSpPr>
        <p:spPr>
          <a:xfrm>
            <a:off x="121875" y="4438353"/>
            <a:ext cx="3656321" cy="1334078"/>
          </a:xfrm>
          <a:prstGeom prst="rect">
            <a:avLst/>
          </a:prstGeom>
        </p:spPr>
        <p:txBody>
          <a:bodyPr vert="horz" lIns="91440" tIns="45720" rIns="91440" bIns="45720" rtlCol="0" anchor="ctr">
            <a:normAutofit fontScale="85000"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Customers</a:t>
            </a:r>
            <a:endParaRPr kumimoji="0" lang="en-US" sz="6000" b="0" i="0" u="none" strike="noStrike" kern="1200" cap="none" spc="0" normalizeH="0" baseline="0" noProof="0" dirty="0">
              <a:ln>
                <a:noFill/>
              </a:ln>
              <a:solidFill>
                <a:srgbClr val="FF9900"/>
              </a:solidFill>
              <a:effectLst/>
              <a:uLnTx/>
              <a:uFillTx/>
              <a:latin typeface="Arial Rounded MT Bold"/>
              <a:ea typeface="+mj-ea"/>
              <a:cs typeface="Arial Rounded MT Bold"/>
            </a:endParaRPr>
          </a:p>
        </p:txBody>
      </p:sp>
      <p:sp>
        <p:nvSpPr>
          <p:cNvPr id="16" name="Title 1"/>
          <p:cNvSpPr txBox="1">
            <a:spLocks/>
          </p:cNvSpPr>
          <p:nvPr/>
        </p:nvSpPr>
        <p:spPr>
          <a:xfrm>
            <a:off x="5413915" y="4720558"/>
            <a:ext cx="3468745" cy="982921"/>
          </a:xfrm>
          <a:prstGeom prst="rect">
            <a:avLst/>
          </a:prstGeom>
        </p:spPr>
        <p:txBody>
          <a:bodyPr vert="horz" lIns="91440" tIns="45720" rIns="91440" bIns="45720" rtlCol="0" anchor="ctr">
            <a:normAutofit lnSpcReduction="100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Items</a:t>
            </a:r>
            <a:endParaRPr kumimoji="0" lang="en-US" sz="6000" b="0" i="0" u="none" strike="noStrike" kern="1200" cap="none" spc="0" normalizeH="0" baseline="0" noProof="0" dirty="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875" y="1916454"/>
            <a:ext cx="9144000" cy="1957506"/>
          </a:xfrm>
          <a:prstGeom prst="rect">
            <a:avLst/>
          </a:prstGeom>
        </p:spPr>
        <p:txBody>
          <a:bodyPr vert="horz" lIns="91440" tIns="45720" rIns="91440" bIns="45720" rtlCol="0" anchor="ctr">
            <a:normAutofit fontScale="85000" lnSpcReduction="20000"/>
          </a:bodyPr>
          <a:lstStyle/>
          <a:p>
            <a:pPr>
              <a:spcBef>
                <a:spcPct val="0"/>
              </a:spcBef>
            </a:pPr>
            <a:r>
              <a:rPr lang="en-US" sz="6000" dirty="0" smtClean="0">
                <a:solidFill>
                  <a:srgbClr val="146EB4"/>
                </a:solidFill>
                <a:latin typeface="Arial Rounded MT Bold"/>
                <a:cs typeface="Arial Rounded MT Bold"/>
              </a:rPr>
              <a:t>3.  Very popular and very unpopular items are problematic.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
        <p:nvSpPr>
          <p:cNvPr id="15" name="Title 1"/>
          <p:cNvSpPr txBox="1">
            <a:spLocks/>
          </p:cNvSpPr>
          <p:nvPr/>
        </p:nvSpPr>
        <p:spPr>
          <a:xfrm>
            <a:off x="250165" y="4438353"/>
            <a:ext cx="9144000" cy="133407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9900"/>
                </a:solidFill>
                <a:effectLst/>
                <a:uLnTx/>
                <a:uFillTx/>
                <a:latin typeface="Arial Rounded MT Bold"/>
                <a:ea typeface="+mj-ea"/>
                <a:cs typeface="Arial Rounded MT Bold"/>
              </a:rPr>
              <a:t>*In practice, can multiply values by inverse </a:t>
            </a:r>
            <a:r>
              <a:rPr lang="en-US" sz="3200" dirty="0" smtClean="0">
                <a:solidFill>
                  <a:srgbClr val="FF9900"/>
                </a:solidFill>
                <a:latin typeface="Arial Rounded MT Bold"/>
                <a:ea typeface="+mj-ea"/>
                <a:cs typeface="Arial Rounded MT Bold"/>
              </a:rPr>
              <a:t>frequency</a:t>
            </a:r>
            <a:endParaRPr kumimoji="0" lang="en-US" sz="3200" b="0" i="0" u="none" strike="noStrike" kern="1200" cap="none" spc="0" normalizeH="0" baseline="0" noProof="0" dirty="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8290" y="2019076"/>
            <a:ext cx="9144000" cy="2855444"/>
          </a:xfrm>
          <a:prstGeom prst="rect">
            <a:avLst/>
          </a:prstGeom>
        </p:spPr>
        <p:txBody>
          <a:bodyPr vert="horz" lIns="91440" tIns="45720" rIns="91440" bIns="45720" rtlCol="0" anchor="ctr">
            <a:normAutofit fontScale="55000" lnSpcReduction="20000"/>
          </a:bodyPr>
          <a:lstStyle/>
          <a:p>
            <a:pPr marL="1143000" indent="-1143000">
              <a:spcBef>
                <a:spcPct val="0"/>
              </a:spcBef>
            </a:pPr>
            <a:r>
              <a:rPr lang="en-US" sz="8727" dirty="0" smtClean="0">
                <a:solidFill>
                  <a:srgbClr val="146EB4"/>
                </a:solidFill>
                <a:latin typeface="Arial Rounded MT Bold"/>
                <a:cs typeface="Arial Rounded MT Bold"/>
              </a:rPr>
              <a:t>4.  Cold Start Problem </a:t>
            </a:r>
          </a:p>
          <a:p>
            <a:pPr marL="1143000" indent="-1143000">
              <a:spcBef>
                <a:spcPct val="0"/>
              </a:spcBef>
              <a:buAutoNum type="arabicPeriod" startAt="3"/>
            </a:pPr>
            <a:endParaRPr lang="en-US" sz="6000" dirty="0" smtClean="0">
              <a:solidFill>
                <a:srgbClr val="146EB4"/>
              </a:solidFill>
              <a:latin typeface="Arial Rounded MT Bold"/>
              <a:cs typeface="Arial Rounded MT Bold"/>
            </a:endParaRPr>
          </a:p>
          <a:p>
            <a:pPr marL="1143000" indent="-1143000">
              <a:spcBef>
                <a:spcPct val="0"/>
              </a:spcBef>
            </a:pPr>
            <a:r>
              <a:rPr lang="en-US" sz="6000" dirty="0" smtClean="0">
                <a:solidFill>
                  <a:srgbClr val="FF9900"/>
                </a:solidFill>
                <a:latin typeface="Arial Rounded MT Bold"/>
                <a:cs typeface="Arial Rounded MT Bold"/>
              </a:rPr>
              <a:t>How do we recommend new items?</a:t>
            </a:r>
          </a:p>
          <a:p>
            <a:pPr marL="1143000" indent="-1143000">
              <a:spcBef>
                <a:spcPct val="0"/>
              </a:spcBef>
            </a:pPr>
            <a:endParaRPr lang="en-US" sz="6000" dirty="0" smtClean="0">
              <a:solidFill>
                <a:srgbClr val="FF9900"/>
              </a:solidFill>
              <a:latin typeface="Arial Rounded MT Bold"/>
              <a:cs typeface="Arial Rounded MT Bold"/>
            </a:endParaRPr>
          </a:p>
          <a:p>
            <a:pPr>
              <a:spcBef>
                <a:spcPct val="0"/>
              </a:spcBef>
            </a:pPr>
            <a:r>
              <a:rPr lang="en-US" sz="6000" dirty="0" smtClean="0">
                <a:solidFill>
                  <a:srgbClr val="FF9900"/>
                </a:solidFill>
                <a:latin typeface="Arial Rounded MT Bold"/>
                <a:cs typeface="Arial Rounded MT Bold"/>
              </a:rPr>
              <a:t>How do we make recommendations for new users?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8290" y="2019076"/>
            <a:ext cx="9144000" cy="2855444"/>
          </a:xfrm>
          <a:prstGeom prst="rect">
            <a:avLst/>
          </a:prstGeom>
        </p:spPr>
        <p:txBody>
          <a:bodyPr vert="horz" lIns="91440" tIns="45720" rIns="91440" bIns="45720" rtlCol="0" anchor="ctr">
            <a:normAutofit/>
          </a:bodyPr>
          <a:lstStyle/>
          <a:p>
            <a:pPr marL="1143000" indent="-1143000">
              <a:spcBef>
                <a:spcPct val="0"/>
              </a:spcBef>
            </a:pPr>
            <a:r>
              <a:rPr lang="en-US" sz="4800" dirty="0" smtClean="0">
                <a:solidFill>
                  <a:srgbClr val="146EB4"/>
                </a:solidFill>
                <a:latin typeface="Arial Rounded MT Bold"/>
                <a:cs typeface="Arial Rounded MT Bold"/>
              </a:rPr>
              <a:t>5.  Susceptible to Black and Gray Sheep</a:t>
            </a:r>
          </a:p>
          <a:p>
            <a:pPr marL="1143000" indent="-1143000">
              <a:spcBef>
                <a:spcPct val="0"/>
              </a:spcBef>
              <a:buAutoNum type="arabicPeriod" startAt="3"/>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pic>
        <p:nvPicPr>
          <p:cNvPr id="3" name="Picture 2"/>
          <p:cNvPicPr>
            <a:picLocks noChangeAspect="1"/>
          </p:cNvPicPr>
          <p:nvPr/>
        </p:nvPicPr>
        <p:blipFill>
          <a:blip r:embed="rId2"/>
          <a:srcRect l="5513" r="49605" b="55919"/>
          <a:stretch>
            <a:fillRect/>
          </a:stretch>
        </p:blipFill>
        <p:spPr>
          <a:xfrm>
            <a:off x="4806241" y="3088416"/>
            <a:ext cx="3374330" cy="3461395"/>
          </a:xfrm>
          <a:prstGeom prst="rect">
            <a:avLst/>
          </a:prstGeom>
        </p:spPr>
      </p:pic>
      <p:pic>
        <p:nvPicPr>
          <p:cNvPr id="4" name="Picture 3"/>
          <p:cNvPicPr>
            <a:picLocks noChangeAspect="1"/>
          </p:cNvPicPr>
          <p:nvPr/>
        </p:nvPicPr>
        <p:blipFill>
          <a:blip r:embed="rId3"/>
          <a:srcRect b="19238"/>
          <a:stretch>
            <a:fillRect/>
          </a:stretch>
        </p:blipFill>
        <p:spPr>
          <a:xfrm>
            <a:off x="896501" y="3373543"/>
            <a:ext cx="3943489" cy="3176268"/>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a:bodyPr>
          <a:lstStyle/>
          <a:p>
            <a:pPr>
              <a:spcBef>
                <a:spcPct val="0"/>
              </a:spcBef>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Method #2: </a:t>
            </a:r>
          </a:p>
          <a:p>
            <a:pPr>
              <a:spcBef>
                <a:spcPct val="0"/>
              </a:spcBef>
            </a:pPr>
            <a:r>
              <a:rPr lang="en-US" sz="6000" dirty="0" smtClean="0">
                <a:solidFill>
                  <a:srgbClr val="146EB4"/>
                </a:solidFill>
                <a:latin typeface="Arial Rounded MT Bold"/>
                <a:cs typeface="Arial Rounded MT Bold"/>
              </a:rPr>
              <a:t>Knowledge-Based Collaborative Filtering</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08000" y="50800"/>
            <a:ext cx="10160000" cy="675640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6760"/>
            <a:ext cx="9144000" cy="5992054"/>
          </a:xfrm>
          <a:prstGeom prst="rect">
            <a:avLst/>
          </a:prstGeom>
        </p:spPr>
        <p:txBody>
          <a:bodyPr vert="horz" lIns="91440" tIns="45720" rIns="91440" bIns="45720" rtlCol="0" anchor="ctr">
            <a:normAutofit/>
          </a:bodyPr>
          <a:lstStyle/>
          <a:p>
            <a:pPr>
              <a:spcBef>
                <a:spcPct val="0"/>
              </a:spcBef>
            </a:pPr>
            <a:r>
              <a:rPr lang="en-US" sz="6000" dirty="0" smtClean="0">
                <a:solidFill>
                  <a:srgbClr val="146EB4"/>
                </a:solidFill>
                <a:latin typeface="Arial Rounded MT Bold"/>
                <a:cs typeface="Arial Rounded MT Bold"/>
              </a:rPr>
              <a:t>Like traditional CBR systems…</a:t>
            </a:r>
          </a:p>
          <a:p>
            <a:pPr>
              <a:spcBef>
                <a:spcPct val="0"/>
              </a:spcBef>
            </a:pPr>
            <a:endParaRPr lang="en-US" sz="6000" dirty="0" smtClean="0">
              <a:solidFill>
                <a:srgbClr val="146EB4"/>
              </a:solidFill>
              <a:latin typeface="Arial Rounded MT Bold"/>
              <a:cs typeface="Arial Rounded MT Bold"/>
            </a:endParaRP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pic>
        <p:nvPicPr>
          <p:cNvPr id="4" name="Picture 3"/>
          <p:cNvPicPr>
            <a:picLocks noChangeAspect="1"/>
          </p:cNvPicPr>
          <p:nvPr/>
        </p:nvPicPr>
        <p:blipFill>
          <a:blip r:embed="rId2"/>
          <a:stretch>
            <a:fillRect/>
          </a:stretch>
        </p:blipFill>
        <p:spPr>
          <a:xfrm>
            <a:off x="2355850" y="2811582"/>
            <a:ext cx="4432300" cy="3492500"/>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449528"/>
            <a:ext cx="9144000" cy="2257672"/>
          </a:xfrm>
          <a:prstGeom prst="rect">
            <a:avLst/>
          </a:prstGeom>
        </p:spPr>
        <p:txBody>
          <a:bodyPr vert="horz" lIns="91440" tIns="45720" rIns="91440" bIns="45720" rtlCol="0" anchor="ctr">
            <a:normAutofit/>
          </a:bodyPr>
          <a:lstStyle/>
          <a:p>
            <a:pPr>
              <a:spcBef>
                <a:spcPct val="0"/>
              </a:spcBef>
            </a:pPr>
            <a:r>
              <a:rPr lang="en-US" sz="6000" dirty="0" smtClean="0">
                <a:solidFill>
                  <a:srgbClr val="146EB4"/>
                </a:solidFill>
                <a:latin typeface="Arial Rounded MT Bold"/>
                <a:cs typeface="Arial Rounded MT Bold"/>
              </a:rPr>
              <a:t>Similarity function?</a:t>
            </a:r>
          </a:p>
          <a:p>
            <a:pPr>
              <a:spcBef>
                <a:spcPct val="0"/>
              </a:spcBef>
            </a:pPr>
            <a:endParaRPr lang="en-US" sz="6000" dirty="0" smtClean="0">
              <a:solidFill>
                <a:srgbClr val="146EB4"/>
              </a:solidFill>
              <a:latin typeface="Arial Rounded MT Bold"/>
              <a:cs typeface="Arial Rounded MT Bold"/>
            </a:endParaRP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pic>
        <p:nvPicPr>
          <p:cNvPr id="6" name="Picture 5" descr="Screen Shot 2012-11-02 at 2.40.01 PM.png"/>
          <p:cNvPicPr>
            <a:picLocks noChangeAspect="1"/>
          </p:cNvPicPr>
          <p:nvPr/>
        </p:nvPicPr>
        <p:blipFill>
          <a:blip r:embed="rId2"/>
          <a:srcRect t="15364" r="27043" b="40643"/>
          <a:stretch>
            <a:fillRect/>
          </a:stretch>
        </p:blipFill>
        <p:spPr>
          <a:xfrm>
            <a:off x="0" y="1744553"/>
            <a:ext cx="9144000" cy="383101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2-11-02 at 3.13.19 PM.png"/>
          <p:cNvPicPr>
            <a:picLocks noChangeAspect="1"/>
          </p:cNvPicPr>
          <p:nvPr/>
        </p:nvPicPr>
        <p:blipFill>
          <a:blip r:embed="rId2"/>
          <a:srcRect l="3367" t="10201" r="37285" b="13484"/>
          <a:stretch>
            <a:fillRect/>
          </a:stretch>
        </p:blipFill>
        <p:spPr>
          <a:xfrm>
            <a:off x="667117" y="256553"/>
            <a:ext cx="7902286" cy="635097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334621" y="870139"/>
            <a:ext cx="6536892" cy="4902669"/>
          </a:xfrm>
          <a:prstGeom prst="rect">
            <a:avLst/>
          </a:prstGeom>
        </p:spPr>
      </p:pic>
      <p:pic>
        <p:nvPicPr>
          <p:cNvPr id="4" name="Picture 3"/>
          <p:cNvPicPr>
            <a:picLocks noChangeAspect="1"/>
          </p:cNvPicPr>
          <p:nvPr/>
        </p:nvPicPr>
        <p:blipFill>
          <a:blip r:embed="rId3"/>
          <a:srcRect l="43034" t="5935" r="39288" b="58159"/>
          <a:stretch>
            <a:fillRect/>
          </a:stretch>
        </p:blipFill>
        <p:spPr>
          <a:xfrm>
            <a:off x="2090799" y="1603811"/>
            <a:ext cx="966285" cy="1308423"/>
          </a:xfrm>
          <a:prstGeom prst="rect">
            <a:avLst/>
          </a:prstGeom>
        </p:spPr>
      </p:pic>
      <p:pic>
        <p:nvPicPr>
          <p:cNvPr id="5" name="Picture 4"/>
          <p:cNvPicPr>
            <a:picLocks noChangeAspect="1"/>
          </p:cNvPicPr>
          <p:nvPr/>
        </p:nvPicPr>
        <p:blipFill>
          <a:blip r:embed="rId4"/>
          <a:srcRect l="42746" t="5497" r="44263" b="69749"/>
          <a:stretch>
            <a:fillRect/>
          </a:stretch>
        </p:blipFill>
        <p:spPr>
          <a:xfrm>
            <a:off x="4713451" y="870139"/>
            <a:ext cx="950457" cy="1358335"/>
          </a:xfrm>
          <a:prstGeom prst="rect">
            <a:avLst/>
          </a:prstGeom>
        </p:spPr>
      </p:pic>
      <p:pic>
        <p:nvPicPr>
          <p:cNvPr id="6" name="Picture 5"/>
          <p:cNvPicPr>
            <a:picLocks noChangeAspect="1"/>
          </p:cNvPicPr>
          <p:nvPr/>
        </p:nvPicPr>
        <p:blipFill>
          <a:blip r:embed="rId5"/>
          <a:srcRect l="43243" t="26302" r="40417" b="57133"/>
          <a:stretch>
            <a:fillRect/>
          </a:stretch>
        </p:blipFill>
        <p:spPr>
          <a:xfrm>
            <a:off x="1560791" y="4546086"/>
            <a:ext cx="1060015" cy="1226722"/>
          </a:xfrm>
          <a:prstGeom prst="rect">
            <a:avLst/>
          </a:prstGeom>
        </p:spPr>
      </p:pic>
      <p:pic>
        <p:nvPicPr>
          <p:cNvPr id="9" name="Picture 8"/>
          <p:cNvPicPr>
            <a:picLocks noChangeAspect="1"/>
          </p:cNvPicPr>
          <p:nvPr/>
        </p:nvPicPr>
        <p:blipFill>
          <a:blip r:embed="rId6"/>
          <a:srcRect l="11620" r="45775" b="27419"/>
          <a:stretch>
            <a:fillRect/>
          </a:stretch>
        </p:blipFill>
        <p:spPr>
          <a:xfrm>
            <a:off x="6610653" y="2912234"/>
            <a:ext cx="1260859" cy="1172286"/>
          </a:xfrm>
          <a:prstGeom prst="rect">
            <a:avLst/>
          </a:prstGeom>
        </p:spPr>
      </p:pic>
      <p:pic>
        <p:nvPicPr>
          <p:cNvPr id="10" name="Picture 9"/>
          <p:cNvPicPr>
            <a:picLocks noChangeAspect="1"/>
          </p:cNvPicPr>
          <p:nvPr/>
        </p:nvPicPr>
        <p:blipFill>
          <a:blip r:embed="rId7"/>
          <a:srcRect l="30935" t="627" r="47196" b="54332"/>
          <a:stretch>
            <a:fillRect/>
          </a:stretch>
        </p:blipFill>
        <p:spPr>
          <a:xfrm>
            <a:off x="4188539" y="3237051"/>
            <a:ext cx="952500" cy="1309035"/>
          </a:xfrm>
          <a:prstGeom prst="rect">
            <a:avLst/>
          </a:prstGeom>
        </p:spPr>
      </p:pic>
      <p:pic>
        <p:nvPicPr>
          <p:cNvPr id="11" name="Picture 10"/>
          <p:cNvPicPr>
            <a:picLocks noChangeAspect="1"/>
          </p:cNvPicPr>
          <p:nvPr/>
        </p:nvPicPr>
        <p:blipFill>
          <a:blip r:embed="rId8"/>
          <a:srcRect l="6345" t="53965" r="8375" b="19867"/>
          <a:stretch>
            <a:fillRect/>
          </a:stretch>
        </p:blipFill>
        <p:spPr>
          <a:xfrm>
            <a:off x="5424996" y="4457186"/>
            <a:ext cx="1932569" cy="845090"/>
          </a:xfrm>
          <a:prstGeom prst="rect">
            <a:avLst/>
          </a:prstGeom>
        </p:spPr>
      </p:pic>
      <p:sp>
        <p:nvSpPr>
          <p:cNvPr id="12" name="TextBox 11"/>
          <p:cNvSpPr txBox="1"/>
          <p:nvPr/>
        </p:nvSpPr>
        <p:spPr>
          <a:xfrm>
            <a:off x="1780303" y="3492500"/>
            <a:ext cx="620991" cy="368300"/>
          </a:xfrm>
          <a:prstGeom prst="rect">
            <a:avLst/>
          </a:prstGeom>
          <a:noFill/>
        </p:spPr>
        <p:txBody>
          <a:bodyPr wrap="square" rtlCol="0">
            <a:spAutoFit/>
          </a:bodyPr>
          <a:lstStyle/>
          <a:p>
            <a:r>
              <a:rPr lang="en-US" dirty="0" smtClean="0"/>
              <a:t>15</a:t>
            </a:r>
            <a:endParaRPr lang="en-US" dirty="0"/>
          </a:p>
        </p:txBody>
      </p:sp>
      <p:sp>
        <p:nvSpPr>
          <p:cNvPr id="13" name="TextBox 12"/>
          <p:cNvSpPr txBox="1"/>
          <p:nvPr/>
        </p:nvSpPr>
        <p:spPr>
          <a:xfrm>
            <a:off x="3404909" y="1419661"/>
            <a:ext cx="620991" cy="368300"/>
          </a:xfrm>
          <a:prstGeom prst="rect">
            <a:avLst/>
          </a:prstGeom>
          <a:noFill/>
        </p:spPr>
        <p:txBody>
          <a:bodyPr wrap="square" rtlCol="0">
            <a:spAutoFit/>
          </a:bodyPr>
          <a:lstStyle/>
          <a:p>
            <a:r>
              <a:rPr lang="en-US" dirty="0" smtClean="0"/>
              <a:t>13</a:t>
            </a:r>
            <a:endParaRPr lang="en-US" dirty="0"/>
          </a:p>
        </p:txBody>
      </p:sp>
      <p:sp>
        <p:nvSpPr>
          <p:cNvPr id="14" name="TextBox 13"/>
          <p:cNvSpPr txBox="1"/>
          <p:nvPr/>
        </p:nvSpPr>
        <p:spPr>
          <a:xfrm>
            <a:off x="2885518" y="3384550"/>
            <a:ext cx="620991" cy="368300"/>
          </a:xfrm>
          <a:prstGeom prst="rect">
            <a:avLst/>
          </a:prstGeom>
          <a:noFill/>
        </p:spPr>
        <p:txBody>
          <a:bodyPr wrap="square" rtlCol="0">
            <a:spAutoFit/>
          </a:bodyPr>
          <a:lstStyle/>
          <a:p>
            <a:r>
              <a:rPr lang="en-US" dirty="0" smtClean="0"/>
              <a:t>17</a:t>
            </a:r>
            <a:endParaRPr lang="en-US" dirty="0"/>
          </a:p>
        </p:txBody>
      </p:sp>
      <p:sp>
        <p:nvSpPr>
          <p:cNvPr id="15" name="TextBox 14"/>
          <p:cNvSpPr txBox="1"/>
          <p:nvPr/>
        </p:nvSpPr>
        <p:spPr>
          <a:xfrm>
            <a:off x="3404909" y="2543934"/>
            <a:ext cx="620991" cy="368300"/>
          </a:xfrm>
          <a:prstGeom prst="rect">
            <a:avLst/>
          </a:prstGeom>
          <a:noFill/>
        </p:spPr>
        <p:txBody>
          <a:bodyPr wrap="square" rtlCol="0">
            <a:spAutoFit/>
          </a:bodyPr>
          <a:lstStyle/>
          <a:p>
            <a:r>
              <a:rPr lang="en-US" dirty="0" smtClean="0"/>
              <a:t>9</a:t>
            </a:r>
            <a:endParaRPr lang="en-US" dirty="0"/>
          </a:p>
        </p:txBody>
      </p:sp>
      <p:sp>
        <p:nvSpPr>
          <p:cNvPr id="16" name="TextBox 15"/>
          <p:cNvSpPr txBox="1"/>
          <p:nvPr/>
        </p:nvSpPr>
        <p:spPr>
          <a:xfrm>
            <a:off x="5663908" y="3308350"/>
            <a:ext cx="620991" cy="368300"/>
          </a:xfrm>
          <a:prstGeom prst="rect">
            <a:avLst/>
          </a:prstGeom>
          <a:noFill/>
        </p:spPr>
        <p:txBody>
          <a:bodyPr wrap="square" rtlCol="0">
            <a:spAutoFit/>
          </a:bodyPr>
          <a:lstStyle/>
          <a:p>
            <a:r>
              <a:rPr lang="en-US" dirty="0" smtClean="0"/>
              <a:t>1</a:t>
            </a:r>
            <a:endParaRPr lang="en-US" dirty="0"/>
          </a:p>
        </p:txBody>
      </p:sp>
      <p:sp>
        <p:nvSpPr>
          <p:cNvPr id="17" name="TextBox 16"/>
          <p:cNvSpPr txBox="1"/>
          <p:nvPr/>
        </p:nvSpPr>
        <p:spPr>
          <a:xfrm>
            <a:off x="5353412" y="4008320"/>
            <a:ext cx="620991" cy="368300"/>
          </a:xfrm>
          <a:prstGeom prst="rect">
            <a:avLst/>
          </a:prstGeom>
          <a:noFill/>
        </p:spPr>
        <p:txBody>
          <a:bodyPr wrap="square" rtlCol="0">
            <a:spAutoFit/>
          </a:bodyPr>
          <a:lstStyle/>
          <a:p>
            <a:r>
              <a:rPr lang="en-US" dirty="0" smtClean="0"/>
              <a:t>7</a:t>
            </a:r>
            <a:endParaRPr lang="en-US" dirty="0"/>
          </a:p>
        </p:txBody>
      </p:sp>
      <p:sp>
        <p:nvSpPr>
          <p:cNvPr id="18" name="TextBox 17"/>
          <p:cNvSpPr txBox="1"/>
          <p:nvPr/>
        </p:nvSpPr>
        <p:spPr>
          <a:xfrm>
            <a:off x="6040462" y="2031624"/>
            <a:ext cx="620991" cy="368300"/>
          </a:xfrm>
          <a:prstGeom prst="rect">
            <a:avLst/>
          </a:prstGeom>
          <a:noFill/>
        </p:spPr>
        <p:txBody>
          <a:bodyPr wrap="square" rtlCol="0">
            <a:spAutoFit/>
          </a:bodyPr>
          <a:lstStyle/>
          <a:p>
            <a:r>
              <a:rPr lang="en-US" dirty="0" smtClean="0"/>
              <a:t>12</a:t>
            </a:r>
            <a:endParaRPr lang="en-US" dirty="0"/>
          </a:p>
        </p:txBody>
      </p:sp>
      <p:pic>
        <p:nvPicPr>
          <p:cNvPr id="20" name="Picture 19"/>
          <p:cNvPicPr>
            <a:picLocks noChangeAspect="1"/>
          </p:cNvPicPr>
          <p:nvPr/>
        </p:nvPicPr>
        <p:blipFill>
          <a:blip r:embed="rId9"/>
          <a:stretch>
            <a:fillRect/>
          </a:stretch>
        </p:blipFill>
        <p:spPr>
          <a:xfrm>
            <a:off x="0" y="0"/>
            <a:ext cx="1993900" cy="996950"/>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2-11-02 at 3.09.47 PM.png"/>
          <p:cNvPicPr>
            <a:picLocks noChangeAspect="1"/>
          </p:cNvPicPr>
          <p:nvPr/>
        </p:nvPicPr>
        <p:blipFill>
          <a:blip r:embed="rId2"/>
          <a:srcRect l="40547" t="13792" r="29007" b="28522"/>
          <a:stretch>
            <a:fillRect/>
          </a:stretch>
        </p:blipFill>
        <p:spPr>
          <a:xfrm>
            <a:off x="2553007" y="325923"/>
            <a:ext cx="3938559" cy="4664017"/>
          </a:xfrm>
          <a:prstGeom prst="rect">
            <a:avLst/>
          </a:prstGeom>
        </p:spPr>
      </p:pic>
      <p:sp>
        <p:nvSpPr>
          <p:cNvPr id="7" name="Title 1"/>
          <p:cNvSpPr txBox="1">
            <a:spLocks/>
          </p:cNvSpPr>
          <p:nvPr/>
        </p:nvSpPr>
        <p:spPr>
          <a:xfrm>
            <a:off x="0" y="5105392"/>
            <a:ext cx="9144000" cy="1334078"/>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rgbClr val="FF9900"/>
                </a:solidFill>
                <a:effectLst/>
                <a:uLnTx/>
                <a:uFillTx/>
                <a:latin typeface="Arial Rounded MT Bold"/>
                <a:ea typeface="+mj-ea"/>
                <a:cs typeface="Arial Rounded MT Bold"/>
              </a:rPr>
              <a:t>*Director, year, and color had unstable</a:t>
            </a:r>
            <a:r>
              <a:rPr kumimoji="0" lang="en-US" sz="3200" b="0" i="0" u="none" strike="noStrike" kern="1200" cap="none" spc="0" normalizeH="0" noProof="0" dirty="0" smtClean="0">
                <a:ln>
                  <a:noFill/>
                </a:ln>
                <a:solidFill>
                  <a:srgbClr val="FF9900"/>
                </a:solidFill>
                <a:effectLst/>
                <a:uLnTx/>
                <a:uFillTx/>
                <a:latin typeface="Arial Rounded MT Bold"/>
                <a:ea typeface="+mj-ea"/>
                <a:cs typeface="Arial Rounded MT Bold"/>
              </a:rPr>
              <a:t> or negative weights.</a:t>
            </a:r>
            <a:endParaRPr kumimoji="0" lang="en-US" sz="3200" b="0" i="0" u="none" strike="noStrike" kern="1200" cap="none" spc="0" normalizeH="0" baseline="0" noProof="0" dirty="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2827248"/>
            <a:ext cx="9144000" cy="1585475"/>
          </a:xfrm>
          <a:prstGeom prst="rect">
            <a:avLst/>
          </a:prstGeom>
        </p:spPr>
        <p:txBody>
          <a:bodyPr vert="horz" lIns="91440" tIns="45720" rIns="91440" bIns="45720" rtlCol="0" anchor="ctr">
            <a:normAutofit fontScale="77500" lnSpcReduction="20000"/>
          </a:bodyPr>
          <a:lstStyle/>
          <a:p>
            <a:pPr>
              <a:spcBef>
                <a:spcPct val="0"/>
              </a:spcBef>
            </a:pPr>
            <a:r>
              <a:rPr lang="en-US" sz="6000" dirty="0" smtClean="0">
                <a:solidFill>
                  <a:srgbClr val="146EB4"/>
                </a:solidFill>
                <a:latin typeface="Arial Rounded MT Bold"/>
                <a:cs typeface="Arial Rounded MT Bold"/>
              </a:rPr>
              <a:t>Evaluation of Knowledge-Based Collaborative Filtering</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0937" y="2576840"/>
            <a:ext cx="9144000" cy="2167414"/>
          </a:xfrm>
          <a:prstGeom prst="rect">
            <a:avLst/>
          </a:prstGeom>
        </p:spPr>
        <p:txBody>
          <a:bodyPr vert="horz" lIns="91440" tIns="45720" rIns="91440" bIns="45720" rtlCol="0" anchor="ctr">
            <a:normAutofit fontScale="85000" lnSpcReduction="20000"/>
          </a:bodyPr>
          <a:lstStyle/>
          <a:p>
            <a:pPr>
              <a:spcBef>
                <a:spcPct val="0"/>
              </a:spcBef>
            </a:pPr>
            <a:r>
              <a:rPr lang="en-US" sz="6000" dirty="0" smtClean="0">
                <a:solidFill>
                  <a:srgbClr val="146EB4"/>
                </a:solidFill>
                <a:latin typeface="Arial Rounded MT Bold"/>
                <a:cs typeface="Arial Rounded MT Bold"/>
              </a:rPr>
              <a:t>1.  Better at pre-purchase recommendations than Memory-Based.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0937" y="2576840"/>
            <a:ext cx="9144000" cy="2167414"/>
          </a:xfrm>
          <a:prstGeom prst="rect">
            <a:avLst/>
          </a:prstGeom>
        </p:spPr>
        <p:txBody>
          <a:bodyPr vert="horz" lIns="91440" tIns="45720" rIns="91440" bIns="45720" rtlCol="0" anchor="ctr">
            <a:normAutofit fontScale="92500" lnSpcReduction="20000"/>
          </a:bodyPr>
          <a:lstStyle/>
          <a:p>
            <a:pPr>
              <a:spcBef>
                <a:spcPct val="0"/>
              </a:spcBef>
            </a:pPr>
            <a:r>
              <a:rPr lang="en-US" sz="6000" dirty="0" smtClean="0">
                <a:solidFill>
                  <a:srgbClr val="146EB4"/>
                </a:solidFill>
                <a:latin typeface="Arial Rounded MT Bold"/>
                <a:cs typeface="Arial Rounded MT Bold"/>
              </a:rPr>
              <a:t>2.  Efficient runtime.  Can be as simple as descending K-D Tree.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0937" y="2576840"/>
            <a:ext cx="9144000" cy="2167414"/>
          </a:xfrm>
          <a:prstGeom prst="rect">
            <a:avLst/>
          </a:prstGeom>
        </p:spPr>
        <p:txBody>
          <a:bodyPr vert="horz" lIns="91440" tIns="45720" rIns="91440" bIns="45720" rtlCol="0" anchor="ctr">
            <a:normAutofit fontScale="92500" lnSpcReduction="20000"/>
          </a:bodyPr>
          <a:lstStyle/>
          <a:p>
            <a:pPr>
              <a:spcBef>
                <a:spcPct val="0"/>
              </a:spcBef>
            </a:pPr>
            <a:r>
              <a:rPr lang="en-US" sz="6000" dirty="0" smtClean="0">
                <a:solidFill>
                  <a:srgbClr val="146EB4"/>
                </a:solidFill>
                <a:latin typeface="Arial Rounded MT Bold"/>
                <a:cs typeface="Arial Rounded MT Bold"/>
              </a:rPr>
              <a:t>3.  Cold Start problem and popularity of an item are not an issue.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90937" y="2576840"/>
            <a:ext cx="9144000" cy="2167414"/>
          </a:xfrm>
          <a:prstGeom prst="rect">
            <a:avLst/>
          </a:prstGeom>
        </p:spPr>
        <p:txBody>
          <a:bodyPr vert="horz" lIns="91440" tIns="45720" rIns="91440" bIns="45720" rtlCol="0" anchor="ctr">
            <a:normAutofit fontScale="92500" lnSpcReduction="20000"/>
          </a:bodyPr>
          <a:lstStyle/>
          <a:p>
            <a:pPr>
              <a:spcBef>
                <a:spcPct val="0"/>
              </a:spcBef>
            </a:pPr>
            <a:r>
              <a:rPr lang="en-US" sz="6000" dirty="0" smtClean="0">
                <a:solidFill>
                  <a:srgbClr val="146EB4"/>
                </a:solidFill>
                <a:latin typeface="Arial Rounded MT Bold"/>
                <a:cs typeface="Arial Rounded MT Bold"/>
              </a:rPr>
              <a:t>4.  Not good at modeling the general preferences of a user.  </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2-10-24 at 9.20.40 PM.png"/>
          <p:cNvPicPr>
            <a:picLocks noChangeAspect="1"/>
          </p:cNvPicPr>
          <p:nvPr/>
        </p:nvPicPr>
        <p:blipFill>
          <a:blip r:embed="rId3"/>
          <a:srcRect t="13343" r="68993" b="46158"/>
          <a:stretch>
            <a:fillRect/>
          </a:stretch>
        </p:blipFill>
        <p:spPr>
          <a:xfrm>
            <a:off x="835747" y="89796"/>
            <a:ext cx="7541710" cy="6156618"/>
          </a:xfrm>
          <a:prstGeom prst="rect">
            <a:avLst/>
          </a:prstGeom>
        </p:spPr>
      </p:pic>
      <p:sp>
        <p:nvSpPr>
          <p:cNvPr id="6" name="Subtitle 2"/>
          <p:cNvSpPr txBox="1">
            <a:spLocks/>
          </p:cNvSpPr>
          <p:nvPr/>
        </p:nvSpPr>
        <p:spPr>
          <a:xfrm>
            <a:off x="1938170" y="6007356"/>
            <a:ext cx="6400800" cy="1752600"/>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a:bodyPr>
          <a:lstStyle/>
          <a:p>
            <a:pPr>
              <a:spcBef>
                <a:spcPct val="0"/>
              </a:spcBef>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Method #3: </a:t>
            </a:r>
          </a:p>
          <a:p>
            <a:pPr>
              <a:spcBef>
                <a:spcPct val="0"/>
              </a:spcBef>
            </a:pPr>
            <a:r>
              <a:rPr lang="en-US" sz="6000" dirty="0" smtClean="0">
                <a:solidFill>
                  <a:srgbClr val="146EB4"/>
                </a:solidFill>
                <a:latin typeface="Arial Rounded MT Bold"/>
                <a:cs typeface="Arial Rounded MT Bold"/>
              </a:rPr>
              <a:t>Hybrid Item-to-Item Collaborative Filtering</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0"/>
          <p:cNvGrpSpPr/>
          <p:nvPr/>
        </p:nvGrpSpPr>
        <p:grpSpPr>
          <a:xfrm>
            <a:off x="679948" y="652412"/>
            <a:ext cx="7440926" cy="5645982"/>
            <a:chOff x="1556012" y="588272"/>
            <a:chExt cx="5967552" cy="4671081"/>
          </a:xfrm>
        </p:grpSpPr>
        <p:pic>
          <p:nvPicPr>
            <p:cNvPr id="6" name="Picture 5"/>
            <p:cNvPicPr>
              <a:picLocks noChangeAspect="1"/>
            </p:cNvPicPr>
            <p:nvPr/>
          </p:nvPicPr>
          <p:blipFill>
            <a:blip r:embed="rId3"/>
            <a:stretch>
              <a:fillRect/>
            </a:stretch>
          </p:blipFill>
          <p:spPr>
            <a:xfrm>
              <a:off x="1556012" y="1280985"/>
              <a:ext cx="5967552" cy="3978368"/>
            </a:xfrm>
            <a:prstGeom prst="rect">
              <a:avLst/>
            </a:prstGeom>
          </p:spPr>
        </p:pic>
        <p:sp>
          <p:nvSpPr>
            <p:cNvPr id="4" name="Subtitle 2"/>
            <p:cNvSpPr txBox="1">
              <a:spLocks/>
            </p:cNvSpPr>
            <p:nvPr/>
          </p:nvSpPr>
          <p:spPr>
            <a:xfrm>
              <a:off x="2155303"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A</a:t>
              </a:r>
            </a:p>
          </p:txBody>
        </p:sp>
        <p:sp>
          <p:nvSpPr>
            <p:cNvPr id="7" name="Subtitle 2"/>
            <p:cNvSpPr txBox="1">
              <a:spLocks/>
            </p:cNvSpPr>
            <p:nvPr/>
          </p:nvSpPr>
          <p:spPr>
            <a:xfrm>
              <a:off x="3297100"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a:solidFill>
                    <a:srgbClr val="146EB4"/>
                  </a:solidFill>
                  <a:latin typeface="Arial Rounded MT Bold"/>
                  <a:cs typeface="Arial Rounded MT Bold"/>
                </a:rPr>
                <a:t>B</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8" name="Subtitle 2"/>
            <p:cNvSpPr txBox="1">
              <a:spLocks/>
            </p:cNvSpPr>
            <p:nvPr/>
          </p:nvSpPr>
          <p:spPr>
            <a:xfrm>
              <a:off x="4437347"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C</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9" name="Subtitle 2"/>
            <p:cNvSpPr txBox="1">
              <a:spLocks/>
            </p:cNvSpPr>
            <p:nvPr/>
          </p:nvSpPr>
          <p:spPr>
            <a:xfrm>
              <a:off x="5604803"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D</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10" name="Subtitle 2"/>
            <p:cNvSpPr txBox="1">
              <a:spLocks/>
            </p:cNvSpPr>
            <p:nvPr/>
          </p:nvSpPr>
          <p:spPr>
            <a:xfrm>
              <a:off x="6760226"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E</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grpSp>
      <p:pic>
        <p:nvPicPr>
          <p:cNvPr id="14" name="Picture 13"/>
          <p:cNvPicPr>
            <a:picLocks noChangeAspect="1"/>
          </p:cNvPicPr>
          <p:nvPr/>
        </p:nvPicPr>
        <p:blipFill>
          <a:blip r:embed="rId4"/>
          <a:srcRect l="62681" t="11958" r="24047" b="60109"/>
          <a:stretch>
            <a:fillRect/>
          </a:stretch>
        </p:blipFill>
        <p:spPr>
          <a:xfrm>
            <a:off x="5497024" y="652412"/>
            <a:ext cx="1430735" cy="2503197"/>
          </a:xfrm>
          <a:prstGeom prst="rect">
            <a:avLst/>
          </a:prstGeom>
        </p:spPr>
      </p:pic>
      <p:pic>
        <p:nvPicPr>
          <p:cNvPr id="18" name="Picture 17"/>
          <p:cNvPicPr>
            <a:picLocks noChangeAspect="1"/>
          </p:cNvPicPr>
          <p:nvPr/>
        </p:nvPicPr>
        <p:blipFill>
          <a:blip r:embed="rId4"/>
          <a:srcRect l="62681" t="11958" r="24047" b="60109"/>
          <a:stretch>
            <a:fillRect/>
          </a:stretch>
        </p:blipFill>
        <p:spPr>
          <a:xfrm>
            <a:off x="6927759" y="652412"/>
            <a:ext cx="1430735" cy="2503197"/>
          </a:xfrm>
          <a:prstGeom prst="rect">
            <a:avLst/>
          </a:prstGeom>
        </p:spPr>
      </p:pic>
      <p:pic>
        <p:nvPicPr>
          <p:cNvPr id="19" name="Picture 18"/>
          <p:cNvPicPr>
            <a:picLocks noChangeAspect="1"/>
          </p:cNvPicPr>
          <p:nvPr/>
        </p:nvPicPr>
        <p:blipFill>
          <a:blip r:embed="rId4"/>
          <a:srcRect l="62681" t="11958" r="24047" b="60109"/>
          <a:stretch>
            <a:fillRect/>
          </a:stretch>
        </p:blipFill>
        <p:spPr>
          <a:xfrm>
            <a:off x="3753051" y="652412"/>
            <a:ext cx="1430735" cy="2503197"/>
          </a:xfrm>
          <a:prstGeom prst="rect">
            <a:avLst/>
          </a:prstGeom>
        </p:spPr>
      </p:pic>
      <p:pic>
        <p:nvPicPr>
          <p:cNvPr id="20" name="Picture 19"/>
          <p:cNvPicPr>
            <a:picLocks noChangeAspect="1"/>
          </p:cNvPicPr>
          <p:nvPr/>
        </p:nvPicPr>
        <p:blipFill>
          <a:blip r:embed="rId4"/>
          <a:srcRect l="62681" t="11958" r="24047" b="60109"/>
          <a:stretch>
            <a:fillRect/>
          </a:stretch>
        </p:blipFill>
        <p:spPr>
          <a:xfrm>
            <a:off x="2520362" y="652412"/>
            <a:ext cx="1430735" cy="2503197"/>
          </a:xfrm>
          <a:prstGeom prst="rect">
            <a:avLst/>
          </a:prstGeom>
        </p:spPr>
      </p:pic>
      <p:pic>
        <p:nvPicPr>
          <p:cNvPr id="21" name="Picture 20"/>
          <p:cNvPicPr>
            <a:picLocks noChangeAspect="1"/>
          </p:cNvPicPr>
          <p:nvPr/>
        </p:nvPicPr>
        <p:blipFill>
          <a:blip r:embed="rId4"/>
          <a:srcRect l="62681" t="11958" r="24047" b="60109"/>
          <a:stretch>
            <a:fillRect/>
          </a:stretch>
        </p:blipFill>
        <p:spPr>
          <a:xfrm>
            <a:off x="1362338" y="652412"/>
            <a:ext cx="1430735" cy="250319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rcRect l="78448" t="64788"/>
          <a:stretch>
            <a:fillRect/>
          </a:stretch>
        </p:blipFill>
        <p:spPr>
          <a:xfrm>
            <a:off x="6311959" y="4451204"/>
            <a:ext cx="1808916" cy="1909993"/>
          </a:xfrm>
          <a:prstGeom prst="rect">
            <a:avLst/>
          </a:prstGeom>
        </p:spPr>
      </p:pic>
      <p:pic>
        <p:nvPicPr>
          <p:cNvPr id="11" name="Picture 10"/>
          <p:cNvPicPr>
            <a:picLocks noChangeAspect="1"/>
          </p:cNvPicPr>
          <p:nvPr/>
        </p:nvPicPr>
        <p:blipFill>
          <a:blip r:embed="rId2"/>
          <a:srcRect l="53124" t="65887" r="23600" b="7171"/>
          <a:stretch>
            <a:fillRect/>
          </a:stretch>
        </p:blipFill>
        <p:spPr>
          <a:xfrm>
            <a:off x="1205943" y="4771898"/>
            <a:ext cx="1731940" cy="1295596"/>
          </a:xfrm>
          <a:prstGeom prst="rect">
            <a:avLst/>
          </a:prstGeom>
        </p:spPr>
      </p:pic>
      <p:pic>
        <p:nvPicPr>
          <p:cNvPr id="13" name="Picture 12"/>
          <p:cNvPicPr>
            <a:picLocks noChangeAspect="1"/>
          </p:cNvPicPr>
          <p:nvPr/>
        </p:nvPicPr>
        <p:blipFill>
          <a:blip r:embed="rId2"/>
          <a:srcRect t="67551" r="71489"/>
          <a:stretch>
            <a:fillRect/>
          </a:stretch>
        </p:blipFill>
        <p:spPr>
          <a:xfrm>
            <a:off x="5933217" y="993303"/>
            <a:ext cx="1912107" cy="1406395"/>
          </a:xfrm>
          <a:prstGeom prst="rect">
            <a:avLst/>
          </a:prstGeom>
        </p:spPr>
      </p:pic>
      <p:grpSp>
        <p:nvGrpSpPr>
          <p:cNvPr id="17" name="Group 16"/>
          <p:cNvGrpSpPr/>
          <p:nvPr/>
        </p:nvGrpSpPr>
        <p:grpSpPr>
          <a:xfrm>
            <a:off x="1168991" y="689011"/>
            <a:ext cx="1616480" cy="2188054"/>
            <a:chOff x="3489535" y="1783038"/>
            <a:chExt cx="1616480" cy="2188054"/>
          </a:xfrm>
        </p:grpSpPr>
        <p:pic>
          <p:nvPicPr>
            <p:cNvPr id="12" name="Picture 11"/>
            <p:cNvPicPr>
              <a:picLocks noChangeAspect="1"/>
            </p:cNvPicPr>
            <p:nvPr/>
          </p:nvPicPr>
          <p:blipFill>
            <a:blip r:embed="rId2"/>
            <a:srcRect l="34524" t="56048" r="51166" b="3169"/>
            <a:stretch>
              <a:fillRect/>
            </a:stretch>
          </p:blipFill>
          <p:spPr>
            <a:xfrm>
              <a:off x="3758951" y="2009987"/>
              <a:ext cx="1064822" cy="1961105"/>
            </a:xfrm>
            <a:prstGeom prst="rect">
              <a:avLst/>
            </a:prstGeom>
          </p:spPr>
        </p:pic>
        <p:pic>
          <p:nvPicPr>
            <p:cNvPr id="14" name="Picture 13"/>
            <p:cNvPicPr>
              <a:picLocks noChangeAspect="1"/>
            </p:cNvPicPr>
            <p:nvPr/>
          </p:nvPicPr>
          <p:blipFill>
            <a:blip r:embed="rId3"/>
            <a:srcRect l="86086" t="9716" b="60109"/>
            <a:stretch>
              <a:fillRect/>
            </a:stretch>
          </p:blipFill>
          <p:spPr>
            <a:xfrm>
              <a:off x="4644164" y="1823987"/>
              <a:ext cx="461851" cy="500279"/>
            </a:xfrm>
            <a:prstGeom prst="rect">
              <a:avLst/>
            </a:prstGeom>
          </p:spPr>
        </p:pic>
        <p:pic>
          <p:nvPicPr>
            <p:cNvPr id="15" name="Picture 14"/>
            <p:cNvPicPr>
              <a:picLocks noChangeAspect="1"/>
            </p:cNvPicPr>
            <p:nvPr/>
          </p:nvPicPr>
          <p:blipFill>
            <a:blip r:embed="rId3"/>
            <a:srcRect l="86086" t="9716" b="60109"/>
            <a:stretch>
              <a:fillRect/>
            </a:stretch>
          </p:blipFill>
          <p:spPr>
            <a:xfrm>
              <a:off x="3489535" y="1899419"/>
              <a:ext cx="461851" cy="500279"/>
            </a:xfrm>
            <a:prstGeom prst="rect">
              <a:avLst/>
            </a:prstGeom>
          </p:spPr>
        </p:pic>
        <p:pic>
          <p:nvPicPr>
            <p:cNvPr id="16" name="Picture 15"/>
            <p:cNvPicPr>
              <a:picLocks noChangeAspect="1"/>
            </p:cNvPicPr>
            <p:nvPr/>
          </p:nvPicPr>
          <p:blipFill>
            <a:blip r:embed="rId3"/>
            <a:srcRect l="86086" t="9716" b="60109"/>
            <a:stretch>
              <a:fillRect/>
            </a:stretch>
          </p:blipFill>
          <p:spPr>
            <a:xfrm>
              <a:off x="3872876" y="1783038"/>
              <a:ext cx="461851" cy="308788"/>
            </a:xfrm>
            <a:prstGeom prst="rect">
              <a:avLst/>
            </a:prstGeom>
          </p:spPr>
        </p:pic>
      </p:grpSp>
      <p:cxnSp>
        <p:nvCxnSpPr>
          <p:cNvPr id="18" name="Straight Arrow Connector 17"/>
          <p:cNvCxnSpPr>
            <a:stCxn id="13" idx="1"/>
          </p:cNvCxnSpPr>
          <p:nvPr/>
        </p:nvCxnSpPr>
        <p:spPr>
          <a:xfrm rot="10800000">
            <a:off x="2785471" y="1696501"/>
            <a:ext cx="3147746" cy="1"/>
          </a:xfrm>
          <a:prstGeom prst="straightConnector1">
            <a:avLst/>
          </a:prstGeom>
          <a:ln w="762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a:off x="2503230" y="2206361"/>
            <a:ext cx="3808731" cy="1588"/>
          </a:xfrm>
          <a:prstGeom prst="straightConnector1">
            <a:avLst/>
          </a:prstGeom>
          <a:ln w="762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rot="10800000">
            <a:off x="2937883" y="5032120"/>
            <a:ext cx="3374076" cy="1588"/>
          </a:xfrm>
          <a:prstGeom prst="straightConnector1">
            <a:avLst/>
          </a:prstGeom>
          <a:ln w="76200" cmpd="sng">
            <a:solidFill>
              <a:srgbClr val="4F81BD"/>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21876" y="692692"/>
            <a:ext cx="8037484" cy="1308427"/>
          </a:xfrm>
          <a:prstGeom prst="rect">
            <a:avLst/>
          </a:prstGeom>
        </p:spPr>
        <p:txBody>
          <a:bodyPr vert="horz" lIns="91440" tIns="45720" rIns="91440" bIns="45720" rtlCol="0" anchor="ctr">
            <a:normAutofit fontScale="92500" lnSpcReduction="20000"/>
          </a:bodyPr>
          <a:lstStyle/>
          <a:p>
            <a:pPr>
              <a:spcBef>
                <a:spcPct val="0"/>
              </a:spcBef>
            </a:pPr>
            <a:r>
              <a:rPr lang="en-US" sz="5176" dirty="0" smtClean="0">
                <a:solidFill>
                  <a:srgbClr val="FF9900"/>
                </a:solidFill>
                <a:latin typeface="Arial Rounded MT Bold"/>
                <a:cs typeface="Arial Rounded MT Bold"/>
              </a:rPr>
              <a:t>Item-to-Item Collaborative Filtering Algorithm</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
        <p:nvSpPr>
          <p:cNvPr id="15" name="Title 1"/>
          <p:cNvSpPr txBox="1">
            <a:spLocks/>
          </p:cNvSpPr>
          <p:nvPr/>
        </p:nvSpPr>
        <p:spPr>
          <a:xfrm>
            <a:off x="0" y="1821531"/>
            <a:ext cx="9144000" cy="4079203"/>
          </a:xfrm>
          <a:prstGeom prst="rect">
            <a:avLst/>
          </a:prstGeom>
        </p:spPr>
        <p:txBody>
          <a:bodyPr vert="horz" lIns="91440" tIns="45720" rIns="91440" bIns="45720" rtlCol="0" anchor="ctr">
            <a:normAutofit/>
          </a:bodyPr>
          <a:lstStyle/>
          <a:p>
            <a:pPr marL="0" marR="0" lvl="0" indent="0" defTabSz="457200" rtl="0" eaLnBrk="1" fontAlgn="auto" latinLnBrk="0" hangingPunct="1">
              <a:lnSpc>
                <a:spcPct val="100000"/>
              </a:lnSpc>
              <a:spcBef>
                <a:spcPct val="0"/>
              </a:spcBef>
              <a:spcAft>
                <a:spcPts val="0"/>
              </a:spcAft>
              <a:buClrTx/>
              <a:buSzTx/>
              <a:buFontTx/>
              <a:buNone/>
              <a:tabLst/>
              <a:defRPr/>
            </a:pPr>
            <a:r>
              <a:rPr lang="en-US" sz="3600" dirty="0" smtClean="0">
                <a:solidFill>
                  <a:srgbClr val="146EB4"/>
                </a:solidFill>
                <a:latin typeface="Arial Rounded MT Bold"/>
                <a:ea typeface="+mj-ea"/>
                <a:cs typeface="Arial Rounded MT Bold"/>
              </a:rPr>
              <a:t>For each item </a:t>
            </a:r>
            <a:r>
              <a:rPr lang="en-US" sz="3600" i="1" dirty="0" smtClean="0">
                <a:solidFill>
                  <a:srgbClr val="FF9900"/>
                </a:solidFill>
                <a:latin typeface="Arial Rounded MT Bold"/>
                <a:ea typeface="+mj-ea"/>
                <a:cs typeface="Arial Rounded MT Bold"/>
              </a:rPr>
              <a:t>i</a:t>
            </a:r>
            <a:r>
              <a:rPr lang="en-US" sz="3600" i="1" baseline="-25000" dirty="0" smtClean="0">
                <a:solidFill>
                  <a:srgbClr val="FF9900"/>
                </a:solidFill>
                <a:latin typeface="Arial Rounded MT Bold"/>
                <a:ea typeface="+mj-ea"/>
                <a:cs typeface="Arial Rounded MT Bold"/>
              </a:rPr>
              <a:t>1</a:t>
            </a:r>
            <a:r>
              <a:rPr lang="en-US" sz="3600" dirty="0" smtClean="0">
                <a:solidFill>
                  <a:srgbClr val="146EB4"/>
                </a:solidFill>
                <a:latin typeface="Arial Rounded MT Bold"/>
                <a:ea typeface="+mj-ea"/>
                <a:cs typeface="Arial Rounded MT Bold"/>
              </a:rPr>
              <a:t>:</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46EB4"/>
                </a:solidFill>
                <a:effectLst/>
                <a:uLnTx/>
                <a:uFillTx/>
                <a:latin typeface="Arial Rounded MT Bold"/>
                <a:ea typeface="+mj-ea"/>
                <a:cs typeface="Arial Rounded MT Bold"/>
              </a:rPr>
              <a:t>	For each customer </a:t>
            </a:r>
            <a:r>
              <a:rPr kumimoji="0" lang="en-US" sz="3600" b="0" i="1" u="none" strike="noStrike" kern="1200" cap="none" spc="0" normalizeH="0" baseline="0" noProof="0" dirty="0" err="1" smtClean="0">
                <a:ln>
                  <a:noFill/>
                </a:ln>
                <a:solidFill>
                  <a:srgbClr val="FF9900"/>
                </a:solidFill>
                <a:effectLst/>
                <a:uLnTx/>
                <a:uFillTx/>
                <a:latin typeface="Arial Rounded MT Bold"/>
                <a:ea typeface="+mj-ea"/>
                <a:cs typeface="Arial Rounded MT Bold"/>
              </a:rPr>
              <a:t>c</a:t>
            </a:r>
            <a:r>
              <a:rPr kumimoji="0" lang="en-US" sz="3600" b="0" i="0" u="none" strike="noStrike" kern="1200" cap="none" spc="0" normalizeH="0" baseline="0" noProof="0" dirty="0" smtClean="0">
                <a:ln>
                  <a:noFill/>
                </a:ln>
                <a:solidFill>
                  <a:srgbClr val="146EB4"/>
                </a:solidFill>
                <a:effectLst/>
                <a:uLnTx/>
                <a:uFillTx/>
                <a:latin typeface="Arial Rounded MT Bold"/>
                <a:ea typeface="+mj-ea"/>
                <a:cs typeface="Arial Rounded MT Bold"/>
              </a:rPr>
              <a:t> </a:t>
            </a:r>
            <a:r>
              <a:rPr lang="en-US" sz="3600" dirty="0" smtClean="0">
                <a:solidFill>
                  <a:srgbClr val="146EB4"/>
                </a:solidFill>
                <a:latin typeface="Arial Rounded MT Bold"/>
                <a:ea typeface="+mj-ea"/>
                <a:cs typeface="Arial Rounded MT Bold"/>
              </a:rPr>
              <a:t>who has bought </a:t>
            </a:r>
            <a:r>
              <a:rPr lang="en-US" sz="3600" i="1" dirty="0" smtClean="0">
                <a:solidFill>
                  <a:srgbClr val="FF9900"/>
                </a:solidFill>
                <a:latin typeface="Arial Rounded MT Bold"/>
                <a:ea typeface="+mj-ea"/>
                <a:cs typeface="Arial Rounded MT Bold"/>
              </a:rPr>
              <a:t>i</a:t>
            </a:r>
            <a:r>
              <a:rPr lang="en-US" sz="3600" i="1" baseline="-25000" dirty="0" smtClean="0">
                <a:solidFill>
                  <a:srgbClr val="FF9900"/>
                </a:solidFill>
                <a:latin typeface="Arial Rounded MT Bold"/>
                <a:ea typeface="+mj-ea"/>
                <a:cs typeface="Arial Rounded MT Bold"/>
              </a:rPr>
              <a:t>1</a:t>
            </a:r>
            <a:r>
              <a:rPr lang="en-US" sz="3600" dirty="0" smtClean="0">
                <a:solidFill>
                  <a:srgbClr val="146EB4"/>
                </a:solidFill>
                <a:latin typeface="Arial Rounded MT Bold"/>
                <a:ea typeface="+mj-ea"/>
                <a:cs typeface="Arial Rounded MT Bold"/>
              </a:rPr>
              <a:t>:</a:t>
            </a:r>
          </a:p>
          <a:p>
            <a:pPr marL="0" marR="0" lvl="0" indent="0" defTabSz="457200"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0" normalizeH="0" baseline="0" noProof="0" dirty="0" smtClean="0">
                <a:ln>
                  <a:noFill/>
                </a:ln>
                <a:solidFill>
                  <a:srgbClr val="146EB4"/>
                </a:solidFill>
                <a:effectLst/>
                <a:uLnTx/>
                <a:uFillTx/>
                <a:latin typeface="Arial Rounded MT Bold"/>
                <a:ea typeface="+mj-ea"/>
                <a:cs typeface="Arial Rounded MT Bold"/>
              </a:rPr>
              <a:t>		For</a:t>
            </a:r>
            <a:r>
              <a:rPr kumimoji="0" lang="en-US" sz="3600" b="0" i="0" u="none" strike="noStrike" kern="1200" cap="none" spc="0" normalizeH="0" noProof="0" dirty="0" smtClean="0">
                <a:ln>
                  <a:noFill/>
                </a:ln>
                <a:solidFill>
                  <a:srgbClr val="146EB4"/>
                </a:solidFill>
                <a:effectLst/>
                <a:uLnTx/>
                <a:uFillTx/>
                <a:latin typeface="Arial Rounded MT Bold"/>
                <a:ea typeface="+mj-ea"/>
                <a:cs typeface="Arial Rounded MT Bold"/>
              </a:rPr>
              <a:t> each item </a:t>
            </a:r>
            <a:r>
              <a:rPr kumimoji="0" lang="en-US" sz="3600" b="0" i="1" u="none" strike="noStrike" kern="1200" cap="none" spc="0" normalizeH="0" noProof="0" dirty="0" smtClean="0">
                <a:ln>
                  <a:noFill/>
                </a:ln>
                <a:solidFill>
                  <a:srgbClr val="FF9900"/>
                </a:solidFill>
                <a:effectLst/>
                <a:uLnTx/>
                <a:uFillTx/>
                <a:latin typeface="Arial Rounded MT Bold"/>
                <a:ea typeface="+mj-ea"/>
                <a:cs typeface="Arial Rounded MT Bold"/>
              </a:rPr>
              <a:t>i</a:t>
            </a:r>
            <a:r>
              <a:rPr kumimoji="0" lang="en-US" sz="3600" b="0" i="1" u="none" strike="noStrike" kern="1200" cap="none" spc="0" normalizeH="0" baseline="-25000" noProof="0" dirty="0" smtClean="0">
                <a:ln>
                  <a:noFill/>
                </a:ln>
                <a:solidFill>
                  <a:srgbClr val="FF9900"/>
                </a:solidFill>
                <a:effectLst/>
                <a:uLnTx/>
                <a:uFillTx/>
                <a:latin typeface="Arial Rounded MT Bold"/>
                <a:ea typeface="+mj-ea"/>
                <a:cs typeface="Arial Rounded MT Bold"/>
              </a:rPr>
              <a:t>2</a:t>
            </a:r>
            <a:r>
              <a:rPr kumimoji="0" lang="en-US" sz="3600" b="0" i="0" u="none" strike="noStrike" kern="1200" cap="none" spc="0" normalizeH="0" noProof="0" dirty="0" smtClean="0">
                <a:ln>
                  <a:noFill/>
                </a:ln>
                <a:solidFill>
                  <a:srgbClr val="146EB4"/>
                </a:solidFill>
                <a:effectLst/>
                <a:uLnTx/>
                <a:uFillTx/>
                <a:latin typeface="Arial Rounded MT Bold"/>
                <a:ea typeface="+mj-ea"/>
                <a:cs typeface="Arial Rounded MT Bold"/>
              </a:rPr>
              <a:t> bought by </a:t>
            </a:r>
            <a:r>
              <a:rPr kumimoji="0" lang="en-US" sz="3600" b="0" i="1" u="none" strike="noStrike" kern="1200" cap="none" spc="0" normalizeH="0" noProof="0" dirty="0" err="1" smtClean="0">
                <a:ln>
                  <a:noFill/>
                </a:ln>
                <a:solidFill>
                  <a:srgbClr val="FF9900"/>
                </a:solidFill>
                <a:effectLst/>
                <a:uLnTx/>
                <a:uFillTx/>
                <a:latin typeface="Arial Rounded MT Bold"/>
                <a:ea typeface="+mj-ea"/>
                <a:cs typeface="Arial Rounded MT Bold"/>
              </a:rPr>
              <a:t>c</a:t>
            </a:r>
            <a:r>
              <a:rPr kumimoji="0" lang="en-US" sz="3600" b="0" i="0" u="none" strike="noStrike" kern="1200" cap="none" spc="0" normalizeH="0" noProof="0" dirty="0" smtClean="0">
                <a:ln>
                  <a:noFill/>
                </a:ln>
                <a:solidFill>
                  <a:srgbClr val="146EB4"/>
                </a:solidFill>
                <a:effectLst/>
                <a:uLnTx/>
                <a:uFillTx/>
                <a:latin typeface="Arial Rounded MT Bold"/>
                <a:ea typeface="+mj-ea"/>
                <a:cs typeface="Arial Rounded MT Bold"/>
              </a:rPr>
              <a:t>:</a:t>
            </a:r>
          </a:p>
          <a:p>
            <a:pPr marL="0" marR="0" lvl="0" indent="0" defTabSz="457200" rtl="0" eaLnBrk="1" fontAlgn="auto" latinLnBrk="0" hangingPunct="1">
              <a:lnSpc>
                <a:spcPct val="100000"/>
              </a:lnSpc>
              <a:spcBef>
                <a:spcPct val="0"/>
              </a:spcBef>
              <a:spcAft>
                <a:spcPts val="0"/>
              </a:spcAft>
              <a:buClrTx/>
              <a:buSzTx/>
              <a:buFontTx/>
              <a:buNone/>
              <a:tabLst/>
              <a:defRPr/>
            </a:pPr>
            <a:r>
              <a:rPr lang="en-US" sz="3600" dirty="0" smtClean="0">
                <a:solidFill>
                  <a:srgbClr val="146EB4"/>
                </a:solidFill>
                <a:latin typeface="Arial Rounded MT Bold"/>
                <a:ea typeface="+mj-ea"/>
                <a:cs typeface="Arial Rounded MT Bold"/>
              </a:rPr>
              <a:t>			Sim(</a:t>
            </a:r>
            <a:r>
              <a:rPr lang="en-US" sz="3600" i="1" dirty="0" smtClean="0">
                <a:solidFill>
                  <a:srgbClr val="FF9900"/>
                </a:solidFill>
                <a:latin typeface="Arial Rounded MT Bold"/>
                <a:ea typeface="+mj-ea"/>
                <a:cs typeface="Arial Rounded MT Bold"/>
              </a:rPr>
              <a:t>i</a:t>
            </a:r>
            <a:r>
              <a:rPr lang="en-US" sz="3600" i="1" baseline="-25000" dirty="0" smtClean="0">
                <a:solidFill>
                  <a:srgbClr val="FF9900"/>
                </a:solidFill>
                <a:latin typeface="Arial Rounded MT Bold"/>
                <a:ea typeface="+mj-ea"/>
                <a:cs typeface="Arial Rounded MT Bold"/>
              </a:rPr>
              <a:t>1</a:t>
            </a:r>
            <a:r>
              <a:rPr lang="en-US" sz="3600" dirty="0" smtClean="0">
                <a:solidFill>
                  <a:srgbClr val="146EB4"/>
                </a:solidFill>
                <a:latin typeface="Arial Rounded MT Bold"/>
                <a:ea typeface="+mj-ea"/>
                <a:cs typeface="Arial Rounded MT Bold"/>
              </a:rPr>
              <a:t>, </a:t>
            </a:r>
            <a:r>
              <a:rPr lang="en-US" sz="3600" i="1" dirty="0" smtClean="0">
                <a:solidFill>
                  <a:srgbClr val="FF9900"/>
                </a:solidFill>
                <a:latin typeface="Arial Rounded MT Bold"/>
                <a:ea typeface="+mj-ea"/>
                <a:cs typeface="Arial Rounded MT Bold"/>
              </a:rPr>
              <a:t>i</a:t>
            </a:r>
            <a:r>
              <a:rPr lang="en-US" sz="3600" i="1" baseline="-25000" dirty="0" smtClean="0">
                <a:solidFill>
                  <a:srgbClr val="FF9900"/>
                </a:solidFill>
                <a:latin typeface="Arial Rounded MT Bold"/>
                <a:ea typeface="+mj-ea"/>
                <a:cs typeface="Arial Rounded MT Bold"/>
              </a:rPr>
              <a:t>2</a:t>
            </a:r>
            <a:r>
              <a:rPr lang="en-US" sz="3600" dirty="0" smtClean="0">
                <a:solidFill>
                  <a:srgbClr val="146EB4"/>
                </a:solidFill>
                <a:latin typeface="Arial Rounded MT Bold"/>
                <a:ea typeface="+mj-ea"/>
                <a:cs typeface="Arial Rounded MT Bold"/>
              </a:rPr>
              <a:t>)</a:t>
            </a:r>
            <a:r>
              <a:rPr kumimoji="0" lang="en-US" sz="3600" b="0" i="0" u="none" strike="noStrike" kern="1200" cap="none" spc="0" normalizeH="0" noProof="0" dirty="0" smtClean="0">
                <a:ln>
                  <a:noFill/>
                </a:ln>
                <a:solidFill>
                  <a:srgbClr val="146EB4"/>
                </a:solidFill>
                <a:effectLst/>
                <a:uLnTx/>
                <a:uFillTx/>
                <a:latin typeface="Arial Rounded MT Bold"/>
                <a:ea typeface="+mj-ea"/>
                <a:cs typeface="Arial Rounded MT Bold"/>
              </a:rPr>
              <a:t>  </a:t>
            </a:r>
            <a:endParaRPr kumimoji="0" lang="en-US" sz="3600" b="0" i="0" u="none" strike="noStrike" kern="1200" cap="none" spc="0" normalizeH="0" baseline="0" noProof="0" dirty="0">
              <a:ln>
                <a:noFill/>
              </a:ln>
              <a:solidFill>
                <a:srgbClr val="146EB4"/>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38163" y="1730728"/>
          <a:ext cx="6799434" cy="3913471"/>
        </p:xfrm>
        <a:graphic>
          <a:graphicData uri="http://schemas.openxmlformats.org/drawingml/2006/table">
            <a:tbl>
              <a:tblPr firstRow="1" bandRow="1">
                <a:tableStyleId>{2A488322-F2BA-4B5B-9748-0D474271808F}</a:tableStyleId>
              </a:tblPr>
              <a:tblGrid>
                <a:gridCol w="1009997"/>
                <a:gridCol w="1442851"/>
                <a:gridCol w="1406779"/>
                <a:gridCol w="1442851"/>
                <a:gridCol w="1496956"/>
              </a:tblGrid>
              <a:tr h="657846">
                <a:tc>
                  <a:txBody>
                    <a:bodyPr/>
                    <a:lstStyle/>
                    <a:p>
                      <a:pPr algn="ct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2000" dirty="0" smtClean="0"/>
                        <a:t>Pie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Ice Cream</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Soup</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Egg Rolls</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r>
              <a:tr h="651605">
                <a:tc>
                  <a:txBody>
                    <a:bodyPr/>
                    <a:lstStyle/>
                    <a:p>
                      <a:pPr algn="ctr"/>
                      <a:r>
                        <a:rPr lang="en-US" sz="3200" dirty="0" smtClean="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4">
                <a:tc>
                  <a:txBody>
                    <a:bodyPr/>
                    <a:lstStyle/>
                    <a:p>
                      <a:pPr algn="ctr"/>
                      <a:r>
                        <a:rPr lang="en-US" sz="3200" dirty="0" smtClean="0"/>
                        <a:t>B</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67039">
                <a:tc>
                  <a:txBody>
                    <a:bodyPr/>
                    <a:lstStyle/>
                    <a:p>
                      <a:pPr algn="ctr"/>
                      <a:r>
                        <a:rPr lang="en-US" sz="3200" dirty="0" smtClean="0"/>
                        <a:t>C</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5">
                <a:tc>
                  <a:txBody>
                    <a:bodyPr/>
                    <a:lstStyle/>
                    <a:p>
                      <a:pPr algn="ctr"/>
                      <a:r>
                        <a:rPr lang="en-US" sz="3200" dirty="0" smtClean="0"/>
                        <a:t>D</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54212">
                <a:tc>
                  <a:txBody>
                    <a:bodyPr/>
                    <a:lstStyle/>
                    <a:p>
                      <a:pPr algn="ctr"/>
                      <a:r>
                        <a:rPr lang="en-US" sz="3200" dirty="0" smtClean="0"/>
                        <a:t>E</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Subtitle 2"/>
          <p:cNvSpPr txBox="1">
            <a:spLocks/>
          </p:cNvSpPr>
          <p:nvPr/>
        </p:nvSpPr>
        <p:spPr>
          <a:xfrm>
            <a:off x="243754" y="466614"/>
            <a:ext cx="8582723" cy="86747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Customer—Item</a:t>
            </a:r>
            <a:r>
              <a:rPr kumimoji="0" lang="en-US" sz="3200" b="0" i="0" u="none" strike="noStrike" kern="1200" cap="none" spc="0" normalizeH="0" noProof="0" dirty="0" smtClean="0">
                <a:ln>
                  <a:noFill/>
                </a:ln>
                <a:solidFill>
                  <a:srgbClr val="146EB4"/>
                </a:solidFill>
                <a:effectLst/>
                <a:uLnTx/>
                <a:uFillTx/>
                <a:latin typeface="Arial Rounded MT Bold"/>
                <a:ea typeface="+mn-ea"/>
                <a:cs typeface="Arial Rounded MT Bold"/>
              </a:rPr>
              <a:t> Matrix </a:t>
            </a:r>
          </a:p>
        </p:txBody>
      </p:sp>
      <p:sp>
        <p:nvSpPr>
          <p:cNvPr id="4" name="Donut 3"/>
          <p:cNvSpPr/>
          <p:nvPr/>
        </p:nvSpPr>
        <p:spPr>
          <a:xfrm>
            <a:off x="2168131" y="2270500"/>
            <a:ext cx="1372723" cy="3553268"/>
          </a:xfrm>
          <a:prstGeom prst="donut">
            <a:avLst>
              <a:gd name="adj" fmla="val 4639"/>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5" name="Donut 4"/>
          <p:cNvSpPr/>
          <p:nvPr/>
        </p:nvSpPr>
        <p:spPr>
          <a:xfrm>
            <a:off x="1962865" y="2270500"/>
            <a:ext cx="6158008" cy="820972"/>
          </a:xfrm>
          <a:prstGeom prst="donut">
            <a:avLst>
              <a:gd name="adj" fmla="val 1349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
        <p:nvSpPr>
          <p:cNvPr id="7" name="Donut 6"/>
          <p:cNvSpPr/>
          <p:nvPr/>
        </p:nvSpPr>
        <p:spPr>
          <a:xfrm>
            <a:off x="1962865" y="2923182"/>
            <a:ext cx="6158008" cy="820972"/>
          </a:xfrm>
          <a:prstGeom prst="donut">
            <a:avLst>
              <a:gd name="adj" fmla="val 13491"/>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a:bodyPr>
          <a:lstStyle/>
          <a:p>
            <a:pPr>
              <a:spcBef>
                <a:spcPct val="0"/>
              </a:spcBef>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Industry Example: </a:t>
            </a:r>
          </a:p>
          <a:p>
            <a:pPr>
              <a:spcBef>
                <a:spcPct val="0"/>
              </a:spcBef>
            </a:pPr>
            <a:r>
              <a:rPr lang="en-US" sz="6000" dirty="0" smtClean="0">
                <a:solidFill>
                  <a:srgbClr val="146EB4"/>
                </a:solidFill>
                <a:latin typeface="Arial Rounded MT Bold"/>
                <a:cs typeface="Arial Rounded MT Bold"/>
              </a:rPr>
              <a:t>The Netflix Prize</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 y="0"/>
            <a:ext cx="9152301" cy="6101534"/>
          </a:xfrm>
          <a:prstGeom prst="rect">
            <a:avLst/>
          </a:prstGeom>
        </p:spPr>
      </p:pic>
      <p:sp>
        <p:nvSpPr>
          <p:cNvPr id="4" name="Rectangle 3"/>
          <p:cNvSpPr/>
          <p:nvPr/>
        </p:nvSpPr>
        <p:spPr>
          <a:xfrm>
            <a:off x="-1" y="5939658"/>
            <a:ext cx="9144001" cy="1015663"/>
          </a:xfrm>
          <a:prstGeom prst="rect">
            <a:avLst/>
          </a:prstGeom>
        </p:spPr>
        <p:txBody>
          <a:bodyPr wrap="square">
            <a:spAutoFit/>
          </a:bodyPr>
          <a:lstStyle/>
          <a:p>
            <a:pPr algn="ctr">
              <a:spcBef>
                <a:spcPct val="0"/>
              </a:spcBef>
            </a:pPr>
            <a:r>
              <a:rPr lang="en-US" sz="6000" dirty="0" smtClean="0">
                <a:solidFill>
                  <a:srgbClr val="146EB4"/>
                </a:solidFill>
                <a:latin typeface="Arial Rounded MT Bold"/>
                <a:cs typeface="Arial Rounded MT Bold"/>
              </a:rPr>
              <a:t>$1,000,000 prize</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fontScale="85000" lnSpcReduction="10000"/>
          </a:bodyPr>
          <a:lstStyle/>
          <a:p>
            <a:pPr>
              <a:spcBef>
                <a:spcPct val="0"/>
              </a:spcBef>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Winning Team: </a:t>
            </a:r>
          </a:p>
          <a:p>
            <a:pPr>
              <a:spcBef>
                <a:spcPct val="0"/>
              </a:spcBef>
            </a:pPr>
            <a:r>
              <a:rPr lang="en-US" sz="6000" dirty="0" smtClean="0">
                <a:solidFill>
                  <a:srgbClr val="146EB4"/>
                </a:solidFill>
                <a:latin typeface="Arial Rounded MT Bold"/>
                <a:cs typeface="Arial Rounded MT Bold"/>
              </a:rPr>
              <a:t>“</a:t>
            </a:r>
            <a:r>
              <a:rPr lang="en-US" sz="6000" dirty="0" err="1" smtClean="0">
                <a:solidFill>
                  <a:srgbClr val="146EB4"/>
                </a:solidFill>
                <a:latin typeface="Arial Rounded MT Bold"/>
                <a:cs typeface="Arial Rounded MT Bold"/>
              </a:rPr>
              <a:t>Bellkor’s</a:t>
            </a:r>
            <a:r>
              <a:rPr lang="en-US" sz="6000" dirty="0" smtClean="0">
                <a:solidFill>
                  <a:srgbClr val="146EB4"/>
                </a:solidFill>
                <a:latin typeface="Arial Rounded MT Bold"/>
                <a:cs typeface="Arial Rounded MT Bold"/>
              </a:rPr>
              <a:t> Pragmatic Chaos”</a:t>
            </a:r>
          </a:p>
          <a:p>
            <a:pPr>
              <a:spcBef>
                <a:spcPct val="0"/>
              </a:spcBef>
            </a:pPr>
            <a:endParaRPr lang="en-US" sz="6000" dirty="0" smtClean="0">
              <a:solidFill>
                <a:srgbClr val="146EB4"/>
              </a:solidFill>
              <a:latin typeface="Arial Rounded MT Bold"/>
              <a:cs typeface="Arial Rounded MT Bold"/>
            </a:endParaRPr>
          </a:p>
          <a:p>
            <a:pPr>
              <a:spcBef>
                <a:spcPct val="0"/>
              </a:spcBef>
            </a:pPr>
            <a:r>
              <a:rPr lang="en-US" sz="6000" dirty="0" smtClean="0">
                <a:solidFill>
                  <a:srgbClr val="FF9900"/>
                </a:solidFill>
                <a:latin typeface="Arial Rounded MT Bold"/>
                <a:cs typeface="Arial Rounded MT Bold"/>
              </a:rPr>
              <a:t>RMSE Reduction: </a:t>
            </a:r>
            <a:r>
              <a:rPr lang="en-US" sz="6000" dirty="0" smtClean="0">
                <a:solidFill>
                  <a:srgbClr val="146EB4"/>
                </a:solidFill>
                <a:latin typeface="Arial Rounded MT Bold"/>
                <a:cs typeface="Arial Rounded MT Bold"/>
              </a:rPr>
              <a:t>10.9% </a:t>
            </a: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a:bodyPr>
          <a:lstStyle/>
          <a:p>
            <a:pPr>
              <a:spcBef>
                <a:spcPct val="0"/>
              </a:spcBef>
            </a:pPr>
            <a:r>
              <a:rPr lang="en-US" sz="6000" dirty="0" smtClean="0">
                <a:solidFill>
                  <a:srgbClr val="FF9900"/>
                </a:solidFill>
                <a:latin typeface="Arial Rounded MT Bold"/>
                <a:ea typeface="+mj-ea"/>
                <a:cs typeface="Arial Rounded MT Bold"/>
              </a:rPr>
              <a:t>Lessons Learned…</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t>
            </a:r>
          </a:p>
          <a:p>
            <a:pPr>
              <a:spcBef>
                <a:spcPct val="0"/>
              </a:spcBef>
            </a:pPr>
            <a:endParaRPr lang="en-US" sz="6000" dirty="0" smtClean="0">
              <a:solidFill>
                <a:srgbClr val="146EB4"/>
              </a:solidFill>
              <a:latin typeface="Arial Rounded MT Bold"/>
              <a:cs typeface="Arial Rounded MT Bold"/>
            </a:endParaRPr>
          </a:p>
          <a:p>
            <a:pPr>
              <a:spcBef>
                <a:spcPct val="0"/>
              </a:spcBef>
            </a:pPr>
            <a:r>
              <a:rPr lang="en-US" sz="6000" dirty="0" smtClean="0">
                <a:solidFill>
                  <a:srgbClr val="146EB4"/>
                </a:solidFill>
                <a:latin typeface="Arial Rounded MT Bold"/>
                <a:cs typeface="Arial Rounded MT Bold"/>
              </a:rPr>
              <a:t>1.  Baseline Predictors</a:t>
            </a: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pic>
        <p:nvPicPr>
          <p:cNvPr id="3" name="Picture 2" descr="Screen Shot 2012-11-05 at 8.24.53 PM.png"/>
          <p:cNvPicPr>
            <a:picLocks noChangeAspect="1"/>
          </p:cNvPicPr>
          <p:nvPr/>
        </p:nvPicPr>
        <p:blipFill>
          <a:blip r:embed="rId3"/>
          <a:srcRect l="27098" t="37063" r="15711" b="46160"/>
          <a:stretch>
            <a:fillRect/>
          </a:stretch>
        </p:blipFill>
        <p:spPr>
          <a:xfrm>
            <a:off x="1027934" y="4492953"/>
            <a:ext cx="6804000" cy="124747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lnSpcReduction="10000"/>
          </a:bodyPr>
          <a:lstStyle/>
          <a:p>
            <a:pPr>
              <a:spcBef>
                <a:spcPct val="0"/>
              </a:spcBef>
            </a:pPr>
            <a:r>
              <a:rPr lang="en-US" sz="6000" dirty="0" smtClean="0">
                <a:solidFill>
                  <a:srgbClr val="FF9900"/>
                </a:solidFill>
                <a:latin typeface="Arial Rounded MT Bold"/>
                <a:ea typeface="+mj-ea"/>
                <a:cs typeface="Arial Rounded MT Bold"/>
              </a:rPr>
              <a:t>Lessons Learned…</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t>
            </a:r>
          </a:p>
          <a:p>
            <a:pPr>
              <a:spcBef>
                <a:spcPct val="0"/>
              </a:spcBef>
            </a:pPr>
            <a:endParaRPr lang="en-US" sz="6000" dirty="0" smtClean="0">
              <a:solidFill>
                <a:srgbClr val="146EB4"/>
              </a:solidFill>
              <a:latin typeface="Arial Rounded MT Bold"/>
              <a:cs typeface="Arial Rounded MT Bold"/>
            </a:endParaRPr>
          </a:p>
          <a:p>
            <a:pPr>
              <a:spcBef>
                <a:spcPct val="0"/>
              </a:spcBef>
            </a:pPr>
            <a:r>
              <a:rPr lang="en-US" sz="6000" dirty="0" smtClean="0">
                <a:solidFill>
                  <a:srgbClr val="146EB4"/>
                </a:solidFill>
                <a:latin typeface="Arial Rounded MT Bold"/>
                <a:cs typeface="Arial Rounded MT Bold"/>
              </a:rPr>
              <a:t>2.  Binary view of Data:  Rated or not rated.</a:t>
            </a: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41124" y="864612"/>
            <a:ext cx="9002876" cy="4471703"/>
          </a:xfrm>
          <a:prstGeom prst="rect">
            <a:avLst/>
          </a:prstGeom>
        </p:spPr>
        <p:txBody>
          <a:bodyPr vert="horz" lIns="91440" tIns="45720" rIns="91440" bIns="45720" rtlCol="0" anchor="ctr">
            <a:normAutofit fontScale="92500"/>
          </a:bodyPr>
          <a:lstStyle/>
          <a:p>
            <a:pPr marL="0" marR="0" lvl="0" indent="0"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How can businesses direct customers to groups of </a:t>
            </a:r>
            <a:r>
              <a:rPr kumimoji="0" lang="en-US" sz="6000" b="0" i="0" u="none" strike="noStrike" kern="1200" cap="none" spc="0" normalizeH="0" baseline="0" noProof="0" dirty="0" smtClean="0">
                <a:ln>
                  <a:noFill/>
                </a:ln>
                <a:solidFill>
                  <a:srgbClr val="146EB4"/>
                </a:solidFill>
                <a:effectLst/>
                <a:uLnTx/>
                <a:uFillTx/>
                <a:latin typeface="Arial Rounded MT Bold"/>
                <a:ea typeface="+mj-ea"/>
                <a:cs typeface="Arial Rounded MT Bold"/>
              </a:rPr>
              <a:t>similar</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a:t>
            </a:r>
            <a:r>
              <a:rPr kumimoji="0" lang="en-US" sz="6000" b="0" i="0" u="none" strike="noStrike" kern="1200" cap="none" spc="0" normalizeH="0" baseline="0" noProof="0" dirty="0" smtClean="0">
                <a:ln>
                  <a:noFill/>
                </a:ln>
                <a:solidFill>
                  <a:srgbClr val="146EB4"/>
                </a:solidFill>
                <a:effectLst/>
                <a:uLnTx/>
                <a:uFillTx/>
                <a:latin typeface="Arial Rounded MT Bold"/>
                <a:ea typeface="+mj-ea"/>
                <a:cs typeface="Arial Rounded MT Bold"/>
              </a:rPr>
              <a:t> interesting</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t>
            </a:r>
            <a:r>
              <a:rPr kumimoji="0" lang="en-US" sz="6000" b="0" i="0" u="none" strike="noStrike" kern="1200" cap="none" spc="0" normalizeH="0" baseline="0" noProof="0" dirty="0" smtClean="0">
                <a:ln>
                  <a:noFill/>
                </a:ln>
                <a:solidFill>
                  <a:srgbClr val="146EB4"/>
                </a:solidFill>
                <a:effectLst/>
                <a:uLnTx/>
                <a:uFillTx/>
                <a:latin typeface="Arial Rounded MT Bold"/>
                <a:ea typeface="+mj-ea"/>
                <a:cs typeface="Arial Rounded MT Bold"/>
              </a:rPr>
              <a:t>relevant</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and </a:t>
            </a:r>
            <a:r>
              <a:rPr kumimoji="0" lang="en-US" sz="6000" b="0" i="0" u="none" strike="noStrike" kern="1200" cap="none" spc="0" normalizeH="0" baseline="0" noProof="0" dirty="0" smtClean="0">
                <a:ln>
                  <a:noFill/>
                </a:ln>
                <a:solidFill>
                  <a:srgbClr val="146EB4"/>
                </a:solidFill>
                <a:effectLst/>
                <a:uLnTx/>
                <a:uFillTx/>
                <a:latin typeface="Arial Rounded MT Bold"/>
                <a:ea typeface="+mj-ea"/>
                <a:cs typeface="Arial Rounded MT Bold"/>
              </a:rPr>
              <a:t>undiscovered</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items?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38300"/>
            <a:ext cx="9144000" cy="3471144"/>
          </a:xfrm>
          <a:prstGeom prst="rect">
            <a:avLst/>
          </a:prstGeom>
        </p:spPr>
        <p:txBody>
          <a:bodyPr vert="horz" lIns="91440" tIns="45720" rIns="91440" bIns="45720" rtlCol="0" anchor="ctr">
            <a:normAutofit lnSpcReduction="10000"/>
          </a:bodyPr>
          <a:lstStyle/>
          <a:p>
            <a:pPr>
              <a:spcBef>
                <a:spcPct val="0"/>
              </a:spcBef>
            </a:pPr>
            <a:r>
              <a:rPr lang="en-US" sz="6000" dirty="0" smtClean="0">
                <a:solidFill>
                  <a:srgbClr val="FF9900"/>
                </a:solidFill>
                <a:latin typeface="Arial Rounded MT Bold"/>
                <a:ea typeface="+mj-ea"/>
                <a:cs typeface="Arial Rounded MT Bold"/>
              </a:rPr>
              <a:t>Lessons Learned…</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t>
            </a:r>
          </a:p>
          <a:p>
            <a:pPr>
              <a:spcBef>
                <a:spcPct val="0"/>
              </a:spcBef>
            </a:pPr>
            <a:endParaRPr lang="en-US" sz="6000" dirty="0" smtClean="0">
              <a:solidFill>
                <a:srgbClr val="146EB4"/>
              </a:solidFill>
              <a:latin typeface="Arial Rounded MT Bold"/>
              <a:cs typeface="Arial Rounded MT Bold"/>
            </a:endParaRPr>
          </a:p>
          <a:p>
            <a:pPr>
              <a:spcBef>
                <a:spcPct val="0"/>
              </a:spcBef>
            </a:pPr>
            <a:r>
              <a:rPr lang="en-US" sz="6000" dirty="0" smtClean="0">
                <a:solidFill>
                  <a:srgbClr val="146EB4"/>
                </a:solidFill>
                <a:latin typeface="Arial Rounded MT Bold"/>
                <a:cs typeface="Arial Rounded MT Bold"/>
              </a:rPr>
              <a:t>3.  Restricted Boltzmann Machines.</a:t>
            </a: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218889"/>
            <a:ext cx="9144000" cy="4028475"/>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638300"/>
            <a:ext cx="9144000" cy="3471144"/>
          </a:xfrm>
          <a:prstGeom prst="rect">
            <a:avLst/>
          </a:prstGeom>
        </p:spPr>
        <p:txBody>
          <a:bodyPr vert="horz" lIns="91440" tIns="45720" rIns="91440" bIns="45720" rtlCol="0" anchor="ctr">
            <a:normAutofit fontScale="85000" lnSpcReduction="20000"/>
          </a:bodyPr>
          <a:lstStyle/>
          <a:p>
            <a:pPr>
              <a:spcBef>
                <a:spcPct val="0"/>
              </a:spcBef>
            </a:pPr>
            <a:r>
              <a:rPr lang="en-US" sz="6000" dirty="0" smtClean="0">
                <a:solidFill>
                  <a:srgbClr val="FF9900"/>
                </a:solidFill>
                <a:latin typeface="Arial Rounded MT Bold"/>
                <a:ea typeface="+mj-ea"/>
                <a:cs typeface="Arial Rounded MT Bold"/>
              </a:rPr>
              <a:t>Lessons Learned…</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 </a:t>
            </a:r>
          </a:p>
          <a:p>
            <a:pPr>
              <a:spcBef>
                <a:spcPct val="0"/>
              </a:spcBef>
            </a:pPr>
            <a:endParaRPr lang="en-US" sz="6000" dirty="0" smtClean="0">
              <a:solidFill>
                <a:srgbClr val="146EB4"/>
              </a:solidFill>
              <a:latin typeface="Arial Rounded MT Bold"/>
              <a:cs typeface="Arial Rounded MT Bold"/>
            </a:endParaRPr>
          </a:p>
          <a:p>
            <a:pPr>
              <a:spcBef>
                <a:spcPct val="0"/>
              </a:spcBef>
            </a:pPr>
            <a:r>
              <a:rPr lang="en-US" sz="6000" dirty="0" smtClean="0">
                <a:solidFill>
                  <a:srgbClr val="146EB4"/>
                </a:solidFill>
                <a:latin typeface="Arial Rounded MT Bold"/>
                <a:cs typeface="Arial Rounded MT Bold"/>
              </a:rPr>
              <a:t>4.  No one recommendation technique is best.  Need to combine several.</a:t>
            </a: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357281"/>
            <a:ext cx="9144000" cy="4881226"/>
          </a:xfrm>
          <a:prstGeom prst="rect">
            <a:avLst/>
          </a:prstGeom>
        </p:spPr>
        <p:txBody>
          <a:bodyPr vert="horz" lIns="91440" tIns="45720" rIns="91440" bIns="45720" rtlCol="0" anchor="ctr">
            <a:normAutofit fontScale="62500" lnSpcReduction="20000"/>
          </a:bodyPr>
          <a:lstStyle/>
          <a:p>
            <a:pPr>
              <a:spcBef>
                <a:spcPct val="0"/>
              </a:spcBef>
            </a:pPr>
            <a:r>
              <a:rPr lang="en-US" sz="6000" dirty="0" smtClean="0">
                <a:solidFill>
                  <a:srgbClr val="FF9900"/>
                </a:solidFill>
                <a:latin typeface="Arial Rounded MT Bold"/>
                <a:ea typeface="+mj-ea"/>
                <a:cs typeface="Arial Rounded MT Bold"/>
              </a:rPr>
              <a:t>Summary</a:t>
            </a: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a:spcBef>
                <a:spcPct val="0"/>
              </a:spcBef>
            </a:pPr>
            <a:endParaRPr lang="en-US" sz="6000" dirty="0" smtClean="0">
              <a:solidFill>
                <a:srgbClr val="146EB4"/>
              </a:solidFill>
              <a:latin typeface="Arial Rounded MT Bold"/>
              <a:cs typeface="Arial Rounded MT Bold"/>
            </a:endParaRPr>
          </a:p>
          <a:p>
            <a:pPr marL="1143000" indent="-1143000">
              <a:spcBef>
                <a:spcPct val="0"/>
              </a:spcBef>
              <a:buAutoNum type="arabicPeriod"/>
            </a:pPr>
            <a:r>
              <a:rPr lang="en-US" sz="6000" dirty="0" smtClean="0">
                <a:solidFill>
                  <a:srgbClr val="146EB4"/>
                </a:solidFill>
                <a:latin typeface="Arial Rounded MT Bold"/>
                <a:cs typeface="Arial Rounded MT Bold"/>
              </a:rPr>
              <a:t>Memory-Based CF is best for post-purchase</a:t>
            </a:r>
          </a:p>
          <a:p>
            <a:pPr marL="1143000" indent="-1143000">
              <a:spcBef>
                <a:spcPct val="0"/>
              </a:spcBef>
              <a:buAutoNum type="arabicPeriod"/>
            </a:pPr>
            <a:r>
              <a:rPr lang="en-US" sz="6000" dirty="0" smtClean="0">
                <a:solidFill>
                  <a:srgbClr val="146EB4"/>
                </a:solidFill>
                <a:latin typeface="Arial Rounded MT Bold"/>
                <a:cs typeface="Arial Rounded MT Bold"/>
              </a:rPr>
              <a:t>Knowledge-Based CF is best for pre-purchase.</a:t>
            </a:r>
          </a:p>
          <a:p>
            <a:pPr marL="1143000" indent="-1143000">
              <a:spcBef>
                <a:spcPct val="0"/>
              </a:spcBef>
              <a:buAutoNum type="arabicPeriod"/>
            </a:pPr>
            <a:r>
              <a:rPr lang="en-US" sz="6000" dirty="0" smtClean="0">
                <a:solidFill>
                  <a:srgbClr val="146EB4"/>
                </a:solidFill>
                <a:latin typeface="Arial Rounded MT Bold"/>
                <a:cs typeface="Arial Rounded MT Bold"/>
              </a:rPr>
              <a:t>Hybrid methods generally work best</a:t>
            </a:r>
          </a:p>
          <a:p>
            <a:pPr marL="1143000" indent="-1143000">
              <a:spcBef>
                <a:spcPct val="0"/>
              </a:spcBef>
              <a:buAutoNum type="arabicPeriod"/>
            </a:pPr>
            <a:r>
              <a:rPr lang="en-US" sz="6000" dirty="0" smtClean="0">
                <a:solidFill>
                  <a:srgbClr val="146EB4"/>
                </a:solidFill>
                <a:latin typeface="Arial Rounded MT Bold"/>
                <a:cs typeface="Arial Rounded MT Bold"/>
              </a:rPr>
              <a:t>The data is as important as the algorithm</a:t>
            </a:r>
          </a:p>
          <a:p>
            <a:pPr marL="1143000" indent="-1143000">
              <a:spcBef>
                <a:spcPct val="0"/>
              </a:spcBef>
            </a:pPr>
            <a:endParaRPr lang="en-US" sz="6000" dirty="0" smtClean="0">
              <a:solidFill>
                <a:srgbClr val="146EB4"/>
              </a:solidFill>
              <a:latin typeface="Arial Rounded MT Bold"/>
              <a:cs typeface="Arial Rounded MT Bold"/>
            </a:endParaRPr>
          </a:p>
          <a:p>
            <a:pPr>
              <a:spcBef>
                <a:spcPct val="0"/>
              </a:spcBef>
            </a:pPr>
            <a:endParaRPr lang="en-US" sz="6000" dirty="0" smtClean="0">
              <a:solidFill>
                <a:srgbClr val="146EB4"/>
              </a:solidFill>
              <a:latin typeface="Arial Rounded MT Bold"/>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971269"/>
            <a:ext cx="9144000" cy="4881226"/>
          </a:xfrm>
          <a:prstGeom prst="rect">
            <a:avLst/>
          </a:prstGeom>
        </p:spPr>
        <p:txBody>
          <a:bodyPr vert="horz" lIns="91440" tIns="45720" rIns="91440" bIns="45720" rtlCol="0" anchor="ctr">
            <a:normAutofit/>
          </a:bodyPr>
          <a:lstStyle/>
          <a:p>
            <a:pPr algn="ctr">
              <a:spcBef>
                <a:spcPct val="0"/>
              </a:spcBef>
            </a:pPr>
            <a:r>
              <a:rPr lang="en-US" sz="6000" dirty="0" smtClean="0">
                <a:solidFill>
                  <a:srgbClr val="FF9900"/>
                </a:solidFill>
                <a:latin typeface="Arial Rounded MT Bold"/>
                <a:ea typeface="+mj-ea"/>
                <a:cs typeface="Arial Rounded MT Bold"/>
              </a:rPr>
              <a:t>Questions?</a:t>
            </a: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659372"/>
            <a:ext cx="9144000" cy="1098021"/>
          </a:xfrm>
          <a:prstGeom prst="rect">
            <a:avLst/>
          </a:prstGeom>
        </p:spPr>
        <p:txBody>
          <a:bodyPr vert="horz" lIns="91440" tIns="45720" rIns="91440" bIns="45720" rtlCol="0" anchor="ctr">
            <a:normAutofit fontScale="92500"/>
          </a:body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Recommender</a:t>
            </a:r>
            <a:r>
              <a:rPr kumimoji="0" lang="en-US" sz="6000" b="0" i="0" u="none" strike="noStrike" kern="1200" cap="none" spc="0" normalizeH="0" noProof="0" dirty="0" smtClean="0">
                <a:ln>
                  <a:noFill/>
                </a:ln>
                <a:solidFill>
                  <a:srgbClr val="FF9900"/>
                </a:solidFill>
                <a:effectLst/>
                <a:uLnTx/>
                <a:uFillTx/>
                <a:latin typeface="Arial Rounded MT Bold"/>
                <a:ea typeface="+mj-ea"/>
                <a:cs typeface="Arial Rounded MT Bold"/>
              </a:rPr>
              <a:t> </a:t>
            </a: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Systems!</a:t>
            </a:r>
          </a:p>
        </p:txBody>
      </p:sp>
      <p:pic>
        <p:nvPicPr>
          <p:cNvPr id="7" name="Picture 6"/>
          <p:cNvPicPr>
            <a:picLocks noChangeAspect="1"/>
          </p:cNvPicPr>
          <p:nvPr/>
        </p:nvPicPr>
        <p:blipFill>
          <a:blip r:embed="rId2"/>
          <a:srcRect l="37622" b="89615"/>
          <a:stretch>
            <a:fillRect/>
          </a:stretch>
        </p:blipFill>
        <p:spPr>
          <a:xfrm>
            <a:off x="6763175" y="3932019"/>
            <a:ext cx="654288" cy="519186"/>
          </a:xfrm>
          <a:prstGeom prst="rect">
            <a:avLst/>
          </a:prstGeom>
        </p:spPr>
      </p:pic>
      <p:grpSp>
        <p:nvGrpSpPr>
          <p:cNvPr id="14" name="Group 13"/>
          <p:cNvGrpSpPr/>
          <p:nvPr/>
        </p:nvGrpSpPr>
        <p:grpSpPr>
          <a:xfrm>
            <a:off x="0" y="2045291"/>
            <a:ext cx="9144000" cy="4426827"/>
            <a:chOff x="0" y="2431173"/>
            <a:chExt cx="9144000" cy="4426827"/>
          </a:xfrm>
        </p:grpSpPr>
        <p:pic>
          <p:nvPicPr>
            <p:cNvPr id="12" name="Picture 11" descr="Screen Shot 2012-10-24 at 9.55.16 PM.png"/>
            <p:cNvPicPr>
              <a:picLocks noChangeAspect="1"/>
            </p:cNvPicPr>
            <p:nvPr/>
          </p:nvPicPr>
          <p:blipFill>
            <a:blip r:embed="rId3"/>
            <a:srcRect l="6840" t="44991" r="5855" b="12137"/>
            <a:stretch>
              <a:fillRect/>
            </a:stretch>
          </p:blipFill>
          <p:spPr>
            <a:xfrm>
              <a:off x="0" y="2431173"/>
              <a:ext cx="9144000" cy="3007758"/>
            </a:xfrm>
            <a:prstGeom prst="rect">
              <a:avLst/>
            </a:prstGeom>
          </p:spPr>
        </p:pic>
        <p:pic>
          <p:nvPicPr>
            <p:cNvPr id="13" name="Picture 12"/>
            <p:cNvPicPr>
              <a:picLocks noChangeAspect="1"/>
            </p:cNvPicPr>
            <p:nvPr/>
          </p:nvPicPr>
          <p:blipFill>
            <a:blip r:embed="rId4"/>
            <a:stretch>
              <a:fillRect/>
            </a:stretch>
          </p:blipFill>
          <p:spPr>
            <a:xfrm>
              <a:off x="3266096" y="5438932"/>
              <a:ext cx="2558353" cy="1419068"/>
            </a:xfrm>
            <a:prstGeom prst="rect">
              <a:avLst/>
            </a:prstGeom>
          </p:spPr>
        </p:pic>
      </p:grpSp>
      <p:grpSp>
        <p:nvGrpSpPr>
          <p:cNvPr id="21" name="Group 20"/>
          <p:cNvGrpSpPr/>
          <p:nvPr/>
        </p:nvGrpSpPr>
        <p:grpSpPr>
          <a:xfrm>
            <a:off x="0" y="2135086"/>
            <a:ext cx="9144000" cy="4091120"/>
            <a:chOff x="0" y="2431173"/>
            <a:chExt cx="9144000" cy="4091120"/>
          </a:xfrm>
        </p:grpSpPr>
        <p:pic>
          <p:nvPicPr>
            <p:cNvPr id="17" name="Picture 16"/>
            <p:cNvPicPr>
              <a:picLocks noChangeAspect="1"/>
            </p:cNvPicPr>
            <p:nvPr/>
          </p:nvPicPr>
          <p:blipFill>
            <a:blip r:embed="rId5"/>
            <a:srcRect b="79566"/>
            <a:stretch>
              <a:fillRect/>
            </a:stretch>
          </p:blipFill>
          <p:spPr>
            <a:xfrm>
              <a:off x="0" y="2431173"/>
              <a:ext cx="9144000" cy="889919"/>
            </a:xfrm>
            <a:prstGeom prst="rect">
              <a:avLst/>
            </a:prstGeom>
          </p:spPr>
        </p:pic>
        <p:pic>
          <p:nvPicPr>
            <p:cNvPr id="18" name="Picture 17"/>
            <p:cNvPicPr>
              <a:picLocks noChangeAspect="1"/>
            </p:cNvPicPr>
            <p:nvPr/>
          </p:nvPicPr>
          <p:blipFill>
            <a:blip r:embed="rId5"/>
            <a:srcRect t="45640"/>
            <a:stretch>
              <a:fillRect/>
            </a:stretch>
          </p:blipFill>
          <p:spPr>
            <a:xfrm>
              <a:off x="0" y="3307862"/>
              <a:ext cx="9144000" cy="2130266"/>
            </a:xfrm>
            <a:prstGeom prst="rect">
              <a:avLst/>
            </a:prstGeom>
          </p:spPr>
        </p:pic>
        <p:pic>
          <p:nvPicPr>
            <p:cNvPr id="20" name="Picture 19"/>
            <p:cNvPicPr>
              <a:picLocks noChangeAspect="1"/>
            </p:cNvPicPr>
            <p:nvPr/>
          </p:nvPicPr>
          <p:blipFill>
            <a:blip r:embed="rId6"/>
            <a:srcRect l="5000" t="17749" r="2819" b="12688"/>
            <a:stretch>
              <a:fillRect/>
            </a:stretch>
          </p:blipFill>
          <p:spPr>
            <a:xfrm>
              <a:off x="3014764" y="5669965"/>
              <a:ext cx="3001867" cy="852328"/>
            </a:xfrm>
            <a:prstGeom prst="rect">
              <a:avLst/>
            </a:prstGeom>
          </p:spPr>
        </p:pic>
      </p:grpSp>
      <p:grpSp>
        <p:nvGrpSpPr>
          <p:cNvPr id="24" name="Group 23"/>
          <p:cNvGrpSpPr/>
          <p:nvPr/>
        </p:nvGrpSpPr>
        <p:grpSpPr>
          <a:xfrm>
            <a:off x="1" y="2032475"/>
            <a:ext cx="9144000" cy="4236650"/>
            <a:chOff x="0" y="2332880"/>
            <a:chExt cx="8223507" cy="4236650"/>
          </a:xfrm>
        </p:grpSpPr>
        <p:grpSp>
          <p:nvGrpSpPr>
            <p:cNvPr id="15" name="Group 14"/>
            <p:cNvGrpSpPr/>
            <p:nvPr/>
          </p:nvGrpSpPr>
          <p:grpSpPr>
            <a:xfrm>
              <a:off x="0" y="2332880"/>
              <a:ext cx="8223507" cy="4236650"/>
              <a:chOff x="449020" y="2431173"/>
              <a:chExt cx="8223507" cy="4236650"/>
            </a:xfrm>
          </p:grpSpPr>
          <p:grpSp>
            <p:nvGrpSpPr>
              <p:cNvPr id="8" name="Group 7"/>
              <p:cNvGrpSpPr/>
              <p:nvPr/>
            </p:nvGrpSpPr>
            <p:grpSpPr>
              <a:xfrm>
                <a:off x="449020" y="2431173"/>
                <a:ext cx="8223507" cy="3007759"/>
                <a:chOff x="211652" y="2565898"/>
                <a:chExt cx="7599378" cy="2539883"/>
              </a:xfrm>
            </p:grpSpPr>
            <p:pic>
              <p:nvPicPr>
                <p:cNvPr id="5" name="Picture 4" descr="Screen Shot 2012-10-24 at 9.06.01 PM.png"/>
                <p:cNvPicPr>
                  <a:picLocks noChangeAspect="1"/>
                </p:cNvPicPr>
                <p:nvPr/>
              </p:nvPicPr>
              <p:blipFill>
                <a:blip r:embed="rId7"/>
                <a:srcRect t="42074" r="47606" b="26053"/>
                <a:stretch>
                  <a:fillRect/>
                </a:stretch>
              </p:blipFill>
              <p:spPr>
                <a:xfrm>
                  <a:off x="211652" y="2565898"/>
                  <a:ext cx="6680246" cy="2539882"/>
                </a:xfrm>
                <a:prstGeom prst="rect">
                  <a:avLst/>
                </a:prstGeom>
              </p:spPr>
            </p:pic>
            <p:pic>
              <p:nvPicPr>
                <p:cNvPr id="6" name="Picture 5" descr="Screen Shot 2012-10-24 at 9.06.01 PM.png"/>
                <p:cNvPicPr>
                  <a:picLocks noChangeAspect="1"/>
                </p:cNvPicPr>
                <p:nvPr/>
              </p:nvPicPr>
              <p:blipFill>
                <a:blip r:embed="rId7"/>
                <a:srcRect l="92756" t="42074" b="26053"/>
                <a:stretch>
                  <a:fillRect/>
                </a:stretch>
              </p:blipFill>
              <p:spPr>
                <a:xfrm>
                  <a:off x="6885055" y="2565899"/>
                  <a:ext cx="925975" cy="2539882"/>
                </a:xfrm>
                <a:prstGeom prst="rect">
                  <a:avLst/>
                </a:prstGeom>
              </p:spPr>
            </p:pic>
          </p:grpSp>
          <p:pic>
            <p:nvPicPr>
              <p:cNvPr id="10" name="Picture 9"/>
              <p:cNvPicPr>
                <a:picLocks noChangeAspect="1"/>
              </p:cNvPicPr>
              <p:nvPr/>
            </p:nvPicPr>
            <p:blipFill>
              <a:blip r:embed="rId8"/>
              <a:srcRect t="31772" b="33497"/>
              <a:stretch>
                <a:fillRect/>
              </a:stretch>
            </p:blipFill>
            <p:spPr>
              <a:xfrm>
                <a:off x="2729710" y="5438932"/>
                <a:ext cx="3538254" cy="1228891"/>
              </a:xfrm>
              <a:prstGeom prst="rect">
                <a:avLst/>
              </a:prstGeom>
            </p:spPr>
          </p:pic>
        </p:grpSp>
        <p:pic>
          <p:nvPicPr>
            <p:cNvPr id="22" name="Picture 21"/>
            <p:cNvPicPr>
              <a:picLocks noChangeAspect="1"/>
            </p:cNvPicPr>
            <p:nvPr/>
          </p:nvPicPr>
          <p:blipFill>
            <a:blip r:embed="rId2"/>
            <a:srcRect l="54946" t="17312" r="38954" b="59083"/>
            <a:stretch>
              <a:fillRect/>
            </a:stretch>
          </p:blipFill>
          <p:spPr>
            <a:xfrm>
              <a:off x="7221483" y="3578924"/>
              <a:ext cx="551247" cy="1180146"/>
            </a:xfrm>
            <a:prstGeom prst="rect">
              <a:avLst/>
            </a:prstGeom>
          </p:spPr>
        </p:pic>
      </p:grpSp>
      <p:grpSp>
        <p:nvGrpSpPr>
          <p:cNvPr id="35" name="Group 34"/>
          <p:cNvGrpSpPr/>
          <p:nvPr/>
        </p:nvGrpSpPr>
        <p:grpSpPr>
          <a:xfrm>
            <a:off x="64148" y="2032475"/>
            <a:ext cx="9079851" cy="4528634"/>
            <a:chOff x="64148" y="2032475"/>
            <a:chExt cx="9079851" cy="4528634"/>
          </a:xfrm>
        </p:grpSpPr>
        <p:pic>
          <p:nvPicPr>
            <p:cNvPr id="25" name="Picture 24" descr="Screen Shot 2012-10-24 at 11.27.36 PM.png"/>
            <p:cNvPicPr>
              <a:picLocks noChangeAspect="1"/>
            </p:cNvPicPr>
            <p:nvPr/>
          </p:nvPicPr>
          <p:blipFill>
            <a:blip r:embed="rId9">
              <a:alphaModFix amt="92000"/>
            </a:blip>
            <a:srcRect l="35718" t="20750" b="44010"/>
            <a:stretch>
              <a:fillRect/>
            </a:stretch>
          </p:blipFill>
          <p:spPr>
            <a:xfrm>
              <a:off x="64148" y="2032475"/>
              <a:ext cx="9079851" cy="2923948"/>
            </a:xfrm>
            <a:prstGeom prst="rect">
              <a:avLst/>
            </a:prstGeom>
          </p:spPr>
        </p:pic>
        <p:sp>
          <p:nvSpPr>
            <p:cNvPr id="33" name="Freeform 32"/>
            <p:cNvSpPr/>
            <p:nvPr/>
          </p:nvSpPr>
          <p:spPr>
            <a:xfrm>
              <a:off x="4707905" y="2565537"/>
              <a:ext cx="862833" cy="487452"/>
            </a:xfrm>
            <a:custGeom>
              <a:avLst/>
              <a:gdLst>
                <a:gd name="connsiteX0" fmla="*/ 693181 w 862833"/>
                <a:gd name="connsiteY0" fmla="*/ 76966 h 487452"/>
                <a:gd name="connsiteX1" fmla="*/ 500743 w 862833"/>
                <a:gd name="connsiteY1" fmla="*/ 25655 h 487452"/>
                <a:gd name="connsiteX2" fmla="*/ 462256 w 862833"/>
                <a:gd name="connsiteY2" fmla="*/ 12827 h 487452"/>
                <a:gd name="connsiteX3" fmla="*/ 423768 w 862833"/>
                <a:gd name="connsiteY3" fmla="*/ 0 h 487452"/>
                <a:gd name="connsiteX4" fmla="*/ 321135 w 862833"/>
                <a:gd name="connsiteY4" fmla="*/ 12827 h 487452"/>
                <a:gd name="connsiteX5" fmla="*/ 269818 w 862833"/>
                <a:gd name="connsiteY5" fmla="*/ 25655 h 487452"/>
                <a:gd name="connsiteX6" fmla="*/ 128697 w 862833"/>
                <a:gd name="connsiteY6" fmla="*/ 51310 h 487452"/>
                <a:gd name="connsiteX7" fmla="*/ 90209 w 862833"/>
                <a:gd name="connsiteY7" fmla="*/ 76966 h 487452"/>
                <a:gd name="connsiteX8" fmla="*/ 38893 w 862833"/>
                <a:gd name="connsiteY8" fmla="*/ 141104 h 487452"/>
                <a:gd name="connsiteX9" fmla="*/ 13234 w 862833"/>
                <a:gd name="connsiteY9" fmla="*/ 218070 h 487452"/>
                <a:gd name="connsiteX10" fmla="*/ 405 w 862833"/>
                <a:gd name="connsiteY10" fmla="*/ 256553 h 487452"/>
                <a:gd name="connsiteX11" fmla="*/ 13234 w 862833"/>
                <a:gd name="connsiteY11" fmla="*/ 372002 h 487452"/>
                <a:gd name="connsiteX12" fmla="*/ 51722 w 862833"/>
                <a:gd name="connsiteY12" fmla="*/ 397658 h 487452"/>
                <a:gd name="connsiteX13" fmla="*/ 103039 w 862833"/>
                <a:gd name="connsiteY13" fmla="*/ 448968 h 487452"/>
                <a:gd name="connsiteX14" fmla="*/ 128697 w 862833"/>
                <a:gd name="connsiteY14" fmla="*/ 474624 h 487452"/>
                <a:gd name="connsiteX15" fmla="*/ 167184 w 862833"/>
                <a:gd name="connsiteY15" fmla="*/ 487452 h 487452"/>
                <a:gd name="connsiteX16" fmla="*/ 731668 w 862833"/>
                <a:gd name="connsiteY16" fmla="*/ 474624 h 487452"/>
                <a:gd name="connsiteX17" fmla="*/ 795814 w 862833"/>
                <a:gd name="connsiteY17" fmla="*/ 436141 h 487452"/>
                <a:gd name="connsiteX18" fmla="*/ 821473 w 862833"/>
                <a:gd name="connsiteY18" fmla="*/ 410485 h 487452"/>
                <a:gd name="connsiteX19" fmla="*/ 834302 w 862833"/>
                <a:gd name="connsiteY19" fmla="*/ 372002 h 487452"/>
                <a:gd name="connsiteX20" fmla="*/ 859960 w 862833"/>
                <a:gd name="connsiteY20" fmla="*/ 333519 h 487452"/>
                <a:gd name="connsiteX21" fmla="*/ 847131 w 862833"/>
                <a:gd name="connsiteY21" fmla="*/ 256553 h 487452"/>
                <a:gd name="connsiteX22" fmla="*/ 770156 w 862833"/>
                <a:gd name="connsiteY22" fmla="*/ 192415 h 487452"/>
                <a:gd name="connsiteX23" fmla="*/ 731668 w 862833"/>
                <a:gd name="connsiteY23" fmla="*/ 128276 h 487452"/>
                <a:gd name="connsiteX24" fmla="*/ 667523 w 862833"/>
                <a:gd name="connsiteY24" fmla="*/ 64138 h 487452"/>
                <a:gd name="connsiteX25" fmla="*/ 616206 w 862833"/>
                <a:gd name="connsiteY25" fmla="*/ 51310 h 487452"/>
                <a:gd name="connsiteX26" fmla="*/ 552060 w 862833"/>
                <a:gd name="connsiteY26" fmla="*/ 38483 h 487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62833" h="487452">
                  <a:moveTo>
                    <a:pt x="693181" y="76966"/>
                  </a:moveTo>
                  <a:cubicBezTo>
                    <a:pt x="551325" y="45445"/>
                    <a:pt x="615116" y="63775"/>
                    <a:pt x="500743" y="25655"/>
                  </a:cubicBezTo>
                  <a:lnTo>
                    <a:pt x="462256" y="12827"/>
                  </a:lnTo>
                  <a:lnTo>
                    <a:pt x="423768" y="0"/>
                  </a:lnTo>
                  <a:cubicBezTo>
                    <a:pt x="389557" y="4276"/>
                    <a:pt x="355143" y="7160"/>
                    <a:pt x="321135" y="12827"/>
                  </a:cubicBezTo>
                  <a:cubicBezTo>
                    <a:pt x="303743" y="15725"/>
                    <a:pt x="287166" y="22501"/>
                    <a:pt x="269818" y="25655"/>
                  </a:cubicBezTo>
                  <a:cubicBezTo>
                    <a:pt x="101250" y="56301"/>
                    <a:pt x="245099" y="22215"/>
                    <a:pt x="128697" y="51310"/>
                  </a:cubicBezTo>
                  <a:cubicBezTo>
                    <a:pt x="115868" y="59862"/>
                    <a:pt x="99841" y="64927"/>
                    <a:pt x="90209" y="76966"/>
                  </a:cubicBezTo>
                  <a:cubicBezTo>
                    <a:pt x="19388" y="165482"/>
                    <a:pt x="149196" y="67577"/>
                    <a:pt x="38893" y="141104"/>
                  </a:cubicBezTo>
                  <a:lnTo>
                    <a:pt x="13234" y="218070"/>
                  </a:lnTo>
                  <a:lnTo>
                    <a:pt x="405" y="256553"/>
                  </a:lnTo>
                  <a:cubicBezTo>
                    <a:pt x="4681" y="295036"/>
                    <a:pt x="0" y="335614"/>
                    <a:pt x="13234" y="372002"/>
                  </a:cubicBezTo>
                  <a:cubicBezTo>
                    <a:pt x="18504" y="386492"/>
                    <a:pt x="42090" y="385619"/>
                    <a:pt x="51722" y="397658"/>
                  </a:cubicBezTo>
                  <a:cubicBezTo>
                    <a:pt x="101484" y="459853"/>
                    <a:pt x="19064" y="420981"/>
                    <a:pt x="103039" y="448968"/>
                  </a:cubicBezTo>
                  <a:cubicBezTo>
                    <a:pt x="111592" y="457520"/>
                    <a:pt x="118326" y="468402"/>
                    <a:pt x="128697" y="474624"/>
                  </a:cubicBezTo>
                  <a:cubicBezTo>
                    <a:pt x="140293" y="481581"/>
                    <a:pt x="153661" y="487452"/>
                    <a:pt x="167184" y="487452"/>
                  </a:cubicBezTo>
                  <a:cubicBezTo>
                    <a:pt x="355394" y="487452"/>
                    <a:pt x="543507" y="478900"/>
                    <a:pt x="731668" y="474624"/>
                  </a:cubicBezTo>
                  <a:cubicBezTo>
                    <a:pt x="796682" y="409618"/>
                    <a:pt x="712543" y="486097"/>
                    <a:pt x="795814" y="436141"/>
                  </a:cubicBezTo>
                  <a:cubicBezTo>
                    <a:pt x="806186" y="429919"/>
                    <a:pt x="812920" y="419037"/>
                    <a:pt x="821473" y="410485"/>
                  </a:cubicBezTo>
                  <a:cubicBezTo>
                    <a:pt x="825749" y="397657"/>
                    <a:pt x="828254" y="384096"/>
                    <a:pt x="834302" y="372002"/>
                  </a:cubicBezTo>
                  <a:cubicBezTo>
                    <a:pt x="841197" y="358213"/>
                    <a:pt x="858257" y="348842"/>
                    <a:pt x="859960" y="333519"/>
                  </a:cubicBezTo>
                  <a:cubicBezTo>
                    <a:pt x="862833" y="307669"/>
                    <a:pt x="857695" y="280320"/>
                    <a:pt x="847131" y="256553"/>
                  </a:cubicBezTo>
                  <a:cubicBezTo>
                    <a:pt x="836732" y="233159"/>
                    <a:pt x="790602" y="206044"/>
                    <a:pt x="770156" y="192415"/>
                  </a:cubicBezTo>
                  <a:cubicBezTo>
                    <a:pt x="733815" y="83403"/>
                    <a:pt x="784499" y="216316"/>
                    <a:pt x="731668" y="128276"/>
                  </a:cubicBezTo>
                  <a:cubicBezTo>
                    <a:pt x="697643" y="71574"/>
                    <a:pt x="752357" y="95947"/>
                    <a:pt x="667523" y="64138"/>
                  </a:cubicBezTo>
                  <a:cubicBezTo>
                    <a:pt x="651013" y="57948"/>
                    <a:pt x="633418" y="55134"/>
                    <a:pt x="616206" y="51310"/>
                  </a:cubicBezTo>
                  <a:cubicBezTo>
                    <a:pt x="594920" y="46580"/>
                    <a:pt x="552060" y="38483"/>
                    <a:pt x="552060" y="38483"/>
                  </a:cubicBezTo>
                </a:path>
              </a:pathLst>
            </a:custGeom>
            <a:ln w="76200" cap="flat" cmpd="sng" algn="ctr">
              <a:solidFill>
                <a:srgbClr val="FF0000"/>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pic>
          <p:nvPicPr>
            <p:cNvPr id="34" name="Picture 33"/>
            <p:cNvPicPr>
              <a:picLocks noChangeAspect="1"/>
            </p:cNvPicPr>
            <p:nvPr/>
          </p:nvPicPr>
          <p:blipFill>
            <a:blip r:embed="rId10"/>
            <a:srcRect t="17094" b="23818"/>
            <a:stretch>
              <a:fillRect/>
            </a:stretch>
          </p:blipFill>
          <p:spPr>
            <a:xfrm>
              <a:off x="2807520" y="5142041"/>
              <a:ext cx="3602419" cy="1419068"/>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2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980621"/>
            <a:ext cx="9144000" cy="3471144"/>
          </a:xfrm>
          <a:prstGeom prst="rect">
            <a:avLst/>
          </a:prstGeom>
        </p:spPr>
        <p:txBody>
          <a:bodyPr vert="horz" lIns="91440" tIns="45720" rIns="91440" bIns="45720" rtlCol="0" anchor="ctr">
            <a:normAutofit/>
          </a:bodyPr>
          <a:lstStyle/>
          <a:p>
            <a:pPr>
              <a:spcBef>
                <a:spcPct val="0"/>
              </a:spcBef>
            </a:pPr>
            <a:r>
              <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rPr>
              <a:t>Method #1: </a:t>
            </a:r>
          </a:p>
          <a:p>
            <a:pPr>
              <a:spcBef>
                <a:spcPct val="0"/>
              </a:spcBef>
            </a:pPr>
            <a:r>
              <a:rPr lang="en-US" sz="6000" dirty="0" smtClean="0">
                <a:solidFill>
                  <a:srgbClr val="146EB4"/>
                </a:solidFill>
                <a:latin typeface="Arial Rounded MT Bold"/>
                <a:cs typeface="Arial Rounded MT Bold"/>
              </a:rPr>
              <a:t>Memory-Based Collaborative Filtering</a:t>
            </a: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a:p>
            <a:pPr marL="0" marR="0" lvl="0" indent="0" defTabSz="457200" rtl="0" eaLnBrk="1" fontAlgn="auto" latinLnBrk="0" hangingPunct="1">
              <a:lnSpc>
                <a:spcPct val="100000"/>
              </a:lnSpc>
              <a:spcBef>
                <a:spcPct val="0"/>
              </a:spcBef>
              <a:spcAft>
                <a:spcPts val="0"/>
              </a:spcAft>
              <a:buClrTx/>
              <a:buSzTx/>
              <a:buFontTx/>
              <a:buNone/>
              <a:tabLst/>
              <a:defRPr/>
            </a:pPr>
            <a:endParaRPr kumimoji="0" lang="en-US" sz="6000" b="0" i="0" u="none" strike="noStrike" kern="1200" cap="none" spc="0" normalizeH="0" baseline="0" noProof="0" dirty="0" smtClean="0">
              <a:ln>
                <a:noFill/>
              </a:ln>
              <a:solidFill>
                <a:srgbClr val="FF9900"/>
              </a:solidFill>
              <a:effectLst/>
              <a:uLnTx/>
              <a:uFillTx/>
              <a:latin typeface="Arial Rounded MT Bold"/>
              <a:ea typeface="+mj-ea"/>
              <a:cs typeface="Arial Rounded MT Bold"/>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p:cNvGrpSpPr/>
          <p:nvPr/>
        </p:nvGrpSpPr>
        <p:grpSpPr>
          <a:xfrm>
            <a:off x="679948" y="652412"/>
            <a:ext cx="7440926" cy="5645982"/>
            <a:chOff x="1556012" y="588272"/>
            <a:chExt cx="5967552" cy="4671081"/>
          </a:xfrm>
        </p:grpSpPr>
        <p:pic>
          <p:nvPicPr>
            <p:cNvPr id="6" name="Picture 5"/>
            <p:cNvPicPr>
              <a:picLocks noChangeAspect="1"/>
            </p:cNvPicPr>
            <p:nvPr/>
          </p:nvPicPr>
          <p:blipFill>
            <a:blip r:embed="rId3"/>
            <a:stretch>
              <a:fillRect/>
            </a:stretch>
          </p:blipFill>
          <p:spPr>
            <a:xfrm>
              <a:off x="1556012" y="1280985"/>
              <a:ext cx="5967552" cy="3978368"/>
            </a:xfrm>
            <a:prstGeom prst="rect">
              <a:avLst/>
            </a:prstGeom>
          </p:spPr>
        </p:pic>
        <p:sp>
          <p:nvSpPr>
            <p:cNvPr id="4" name="Subtitle 2"/>
            <p:cNvSpPr txBox="1">
              <a:spLocks/>
            </p:cNvSpPr>
            <p:nvPr/>
          </p:nvSpPr>
          <p:spPr>
            <a:xfrm>
              <a:off x="2155303"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A</a:t>
              </a:r>
            </a:p>
          </p:txBody>
        </p:sp>
        <p:sp>
          <p:nvSpPr>
            <p:cNvPr id="7" name="Subtitle 2"/>
            <p:cNvSpPr txBox="1">
              <a:spLocks/>
            </p:cNvSpPr>
            <p:nvPr/>
          </p:nvSpPr>
          <p:spPr>
            <a:xfrm>
              <a:off x="3297100"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dirty="0">
                  <a:solidFill>
                    <a:srgbClr val="146EB4"/>
                  </a:solidFill>
                  <a:latin typeface="Arial Rounded MT Bold"/>
                  <a:cs typeface="Arial Rounded MT Bold"/>
                </a:rPr>
                <a:t>B</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8" name="Subtitle 2"/>
            <p:cNvSpPr txBox="1">
              <a:spLocks/>
            </p:cNvSpPr>
            <p:nvPr/>
          </p:nvSpPr>
          <p:spPr>
            <a:xfrm>
              <a:off x="4437347"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C</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9" name="Subtitle 2"/>
            <p:cNvSpPr txBox="1">
              <a:spLocks/>
            </p:cNvSpPr>
            <p:nvPr/>
          </p:nvSpPr>
          <p:spPr>
            <a:xfrm>
              <a:off x="5604803"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D</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
          <p:nvSpPr>
            <p:cNvPr id="10" name="Subtitle 2"/>
            <p:cNvSpPr txBox="1">
              <a:spLocks/>
            </p:cNvSpPr>
            <p:nvPr/>
          </p:nvSpPr>
          <p:spPr>
            <a:xfrm>
              <a:off x="6760226" y="588272"/>
              <a:ext cx="551655" cy="69271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E</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grpSp>
      <p:cxnSp>
        <p:nvCxnSpPr>
          <p:cNvPr id="13" name="Straight Arrow Connector 12"/>
          <p:cNvCxnSpPr/>
          <p:nvPr/>
        </p:nvCxnSpPr>
        <p:spPr>
          <a:xfrm rot="5400000">
            <a:off x="1932295" y="3122055"/>
            <a:ext cx="1462350" cy="1247258"/>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rot="5400000">
            <a:off x="3798226" y="3566773"/>
            <a:ext cx="1333223" cy="461292"/>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rot="16200000" flipH="1">
            <a:off x="2905874" y="3601834"/>
            <a:ext cx="1091088" cy="174690"/>
          </a:xfrm>
          <a:prstGeom prst="straightConnector1">
            <a:avLst/>
          </a:prstGeom>
          <a:ln w="7620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rot="10800000" flipV="1">
            <a:off x="2115059" y="3130805"/>
            <a:ext cx="2323838" cy="1835091"/>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rot="5400000">
            <a:off x="6799987" y="3835895"/>
            <a:ext cx="1576953" cy="166777"/>
          </a:xfrm>
          <a:prstGeom prst="straightConnector1">
            <a:avLst/>
          </a:prstGeom>
          <a:ln w="762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srcRect l="50332" t="65385" r="24957"/>
          <a:stretch>
            <a:fillRect/>
          </a:stretch>
        </p:blipFill>
        <p:spPr>
          <a:xfrm>
            <a:off x="5914930" y="3381073"/>
            <a:ext cx="1204069" cy="1089985"/>
          </a:xfrm>
          <a:prstGeom prst="rect">
            <a:avLst/>
          </a:prstGeom>
        </p:spPr>
      </p:pic>
      <p:pic>
        <p:nvPicPr>
          <p:cNvPr id="40" name="Picture 39"/>
          <p:cNvPicPr>
            <a:picLocks noChangeAspect="1"/>
          </p:cNvPicPr>
          <p:nvPr/>
        </p:nvPicPr>
        <p:blipFill>
          <a:blip r:embed="rId3"/>
          <a:srcRect l="77586" t="65855"/>
          <a:stretch>
            <a:fillRect/>
          </a:stretch>
        </p:blipFill>
        <p:spPr>
          <a:xfrm>
            <a:off x="5987892" y="4374240"/>
            <a:ext cx="1329023" cy="1308424"/>
          </a:xfrm>
          <a:prstGeom prst="rect">
            <a:avLst/>
          </a:prstGeom>
        </p:spPr>
      </p:pic>
      <p:grpSp>
        <p:nvGrpSpPr>
          <p:cNvPr id="56" name="Group 55"/>
          <p:cNvGrpSpPr/>
          <p:nvPr/>
        </p:nvGrpSpPr>
        <p:grpSpPr>
          <a:xfrm>
            <a:off x="5714545" y="1695708"/>
            <a:ext cx="1606382" cy="1685366"/>
            <a:chOff x="4227626" y="3153335"/>
            <a:chExt cx="2403178" cy="2579874"/>
          </a:xfrm>
        </p:grpSpPr>
        <p:pic>
          <p:nvPicPr>
            <p:cNvPr id="15" name="Picture 14"/>
            <p:cNvPicPr>
              <a:picLocks noChangeAspect="1"/>
            </p:cNvPicPr>
            <p:nvPr/>
          </p:nvPicPr>
          <p:blipFill>
            <a:blip r:embed="rId3"/>
            <a:srcRect l="33272" t="55216" r="49668"/>
            <a:stretch>
              <a:fillRect/>
            </a:stretch>
          </p:blipFill>
          <p:spPr>
            <a:xfrm>
              <a:off x="4844378" y="3579689"/>
              <a:ext cx="1269372" cy="2153520"/>
            </a:xfrm>
            <a:prstGeom prst="rect">
              <a:avLst/>
            </a:prstGeom>
          </p:spPr>
        </p:pic>
        <p:pic>
          <p:nvPicPr>
            <p:cNvPr id="53" name="Picture 52"/>
            <p:cNvPicPr>
              <a:picLocks noChangeAspect="1"/>
            </p:cNvPicPr>
            <p:nvPr/>
          </p:nvPicPr>
          <p:blipFill>
            <a:blip r:embed="rId4"/>
            <a:srcRect l="90544" b="83458"/>
            <a:stretch>
              <a:fillRect/>
            </a:stretch>
          </p:blipFill>
          <p:spPr>
            <a:xfrm>
              <a:off x="4227626" y="3166163"/>
              <a:ext cx="854502" cy="827051"/>
            </a:xfrm>
            <a:prstGeom prst="rect">
              <a:avLst/>
            </a:prstGeom>
          </p:spPr>
        </p:pic>
        <p:pic>
          <p:nvPicPr>
            <p:cNvPr id="54" name="Picture 53"/>
            <p:cNvPicPr>
              <a:picLocks noChangeAspect="1"/>
            </p:cNvPicPr>
            <p:nvPr/>
          </p:nvPicPr>
          <p:blipFill>
            <a:blip r:embed="rId4"/>
            <a:srcRect l="90544" b="83458"/>
            <a:stretch>
              <a:fillRect/>
            </a:stretch>
          </p:blipFill>
          <p:spPr>
            <a:xfrm>
              <a:off x="5776302" y="3153335"/>
              <a:ext cx="854502" cy="827051"/>
            </a:xfrm>
            <a:prstGeom prst="rect">
              <a:avLst/>
            </a:prstGeom>
          </p:spPr>
        </p:pic>
        <p:pic>
          <p:nvPicPr>
            <p:cNvPr id="55" name="Picture 54"/>
            <p:cNvPicPr>
              <a:picLocks noChangeAspect="1"/>
            </p:cNvPicPr>
            <p:nvPr/>
          </p:nvPicPr>
          <p:blipFill>
            <a:blip r:embed="rId4"/>
            <a:srcRect l="90544" b="83458"/>
            <a:stretch>
              <a:fillRect/>
            </a:stretch>
          </p:blipFill>
          <p:spPr>
            <a:xfrm>
              <a:off x="4469829" y="3472500"/>
              <a:ext cx="854502" cy="261126"/>
            </a:xfrm>
            <a:prstGeom prst="rect">
              <a:avLst/>
            </a:prstGeom>
          </p:spPr>
        </p:pic>
      </p:grpSp>
      <p:grpSp>
        <p:nvGrpSpPr>
          <p:cNvPr id="65" name="Group 64"/>
          <p:cNvGrpSpPr/>
          <p:nvPr/>
        </p:nvGrpSpPr>
        <p:grpSpPr>
          <a:xfrm>
            <a:off x="1366241" y="2395436"/>
            <a:ext cx="1257260" cy="2154128"/>
            <a:chOff x="1180285" y="1489701"/>
            <a:chExt cx="1257260" cy="2154128"/>
          </a:xfrm>
        </p:grpSpPr>
        <p:pic>
          <p:nvPicPr>
            <p:cNvPr id="58" name="Picture 57"/>
            <p:cNvPicPr>
              <a:picLocks noChangeAspect="1"/>
            </p:cNvPicPr>
            <p:nvPr/>
          </p:nvPicPr>
          <p:blipFill>
            <a:blip r:embed="rId3"/>
            <a:srcRect l="6724" r="79268" b="65404"/>
            <a:stretch>
              <a:fillRect/>
            </a:stretch>
          </p:blipFill>
          <p:spPr>
            <a:xfrm>
              <a:off x="1180285" y="1489701"/>
              <a:ext cx="1042342" cy="1663634"/>
            </a:xfrm>
            <a:prstGeom prst="rect">
              <a:avLst/>
            </a:prstGeom>
          </p:spPr>
        </p:pic>
        <p:pic>
          <p:nvPicPr>
            <p:cNvPr id="64" name="Picture 63"/>
            <p:cNvPicPr>
              <a:picLocks noChangeAspect="1"/>
            </p:cNvPicPr>
            <p:nvPr/>
          </p:nvPicPr>
          <p:blipFill>
            <a:blip r:embed="rId4"/>
            <a:srcRect l="59922" r="26634" b="88042"/>
            <a:stretch>
              <a:fillRect/>
            </a:stretch>
          </p:blipFill>
          <p:spPr>
            <a:xfrm>
              <a:off x="1222672" y="3045987"/>
              <a:ext cx="1214873" cy="597842"/>
            </a:xfrm>
            <a:prstGeom prst="rect">
              <a:avLst/>
            </a:prstGeom>
          </p:spPr>
        </p:pic>
      </p:grpSp>
      <p:sp>
        <p:nvSpPr>
          <p:cNvPr id="69" name="Subtitle 2"/>
          <p:cNvSpPr txBox="1">
            <a:spLocks/>
          </p:cNvSpPr>
          <p:nvPr/>
        </p:nvSpPr>
        <p:spPr>
          <a:xfrm>
            <a:off x="2623501" y="2595322"/>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US" sz="6600" b="0" i="0" u="none" strike="noStrike" kern="1200" cap="none" spc="0" normalizeH="0" baseline="0" noProof="0" dirty="0" smtClean="0">
                <a:ln>
                  <a:noFill/>
                </a:ln>
                <a:solidFill>
                  <a:srgbClr val="146EB4"/>
                </a:solidFill>
                <a:effectLst/>
                <a:uLnTx/>
                <a:uFillTx/>
                <a:latin typeface="Arial Rounded MT Bold"/>
                <a:ea typeface="+mn-ea"/>
                <a:cs typeface="Arial Rounded MT Bold"/>
              </a:rPr>
              <a:t>=</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cxnSp>
        <p:nvCxnSpPr>
          <p:cNvPr id="71" name="Straight Connector 70"/>
          <p:cNvCxnSpPr/>
          <p:nvPr/>
        </p:nvCxnSpPr>
        <p:spPr>
          <a:xfrm rot="5400000">
            <a:off x="1419394" y="3146224"/>
            <a:ext cx="4371087" cy="14419"/>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4" name="Straight Connector 73"/>
          <p:cNvCxnSpPr/>
          <p:nvPr/>
        </p:nvCxnSpPr>
        <p:spPr>
          <a:xfrm flipV="1">
            <a:off x="3597727" y="992753"/>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5" name="Straight Connector 74"/>
          <p:cNvCxnSpPr/>
          <p:nvPr/>
        </p:nvCxnSpPr>
        <p:spPr>
          <a:xfrm flipV="1">
            <a:off x="3586488" y="5329825"/>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6" name="Straight Connector 75"/>
          <p:cNvCxnSpPr/>
          <p:nvPr/>
        </p:nvCxnSpPr>
        <p:spPr>
          <a:xfrm rot="5400000">
            <a:off x="2938118" y="3159052"/>
            <a:ext cx="4359845" cy="1590"/>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7" name="Straight Connector 76"/>
          <p:cNvCxnSpPr/>
          <p:nvPr/>
        </p:nvCxnSpPr>
        <p:spPr>
          <a:xfrm flipV="1">
            <a:off x="4789250" y="993546"/>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flipV="1">
            <a:off x="4789250" y="5338977"/>
            <a:ext cx="366482" cy="793"/>
          </a:xfrm>
          <a:prstGeom prst="line">
            <a:avLst/>
          </a:prstGeom>
          <a:ln w="76200" cap="flat" cmpd="sng" algn="ctr">
            <a:solidFill>
              <a:schemeClr val="accent1"/>
            </a:solidFill>
            <a:prstDash val="solid"/>
            <a:round/>
            <a:headEnd type="none" w="med" len="med"/>
            <a:tailEnd type="none" w="med" len="med"/>
          </a:ln>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rcRect t="68554" r="70824" b="5047"/>
          <a:stretch>
            <a:fillRect/>
          </a:stretch>
        </p:blipFill>
        <p:spPr>
          <a:xfrm>
            <a:off x="5876443" y="1073925"/>
            <a:ext cx="1337840" cy="782298"/>
          </a:xfrm>
          <a:prstGeom prst="rect">
            <a:avLst/>
          </a:prstGeom>
        </p:spPr>
      </p:pic>
      <p:sp>
        <p:nvSpPr>
          <p:cNvPr id="81" name="Subtitle 2"/>
          <p:cNvSpPr txBox="1">
            <a:spLocks/>
          </p:cNvSpPr>
          <p:nvPr/>
        </p:nvSpPr>
        <p:spPr>
          <a:xfrm>
            <a:off x="4066841" y="967890"/>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noProof="0" dirty="0" smtClean="0">
                <a:solidFill>
                  <a:srgbClr val="146EB4"/>
                </a:solidFill>
                <a:latin typeface="Arial Rounded MT Bold"/>
                <a:cs typeface="Arial Rounded MT Bold"/>
              </a:rPr>
              <a:t>0</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
        <p:nvSpPr>
          <p:cNvPr id="82" name="Subtitle 2"/>
          <p:cNvSpPr txBox="1">
            <a:spLocks/>
          </p:cNvSpPr>
          <p:nvPr/>
        </p:nvSpPr>
        <p:spPr>
          <a:xfrm>
            <a:off x="4054012" y="2006597"/>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dirty="0" smtClean="0">
                <a:solidFill>
                  <a:srgbClr val="146EB4"/>
                </a:solidFill>
                <a:latin typeface="Arial Rounded MT Bold"/>
                <a:cs typeface="Arial Rounded MT Bold"/>
              </a:rPr>
              <a:t>1</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
        <p:nvSpPr>
          <p:cNvPr id="83" name="Subtitle 2"/>
          <p:cNvSpPr txBox="1">
            <a:spLocks/>
          </p:cNvSpPr>
          <p:nvPr/>
        </p:nvSpPr>
        <p:spPr>
          <a:xfrm>
            <a:off x="4055602" y="3104278"/>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noProof="0" dirty="0" smtClean="0">
                <a:solidFill>
                  <a:srgbClr val="146EB4"/>
                </a:solidFill>
                <a:latin typeface="Arial Rounded MT Bold"/>
                <a:cs typeface="Arial Rounded MT Bold"/>
              </a:rPr>
              <a:t>0</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
        <p:nvSpPr>
          <p:cNvPr id="84" name="Subtitle 2"/>
          <p:cNvSpPr txBox="1">
            <a:spLocks/>
          </p:cNvSpPr>
          <p:nvPr/>
        </p:nvSpPr>
        <p:spPr>
          <a:xfrm>
            <a:off x="4054012" y="4213799"/>
            <a:ext cx="987848" cy="1116026"/>
          </a:xfrm>
          <a:prstGeom prst="rect">
            <a:avLst/>
          </a:prstGeom>
        </p:spPr>
        <p:txBody>
          <a:bodyPr vert="horz" lIns="91440" tIns="45720" rIns="91440" bIns="45720" rtlCol="0">
            <a:normAutofit/>
          </a:body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sz="6600" noProof="0" dirty="0" smtClean="0">
                <a:solidFill>
                  <a:srgbClr val="146EB4"/>
                </a:solidFill>
                <a:latin typeface="Arial Rounded MT Bold"/>
                <a:cs typeface="Arial Rounded MT Bold"/>
              </a:rPr>
              <a:t>0</a:t>
            </a:r>
            <a:endParaRPr kumimoji="0" lang="en-US" sz="6600" b="0" i="0" u="none" strike="noStrike" kern="1200" cap="none" spc="0" normalizeH="0" baseline="0" noProof="0" dirty="0">
              <a:ln>
                <a:noFill/>
              </a:ln>
              <a:solidFill>
                <a:srgbClr val="146EB4"/>
              </a:solidFill>
              <a:effectLst/>
              <a:uLnTx/>
              <a:uFillTx/>
              <a:latin typeface="Arial Rounded MT Bold"/>
              <a:ea typeface="+mn-ea"/>
              <a:cs typeface="Arial Rounded MT Bold"/>
            </a:endParaRPr>
          </a:p>
        </p:txBody>
      </p:sp>
      <p:sp>
        <p:nvSpPr>
          <p:cNvPr id="85" name="Subtitle 2"/>
          <p:cNvSpPr txBox="1">
            <a:spLocks/>
          </p:cNvSpPr>
          <p:nvPr/>
        </p:nvSpPr>
        <p:spPr>
          <a:xfrm>
            <a:off x="1588234" y="4066779"/>
            <a:ext cx="687857" cy="837289"/>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lang="en-US" sz="3200" noProof="0" dirty="0" smtClean="0">
                <a:solidFill>
                  <a:srgbClr val="146EB4"/>
                </a:solidFill>
                <a:latin typeface="Arial Rounded MT Bold"/>
                <a:cs typeface="Arial Rounded MT Bold"/>
              </a:rPr>
              <a:t>C</a:t>
            </a:r>
            <a:endPar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1138163" y="1730728"/>
          <a:ext cx="6799434" cy="3913471"/>
        </p:xfrm>
        <a:graphic>
          <a:graphicData uri="http://schemas.openxmlformats.org/drawingml/2006/table">
            <a:tbl>
              <a:tblPr firstRow="1" bandRow="1">
                <a:tableStyleId>{2A488322-F2BA-4B5B-9748-0D474271808F}</a:tableStyleId>
              </a:tblPr>
              <a:tblGrid>
                <a:gridCol w="1009997"/>
                <a:gridCol w="1442851"/>
                <a:gridCol w="1406779"/>
                <a:gridCol w="1442851"/>
                <a:gridCol w="1496956"/>
              </a:tblGrid>
              <a:tr h="657846">
                <a:tc>
                  <a:txBody>
                    <a:bodyPr/>
                    <a:lstStyle/>
                    <a:p>
                      <a:pPr algn="ct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tx1"/>
                    </a:solidFill>
                  </a:tcPr>
                </a:tc>
                <a:tc>
                  <a:txBody>
                    <a:bodyPr/>
                    <a:lstStyle/>
                    <a:p>
                      <a:pPr algn="ctr"/>
                      <a:r>
                        <a:rPr lang="en-US" sz="2000" dirty="0" smtClean="0"/>
                        <a:t>Pie</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Ice Cream</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Soup</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2000" dirty="0" smtClean="0"/>
                        <a:t>Egg Rolls</a:t>
                      </a:r>
                      <a:endParaRPr lang="en-US" sz="20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r>
              <a:tr h="651605">
                <a:tc>
                  <a:txBody>
                    <a:bodyPr/>
                    <a:lstStyle/>
                    <a:p>
                      <a:pPr algn="ctr"/>
                      <a:r>
                        <a:rPr lang="en-US" sz="3200" dirty="0" smtClean="0"/>
                        <a:t>A</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4">
                <a:tc>
                  <a:txBody>
                    <a:bodyPr/>
                    <a:lstStyle/>
                    <a:p>
                      <a:pPr algn="ctr"/>
                      <a:r>
                        <a:rPr lang="en-US" sz="3200" dirty="0" smtClean="0"/>
                        <a:t>B</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67039">
                <a:tc>
                  <a:txBody>
                    <a:bodyPr/>
                    <a:lstStyle/>
                    <a:p>
                      <a:pPr algn="ctr"/>
                      <a:r>
                        <a:rPr lang="en-US" sz="3200" dirty="0" smtClean="0"/>
                        <a:t>C</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41385">
                <a:tc>
                  <a:txBody>
                    <a:bodyPr/>
                    <a:lstStyle/>
                    <a:p>
                      <a:pPr algn="ctr"/>
                      <a:r>
                        <a:rPr lang="en-US" sz="3200" dirty="0" smtClean="0"/>
                        <a:t>D</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654212">
                <a:tc>
                  <a:txBody>
                    <a:bodyPr/>
                    <a:lstStyle/>
                    <a:p>
                      <a:pPr algn="ctr"/>
                      <a:r>
                        <a:rPr lang="en-US" sz="3200" dirty="0" smtClean="0"/>
                        <a:t>E</a:t>
                      </a:r>
                      <a:endParaRPr lang="en-US" sz="32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9900"/>
                    </a:solidFill>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1</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sz="3200" dirty="0" smtClean="0">
                          <a:solidFill>
                            <a:srgbClr val="146EB4"/>
                          </a:solidFill>
                        </a:rPr>
                        <a:t>0</a:t>
                      </a:r>
                      <a:endParaRPr lang="en-US" sz="3200" dirty="0">
                        <a:solidFill>
                          <a:srgbClr val="146EB4"/>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sp>
        <p:nvSpPr>
          <p:cNvPr id="3" name="Subtitle 2"/>
          <p:cNvSpPr txBox="1">
            <a:spLocks/>
          </p:cNvSpPr>
          <p:nvPr/>
        </p:nvSpPr>
        <p:spPr>
          <a:xfrm>
            <a:off x="243754" y="466614"/>
            <a:ext cx="8582723" cy="867473"/>
          </a:xfrm>
          <a:prstGeom prst="rect">
            <a:avLst/>
          </a:prstGeom>
        </p:spPr>
        <p:txBody>
          <a:bodyPr vert="horz" lIns="91440" tIns="45720" rIns="91440" bIns="45720" rtlCol="0">
            <a:normAutofit/>
          </a:bodyPr>
          <a:lstStyle/>
          <a:p>
            <a:pPr marL="0" marR="0" lvl="0" indent="0" algn="ctr" defTabSz="457200" rtl="0" eaLnBrk="1" fontAlgn="auto" latinLnBrk="0" hangingPunct="1">
              <a:lnSpc>
                <a:spcPct val="100000"/>
              </a:lnSpc>
              <a:spcBef>
                <a:spcPct val="20000"/>
              </a:spcBef>
              <a:spcAft>
                <a:spcPts val="0"/>
              </a:spcAft>
              <a:buClrTx/>
              <a:buSzTx/>
              <a:buFont typeface="Arial"/>
              <a:buNone/>
              <a:tabLst/>
              <a:defRPr/>
            </a:pPr>
            <a:r>
              <a:rPr kumimoji="0" lang="en-US" sz="3200" b="0" i="0" u="none" strike="noStrike" kern="1200" cap="none" spc="0" normalizeH="0" baseline="0" noProof="0" dirty="0" smtClean="0">
                <a:ln>
                  <a:noFill/>
                </a:ln>
                <a:solidFill>
                  <a:srgbClr val="146EB4"/>
                </a:solidFill>
                <a:effectLst/>
                <a:uLnTx/>
                <a:uFillTx/>
                <a:latin typeface="Arial Rounded MT Bold"/>
                <a:ea typeface="+mn-ea"/>
                <a:cs typeface="Arial Rounded MT Bold"/>
              </a:rPr>
              <a:t>Customer—Item</a:t>
            </a:r>
            <a:r>
              <a:rPr kumimoji="0" lang="en-US" sz="3200" b="0" i="0" u="none" strike="noStrike" kern="1200" cap="none" spc="0" normalizeH="0" noProof="0" dirty="0" smtClean="0">
                <a:ln>
                  <a:noFill/>
                </a:ln>
                <a:solidFill>
                  <a:srgbClr val="146EB4"/>
                </a:solidFill>
                <a:effectLst/>
                <a:uLnTx/>
                <a:uFillTx/>
                <a:latin typeface="Arial Rounded MT Bold"/>
                <a:ea typeface="+mn-ea"/>
                <a:cs typeface="Arial Rounded MT Bold"/>
              </a:rPr>
              <a:t> Matrix </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1227</TotalTime>
  <Words>729</Words>
  <Application>Microsoft Office PowerPoint</Application>
  <PresentationFormat>On-screen Show (4:3)</PresentationFormat>
  <Paragraphs>231</Paragraphs>
  <Slides>44</Slides>
  <Notes>20</Notes>
  <HiddenSlides>0</HiddenSlides>
  <MMClips>0</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Recommender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Recommender  Systems</dc:title>
  <dc:creator>Eric Nalisnick</dc:creator>
  <cp:lastModifiedBy>hector</cp:lastModifiedBy>
  <cp:revision>13</cp:revision>
  <dcterms:created xsi:type="dcterms:W3CDTF">2012-11-05T20:44:11Z</dcterms:created>
  <dcterms:modified xsi:type="dcterms:W3CDTF">2012-11-12T20:33:12Z</dcterms:modified>
</cp:coreProperties>
</file>