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6" r:id="rId3"/>
    <p:sldId id="259" r:id="rId4"/>
    <p:sldId id="260" r:id="rId5"/>
    <p:sldId id="258" r:id="rId6"/>
    <p:sldId id="261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262" r:id="rId16"/>
    <p:sldId id="263" r:id="rId17"/>
    <p:sldId id="264" r:id="rId18"/>
    <p:sldId id="266" r:id="rId19"/>
    <p:sldId id="268" r:id="rId20"/>
    <p:sldId id="293" r:id="rId21"/>
    <p:sldId id="294" r:id="rId22"/>
    <p:sldId id="295" r:id="rId23"/>
    <p:sldId id="269" r:id="rId24"/>
    <p:sldId id="280" r:id="rId25"/>
    <p:sldId id="281" r:id="rId26"/>
    <p:sldId id="282" r:id="rId27"/>
    <p:sldId id="29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778" autoAdjust="0"/>
  </p:normalViewPr>
  <p:slideViewPr>
    <p:cSldViewPr>
      <p:cViewPr>
        <p:scale>
          <a:sx n="60" d="100"/>
          <a:sy n="6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221EF-67F3-4801-9D2E-2AB74FDF308E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FCD13-9B31-4D1D-B241-79FB8F551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3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D7B3A-D557-4534-AF4C-D9B8EBF3AC8D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96FAC-D1A3-4BF1-B3DE-B8967D455E6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664D1-21B8-4F40-9886-DCA10F8A368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54877-87F9-4DEC-B6E8-9842D9277B0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D57F8-B978-44EF-B5DD-3A88AF6ADA7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0C594-C741-43BD-8D96-71407BBB73F0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08877-3C0B-45F3-835F-1E77F9B8E084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B768C-1E16-49A5-9FEC-973F3B33A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2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87579-73DD-4916-962F-61EDD071D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5727A-951F-4265-BB7C-9C8CB8AD8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0F5FE7-FE95-4CDC-B377-E8288FA0D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3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A21A-14D4-4C53-BBEE-EE28A9B60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27043-8BC1-4F87-92D3-E92D72EB0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3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8DC99-E21F-452F-BE7C-AF36E9EB5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8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BBE43-313B-41F7-87D2-4E54FC818E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E442D-FFA8-4E12-AE2E-D8D944A42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FECC4-7009-47E2-BD56-9D106303AF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12C84-6536-4E04-931B-19E7326D1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0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A83C2-64CE-4AD5-AC7A-8258069E57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E9F93D-AD5A-443F-8B75-93659A7281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youtube.com/watch?v=5-IyYGSGekk" TargetMode="External"/><Relationship Id="rId4" Type="http://schemas.openxmlformats.org/officeDocument/2006/relationships/hyperlink" Target="http://www.youtube.com/watch?v=iNiss2ccDj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Generative Solution </a:t>
            </a:r>
            <a:r>
              <a:rPr lang="en-US" dirty="0" smtClean="0"/>
              <a:t>Generation and Adaptation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1139825"/>
          </a:xfrm>
        </p:spPr>
        <p:txBody>
          <a:bodyPr/>
          <a:lstStyle/>
          <a:p>
            <a:r>
              <a:rPr lang="en-US" sz="3200"/>
              <a:t>Automated Planning: Uses in Games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 paradigm used to implement opponent’s behavior in FEAR (see previous class)</a:t>
            </a:r>
          </a:p>
          <a:p>
            <a:r>
              <a:rPr lang="en-US"/>
              <a:t>Automated Planning is used to gain flexibility in designing Game AI behavior</a:t>
            </a:r>
          </a:p>
          <a:p>
            <a:pPr lvl="1"/>
            <a:r>
              <a:rPr lang="en-US"/>
              <a:t>An action: </a:t>
            </a:r>
          </a:p>
          <a:p>
            <a:pPr lvl="1"/>
            <a:endParaRPr lang="en-US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3" y="3581400"/>
            <a:ext cx="18113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493" name="Group 5"/>
          <p:cNvGrpSpPr>
            <a:grpSpLocks/>
          </p:cNvGrpSpPr>
          <p:nvPr/>
        </p:nvGrpSpPr>
        <p:grpSpPr bwMode="auto">
          <a:xfrm>
            <a:off x="1143000" y="3765550"/>
            <a:ext cx="4114800" cy="1295400"/>
            <a:chOff x="720" y="2372"/>
            <a:chExt cx="2592" cy="816"/>
          </a:xfrm>
        </p:grpSpPr>
        <p:sp>
          <p:nvSpPr>
            <p:cNvPr id="63494" name="Text Box 6"/>
            <p:cNvSpPr txBox="1">
              <a:spLocks noChangeArrowheads="1"/>
            </p:cNvSpPr>
            <p:nvPr/>
          </p:nvSpPr>
          <p:spPr bwMode="auto">
            <a:xfrm>
              <a:off x="1718" y="2612"/>
              <a:ext cx="58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Attack</a:t>
              </a:r>
            </a:p>
          </p:txBody>
        </p:sp>
        <p:sp>
          <p:nvSpPr>
            <p:cNvPr id="63495" name="Line 7"/>
            <p:cNvSpPr>
              <a:spLocks noChangeShapeType="1"/>
            </p:cNvSpPr>
            <p:nvPr/>
          </p:nvSpPr>
          <p:spPr bwMode="auto">
            <a:xfrm>
              <a:off x="1584" y="254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 flipV="1">
              <a:off x="1536" y="278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497" name="Text Box 9"/>
            <p:cNvSpPr txBox="1">
              <a:spLocks noChangeArrowheads="1"/>
            </p:cNvSpPr>
            <p:nvPr/>
          </p:nvSpPr>
          <p:spPr bwMode="auto">
            <a:xfrm>
              <a:off x="725" y="2372"/>
              <a:ext cx="8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positioned</a:t>
              </a:r>
            </a:p>
          </p:txBody>
        </p:sp>
        <p:sp>
          <p:nvSpPr>
            <p:cNvPr id="63498" name="Text Box 10"/>
            <p:cNvSpPr txBox="1">
              <a:spLocks noChangeArrowheads="1"/>
            </p:cNvSpPr>
            <p:nvPr/>
          </p:nvSpPr>
          <p:spPr bwMode="auto">
            <a:xfrm>
              <a:off x="720" y="2784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Weapon ready</a:t>
              </a:r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2304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0" name="Text Box 12"/>
            <p:cNvSpPr txBox="1">
              <a:spLocks noChangeArrowheads="1"/>
            </p:cNvSpPr>
            <p:nvPr/>
          </p:nvSpPr>
          <p:spPr bwMode="auto">
            <a:xfrm>
              <a:off x="2486" y="2564"/>
              <a:ext cx="8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Enemy attacked</a:t>
              </a:r>
            </a:p>
          </p:txBody>
        </p:sp>
      </p:grpSp>
      <p:grpSp>
        <p:nvGrpSpPr>
          <p:cNvPr id="63501" name="Group 13"/>
          <p:cNvGrpSpPr>
            <a:grpSpLocks/>
          </p:cNvGrpSpPr>
          <p:nvPr/>
        </p:nvGrpSpPr>
        <p:grpSpPr bwMode="auto">
          <a:xfrm>
            <a:off x="914400" y="5181600"/>
            <a:ext cx="1724025" cy="519113"/>
            <a:chOff x="576" y="3264"/>
            <a:chExt cx="1086" cy="327"/>
          </a:xfrm>
        </p:grpSpPr>
        <p:sp>
          <p:nvSpPr>
            <p:cNvPr id="63502" name="AutoShape 14"/>
            <p:cNvSpPr>
              <a:spLocks/>
            </p:cNvSpPr>
            <p:nvPr/>
          </p:nvSpPr>
          <p:spPr bwMode="auto">
            <a:xfrm rot="5400000">
              <a:off x="1080" y="2856"/>
              <a:ext cx="48" cy="864"/>
            </a:xfrm>
            <a:prstGeom prst="righ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3" name="Text Box 15"/>
            <p:cNvSpPr txBox="1">
              <a:spLocks noChangeArrowheads="1"/>
            </p:cNvSpPr>
            <p:nvPr/>
          </p:nvSpPr>
          <p:spPr bwMode="auto">
            <a:xfrm>
              <a:off x="576" y="3360"/>
              <a:ext cx="10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preconditions</a:t>
              </a:r>
            </a:p>
          </p:txBody>
        </p:sp>
      </p:grpSp>
      <p:grpSp>
        <p:nvGrpSpPr>
          <p:cNvPr id="63504" name="Group 16"/>
          <p:cNvGrpSpPr>
            <a:grpSpLocks/>
          </p:cNvGrpSpPr>
          <p:nvPr/>
        </p:nvGrpSpPr>
        <p:grpSpPr bwMode="auto">
          <a:xfrm>
            <a:off x="3581400" y="4953000"/>
            <a:ext cx="1524000" cy="519113"/>
            <a:chOff x="576" y="3264"/>
            <a:chExt cx="960" cy="327"/>
          </a:xfrm>
        </p:grpSpPr>
        <p:sp>
          <p:nvSpPr>
            <p:cNvPr id="63505" name="AutoShape 17"/>
            <p:cNvSpPr>
              <a:spLocks/>
            </p:cNvSpPr>
            <p:nvPr/>
          </p:nvSpPr>
          <p:spPr bwMode="auto">
            <a:xfrm rot="5400000">
              <a:off x="1080" y="2856"/>
              <a:ext cx="48" cy="864"/>
            </a:xfrm>
            <a:prstGeom prst="righ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3506" name="Text Box 18"/>
            <p:cNvSpPr txBox="1">
              <a:spLocks noChangeArrowheads="1"/>
            </p:cNvSpPr>
            <p:nvPr/>
          </p:nvSpPr>
          <p:spPr bwMode="auto">
            <a:xfrm>
              <a:off x="576" y="3360"/>
              <a:ext cx="8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     effects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22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010400" cy="1139825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838200" y="1219200"/>
            <a:ext cx="4114800" cy="1295400"/>
            <a:chOff x="720" y="2372"/>
            <a:chExt cx="2592" cy="816"/>
          </a:xfrm>
        </p:grpSpPr>
        <p:sp>
          <p:nvSpPr>
            <p:cNvPr id="65540" name="Text Box 4"/>
            <p:cNvSpPr txBox="1">
              <a:spLocks noChangeArrowheads="1"/>
            </p:cNvSpPr>
            <p:nvPr/>
          </p:nvSpPr>
          <p:spPr bwMode="auto">
            <a:xfrm>
              <a:off x="1718" y="2612"/>
              <a:ext cx="58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Attack</a:t>
              </a:r>
            </a:p>
          </p:txBody>
        </p:sp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>
              <a:off x="1584" y="254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 flipV="1">
              <a:off x="1536" y="278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725" y="2372"/>
              <a:ext cx="8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positioned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720" y="2784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Weapon is ready</a:t>
              </a:r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2304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2486" y="2564"/>
              <a:ext cx="8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Enemy attacked</a:t>
              </a:r>
            </a:p>
          </p:txBody>
        </p:sp>
      </p:grp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1295400" y="2667000"/>
            <a:ext cx="4343400" cy="2743200"/>
            <a:chOff x="816" y="1680"/>
            <a:chExt cx="2736" cy="1728"/>
          </a:xfrm>
        </p:grpSpPr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1430" y="1728"/>
              <a:ext cx="75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Stay-put</a:t>
              </a:r>
            </a:p>
          </p:txBody>
        </p:sp>
        <p:sp>
          <p:nvSpPr>
            <p:cNvPr id="65549" name="Line 13"/>
            <p:cNvSpPr>
              <a:spLocks noChangeShapeType="1"/>
            </p:cNvSpPr>
            <p:nvPr/>
          </p:nvSpPr>
          <p:spPr bwMode="auto">
            <a:xfrm>
              <a:off x="2208" y="182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2390" y="1680"/>
              <a:ext cx="9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positioned</a:t>
              </a:r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1473" y="2188"/>
              <a:ext cx="913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Take cover</a:t>
              </a:r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>
              <a:off x="2400" y="228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3" name="Text Box 17"/>
            <p:cNvSpPr txBox="1">
              <a:spLocks noChangeArrowheads="1"/>
            </p:cNvSpPr>
            <p:nvPr/>
          </p:nvSpPr>
          <p:spPr bwMode="auto">
            <a:xfrm>
              <a:off x="2582" y="2137"/>
              <a:ext cx="9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positioned</a:t>
              </a:r>
            </a:p>
          </p:txBody>
        </p:sp>
        <p:sp>
          <p:nvSpPr>
            <p:cNvPr id="65554" name="Text Box 18"/>
            <p:cNvSpPr txBox="1">
              <a:spLocks noChangeArrowheads="1"/>
            </p:cNvSpPr>
            <p:nvPr/>
          </p:nvSpPr>
          <p:spPr bwMode="auto">
            <a:xfrm>
              <a:off x="1718" y="2781"/>
              <a:ext cx="826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Prepare Weapon </a:t>
              </a:r>
            </a:p>
          </p:txBody>
        </p:sp>
        <p:sp>
          <p:nvSpPr>
            <p:cNvPr id="65555" name="Line 19"/>
            <p:cNvSpPr>
              <a:spLocks noChangeShapeType="1"/>
            </p:cNvSpPr>
            <p:nvPr/>
          </p:nvSpPr>
          <p:spPr bwMode="auto">
            <a:xfrm>
              <a:off x="1584" y="2789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6" name="Line 20"/>
            <p:cNvSpPr>
              <a:spLocks noChangeShapeType="1"/>
            </p:cNvSpPr>
            <p:nvPr/>
          </p:nvSpPr>
          <p:spPr bwMode="auto">
            <a:xfrm flipV="1">
              <a:off x="1536" y="3029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57" name="Text Box 21"/>
            <p:cNvSpPr txBox="1">
              <a:spLocks noChangeArrowheads="1"/>
            </p:cNvSpPr>
            <p:nvPr/>
          </p:nvSpPr>
          <p:spPr bwMode="auto">
            <a:xfrm>
              <a:off x="960" y="2552"/>
              <a:ext cx="8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Ammo loaded</a:t>
              </a:r>
            </a:p>
          </p:txBody>
        </p:sp>
        <p:sp>
          <p:nvSpPr>
            <p:cNvPr id="65558" name="Text Box 22"/>
            <p:cNvSpPr txBox="1">
              <a:spLocks noChangeArrowheads="1"/>
            </p:cNvSpPr>
            <p:nvPr/>
          </p:nvSpPr>
          <p:spPr bwMode="auto">
            <a:xfrm>
              <a:off x="816" y="3004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Holding weapon</a:t>
              </a:r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>
              <a:off x="2544" y="29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560" name="Text Box 24"/>
            <p:cNvSpPr txBox="1">
              <a:spLocks noChangeArrowheads="1"/>
            </p:cNvSpPr>
            <p:nvPr/>
          </p:nvSpPr>
          <p:spPr bwMode="auto">
            <a:xfrm>
              <a:off x="2726" y="2812"/>
              <a:ext cx="8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Weapon is ready</a:t>
              </a:r>
            </a:p>
          </p:txBody>
        </p:sp>
      </p:grp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152400" y="559435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Verdana" pitchFamily="34" charset="0"/>
              </a:rPr>
              <a:t>How many plans can we generate to achieve </a:t>
            </a:r>
            <a:r>
              <a:rPr lang="en-US" sz="1800" i="1">
                <a:solidFill>
                  <a:srgbClr val="000000"/>
                </a:solidFill>
                <a:latin typeface="Verdana" pitchFamily="34" charset="0"/>
              </a:rPr>
              <a:t>Enemy attacked</a:t>
            </a:r>
            <a:r>
              <a:rPr lang="en-US" sz="1800">
                <a:solidFill>
                  <a:srgbClr val="000000"/>
                </a:solidFill>
                <a:latin typeface="Verdana" pitchFamily="34" charset="0"/>
              </a:rPr>
              <a:t>?</a:t>
            </a:r>
          </a:p>
        </p:txBody>
      </p:sp>
      <p:grpSp>
        <p:nvGrpSpPr>
          <p:cNvPr id="65562" name="Group 26"/>
          <p:cNvGrpSpPr>
            <a:grpSpLocks/>
          </p:cNvGrpSpPr>
          <p:nvPr/>
        </p:nvGrpSpPr>
        <p:grpSpPr bwMode="auto">
          <a:xfrm>
            <a:off x="6858000" y="1066800"/>
            <a:ext cx="2286000" cy="4498975"/>
            <a:chOff x="4320" y="672"/>
            <a:chExt cx="1440" cy="2834"/>
          </a:xfrm>
        </p:grpSpPr>
        <p:pic>
          <p:nvPicPr>
            <p:cNvPr id="65563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6" y="672"/>
              <a:ext cx="1141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564" name="Text Box 28"/>
            <p:cNvSpPr txBox="1">
              <a:spLocks noChangeArrowheads="1"/>
            </p:cNvSpPr>
            <p:nvPr/>
          </p:nvSpPr>
          <p:spPr bwMode="auto">
            <a:xfrm>
              <a:off x="4320" y="2064"/>
              <a:ext cx="1440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FEAR defines 30+ such actions. So could generate many plans.</a:t>
              </a:r>
            </a:p>
            <a:p>
              <a:endParaRPr lang="en-US" sz="1800" dirty="0">
                <a:solidFill>
                  <a:srgbClr val="000000"/>
                </a:solidFill>
                <a:latin typeface="Verdana" pitchFamily="34" charset="0"/>
              </a:endParaRPr>
            </a:p>
            <a:p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How else could we use to create an opponent AI? </a:t>
              </a:r>
            </a:p>
          </p:txBody>
        </p:sp>
      </p:grp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7527925" y="5530850"/>
            <a:ext cx="788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Verdana" pitchFamily="34" charset="0"/>
              </a:rPr>
              <a:t>FSMs</a:t>
            </a:r>
          </a:p>
          <a:p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1" grpId="0"/>
      <p:bldP spid="655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010400" cy="1139825"/>
          </a:xfrm>
        </p:spPr>
        <p:txBody>
          <a:bodyPr/>
          <a:lstStyle/>
          <a:p>
            <a:r>
              <a:rPr lang="en-US"/>
              <a:t>Optimization: Representation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381000" y="2743200"/>
            <a:ext cx="4114800" cy="1295400"/>
            <a:chOff x="720" y="2372"/>
            <a:chExt cx="2592" cy="816"/>
          </a:xfrm>
        </p:grpSpPr>
        <p:sp>
          <p:nvSpPr>
            <p:cNvPr id="67588" name="Text Box 4"/>
            <p:cNvSpPr txBox="1">
              <a:spLocks noChangeArrowheads="1"/>
            </p:cNvSpPr>
            <p:nvPr/>
          </p:nvSpPr>
          <p:spPr bwMode="auto">
            <a:xfrm>
              <a:off x="1718" y="2612"/>
              <a:ext cx="58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Attack</a:t>
              </a:r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>
              <a:off x="1584" y="254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 flipV="1">
              <a:off x="1536" y="278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725" y="2372"/>
              <a:ext cx="8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positioned</a:t>
              </a:r>
            </a:p>
          </p:txBody>
        </p:sp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720" y="2784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Weapon is ready</a:t>
              </a:r>
            </a:p>
          </p:txBody>
        </p:sp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>
              <a:off x="2304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4" name="Text Box 10"/>
            <p:cNvSpPr txBox="1">
              <a:spLocks noChangeArrowheads="1"/>
            </p:cNvSpPr>
            <p:nvPr/>
          </p:nvSpPr>
          <p:spPr bwMode="auto">
            <a:xfrm>
              <a:off x="2486" y="2564"/>
              <a:ext cx="8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Enemy attacked</a:t>
              </a:r>
            </a:p>
          </p:txBody>
        </p:sp>
      </p:grpSp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38" y="2362200"/>
            <a:ext cx="18113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914400" y="3810000"/>
            <a:ext cx="3749675" cy="2105025"/>
            <a:chOff x="576" y="2400"/>
            <a:chExt cx="2362" cy="1326"/>
          </a:xfrm>
        </p:grpSpPr>
        <p:sp>
          <p:nvSpPr>
            <p:cNvPr id="67597" name="AutoShape 13"/>
            <p:cNvSpPr>
              <a:spLocks noChangeArrowheads="1"/>
            </p:cNvSpPr>
            <p:nvPr/>
          </p:nvSpPr>
          <p:spPr bwMode="auto">
            <a:xfrm>
              <a:off x="1344" y="2400"/>
              <a:ext cx="384" cy="57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576" y="2976"/>
              <a:ext cx="236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Declared as a variable in standard C++: </a:t>
              </a:r>
            </a:p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  <a:p>
              <a:r>
                <a:rPr lang="en-US" sz="1800" i="1">
                  <a:solidFill>
                    <a:srgbClr val="000000"/>
                  </a:solidFill>
                  <a:latin typeface="Verdana" pitchFamily="34" charset="0"/>
                </a:rPr>
                <a:t>Boolean EnemyAttacked;</a:t>
              </a:r>
            </a:p>
          </p:txBody>
        </p:sp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2286000" y="1143000"/>
            <a:ext cx="5105400" cy="1828800"/>
            <a:chOff x="1440" y="720"/>
            <a:chExt cx="3216" cy="1152"/>
          </a:xfrm>
        </p:grpSpPr>
        <p:sp>
          <p:nvSpPr>
            <p:cNvPr id="67600" name="AutoShape 16"/>
            <p:cNvSpPr>
              <a:spLocks noChangeArrowheads="1"/>
            </p:cNvSpPr>
            <p:nvPr/>
          </p:nvSpPr>
          <p:spPr bwMode="auto">
            <a:xfrm rot="2890087" flipV="1">
              <a:off x="1440" y="1488"/>
              <a:ext cx="384" cy="38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1872" y="720"/>
              <a:ext cx="278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Verdana" pitchFamily="34" charset="0"/>
                </a:rPr>
                <a:t>Declared as a C++ procedure: </a:t>
              </a:r>
            </a:p>
            <a:p>
              <a:endParaRPr lang="en-US" sz="1800">
                <a:solidFill>
                  <a:srgbClr val="000000"/>
                </a:solidFill>
                <a:latin typeface="Verdana" pitchFamily="34" charset="0"/>
              </a:endParaRPr>
            </a:p>
            <a:p>
              <a:r>
                <a:rPr lang="en-US" sz="1800" i="1">
                  <a:solidFill>
                    <a:srgbClr val="000000"/>
                  </a:solidFill>
                  <a:latin typeface="Verdana" pitchFamily="34" charset="0"/>
                </a:rPr>
                <a:t>Action Attack()</a:t>
              </a:r>
            </a:p>
            <a:p>
              <a:r>
                <a:rPr lang="en-US" sz="1800" i="1">
                  <a:solidFill>
                    <a:srgbClr val="000000"/>
                  </a:solidFill>
                  <a:latin typeface="Verdana" pitchFamily="34" charset="0"/>
                </a:rPr>
                <a:t>{ if (positioned &amp;&amp; WeaponISReady)</a:t>
              </a:r>
            </a:p>
            <a:p>
              <a:r>
                <a:rPr lang="en-US" sz="1800" i="1">
                  <a:solidFill>
                    <a:srgbClr val="000000"/>
                  </a:solidFill>
                  <a:latin typeface="Verdana" pitchFamily="34" charset="0"/>
                </a:rPr>
                <a:t>            EnemyAttacked = true;</a:t>
              </a:r>
            </a:p>
            <a:p>
              <a:r>
                <a:rPr lang="en-US" sz="1800" i="1">
                  <a:solidFill>
                    <a:srgbClr val="000000"/>
                  </a:solidFill>
                  <a:latin typeface="Verdana" pitchFamily="34" charset="0"/>
                </a:rPr>
                <a:t>}</a:t>
              </a:r>
            </a:p>
          </p:txBody>
        </p:sp>
      </p:grp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5791200" y="4375150"/>
            <a:ext cx="32162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Verdana" pitchFamily="34" charset="0"/>
              </a:rPr>
              <a:t>Discussion points</a:t>
            </a:r>
            <a:r>
              <a:rPr lang="en-US" sz="1800" dirty="0">
                <a:solidFill>
                  <a:srgbClr val="000000"/>
                </a:solidFill>
                <a:latin typeface="Verdana" pitchFamily="34" charset="0"/>
              </a:rPr>
              <a:t>:</a:t>
            </a:r>
          </a:p>
          <a:p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Verdana" pitchFamily="34" charset="0"/>
              </a:rPr>
              <a:t>What you think is the advantage  of using AI planning techniques over hard-coding NPC behavior with FSMs?</a:t>
            </a:r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Continued</a:t>
            </a:r>
          </a:p>
        </p:txBody>
      </p:sp>
      <p:pic>
        <p:nvPicPr>
          <p:cNvPr id="49155" name="Picture 3" descr="preconditions and effect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76200"/>
            <a:ext cx="59436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259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Continued</a:t>
            </a:r>
          </a:p>
        </p:txBody>
      </p:sp>
      <p:pic>
        <p:nvPicPr>
          <p:cNvPr id="51203" name="Picture 3" descr="attac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4750" y="1600200"/>
            <a:ext cx="6794500" cy="3141663"/>
          </a:xfrm>
          <a:noFill/>
          <a:ln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74725" y="5070475"/>
            <a:ext cx="4670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Operators are represented as code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Allows fast running time evaluation</a:t>
            </a:r>
          </a:p>
        </p:txBody>
      </p:sp>
    </p:spTree>
    <p:extLst>
      <p:ext uri="{BB962C8B-B14F-4D97-AF65-F5344CB8AC3E}">
        <p14:creationId xmlns:p14="http://schemas.microsoft.com/office/powerpoint/2010/main" val="33438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b="1"/>
              <a:t>General Purpose vs Domain Specific (Case-Based) Planning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2514600"/>
            <a:ext cx="8610600" cy="4191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solidFill>
                <a:schemeClr val="bg1"/>
              </a:solidFill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latin typeface="TimesNewRomanPSMT" charset="0"/>
              </a:rPr>
              <a:t>General purpose</a:t>
            </a:r>
            <a:r>
              <a:rPr lang="en-US" dirty="0">
                <a:latin typeface="TimesNewRomanPSMT" charset="0"/>
              </a:rPr>
              <a:t>: symbolic descriptions of the problems and the domain.  The (adaptation) generation rules are the same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TimesNewRomanPSMT" charset="0"/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TimesNewRomanPSMT" charset="0"/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TimesNewRomanPSMT" charset="0"/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latin typeface="TimesNewRomanPSMT" charset="0"/>
              </a:rPr>
              <a:t>Domain Specific</a:t>
            </a:r>
            <a:r>
              <a:rPr lang="en-US" dirty="0">
                <a:latin typeface="TimesNewRomanPSMT" charset="0"/>
              </a:rPr>
              <a:t>: The (adaptation) generation rules depend on the particular domain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2000" b="1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65325" y="3657600"/>
            <a:ext cx="647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Advantage:     - opportunity to have clear semantics</a:t>
            </a:r>
          </a:p>
          <a:p>
            <a:r>
              <a:rPr lang="en-US" dirty="0"/>
              <a:t>Disadvantage: - symbolic description requirement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905000" y="5334000"/>
            <a:ext cx="68405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Advantage:     - can be very efficient</a:t>
            </a:r>
          </a:p>
          <a:p>
            <a:r>
              <a:rPr lang="en-US" dirty="0"/>
              <a:t>Disadvantage: - lack of clear semantics</a:t>
            </a:r>
          </a:p>
          <a:p>
            <a:r>
              <a:rPr lang="en-US" dirty="0"/>
              <a:t>                        - knowledge-engineering for adaptation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81000" y="1295400"/>
            <a:ext cx="8610600" cy="10668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latin typeface="TimesNewRomanPSMT" charset="0"/>
              </a:rPr>
              <a:t>(Case-Based) Planning:</a:t>
            </a:r>
            <a:r>
              <a:rPr lang="en-US">
                <a:latin typeface="TimesNewRomanPSMT" charset="0"/>
              </a:rPr>
              <a:t> finding a sequence of actions to achieve a goal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456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04800" y="1828800"/>
            <a:ext cx="8610600" cy="4572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Transformational adaptation</a:t>
            </a:r>
            <a:r>
              <a:rPr lang="en-US"/>
              <a:t>: structural transformations are made to the plans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/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/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/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/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Derivational transformation</a:t>
            </a:r>
            <a:r>
              <a:rPr lang="en-US"/>
              <a:t>:</a:t>
            </a:r>
            <a:endParaRPr lang="en-US" b="1"/>
          </a:p>
        </p:txBody>
      </p:sp>
      <p:grpSp>
        <p:nvGrpSpPr>
          <p:cNvPr id="46106" name="Group 26"/>
          <p:cNvGrpSpPr>
            <a:grpSpLocks/>
          </p:cNvGrpSpPr>
          <p:nvPr/>
        </p:nvGrpSpPr>
        <p:grpSpPr bwMode="auto">
          <a:xfrm>
            <a:off x="2590800" y="3505200"/>
            <a:ext cx="1219200" cy="533400"/>
            <a:chOff x="1632" y="2208"/>
            <a:chExt cx="768" cy="336"/>
          </a:xfrm>
        </p:grpSpPr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1872" y="2448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6098" name="AutoShape 18"/>
            <p:cNvCxnSpPr>
              <a:cxnSpLocks noChangeShapeType="1"/>
              <a:stCxn id="46087" idx="2"/>
              <a:endCxn id="46097" idx="1"/>
            </p:cNvCxnSpPr>
            <p:nvPr/>
          </p:nvCxnSpPr>
          <p:spPr bwMode="auto">
            <a:xfrm>
              <a:off x="1632" y="2208"/>
              <a:ext cx="24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>
              <a:off x="1968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2160" y="2448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 flipV="1">
              <a:off x="2256" y="2208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3600" b="1"/>
              <a:t>Derivational vs. Transformational Adaptation</a:t>
            </a:r>
          </a:p>
        </p:txBody>
      </p: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1600200" y="3013075"/>
            <a:ext cx="2362200" cy="492125"/>
            <a:chOff x="1008" y="1898"/>
            <a:chExt cx="1488" cy="310"/>
          </a:xfrm>
        </p:grpSpPr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1584" y="211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1896" y="211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2400" y="211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6090" name="AutoShape 10"/>
            <p:cNvCxnSpPr>
              <a:cxnSpLocks noChangeShapeType="1"/>
              <a:stCxn id="46087" idx="3"/>
              <a:endCxn id="46088" idx="1"/>
            </p:cNvCxnSpPr>
            <p:nvPr/>
          </p:nvCxnSpPr>
          <p:spPr bwMode="auto">
            <a:xfrm>
              <a:off x="1680" y="2160"/>
              <a:ext cx="2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91" name="AutoShape 11"/>
            <p:cNvCxnSpPr>
              <a:cxnSpLocks noChangeShapeType="1"/>
              <a:stCxn id="46088" idx="3"/>
              <a:endCxn id="46089" idx="1"/>
            </p:cNvCxnSpPr>
            <p:nvPr/>
          </p:nvCxnSpPr>
          <p:spPr bwMode="auto">
            <a:xfrm>
              <a:off x="1992" y="2160"/>
              <a:ext cx="40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1008" y="1898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Case:</a:t>
              </a:r>
            </a:p>
          </p:txBody>
        </p:sp>
      </p:grp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2895600" y="3200400"/>
            <a:ext cx="3810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3962400" y="2632075"/>
            <a:ext cx="1809750" cy="644525"/>
            <a:chOff x="2496" y="1658"/>
            <a:chExt cx="1140" cy="406"/>
          </a:xfrm>
        </p:grpSpPr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 flipV="1">
              <a:off x="2496" y="1824"/>
              <a:ext cx="336" cy="24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Text Box 24"/>
            <p:cNvSpPr txBox="1">
              <a:spLocks noChangeArrowheads="1"/>
            </p:cNvSpPr>
            <p:nvPr/>
          </p:nvSpPr>
          <p:spPr bwMode="auto">
            <a:xfrm>
              <a:off x="2822" y="1658"/>
              <a:ext cx="8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Plan step</a:t>
              </a:r>
            </a:p>
          </p:txBody>
        </p:sp>
      </p:grpSp>
      <p:grpSp>
        <p:nvGrpSpPr>
          <p:cNvPr id="46117" name="Group 37"/>
          <p:cNvGrpSpPr>
            <a:grpSpLocks/>
          </p:cNvGrpSpPr>
          <p:nvPr/>
        </p:nvGrpSpPr>
        <p:grpSpPr bwMode="auto">
          <a:xfrm>
            <a:off x="1219200" y="4800600"/>
            <a:ext cx="7234238" cy="720725"/>
            <a:chOff x="768" y="3024"/>
            <a:chExt cx="4557" cy="454"/>
          </a:xfrm>
        </p:grpSpPr>
        <p:grpSp>
          <p:nvGrpSpPr>
            <p:cNvPr id="46115" name="Group 35"/>
            <p:cNvGrpSpPr>
              <a:grpSpLocks/>
            </p:cNvGrpSpPr>
            <p:nvPr/>
          </p:nvGrpSpPr>
          <p:grpSpPr bwMode="auto">
            <a:xfrm>
              <a:off x="2544" y="3382"/>
              <a:ext cx="912" cy="96"/>
              <a:chOff x="1344" y="3408"/>
              <a:chExt cx="912" cy="96"/>
            </a:xfrm>
          </p:grpSpPr>
          <p:sp>
            <p:nvSpPr>
              <p:cNvPr id="46109" name="Rectangle 29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0" name="Rectangle 30"/>
              <p:cNvSpPr>
                <a:spLocks noChangeArrowheads="1"/>
              </p:cNvSpPr>
              <p:nvPr/>
            </p:nvSpPr>
            <p:spPr bwMode="auto">
              <a:xfrm>
                <a:off x="1656" y="34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1" name="Rectangle 31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6112" name="AutoShape 32"/>
              <p:cNvCxnSpPr>
                <a:cxnSpLocks noChangeShapeType="1"/>
                <a:stCxn id="46109" idx="3"/>
                <a:endCxn id="46110" idx="1"/>
              </p:cNvCxnSpPr>
              <p:nvPr/>
            </p:nvCxnSpPr>
            <p:spPr bwMode="auto">
              <a:xfrm>
                <a:off x="1440" y="3456"/>
                <a:ext cx="21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113" name="AutoShape 33"/>
              <p:cNvCxnSpPr>
                <a:cxnSpLocks noChangeShapeType="1"/>
                <a:stCxn id="46110" idx="3"/>
                <a:endCxn id="46111" idx="1"/>
              </p:cNvCxnSpPr>
              <p:nvPr/>
            </p:nvCxnSpPr>
            <p:spPr bwMode="auto">
              <a:xfrm>
                <a:off x="1752" y="3456"/>
                <a:ext cx="40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6114" name="Text Box 34"/>
            <p:cNvSpPr txBox="1">
              <a:spLocks noChangeArrowheads="1"/>
            </p:cNvSpPr>
            <p:nvPr/>
          </p:nvSpPr>
          <p:spPr bwMode="auto">
            <a:xfrm>
              <a:off x="768" y="3024"/>
              <a:ext cx="45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Case: sequence of planning decisions that led to the plan: </a:t>
              </a:r>
            </a:p>
          </p:txBody>
        </p:sp>
      </p:grp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1154113" y="5638800"/>
            <a:ext cx="7685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Case Replay: re-applying those decisions relative to the new problem  </a:t>
            </a:r>
          </a:p>
        </p:txBody>
      </p:sp>
    </p:spTree>
    <p:extLst>
      <p:ext uri="{BB962C8B-B14F-4D97-AF65-F5344CB8AC3E}">
        <p14:creationId xmlns:p14="http://schemas.microsoft.com/office/powerpoint/2010/main" val="27408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5" grpId="0" animBg="1"/>
      <p:bldP spid="4611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3600" b="1"/>
              <a:t>Domain Specific: Chef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04800" y="1524000"/>
            <a:ext cx="8610600" cy="4572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Cases contain cooking recipes (plans) and there are rules indicating how to transform pieces of the recipes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/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Typical transformation rules will indicate alternative ingredients and what steps need to be added/changed to adapt the recipe</a:t>
            </a:r>
            <a:endParaRPr lang="en-US" b="1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60725" y="879475"/>
            <a:ext cx="243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(Hammond, 1986)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736725" y="3902075"/>
            <a:ext cx="6340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Example</a:t>
            </a:r>
            <a:r>
              <a:rPr lang="en-US"/>
              <a:t>: if using broccoli instead of beans the cooking time need to be adjusted.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81000" y="4967288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</a:t>
            </a:r>
            <a:r>
              <a:rPr lang="en-US"/>
              <a:t>The cases contain domain-knowledge and transformational adaptation is performed</a:t>
            </a:r>
          </a:p>
        </p:txBody>
      </p:sp>
    </p:spTree>
    <p:extLst>
      <p:ext uri="{BB962C8B-B14F-4D97-AF65-F5344CB8AC3E}">
        <p14:creationId xmlns:p14="http://schemas.microsoft.com/office/powerpoint/2010/main" val="9365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96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Focus: State-Space Planning and Adaptation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56388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State-space planners transform the state of the world. These planners search for a sequence of transformations linking  the starting state  and a final state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429000" y="3159125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924300" y="3159125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4419600" y="3159125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25" name="AutoShape 13"/>
          <p:cNvCxnSpPr>
            <a:cxnSpLocks noChangeShapeType="1"/>
            <a:stCxn id="38922" idx="3"/>
            <a:endCxn id="38923" idx="1"/>
          </p:cNvCxnSpPr>
          <p:nvPr/>
        </p:nvCxnSpPr>
        <p:spPr bwMode="auto">
          <a:xfrm>
            <a:off x="3581400" y="3235325"/>
            <a:ext cx="342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AutoShape 14"/>
          <p:cNvCxnSpPr>
            <a:cxnSpLocks noChangeShapeType="1"/>
            <a:stCxn id="38923" idx="3"/>
            <a:endCxn id="38924" idx="1"/>
          </p:cNvCxnSpPr>
          <p:nvPr/>
        </p:nvCxnSpPr>
        <p:spPr bwMode="auto">
          <a:xfrm>
            <a:off x="4076700" y="3235325"/>
            <a:ext cx="342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927" name="Group 15"/>
          <p:cNvGrpSpPr>
            <a:grpSpLocks/>
          </p:cNvGrpSpPr>
          <p:nvPr/>
        </p:nvGrpSpPr>
        <p:grpSpPr bwMode="auto">
          <a:xfrm>
            <a:off x="4572000" y="3159125"/>
            <a:ext cx="495300" cy="152400"/>
            <a:chOff x="4880" y="3275"/>
            <a:chExt cx="312" cy="96"/>
          </a:xfrm>
        </p:grpSpPr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5096" y="3275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8929" name="AutoShape 17"/>
            <p:cNvCxnSpPr>
              <a:cxnSpLocks noChangeShapeType="1"/>
              <a:stCxn id="38924" idx="3"/>
              <a:endCxn id="38928" idx="1"/>
            </p:cNvCxnSpPr>
            <p:nvPr/>
          </p:nvCxnSpPr>
          <p:spPr bwMode="auto">
            <a:xfrm>
              <a:off x="4880" y="3323"/>
              <a:ext cx="2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4724400" y="2209800"/>
            <a:ext cx="1563688" cy="873125"/>
            <a:chOff x="2976" y="1898"/>
            <a:chExt cx="985" cy="550"/>
          </a:xfrm>
        </p:grpSpPr>
        <p:sp>
          <p:nvSpPr>
            <p:cNvPr id="38930" name="Oval 18"/>
            <p:cNvSpPr>
              <a:spLocks noChangeArrowheads="1"/>
            </p:cNvSpPr>
            <p:nvPr/>
          </p:nvSpPr>
          <p:spPr bwMode="auto">
            <a:xfrm>
              <a:off x="2976" y="2208"/>
              <a:ext cx="144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 flipV="1">
              <a:off x="3168" y="2064"/>
              <a:ext cx="336" cy="14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3494" y="1898"/>
              <a:ext cx="4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state</a:t>
              </a:r>
            </a:p>
          </p:txBody>
        </p:sp>
      </p:grpSp>
      <p:grpSp>
        <p:nvGrpSpPr>
          <p:cNvPr id="38938" name="Group 26"/>
          <p:cNvGrpSpPr>
            <a:grpSpLocks/>
          </p:cNvGrpSpPr>
          <p:nvPr/>
        </p:nvGrpSpPr>
        <p:grpSpPr bwMode="auto">
          <a:xfrm>
            <a:off x="5294313" y="2549525"/>
            <a:ext cx="573087" cy="533400"/>
            <a:chOff x="3335" y="1968"/>
            <a:chExt cx="361" cy="336"/>
          </a:xfrm>
        </p:grpSpPr>
        <p:sp>
          <p:nvSpPr>
            <p:cNvPr id="38935" name="Oval 23"/>
            <p:cNvSpPr>
              <a:spLocks noChangeArrowheads="1"/>
            </p:cNvSpPr>
            <p:nvPr/>
          </p:nvSpPr>
          <p:spPr bwMode="auto">
            <a:xfrm>
              <a:off x="3335" y="2064"/>
              <a:ext cx="144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 flipV="1">
              <a:off x="3527" y="1968"/>
              <a:ext cx="169" cy="9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441325" y="3657600"/>
            <a:ext cx="625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Cases indicate sequence of state transformations</a:t>
            </a:r>
          </a:p>
        </p:txBody>
      </p:sp>
      <p:grpSp>
        <p:nvGrpSpPr>
          <p:cNvPr id="38940" name="Group 28"/>
          <p:cNvGrpSpPr>
            <a:grpSpLocks/>
          </p:cNvGrpSpPr>
          <p:nvPr/>
        </p:nvGrpSpPr>
        <p:grpSpPr bwMode="auto">
          <a:xfrm>
            <a:off x="4572000" y="4495800"/>
            <a:ext cx="912813" cy="685800"/>
            <a:chOff x="2448" y="1632"/>
            <a:chExt cx="575" cy="432"/>
          </a:xfrm>
        </p:grpSpPr>
        <p:grpSp>
          <p:nvGrpSpPr>
            <p:cNvPr id="38941" name="Group 29"/>
            <p:cNvGrpSpPr>
              <a:grpSpLocks/>
            </p:cNvGrpSpPr>
            <p:nvPr/>
          </p:nvGrpSpPr>
          <p:grpSpPr bwMode="auto">
            <a:xfrm>
              <a:off x="2448" y="1776"/>
              <a:ext cx="312" cy="96"/>
              <a:chOff x="4880" y="3275"/>
              <a:chExt cx="312" cy="96"/>
            </a:xfrm>
          </p:grpSpPr>
          <p:sp>
            <p:nvSpPr>
              <p:cNvPr id="38942" name="Rectangle 30"/>
              <p:cNvSpPr>
                <a:spLocks noChangeArrowheads="1"/>
              </p:cNvSpPr>
              <p:nvPr/>
            </p:nvSpPr>
            <p:spPr bwMode="auto">
              <a:xfrm>
                <a:off x="5096" y="3275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8943" name="AutoShape 31"/>
              <p:cNvCxnSpPr>
                <a:cxnSpLocks noChangeShapeType="1"/>
                <a:stCxn id="38953" idx="3"/>
                <a:endCxn id="38942" idx="1"/>
              </p:cNvCxnSpPr>
              <p:nvPr/>
            </p:nvCxnSpPr>
            <p:spPr bwMode="auto">
              <a:xfrm>
                <a:off x="4880" y="3323"/>
                <a:ext cx="21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944" name="Rectangle 32"/>
            <p:cNvSpPr>
              <a:spLocks noChangeArrowheads="1"/>
            </p:cNvSpPr>
            <p:nvPr/>
          </p:nvSpPr>
          <p:spPr bwMode="auto">
            <a:xfrm>
              <a:off x="2664" y="1632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8945" name="AutoShape 33"/>
            <p:cNvCxnSpPr>
              <a:cxnSpLocks noChangeShapeType="1"/>
              <a:stCxn id="38953" idx="3"/>
              <a:endCxn id="38944" idx="1"/>
            </p:cNvCxnSpPr>
            <p:nvPr/>
          </p:nvCxnSpPr>
          <p:spPr bwMode="auto">
            <a:xfrm flipV="1">
              <a:off x="2448" y="1680"/>
              <a:ext cx="21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946" name="Rectangle 34"/>
            <p:cNvSpPr>
              <a:spLocks noChangeArrowheads="1"/>
            </p:cNvSpPr>
            <p:nvPr/>
          </p:nvSpPr>
          <p:spPr bwMode="auto">
            <a:xfrm>
              <a:off x="2664" y="1968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8947" name="AutoShape 35"/>
            <p:cNvCxnSpPr>
              <a:cxnSpLocks noChangeShapeType="1"/>
              <a:stCxn id="38953" idx="3"/>
              <a:endCxn id="38946" idx="1"/>
            </p:cNvCxnSpPr>
            <p:nvPr/>
          </p:nvCxnSpPr>
          <p:spPr bwMode="auto">
            <a:xfrm>
              <a:off x="2448" y="1824"/>
              <a:ext cx="21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948" name="Text Box 36"/>
            <p:cNvSpPr txBox="1">
              <a:spLocks noChangeArrowheads="1"/>
            </p:cNvSpPr>
            <p:nvPr/>
          </p:nvSpPr>
          <p:spPr bwMode="auto">
            <a:xfrm>
              <a:off x="2822" y="172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?</a:t>
              </a:r>
            </a:p>
          </p:txBody>
        </p:sp>
      </p:grpSp>
      <p:grpSp>
        <p:nvGrpSpPr>
          <p:cNvPr id="38949" name="Group 37"/>
          <p:cNvGrpSpPr>
            <a:grpSpLocks/>
          </p:cNvGrpSpPr>
          <p:nvPr/>
        </p:nvGrpSpPr>
        <p:grpSpPr bwMode="auto">
          <a:xfrm>
            <a:off x="1371600" y="4191000"/>
            <a:ext cx="3695700" cy="2057400"/>
            <a:chOff x="432" y="1440"/>
            <a:chExt cx="2328" cy="1296"/>
          </a:xfrm>
        </p:grpSpPr>
        <p:grpSp>
          <p:nvGrpSpPr>
            <p:cNvPr id="38950" name="Group 38"/>
            <p:cNvGrpSpPr>
              <a:grpSpLocks/>
            </p:cNvGrpSpPr>
            <p:nvPr/>
          </p:nvGrpSpPr>
          <p:grpSpPr bwMode="auto">
            <a:xfrm>
              <a:off x="1728" y="1440"/>
              <a:ext cx="816" cy="432"/>
              <a:chOff x="1728" y="1440"/>
              <a:chExt cx="816" cy="432"/>
            </a:xfrm>
          </p:grpSpPr>
          <p:sp>
            <p:nvSpPr>
              <p:cNvPr id="38951" name="Rectangle 39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2" name="Rectangle 40"/>
              <p:cNvSpPr>
                <a:spLocks noChangeArrowheads="1"/>
              </p:cNvSpPr>
              <p:nvPr/>
            </p:nvSpPr>
            <p:spPr bwMode="auto">
              <a:xfrm>
                <a:off x="2040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3" name="Rectangle 41"/>
              <p:cNvSpPr>
                <a:spLocks noChangeArrowheads="1"/>
              </p:cNvSpPr>
              <p:nvPr/>
            </p:nvSpPr>
            <p:spPr bwMode="auto">
              <a:xfrm>
                <a:off x="2352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8954" name="AutoShape 42"/>
              <p:cNvCxnSpPr>
                <a:cxnSpLocks noChangeShapeType="1"/>
                <a:stCxn id="38951" idx="3"/>
                <a:endCxn id="38952" idx="1"/>
              </p:cNvCxnSpPr>
              <p:nvPr/>
            </p:nvCxnSpPr>
            <p:spPr bwMode="auto">
              <a:xfrm>
                <a:off x="1824" y="1824"/>
                <a:ext cx="21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955" name="AutoShape 43"/>
              <p:cNvCxnSpPr>
                <a:cxnSpLocks noChangeShapeType="1"/>
                <a:stCxn id="38952" idx="3"/>
                <a:endCxn id="38953" idx="1"/>
              </p:cNvCxnSpPr>
              <p:nvPr/>
            </p:nvCxnSpPr>
            <p:spPr bwMode="auto">
              <a:xfrm>
                <a:off x="2136" y="1824"/>
                <a:ext cx="21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956" name="Oval 44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144" cy="24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57" name="Text Box 45"/>
            <p:cNvSpPr txBox="1">
              <a:spLocks noChangeArrowheads="1"/>
            </p:cNvSpPr>
            <p:nvPr/>
          </p:nvSpPr>
          <p:spPr bwMode="auto">
            <a:xfrm>
              <a:off x="432" y="1658"/>
              <a:ext cx="12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New problem:</a:t>
              </a:r>
            </a:p>
          </p:txBody>
        </p:sp>
        <p:sp>
          <p:nvSpPr>
            <p:cNvPr id="38958" name="Text Box 46"/>
            <p:cNvSpPr txBox="1">
              <a:spLocks noChangeArrowheads="1"/>
            </p:cNvSpPr>
            <p:nvPr/>
          </p:nvSpPr>
          <p:spPr bwMode="auto">
            <a:xfrm>
              <a:off x="864" y="2352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Case:</a:t>
              </a:r>
            </a:p>
          </p:txBody>
        </p:sp>
        <p:sp>
          <p:nvSpPr>
            <p:cNvPr id="38959" name="Rectangle 47"/>
            <p:cNvSpPr>
              <a:spLocks noChangeArrowheads="1"/>
            </p:cNvSpPr>
            <p:nvPr/>
          </p:nvSpPr>
          <p:spPr bwMode="auto">
            <a:xfrm>
              <a:off x="1728" y="244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0" name="Rectangle 48"/>
            <p:cNvSpPr>
              <a:spLocks noChangeArrowheads="1"/>
            </p:cNvSpPr>
            <p:nvPr/>
          </p:nvSpPr>
          <p:spPr bwMode="auto">
            <a:xfrm>
              <a:off x="2040" y="244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1" name="Rectangle 49"/>
            <p:cNvSpPr>
              <a:spLocks noChangeArrowheads="1"/>
            </p:cNvSpPr>
            <p:nvPr/>
          </p:nvSpPr>
          <p:spPr bwMode="auto">
            <a:xfrm>
              <a:off x="2352" y="244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8962" name="AutoShape 50"/>
            <p:cNvCxnSpPr>
              <a:cxnSpLocks noChangeShapeType="1"/>
              <a:stCxn id="38959" idx="3"/>
              <a:endCxn id="38960" idx="1"/>
            </p:cNvCxnSpPr>
            <p:nvPr/>
          </p:nvCxnSpPr>
          <p:spPr bwMode="auto">
            <a:xfrm>
              <a:off x="1824" y="2496"/>
              <a:ext cx="2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63" name="AutoShape 51"/>
            <p:cNvCxnSpPr>
              <a:cxnSpLocks noChangeShapeType="1"/>
              <a:stCxn id="38960" idx="3"/>
              <a:endCxn id="38961" idx="1"/>
            </p:cNvCxnSpPr>
            <p:nvPr/>
          </p:nvCxnSpPr>
          <p:spPr bwMode="auto">
            <a:xfrm>
              <a:off x="2136" y="2496"/>
              <a:ext cx="2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964" name="Rectangle 52"/>
            <p:cNvSpPr>
              <a:spLocks noChangeArrowheads="1"/>
            </p:cNvSpPr>
            <p:nvPr/>
          </p:nvSpPr>
          <p:spPr bwMode="auto">
            <a:xfrm>
              <a:off x="2664" y="264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8965" name="AutoShape 53"/>
            <p:cNvCxnSpPr>
              <a:cxnSpLocks noChangeShapeType="1"/>
              <a:endCxn id="38964" idx="1"/>
            </p:cNvCxnSpPr>
            <p:nvPr/>
          </p:nvCxnSpPr>
          <p:spPr bwMode="auto">
            <a:xfrm>
              <a:off x="2448" y="2496"/>
              <a:ext cx="21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5029200" y="52578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5791200" y="4314825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Derivational </a:t>
            </a:r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6689725" y="2555875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(total order)</a:t>
            </a:r>
          </a:p>
        </p:txBody>
      </p:sp>
    </p:spTree>
    <p:extLst>
      <p:ext uri="{BB962C8B-B14F-4D97-AF65-F5344CB8AC3E}">
        <p14:creationId xmlns:p14="http://schemas.microsoft.com/office/powerpoint/2010/main" val="39883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9" grpId="0" autoUpdateAnimBg="0"/>
      <p:bldP spid="38966" grpId="0" animBg="1"/>
      <p:bldP spid="38967" grpId="0" autoUpdateAnimBg="0"/>
      <p:bldP spid="389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Hierarchical </a:t>
            </a:r>
            <a:r>
              <a:rPr lang="en-US" sz="3600" b="1" dirty="0" smtClean="0">
                <a:solidFill>
                  <a:schemeClr val="tx1"/>
                </a:solidFill>
              </a:rPr>
              <a:t>Planning and Adaptation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56388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Hierarchical planners refine high-level tasks into simpler ones until eventually actions are obtained.</a:t>
            </a:r>
            <a:r>
              <a:rPr lang="en-US" sz="2000"/>
              <a:t> 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90800" y="2895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086100" y="2895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581400" y="2895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135" name="AutoShape 7"/>
          <p:cNvCxnSpPr>
            <a:cxnSpLocks noChangeShapeType="1"/>
            <a:stCxn id="48132" idx="3"/>
            <a:endCxn id="48133" idx="1"/>
          </p:cNvCxnSpPr>
          <p:nvPr/>
        </p:nvCxnSpPr>
        <p:spPr bwMode="auto">
          <a:xfrm>
            <a:off x="2743200" y="2971800"/>
            <a:ext cx="342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136" name="AutoShape 8"/>
          <p:cNvCxnSpPr>
            <a:cxnSpLocks noChangeShapeType="1"/>
            <a:stCxn id="48133" idx="3"/>
            <a:endCxn id="48134" idx="1"/>
          </p:cNvCxnSpPr>
          <p:nvPr/>
        </p:nvCxnSpPr>
        <p:spPr bwMode="auto">
          <a:xfrm>
            <a:off x="3238500" y="2971800"/>
            <a:ext cx="342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57200" y="3276600"/>
            <a:ext cx="544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Cases indicate how tasks are decomposed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410200" y="4298950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/>
              <a:t>Derivational</a:t>
            </a:r>
            <a:endParaRPr lang="en-US" dirty="0"/>
          </a:p>
        </p:txBody>
      </p:sp>
      <p:sp>
        <p:nvSpPr>
          <p:cNvPr id="48173" name="Oval 45"/>
          <p:cNvSpPr>
            <a:spLocks noChangeArrowheads="1"/>
          </p:cNvSpPr>
          <p:nvPr/>
        </p:nvSpPr>
        <p:spPr bwMode="auto">
          <a:xfrm>
            <a:off x="3048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 flipH="1">
            <a:off x="2819400" y="2209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>
            <a:off x="31242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>
            <a:off x="3200400" y="2209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Oval 49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8" name="Oval 50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Oval 51"/>
          <p:cNvSpPr>
            <a:spLocks noChangeArrowheads="1"/>
          </p:cNvSpPr>
          <p:nvPr/>
        </p:nvSpPr>
        <p:spPr bwMode="auto">
          <a:xfrm>
            <a:off x="34290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 flipH="1">
            <a:off x="2667000" y="2667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1" name="Line 53"/>
          <p:cNvSpPr>
            <a:spLocks noChangeShapeType="1"/>
          </p:cNvSpPr>
          <p:nvPr/>
        </p:nvSpPr>
        <p:spPr bwMode="auto">
          <a:xfrm>
            <a:off x="2895600" y="2667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>
            <a:off x="3200400" y="2590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87" name="Group 59"/>
          <p:cNvGrpSpPr>
            <a:grpSpLocks/>
          </p:cNvGrpSpPr>
          <p:nvPr/>
        </p:nvGrpSpPr>
        <p:grpSpPr bwMode="auto">
          <a:xfrm>
            <a:off x="3581400" y="2514600"/>
            <a:ext cx="457200" cy="381000"/>
            <a:chOff x="2256" y="1584"/>
            <a:chExt cx="288" cy="240"/>
          </a:xfrm>
        </p:grpSpPr>
        <p:sp>
          <p:nvSpPr>
            <p:cNvPr id="48183" name="Line 55"/>
            <p:cNvSpPr>
              <a:spLocks noChangeShapeType="1"/>
            </p:cNvSpPr>
            <p:nvPr/>
          </p:nvSpPr>
          <p:spPr bwMode="auto">
            <a:xfrm>
              <a:off x="2256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4" name="Oval 56"/>
            <p:cNvSpPr>
              <a:spLocks noChangeArrowheads="1"/>
            </p:cNvSpPr>
            <p:nvPr/>
          </p:nvSpPr>
          <p:spPr bwMode="auto">
            <a:xfrm>
              <a:off x="2448" y="172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86" name="Group 58"/>
          <p:cNvGrpSpPr>
            <a:grpSpLocks/>
          </p:cNvGrpSpPr>
          <p:nvPr/>
        </p:nvGrpSpPr>
        <p:grpSpPr bwMode="auto">
          <a:xfrm>
            <a:off x="3276600" y="1828800"/>
            <a:ext cx="1371600" cy="457200"/>
            <a:chOff x="2064" y="1152"/>
            <a:chExt cx="864" cy="288"/>
          </a:xfrm>
        </p:grpSpPr>
        <p:sp>
          <p:nvSpPr>
            <p:cNvPr id="48172" name="Text Box 44"/>
            <p:cNvSpPr txBox="1">
              <a:spLocks noChangeArrowheads="1"/>
            </p:cNvSpPr>
            <p:nvPr/>
          </p:nvSpPr>
          <p:spPr bwMode="auto">
            <a:xfrm>
              <a:off x="2503" y="1152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task</a:t>
              </a:r>
            </a:p>
          </p:txBody>
        </p:sp>
        <p:sp>
          <p:nvSpPr>
            <p:cNvPr id="48185" name="Line 57"/>
            <p:cNvSpPr>
              <a:spLocks noChangeShapeType="1"/>
            </p:cNvSpPr>
            <p:nvPr/>
          </p:nvSpPr>
          <p:spPr bwMode="auto">
            <a:xfrm flipV="1">
              <a:off x="2064" y="1296"/>
              <a:ext cx="432" cy="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227" name="Group 99"/>
          <p:cNvGrpSpPr>
            <a:grpSpLocks/>
          </p:cNvGrpSpPr>
          <p:nvPr/>
        </p:nvGrpSpPr>
        <p:grpSpPr bwMode="auto">
          <a:xfrm>
            <a:off x="1371600" y="4191000"/>
            <a:ext cx="3200400" cy="2209800"/>
            <a:chOff x="864" y="2640"/>
            <a:chExt cx="2016" cy="1392"/>
          </a:xfrm>
        </p:grpSpPr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864" y="2858"/>
              <a:ext cx="12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New problem:</a:t>
              </a:r>
            </a:p>
          </p:txBody>
        </p:sp>
        <p:sp>
          <p:nvSpPr>
            <p:cNvPr id="48146" name="Text Box 18"/>
            <p:cNvSpPr txBox="1">
              <a:spLocks noChangeArrowheads="1"/>
            </p:cNvSpPr>
            <p:nvPr/>
          </p:nvSpPr>
          <p:spPr bwMode="auto">
            <a:xfrm>
              <a:off x="1296" y="3552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Case:</a:t>
              </a:r>
            </a:p>
          </p:txBody>
        </p:sp>
        <p:sp>
          <p:nvSpPr>
            <p:cNvPr id="48188" name="Rectangle 60"/>
            <p:cNvSpPr>
              <a:spLocks noChangeArrowheads="1"/>
            </p:cNvSpPr>
            <p:nvPr/>
          </p:nvSpPr>
          <p:spPr bwMode="auto">
            <a:xfrm>
              <a:off x="2160" y="316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9" name="Rectangle 61"/>
            <p:cNvSpPr>
              <a:spLocks noChangeArrowheads="1"/>
            </p:cNvSpPr>
            <p:nvPr/>
          </p:nvSpPr>
          <p:spPr bwMode="auto">
            <a:xfrm>
              <a:off x="2472" y="316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0" name="Rectangle 62"/>
            <p:cNvSpPr>
              <a:spLocks noChangeArrowheads="1"/>
            </p:cNvSpPr>
            <p:nvPr/>
          </p:nvSpPr>
          <p:spPr bwMode="auto">
            <a:xfrm>
              <a:off x="2784" y="316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8191" name="AutoShape 63"/>
            <p:cNvCxnSpPr>
              <a:cxnSpLocks noChangeShapeType="1"/>
              <a:stCxn id="48188" idx="3"/>
              <a:endCxn id="48189" idx="1"/>
            </p:cNvCxnSpPr>
            <p:nvPr/>
          </p:nvCxnSpPr>
          <p:spPr bwMode="auto">
            <a:xfrm>
              <a:off x="2256" y="3216"/>
              <a:ext cx="2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92" name="AutoShape 64"/>
            <p:cNvCxnSpPr>
              <a:cxnSpLocks noChangeShapeType="1"/>
              <a:stCxn id="48189" idx="3"/>
              <a:endCxn id="48190" idx="1"/>
            </p:cNvCxnSpPr>
            <p:nvPr/>
          </p:nvCxnSpPr>
          <p:spPr bwMode="auto">
            <a:xfrm>
              <a:off x="2568" y="3216"/>
              <a:ext cx="2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193" name="Oval 65"/>
            <p:cNvSpPr>
              <a:spLocks noChangeArrowheads="1"/>
            </p:cNvSpPr>
            <p:nvPr/>
          </p:nvSpPr>
          <p:spPr bwMode="auto">
            <a:xfrm>
              <a:off x="2448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4" name="Line 66"/>
            <p:cNvSpPr>
              <a:spLocks noChangeShapeType="1"/>
            </p:cNvSpPr>
            <p:nvPr/>
          </p:nvSpPr>
          <p:spPr bwMode="auto">
            <a:xfrm flipH="1">
              <a:off x="2304" y="273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>
              <a:off x="2496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>
              <a:off x="2544" y="273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97" name="Oval 69"/>
            <p:cNvSpPr>
              <a:spLocks noChangeArrowheads="1"/>
            </p:cNvSpPr>
            <p:nvPr/>
          </p:nvSpPr>
          <p:spPr bwMode="auto">
            <a:xfrm>
              <a:off x="225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8" name="Oval 70"/>
            <p:cNvSpPr>
              <a:spLocks noChangeArrowheads="1"/>
            </p:cNvSpPr>
            <p:nvPr/>
          </p:nvSpPr>
          <p:spPr bwMode="auto">
            <a:xfrm>
              <a:off x="2448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9" name="Oval 71"/>
            <p:cNvSpPr>
              <a:spLocks noChangeArrowheads="1"/>
            </p:cNvSpPr>
            <p:nvPr/>
          </p:nvSpPr>
          <p:spPr bwMode="auto">
            <a:xfrm>
              <a:off x="2688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0" name="Line 72"/>
            <p:cNvSpPr>
              <a:spLocks noChangeShapeType="1"/>
            </p:cNvSpPr>
            <p:nvPr/>
          </p:nvSpPr>
          <p:spPr bwMode="auto">
            <a:xfrm flipH="1">
              <a:off x="2208" y="302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1" name="Line 73"/>
            <p:cNvSpPr>
              <a:spLocks noChangeShapeType="1"/>
            </p:cNvSpPr>
            <p:nvPr/>
          </p:nvSpPr>
          <p:spPr bwMode="auto">
            <a:xfrm>
              <a:off x="2352" y="302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2" name="Line 74"/>
            <p:cNvSpPr>
              <a:spLocks noChangeShapeType="1"/>
            </p:cNvSpPr>
            <p:nvPr/>
          </p:nvSpPr>
          <p:spPr bwMode="auto">
            <a:xfrm>
              <a:off x="2544" y="297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9" name="Rectangle 81"/>
            <p:cNvSpPr>
              <a:spLocks noChangeArrowheads="1"/>
            </p:cNvSpPr>
            <p:nvPr/>
          </p:nvSpPr>
          <p:spPr bwMode="auto">
            <a:xfrm>
              <a:off x="1968" y="393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0" name="Rectangle 82"/>
            <p:cNvSpPr>
              <a:spLocks noChangeArrowheads="1"/>
            </p:cNvSpPr>
            <p:nvPr/>
          </p:nvSpPr>
          <p:spPr bwMode="auto">
            <a:xfrm>
              <a:off x="2280" y="393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1" name="Rectangle 83"/>
            <p:cNvSpPr>
              <a:spLocks noChangeArrowheads="1"/>
            </p:cNvSpPr>
            <p:nvPr/>
          </p:nvSpPr>
          <p:spPr bwMode="auto">
            <a:xfrm>
              <a:off x="2592" y="393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8212" name="AutoShape 84"/>
            <p:cNvCxnSpPr>
              <a:cxnSpLocks noChangeShapeType="1"/>
              <a:stCxn id="48209" idx="3"/>
              <a:endCxn id="48210" idx="1"/>
            </p:cNvCxnSpPr>
            <p:nvPr/>
          </p:nvCxnSpPr>
          <p:spPr bwMode="auto">
            <a:xfrm>
              <a:off x="2064" y="3984"/>
              <a:ext cx="2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213" name="AutoShape 85"/>
            <p:cNvCxnSpPr>
              <a:cxnSpLocks noChangeShapeType="1"/>
              <a:stCxn id="48210" idx="3"/>
              <a:endCxn id="48211" idx="1"/>
            </p:cNvCxnSpPr>
            <p:nvPr/>
          </p:nvCxnSpPr>
          <p:spPr bwMode="auto">
            <a:xfrm>
              <a:off x="2376" y="3984"/>
              <a:ext cx="2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214" name="Oval 86"/>
            <p:cNvSpPr>
              <a:spLocks noChangeArrowheads="1"/>
            </p:cNvSpPr>
            <p:nvPr/>
          </p:nvSpPr>
          <p:spPr bwMode="auto">
            <a:xfrm>
              <a:off x="2256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5" name="Line 87"/>
            <p:cNvSpPr>
              <a:spLocks noChangeShapeType="1"/>
            </p:cNvSpPr>
            <p:nvPr/>
          </p:nvSpPr>
          <p:spPr bwMode="auto">
            <a:xfrm flipH="1">
              <a:off x="2112" y="350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6" name="Line 88"/>
            <p:cNvSpPr>
              <a:spLocks noChangeShapeType="1"/>
            </p:cNvSpPr>
            <p:nvPr/>
          </p:nvSpPr>
          <p:spPr bwMode="auto">
            <a:xfrm>
              <a:off x="2304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7" name="Line 89"/>
            <p:cNvSpPr>
              <a:spLocks noChangeShapeType="1"/>
            </p:cNvSpPr>
            <p:nvPr/>
          </p:nvSpPr>
          <p:spPr bwMode="auto">
            <a:xfrm>
              <a:off x="2352" y="350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8" name="Oval 90"/>
            <p:cNvSpPr>
              <a:spLocks noChangeArrowheads="1"/>
            </p:cNvSpPr>
            <p:nvPr/>
          </p:nvSpPr>
          <p:spPr bwMode="auto">
            <a:xfrm>
              <a:off x="20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9" name="Oval 91"/>
            <p:cNvSpPr>
              <a:spLocks noChangeArrowheads="1"/>
            </p:cNvSpPr>
            <p:nvPr/>
          </p:nvSpPr>
          <p:spPr bwMode="auto">
            <a:xfrm>
              <a:off x="2256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0" name="Oval 92"/>
            <p:cNvSpPr>
              <a:spLocks noChangeArrowheads="1"/>
            </p:cNvSpPr>
            <p:nvPr/>
          </p:nvSpPr>
          <p:spPr bwMode="auto">
            <a:xfrm>
              <a:off x="2496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1" name="Line 93"/>
            <p:cNvSpPr>
              <a:spLocks noChangeShapeType="1"/>
            </p:cNvSpPr>
            <p:nvPr/>
          </p:nvSpPr>
          <p:spPr bwMode="auto">
            <a:xfrm flipH="1">
              <a:off x="2016" y="379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2" name="Line 94"/>
            <p:cNvSpPr>
              <a:spLocks noChangeShapeType="1"/>
            </p:cNvSpPr>
            <p:nvPr/>
          </p:nvSpPr>
          <p:spPr bwMode="auto">
            <a:xfrm>
              <a:off x="2160" y="379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3" name="Line 95"/>
            <p:cNvSpPr>
              <a:spLocks noChangeShapeType="1"/>
            </p:cNvSpPr>
            <p:nvPr/>
          </p:nvSpPr>
          <p:spPr bwMode="auto">
            <a:xfrm>
              <a:off x="2352" y="3744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224" name="Group 96"/>
            <p:cNvGrpSpPr>
              <a:grpSpLocks/>
            </p:cNvGrpSpPr>
            <p:nvPr/>
          </p:nvGrpSpPr>
          <p:grpSpPr bwMode="auto">
            <a:xfrm>
              <a:off x="2592" y="3696"/>
              <a:ext cx="288" cy="240"/>
              <a:chOff x="2256" y="1584"/>
              <a:chExt cx="288" cy="240"/>
            </a:xfrm>
          </p:grpSpPr>
          <p:sp>
            <p:nvSpPr>
              <p:cNvPr id="48225" name="Line 97"/>
              <p:cNvSpPr>
                <a:spLocks noChangeShapeType="1"/>
              </p:cNvSpPr>
              <p:nvPr/>
            </p:nvSpPr>
            <p:spPr bwMode="auto">
              <a:xfrm>
                <a:off x="2256" y="1584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6" name="Oval 98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230" name="Group 102"/>
          <p:cNvGrpSpPr>
            <a:grpSpLocks/>
          </p:cNvGrpSpPr>
          <p:nvPr/>
        </p:nvGrpSpPr>
        <p:grpSpPr bwMode="auto">
          <a:xfrm>
            <a:off x="4419600" y="4648200"/>
            <a:ext cx="836613" cy="685800"/>
            <a:chOff x="2784" y="2928"/>
            <a:chExt cx="527" cy="432"/>
          </a:xfrm>
        </p:grpSpPr>
        <p:grpSp>
          <p:nvGrpSpPr>
            <p:cNvPr id="48208" name="Group 80"/>
            <p:cNvGrpSpPr>
              <a:grpSpLocks/>
            </p:cNvGrpSpPr>
            <p:nvPr/>
          </p:nvGrpSpPr>
          <p:grpSpPr bwMode="auto">
            <a:xfrm>
              <a:off x="2784" y="2928"/>
              <a:ext cx="384" cy="288"/>
              <a:chOff x="2784" y="2928"/>
              <a:chExt cx="384" cy="288"/>
            </a:xfrm>
          </p:grpSpPr>
          <p:sp>
            <p:nvSpPr>
              <p:cNvPr id="48204" name="Line 76"/>
              <p:cNvSpPr>
                <a:spLocks noChangeShapeType="1"/>
              </p:cNvSpPr>
              <p:nvPr/>
            </p:nvSpPr>
            <p:spPr bwMode="auto">
              <a:xfrm>
                <a:off x="2784" y="297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05" name="Oval 77"/>
              <p:cNvSpPr>
                <a:spLocks noChangeArrowheads="1"/>
              </p:cNvSpPr>
              <p:nvPr/>
            </p:nvSpPr>
            <p:spPr bwMode="auto">
              <a:xfrm>
                <a:off x="2976" y="312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6" name="Line 78"/>
              <p:cNvSpPr>
                <a:spLocks noChangeShapeType="1"/>
              </p:cNvSpPr>
              <p:nvPr/>
            </p:nvSpPr>
            <p:spPr bwMode="auto">
              <a:xfrm>
                <a:off x="2784" y="2928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07" name="Rectangle 79"/>
              <p:cNvSpPr>
                <a:spLocks noChangeArrowheads="1"/>
              </p:cNvSpPr>
              <p:nvPr/>
            </p:nvSpPr>
            <p:spPr bwMode="auto">
              <a:xfrm>
                <a:off x="3072" y="302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228" name="Text Box 100"/>
            <p:cNvSpPr txBox="1">
              <a:spLocks noChangeArrowheads="1"/>
            </p:cNvSpPr>
            <p:nvPr/>
          </p:nvSpPr>
          <p:spPr bwMode="auto">
            <a:xfrm>
              <a:off x="3110" y="3072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?</a:t>
              </a:r>
            </a:p>
          </p:txBody>
        </p:sp>
      </p:grpSp>
      <p:sp>
        <p:nvSpPr>
          <p:cNvPr id="48229" name="Line 101"/>
          <p:cNvSpPr>
            <a:spLocks noChangeShapeType="1"/>
          </p:cNvSpPr>
          <p:nvPr/>
        </p:nvSpPr>
        <p:spPr bwMode="auto">
          <a:xfrm flipV="1">
            <a:off x="4572000" y="5181600"/>
            <a:ext cx="228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 autoUpdateAnimBg="0"/>
      <p:bldP spid="48141" grpId="0" autoUpdateAnimBg="0"/>
      <p:bldP spid="482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Each topic studied so far have a number of fielded applications</a:t>
            </a:r>
          </a:p>
          <a:p>
            <a:pPr lvl="1"/>
            <a:r>
              <a:rPr lang="en-US" dirty="0" smtClean="0"/>
              <a:t>That is, they have been used in the “real world”</a:t>
            </a:r>
          </a:p>
          <a:p>
            <a:r>
              <a:rPr lang="en-US" dirty="0" smtClean="0"/>
              <a:t>The topic of this lecture still has some outstanding research questions that need to be answered before we see large numbers of fielded applications </a:t>
            </a:r>
          </a:p>
          <a:p>
            <a:r>
              <a:rPr lang="en-US" dirty="0" smtClean="0"/>
              <a:t>Our purpose of studying this topic today is: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Show some fielded applications of this research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Show ground-breaking research that could have in the future a significant impact in the field of intelligent decision support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 Understand the limitations and possible research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(HTN) Planning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5172075" y="2895600"/>
            <a:ext cx="3810000" cy="3352800"/>
            <a:chOff x="3216" y="1584"/>
            <a:chExt cx="2400" cy="2112"/>
          </a:xfrm>
        </p:grpSpPr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3216" y="1632"/>
              <a:ext cx="2400" cy="206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3264" y="1584"/>
              <a:ext cx="1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sng"/>
                <a:t>Travel(UMD, Lehigh)</a:t>
              </a:r>
            </a:p>
          </p:txBody>
        </p:sp>
      </p:grp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5324475" y="3200400"/>
            <a:ext cx="3667125" cy="3048000"/>
            <a:chOff x="3312" y="1776"/>
            <a:chExt cx="2310" cy="1920"/>
          </a:xfrm>
        </p:grpSpPr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3456" y="1824"/>
              <a:ext cx="2152" cy="187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30" name="Arc 18"/>
            <p:cNvSpPr>
              <a:spLocks/>
            </p:cNvSpPr>
            <p:nvPr/>
          </p:nvSpPr>
          <p:spPr bwMode="auto">
            <a:xfrm rot="5400000">
              <a:off x="3304" y="1784"/>
              <a:ext cx="155" cy="14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F0E3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3408" y="2736"/>
              <a:ext cx="2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Fly(National, L.V. International)</a:t>
              </a:r>
            </a:p>
          </p:txBody>
        </p: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3408" y="2928"/>
              <a:ext cx="18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sng"/>
                <a:t>Travel(L.V. Int’nal,Lehigh)</a:t>
              </a:r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3408" y="1824"/>
              <a:ext cx="16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sng"/>
                <a:t>Travel(UMD,National)</a:t>
              </a:r>
            </a:p>
          </p:txBody>
        </p:sp>
      </p:grp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04800" y="1600200"/>
            <a:ext cx="822960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b="1"/>
              <a:t>Principle:</a:t>
            </a:r>
            <a:r>
              <a:rPr lang="en-US"/>
              <a:t> Complex tasks are decomposed into simpler tasks. The goal is to decompose all the tasks into </a:t>
            </a:r>
            <a:r>
              <a:rPr lang="en-US" i="1"/>
              <a:t>primitive</a:t>
            </a:r>
            <a:r>
              <a:rPr lang="en-US"/>
              <a:t> tasks, which define actions that change the world.</a:t>
            </a:r>
            <a:endParaRPr lang="en-US">
              <a:latin typeface="Courier New" pitchFamily="49" charset="0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2051050" y="3724275"/>
            <a:ext cx="13525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Helvetica" pitchFamily="34" charset="0"/>
              </a:rPr>
              <a:t>alternative</a:t>
            </a:r>
            <a:endParaRPr lang="en-US" sz="2000" i="1">
              <a:solidFill>
                <a:srgbClr val="CF0E30"/>
              </a:solidFill>
              <a:latin typeface="Helvetica" pitchFamily="34" charset="0"/>
            </a:endParaRPr>
          </a:p>
          <a:p>
            <a:pPr algn="ctr" eaLnBrk="0" hangingPunct="0"/>
            <a:r>
              <a:rPr lang="en-US" sz="2000" i="1">
                <a:latin typeface="Helvetica" pitchFamily="34" charset="0"/>
              </a:rPr>
              <a:t>methods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295275" y="3124200"/>
            <a:ext cx="4495800" cy="4445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 eaLnBrk="0" hangingPunct="0"/>
            <a:r>
              <a:rPr lang="en-US" sz="2000">
                <a:latin typeface="Times" pitchFamily="18" charset="0"/>
              </a:rPr>
              <a:t>Travel from UMD to Lehigh University </a:t>
            </a:r>
          </a:p>
        </p:txBody>
      </p:sp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2581275" y="3524250"/>
            <a:ext cx="2514600" cy="2800350"/>
            <a:chOff x="1632" y="1980"/>
            <a:chExt cx="1536" cy="1764"/>
          </a:xfrm>
        </p:grpSpPr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1920" y="1980"/>
              <a:ext cx="3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2016" y="2160"/>
              <a:ext cx="1056" cy="656"/>
            </a:xfrm>
            <a:prstGeom prst="ellipse">
              <a:avLst/>
            </a:prstGeom>
            <a:solidFill>
              <a:srgbClr val="06069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i="1">
                  <a:solidFill>
                    <a:schemeClr val="bg1"/>
                  </a:solidFill>
                  <a:latin typeface="Arial" pitchFamily="34" charset="0"/>
                </a:rPr>
                <a:t>Travel by car</a:t>
              </a:r>
              <a:endParaRPr lang="en-US" sz="18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1632" y="2976"/>
              <a:ext cx="1536" cy="384"/>
            </a:xfrm>
            <a:prstGeom prst="rect">
              <a:avLst/>
            </a:prstGeom>
            <a:solidFill>
              <a:srgbClr val="0606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  <a:latin typeface="Times" pitchFamily="18" charset="0"/>
                </a:rPr>
                <a:t>Enough money </a:t>
              </a:r>
            </a:p>
            <a:p>
              <a:pPr algn="ctr" eaLnBrk="0" hangingPunct="0"/>
              <a:r>
                <a:rPr lang="en-US" sz="2000">
                  <a:solidFill>
                    <a:schemeClr val="bg1"/>
                  </a:solidFill>
                  <a:latin typeface="Times" pitchFamily="18" charset="0"/>
                </a:rPr>
                <a:t>for gasoline</a:t>
              </a: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1632" y="3408"/>
              <a:ext cx="1536" cy="336"/>
            </a:xfrm>
            <a:prstGeom prst="rect">
              <a:avLst/>
            </a:prstGeom>
            <a:solidFill>
              <a:srgbClr val="0606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 algn="ctr" eaLnBrk="0" hangingPunct="0"/>
              <a:r>
                <a:rPr lang="en-US" sz="1800">
                  <a:solidFill>
                    <a:schemeClr val="bg1"/>
                  </a:solidFill>
                  <a:latin typeface="Times" pitchFamily="18" charset="0"/>
                </a:rPr>
                <a:t>Roads are passable </a:t>
              </a:r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>
              <a:off x="2544" y="27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43" name="Group 31"/>
          <p:cNvGrpSpPr>
            <a:grpSpLocks/>
          </p:cNvGrpSpPr>
          <p:nvPr/>
        </p:nvGrpSpPr>
        <p:grpSpPr bwMode="auto">
          <a:xfrm>
            <a:off x="66675" y="3524250"/>
            <a:ext cx="2438400" cy="2800350"/>
            <a:chOff x="0" y="1980"/>
            <a:chExt cx="1536" cy="1764"/>
          </a:xfrm>
        </p:grpSpPr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 flipH="1">
              <a:off x="1056" y="1980"/>
              <a:ext cx="33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0" y="3408"/>
              <a:ext cx="1488" cy="336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Times" pitchFamily="18" charset="0"/>
                </a:rPr>
                <a:t>Seats available  </a:t>
              </a:r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0" y="2176"/>
              <a:ext cx="1344" cy="656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96" y="2400"/>
              <a:ext cx="120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Travel by plane</a:t>
              </a:r>
              <a:endParaRPr lang="en-US" sz="2000" b="1" i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0" y="2976"/>
              <a:ext cx="1536" cy="38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  <a:latin typeface="Times" pitchFamily="18" charset="0"/>
                </a:rPr>
                <a:t>Enough money for air </a:t>
              </a:r>
            </a:p>
            <a:p>
              <a:pPr algn="ctr" eaLnBrk="0" hangingPunct="0"/>
              <a:r>
                <a:rPr lang="en-US" sz="2000">
                  <a:solidFill>
                    <a:srgbClr val="000000"/>
                  </a:solidFill>
                  <a:latin typeface="Times" pitchFamily="18" charset="0"/>
                </a:rPr>
                <a:t>fare available</a:t>
              </a:r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672" y="28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50" name="Group 38"/>
          <p:cNvGrpSpPr>
            <a:grpSpLocks/>
          </p:cNvGrpSpPr>
          <p:nvPr/>
        </p:nvGrpSpPr>
        <p:grpSpPr bwMode="auto">
          <a:xfrm>
            <a:off x="5632450" y="3582988"/>
            <a:ext cx="3354388" cy="1112837"/>
            <a:chOff x="3506" y="2017"/>
            <a:chExt cx="2113" cy="701"/>
          </a:xfrm>
        </p:grpSpPr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3648" y="2160"/>
              <a:ext cx="1968" cy="55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52" name="Arc 40"/>
            <p:cNvSpPr>
              <a:spLocks/>
            </p:cNvSpPr>
            <p:nvPr/>
          </p:nvSpPr>
          <p:spPr bwMode="auto">
            <a:xfrm rot="5400000">
              <a:off x="3498" y="2025"/>
              <a:ext cx="155" cy="13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479"/>
                <a:gd name="T2" fmla="*/ 2282 w 21600"/>
                <a:gd name="T3" fmla="*/ 21479 h 21479"/>
                <a:gd name="T4" fmla="*/ 0 w 21600"/>
                <a:gd name="T5" fmla="*/ 0 h 2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479" fill="none" extrusionOk="0">
                  <a:moveTo>
                    <a:pt x="21600" y="0"/>
                  </a:moveTo>
                  <a:cubicBezTo>
                    <a:pt x="21600" y="11045"/>
                    <a:pt x="13266" y="20312"/>
                    <a:pt x="2282" y="21479"/>
                  </a:cubicBezTo>
                </a:path>
                <a:path w="21600" h="21479" stroke="0" extrusionOk="0">
                  <a:moveTo>
                    <a:pt x="21600" y="0"/>
                  </a:moveTo>
                  <a:cubicBezTo>
                    <a:pt x="21600" y="11045"/>
                    <a:pt x="13266" y="20312"/>
                    <a:pt x="2282" y="2147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F0E3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Text Box 41"/>
            <p:cNvSpPr txBox="1">
              <a:spLocks noChangeArrowheads="1"/>
            </p:cNvSpPr>
            <p:nvPr/>
          </p:nvSpPr>
          <p:spPr bwMode="auto">
            <a:xfrm>
              <a:off x="3600" y="2160"/>
              <a:ext cx="17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Taxi(UMD,UMD-Metro)</a:t>
              </a:r>
            </a:p>
          </p:txBody>
        </p:sp>
        <p:sp>
          <p:nvSpPr>
            <p:cNvPr id="13354" name="Text Box 42"/>
            <p:cNvSpPr txBox="1">
              <a:spLocks noChangeArrowheads="1"/>
            </p:cNvSpPr>
            <p:nvPr/>
          </p:nvSpPr>
          <p:spPr bwMode="auto">
            <a:xfrm>
              <a:off x="3600" y="2400"/>
              <a:ext cx="20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Metro(UMD-Metro,National)</a:t>
              </a:r>
            </a:p>
          </p:txBody>
        </p:sp>
      </p:grpSp>
      <p:grpSp>
        <p:nvGrpSpPr>
          <p:cNvPr id="13355" name="Group 43"/>
          <p:cNvGrpSpPr>
            <a:grpSpLocks/>
          </p:cNvGrpSpPr>
          <p:nvPr/>
        </p:nvGrpSpPr>
        <p:grpSpPr bwMode="auto">
          <a:xfrm>
            <a:off x="5632450" y="5335588"/>
            <a:ext cx="3349625" cy="760412"/>
            <a:chOff x="3506" y="3121"/>
            <a:chExt cx="2110" cy="479"/>
          </a:xfrm>
        </p:grpSpPr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3648" y="3264"/>
              <a:ext cx="1968" cy="33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57" name="Arc 45"/>
            <p:cNvSpPr>
              <a:spLocks/>
            </p:cNvSpPr>
            <p:nvPr/>
          </p:nvSpPr>
          <p:spPr bwMode="auto">
            <a:xfrm rot="5400000">
              <a:off x="3498" y="3129"/>
              <a:ext cx="155" cy="13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479"/>
                <a:gd name="T2" fmla="*/ 2282 w 21600"/>
                <a:gd name="T3" fmla="*/ 21479 h 21479"/>
                <a:gd name="T4" fmla="*/ 0 w 21600"/>
                <a:gd name="T5" fmla="*/ 0 h 2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479" fill="none" extrusionOk="0">
                  <a:moveTo>
                    <a:pt x="21600" y="0"/>
                  </a:moveTo>
                  <a:cubicBezTo>
                    <a:pt x="21600" y="11045"/>
                    <a:pt x="13266" y="20312"/>
                    <a:pt x="2282" y="21479"/>
                  </a:cubicBezTo>
                </a:path>
                <a:path w="21600" h="21479" stroke="0" extrusionOk="0">
                  <a:moveTo>
                    <a:pt x="21600" y="0"/>
                  </a:moveTo>
                  <a:cubicBezTo>
                    <a:pt x="21600" y="11045"/>
                    <a:pt x="13266" y="20312"/>
                    <a:pt x="2282" y="2147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F0E3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Text Box 46"/>
            <p:cNvSpPr txBox="1">
              <a:spLocks noChangeArrowheads="1"/>
            </p:cNvSpPr>
            <p:nvPr/>
          </p:nvSpPr>
          <p:spPr bwMode="auto">
            <a:xfrm>
              <a:off x="3600" y="3264"/>
              <a:ext cx="17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Taxi(L.V. Int’nal,Lehigh)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8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Fielded Application </a:t>
            </a:r>
            <a:r>
              <a:rPr lang="en-US" dirty="0"/>
              <a:t>to Computer Bridge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435100" algn="l"/>
              </a:tabLst>
            </a:pPr>
            <a:r>
              <a:rPr lang="en-US"/>
              <a:t>Chess:	better than all but the best humans</a:t>
            </a:r>
          </a:p>
          <a:p>
            <a:pPr>
              <a:lnSpc>
                <a:spcPct val="90000"/>
              </a:lnSpc>
              <a:tabLst>
                <a:tab pos="1435100" algn="l"/>
              </a:tabLst>
            </a:pPr>
            <a:r>
              <a:rPr lang="en-US"/>
              <a:t>Bridge:	worse than many good players</a:t>
            </a:r>
          </a:p>
          <a:p>
            <a:pPr lvl="1">
              <a:lnSpc>
                <a:spcPct val="90000"/>
              </a:lnSpc>
              <a:tabLst>
                <a:tab pos="1435100" algn="l"/>
              </a:tabLst>
            </a:pPr>
            <a:endParaRPr lang="en-US"/>
          </a:p>
          <a:p>
            <a:pPr>
              <a:lnSpc>
                <a:spcPct val="90000"/>
              </a:lnSpc>
              <a:tabLst>
                <a:tab pos="1435100" algn="l"/>
              </a:tabLst>
            </a:pPr>
            <a:r>
              <a:rPr lang="en-US"/>
              <a:t>Why bridge is difficult for computers</a:t>
            </a:r>
          </a:p>
          <a:p>
            <a:pPr lvl="1">
              <a:lnSpc>
                <a:spcPct val="90000"/>
              </a:lnSpc>
              <a:tabLst>
                <a:tab pos="1435100" algn="l"/>
              </a:tabLst>
            </a:pPr>
            <a:r>
              <a:rPr lang="en-US"/>
              <a:t>It is an imperfect information game</a:t>
            </a:r>
          </a:p>
          <a:p>
            <a:pPr lvl="1">
              <a:lnSpc>
                <a:spcPct val="90000"/>
              </a:lnSpc>
              <a:tabLst>
                <a:tab pos="1435100" algn="l"/>
              </a:tabLst>
            </a:pPr>
            <a:r>
              <a:rPr lang="en-US"/>
              <a:t>Don’t know what cards the others have (except the dummy)</a:t>
            </a:r>
          </a:p>
          <a:p>
            <a:pPr lvl="1">
              <a:lnSpc>
                <a:spcPct val="90000"/>
              </a:lnSpc>
              <a:tabLst>
                <a:tab pos="1435100" algn="l"/>
              </a:tabLst>
            </a:pPr>
            <a:r>
              <a:rPr lang="en-US"/>
              <a:t>Many possible card distributions, so many possible moves</a:t>
            </a:r>
          </a:p>
          <a:p>
            <a:pPr>
              <a:lnSpc>
                <a:spcPct val="90000"/>
              </a:lnSpc>
              <a:tabLst>
                <a:tab pos="1435100" algn="l"/>
              </a:tabLst>
            </a:pPr>
            <a:r>
              <a:rPr lang="en-US"/>
              <a:t>If we encode the additional moves as additional branches in the game tree, this increases</a:t>
            </a:r>
            <a:br>
              <a:rPr lang="en-US"/>
            </a:br>
            <a:r>
              <a:rPr lang="en-US"/>
              <a:t>the number of nodes exponentially</a:t>
            </a:r>
          </a:p>
          <a:p>
            <a:pPr lvl="1">
              <a:lnSpc>
                <a:spcPct val="90000"/>
              </a:lnSpc>
              <a:tabLst>
                <a:tab pos="1435100" algn="l"/>
              </a:tabLst>
            </a:pPr>
            <a:r>
              <a:rPr lang="en-US"/>
              <a:t>worst case: about 6x10</a:t>
            </a:r>
            <a:r>
              <a:rPr lang="en-US" baseline="30000"/>
              <a:t>44</a:t>
            </a:r>
            <a:r>
              <a:rPr lang="en-US"/>
              <a:t> leaf nodes</a:t>
            </a:r>
          </a:p>
          <a:p>
            <a:pPr lvl="1">
              <a:lnSpc>
                <a:spcPct val="90000"/>
              </a:lnSpc>
              <a:tabLst>
                <a:tab pos="1435100" algn="l"/>
              </a:tabLst>
            </a:pPr>
            <a:r>
              <a:rPr lang="en-US"/>
              <a:t>average case: about 10</a:t>
            </a:r>
            <a:r>
              <a:rPr lang="en-US" baseline="30000"/>
              <a:t>24</a:t>
            </a:r>
            <a:r>
              <a:rPr lang="en-US"/>
              <a:t> leaf nodes</a:t>
            </a:r>
          </a:p>
          <a:p>
            <a:pPr lvl="1">
              <a:lnSpc>
                <a:spcPct val="90000"/>
              </a:lnSpc>
              <a:tabLst>
                <a:tab pos="1435100" algn="l"/>
              </a:tabLst>
            </a:pPr>
            <a:endParaRPr lang="en-US"/>
          </a:p>
          <a:p>
            <a:pPr>
              <a:lnSpc>
                <a:spcPct val="90000"/>
              </a:lnSpc>
              <a:tabLst>
                <a:tab pos="1435100" algn="l"/>
              </a:tabLst>
            </a:pPr>
            <a:endParaRPr lang="en-US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295400" y="5737225"/>
            <a:ext cx="5943600" cy="511175"/>
          </a:xfrm>
          <a:prstGeom prst="roundRect">
            <a:avLst>
              <a:gd name="adj" fmla="val 12495"/>
            </a:avLst>
          </a:prstGeom>
          <a:solidFill>
            <a:srgbClr val="FCFEB9"/>
          </a:solidFill>
          <a:ln w="254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Not enough time to search the game tree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775450" y="6373813"/>
            <a:ext cx="177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(</a:t>
            </a:r>
            <a:r>
              <a:rPr lang="en-US" sz="2000" b="1"/>
              <a:t>Dana S.  Nau</a:t>
            </a:r>
            <a:r>
              <a:rPr lang="en-US" sz="2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7028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r>
              <a:rPr lang="en-US"/>
              <a:t>How to Reduce the Size</a:t>
            </a:r>
            <a:br>
              <a:rPr lang="en-US"/>
            </a:br>
            <a:r>
              <a:rPr lang="en-US"/>
              <a:t>of the Game Tree?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56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/>
              <a:t>Bridge is a game of planning</a:t>
            </a:r>
          </a:p>
          <a:p>
            <a:pPr lvl="1"/>
            <a:r>
              <a:rPr lang="en-US"/>
              <a:t>Declarer plans how to play the hand</a:t>
            </a:r>
            <a:br>
              <a:rPr lang="en-US"/>
            </a:br>
            <a:r>
              <a:rPr lang="en-US"/>
              <a:t>by combining various strategies (ruffing, finessing, etc.)</a:t>
            </a:r>
          </a:p>
          <a:p>
            <a:pPr lvl="1"/>
            <a:r>
              <a:rPr lang="en-US"/>
              <a:t>If a move doesn’t fit into a sensible strategy,</a:t>
            </a:r>
            <a:br>
              <a:rPr lang="en-US"/>
            </a:br>
            <a:r>
              <a:rPr lang="en-US"/>
              <a:t>then it probably doesn’t need to be considered</a:t>
            </a:r>
          </a:p>
          <a:p>
            <a:r>
              <a:rPr lang="en-US"/>
              <a:t>HTN approach for declarer play</a:t>
            </a:r>
          </a:p>
          <a:p>
            <a:pPr lvl="1"/>
            <a:r>
              <a:rPr lang="en-US"/>
              <a:t>Use HTN planning to generate a game tree in which each move corresponds to a different </a:t>
            </a:r>
            <a:r>
              <a:rPr lang="en-US" i="1"/>
              <a:t>strategy</a:t>
            </a:r>
            <a:r>
              <a:rPr lang="en-US"/>
              <a:t>, not a different </a:t>
            </a:r>
            <a:r>
              <a:rPr lang="en-US" i="1"/>
              <a:t>card</a:t>
            </a:r>
            <a:endParaRPr lang="en-US"/>
          </a:p>
          <a:p>
            <a:pPr marL="1085850" lvl="2"/>
            <a:r>
              <a:rPr lang="en-US"/>
              <a:t>Reduces average game-tree size to about 26,000 leaf nodes</a:t>
            </a:r>
          </a:p>
          <a:p>
            <a:r>
              <a:rPr lang="en-US"/>
              <a:t>Bridge Baron: implements HTN planning</a:t>
            </a:r>
          </a:p>
          <a:p>
            <a:pPr lvl="1"/>
            <a:r>
              <a:rPr lang="en-US"/>
              <a:t>Won the 1997 World Bridge Computer Challenge</a:t>
            </a:r>
          </a:p>
          <a:p>
            <a:pPr lvl="1"/>
            <a:r>
              <a:rPr lang="en-US"/>
              <a:t>All commercial versions of Bridge Baron since 1997 have include an HTN planner (has sold many thousands of copies)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059613" y="6477000"/>
            <a:ext cx="177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(</a:t>
            </a:r>
            <a:r>
              <a:rPr lang="en-US" sz="2000" b="1"/>
              <a:t>Dana S.  Nau</a:t>
            </a:r>
            <a:r>
              <a:rPr lang="en-US" sz="2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407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/>
              <a:t>Derivational/Transformational Adaptation</a:t>
            </a:r>
            <a:br>
              <a:rPr lang="en-US" sz="3600" b="1"/>
            </a:br>
            <a:r>
              <a:rPr lang="en-US" sz="3600" b="1"/>
              <a:t>vs. Domain Specific/General Purpose CBP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8600" y="1295400"/>
            <a:ext cx="8610600" cy="51816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2000" b="1"/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381000" y="1600200"/>
            <a:ext cx="8237538" cy="2590800"/>
            <a:chOff x="240" y="1152"/>
            <a:chExt cx="5189" cy="1632"/>
          </a:xfrm>
        </p:grpSpPr>
        <p:sp>
          <p:nvSpPr>
            <p:cNvPr id="49156" name="Text Box 4"/>
            <p:cNvSpPr txBox="1">
              <a:spLocks noChangeArrowheads="1"/>
            </p:cNvSpPr>
            <p:nvPr/>
          </p:nvSpPr>
          <p:spPr bwMode="auto">
            <a:xfrm>
              <a:off x="240" y="1152"/>
              <a:ext cx="18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Domain specific CBP</a:t>
              </a:r>
            </a:p>
          </p:txBody>
        </p:sp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2918" y="1152"/>
              <a:ext cx="2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Transformational adaptation</a:t>
              </a:r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2064" y="1296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298" y="2496"/>
              <a:ext cx="19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General purpose CBP</a:t>
              </a:r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2976" y="2496"/>
              <a:ext cx="20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Derivational adaptation</a:t>
              </a:r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2122" y="2640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66" name="Group 14"/>
          <p:cNvGrpSpPr>
            <a:grpSpLocks/>
          </p:cNvGrpSpPr>
          <p:nvPr/>
        </p:nvGrpSpPr>
        <p:grpSpPr bwMode="auto">
          <a:xfrm>
            <a:off x="609600" y="2057400"/>
            <a:ext cx="5815013" cy="2667000"/>
            <a:chOff x="384" y="1440"/>
            <a:chExt cx="3663" cy="1680"/>
          </a:xfrm>
        </p:grpSpPr>
        <p:sp>
          <p:nvSpPr>
            <p:cNvPr id="49164" name="Text Box 12"/>
            <p:cNvSpPr txBox="1">
              <a:spLocks noChangeArrowheads="1"/>
            </p:cNvSpPr>
            <p:nvPr/>
          </p:nvSpPr>
          <p:spPr bwMode="auto">
            <a:xfrm>
              <a:off x="384" y="1440"/>
              <a:ext cx="20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CoBRA </a:t>
              </a:r>
            </a:p>
            <a:p>
              <a:r>
                <a:rPr lang="en-US"/>
                <a:t>(Cunningham et al, 1994)</a:t>
              </a:r>
            </a:p>
          </p:txBody>
        </p:sp>
        <p:sp>
          <p:nvSpPr>
            <p:cNvPr id="49165" name="Text Box 13"/>
            <p:cNvSpPr txBox="1">
              <a:spLocks noChangeArrowheads="1"/>
            </p:cNvSpPr>
            <p:nvPr/>
          </p:nvSpPr>
          <p:spPr bwMode="auto">
            <a:xfrm>
              <a:off x="3264" y="2832"/>
              <a:ext cx="7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CoBRA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33800" y="1371600"/>
            <a:ext cx="762000" cy="2895600"/>
            <a:chOff x="3733800" y="1371600"/>
            <a:chExt cx="762000" cy="2895600"/>
          </a:xfrm>
        </p:grpSpPr>
        <p:sp>
          <p:nvSpPr>
            <p:cNvPr id="49163" name="AutoShape 11"/>
            <p:cNvSpPr>
              <a:spLocks noChangeArrowheads="1"/>
            </p:cNvSpPr>
            <p:nvPr/>
          </p:nvSpPr>
          <p:spPr bwMode="auto">
            <a:xfrm>
              <a:off x="3733800" y="1371600"/>
              <a:ext cx="609600" cy="838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AutoShape 16"/>
            <p:cNvSpPr>
              <a:spLocks noChangeArrowheads="1"/>
            </p:cNvSpPr>
            <p:nvPr/>
          </p:nvSpPr>
          <p:spPr bwMode="auto">
            <a:xfrm>
              <a:off x="3886200" y="3429000"/>
              <a:ext cx="609600" cy="838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72" name="Group 20"/>
          <p:cNvGrpSpPr>
            <a:grpSpLocks/>
          </p:cNvGrpSpPr>
          <p:nvPr/>
        </p:nvGrpSpPr>
        <p:grpSpPr bwMode="auto">
          <a:xfrm>
            <a:off x="669925" y="2098675"/>
            <a:ext cx="5365750" cy="2595563"/>
            <a:chOff x="422" y="1466"/>
            <a:chExt cx="3380" cy="1635"/>
          </a:xfrm>
        </p:grpSpPr>
        <p:sp>
          <p:nvSpPr>
            <p:cNvPr id="49167" name="Text Box 15"/>
            <p:cNvSpPr txBox="1">
              <a:spLocks noChangeArrowheads="1"/>
            </p:cNvSpPr>
            <p:nvPr/>
          </p:nvSpPr>
          <p:spPr bwMode="auto">
            <a:xfrm>
              <a:off x="422" y="2810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49169" name="Text Box 17"/>
            <p:cNvSpPr txBox="1">
              <a:spLocks noChangeArrowheads="1"/>
            </p:cNvSpPr>
            <p:nvPr/>
          </p:nvSpPr>
          <p:spPr bwMode="auto">
            <a:xfrm>
              <a:off x="3686" y="146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9173" name="Group 21"/>
          <p:cNvGrpSpPr>
            <a:grpSpLocks/>
          </p:cNvGrpSpPr>
          <p:nvPr/>
        </p:nvGrpSpPr>
        <p:grpSpPr bwMode="auto">
          <a:xfrm>
            <a:off x="746125" y="2514600"/>
            <a:ext cx="8123245" cy="3386138"/>
            <a:chOff x="470" y="1728"/>
            <a:chExt cx="5117" cy="2133"/>
          </a:xfrm>
        </p:grpSpPr>
        <p:sp>
          <p:nvSpPr>
            <p:cNvPr id="49170" name="Text Box 18"/>
            <p:cNvSpPr txBox="1">
              <a:spLocks noChangeArrowheads="1"/>
            </p:cNvSpPr>
            <p:nvPr/>
          </p:nvSpPr>
          <p:spPr bwMode="auto">
            <a:xfrm>
              <a:off x="470" y="3338"/>
              <a:ext cx="215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Almost all recent e.g.,</a:t>
              </a:r>
              <a:endParaRPr lang="en-US" dirty="0"/>
            </a:p>
            <a:p>
              <a:r>
                <a:rPr lang="en-US" dirty="0"/>
                <a:t>(</a:t>
              </a:r>
              <a:r>
                <a:rPr lang="en-US" dirty="0" err="1"/>
                <a:t>Gerevini</a:t>
              </a:r>
              <a:r>
                <a:rPr lang="en-US" dirty="0"/>
                <a:t> &amp; </a:t>
              </a:r>
              <a:r>
                <a:rPr lang="en-US" dirty="0" err="1"/>
                <a:t>Serina</a:t>
              </a:r>
              <a:r>
                <a:rPr lang="en-US" dirty="0"/>
                <a:t>, 2000)</a:t>
              </a:r>
            </a:p>
          </p:txBody>
        </p:sp>
        <p:sp>
          <p:nvSpPr>
            <p:cNvPr id="49171" name="Text Box 19"/>
            <p:cNvSpPr txBox="1">
              <a:spLocks noChangeArrowheads="1"/>
            </p:cNvSpPr>
            <p:nvPr/>
          </p:nvSpPr>
          <p:spPr bwMode="auto">
            <a:xfrm>
              <a:off x="3312" y="1728"/>
              <a:ext cx="227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Almost all recent, e.g.,</a:t>
              </a:r>
            </a:p>
            <a:p>
              <a:r>
                <a:rPr lang="en-US" dirty="0" smtClean="0"/>
                <a:t>(</a:t>
              </a:r>
              <a:r>
                <a:rPr lang="en-US" dirty="0" err="1" smtClean="0"/>
                <a:t>Gerevini</a:t>
              </a:r>
              <a:r>
                <a:rPr lang="en-US" dirty="0"/>
                <a:t>, A., </a:t>
              </a:r>
              <a:r>
                <a:rPr lang="en-US" dirty="0" err="1" smtClean="0"/>
                <a:t>Serina</a:t>
              </a:r>
              <a:r>
                <a:rPr lang="en-US" dirty="0" smtClean="0"/>
                <a:t>, 2007)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65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/>
              <a:t>Why Enhancing The Domain Theory With Cases?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5105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TimesNewRomanPSMT" charset="0"/>
              </a:rPr>
              <a:t>In many practical applications, generating a complete domain theory is unpractical/unfeasible and episodic knowledge is available</a:t>
            </a:r>
            <a:endParaRPr lang="en-US" sz="2000" b="1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838200" y="2819400"/>
            <a:ext cx="7848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Example</a:t>
            </a:r>
            <a:r>
              <a:rPr lang="en-US"/>
              <a:t>: Some kinds of military operations where two kinds of knowledge are available (Muñoz et al, 1999):</a:t>
            </a:r>
          </a:p>
          <a:p>
            <a:endParaRPr lang="en-US"/>
          </a:p>
          <a:p>
            <a:pPr lvl="1">
              <a:buFont typeface="Wingdings" pitchFamily="2" charset="2"/>
              <a:buChar char="Ø"/>
            </a:pPr>
            <a:r>
              <a:rPr lang="en-US"/>
              <a:t>General guidelines and standard operational procedures which can be encoded as a (partial) </a:t>
            </a:r>
            <a:r>
              <a:rPr lang="en-US" u="sng"/>
              <a:t>domain theory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pPr lvl="1">
              <a:buFont typeface="Wingdings" pitchFamily="2" charset="2"/>
              <a:buChar char="Ø"/>
            </a:pPr>
            <a:r>
              <a:rPr lang="en-US"/>
              <a:t>Whole compendium of actual operations and exercises which can be captured as </a:t>
            </a:r>
            <a:r>
              <a:rPr lang="en-US" u="sng"/>
              <a:t>cases</a:t>
            </a:r>
          </a:p>
        </p:txBody>
      </p:sp>
      <p:grpSp>
        <p:nvGrpSpPr>
          <p:cNvPr id="65549" name="Group 13"/>
          <p:cNvGrpSpPr>
            <a:grpSpLocks/>
          </p:cNvGrpSpPr>
          <p:nvPr/>
        </p:nvGrpSpPr>
        <p:grpSpPr bwMode="auto">
          <a:xfrm>
            <a:off x="5029200" y="4648200"/>
            <a:ext cx="3441700" cy="1600200"/>
            <a:chOff x="3168" y="2928"/>
            <a:chExt cx="2168" cy="1008"/>
          </a:xfrm>
        </p:grpSpPr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4320" y="292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4656" y="2954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general</a:t>
              </a:r>
            </a:p>
          </p:txBody>
        </p: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>
              <a:off x="3168" y="362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3504" y="3648"/>
              <a:ext cx="7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specific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9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1590675" y="2946400"/>
            <a:ext cx="6019800" cy="3606800"/>
            <a:chOff x="960" y="1568"/>
            <a:chExt cx="3792" cy="2272"/>
          </a:xfrm>
        </p:grpSpPr>
        <p:sp>
          <p:nvSpPr>
            <p:cNvPr id="66571" name="Rectangle 11"/>
            <p:cNvSpPr>
              <a:spLocks noChangeArrowheads="1"/>
            </p:cNvSpPr>
            <p:nvPr/>
          </p:nvSpPr>
          <p:spPr bwMode="auto">
            <a:xfrm>
              <a:off x="2352" y="1776"/>
              <a:ext cx="2400" cy="206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2" name="Rectangle 12"/>
            <p:cNvSpPr>
              <a:spLocks noChangeArrowheads="1"/>
            </p:cNvSpPr>
            <p:nvPr/>
          </p:nvSpPr>
          <p:spPr bwMode="auto">
            <a:xfrm>
              <a:off x="2592" y="1968"/>
              <a:ext cx="2152" cy="187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auto">
            <a:xfrm>
              <a:off x="2400" y="1728"/>
              <a:ext cx="1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sng"/>
                <a:t>Travel(UMD, Lehigh)</a:t>
              </a:r>
            </a:p>
          </p:txBody>
        </p:sp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960" y="1568"/>
              <a:ext cx="148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/>
                <a:t>Knowledge source</a:t>
              </a:r>
            </a:p>
          </p:txBody>
        </p:sp>
      </p:grpSp>
      <p:grpSp>
        <p:nvGrpSpPr>
          <p:cNvPr id="66576" name="Group 16"/>
          <p:cNvGrpSpPr>
            <a:grpSpLocks/>
          </p:cNvGrpSpPr>
          <p:nvPr/>
        </p:nvGrpSpPr>
        <p:grpSpPr bwMode="auto">
          <a:xfrm>
            <a:off x="1905000" y="3581400"/>
            <a:ext cx="5724525" cy="2225675"/>
            <a:chOff x="1056" y="1632"/>
            <a:chExt cx="3606" cy="1402"/>
          </a:xfrm>
        </p:grpSpPr>
        <p:grpSp>
          <p:nvGrpSpPr>
            <p:cNvPr id="66577" name="Group 17"/>
            <p:cNvGrpSpPr>
              <a:grpSpLocks/>
            </p:cNvGrpSpPr>
            <p:nvPr/>
          </p:nvGrpSpPr>
          <p:grpSpPr bwMode="auto">
            <a:xfrm>
              <a:off x="2352" y="1632"/>
              <a:ext cx="2310" cy="1402"/>
              <a:chOff x="2832" y="1584"/>
              <a:chExt cx="2310" cy="1402"/>
            </a:xfrm>
          </p:grpSpPr>
          <p:sp>
            <p:nvSpPr>
              <p:cNvPr id="66578" name="Arc 18"/>
              <p:cNvSpPr>
                <a:spLocks/>
              </p:cNvSpPr>
              <p:nvPr/>
            </p:nvSpPr>
            <p:spPr bwMode="auto">
              <a:xfrm rot="5400000">
                <a:off x="2824" y="1592"/>
                <a:ext cx="155" cy="14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F0E3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9" name="Text Box 19"/>
              <p:cNvSpPr txBox="1">
                <a:spLocks noChangeArrowheads="1"/>
              </p:cNvSpPr>
              <p:nvPr/>
            </p:nvSpPr>
            <p:spPr bwMode="auto">
              <a:xfrm>
                <a:off x="2928" y="1632"/>
                <a:ext cx="160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u="sng"/>
                  <a:t>Travel(UMD,National)</a:t>
                </a:r>
              </a:p>
            </p:txBody>
          </p:sp>
          <p:sp>
            <p:nvSpPr>
              <p:cNvPr id="66580" name="Text Box 20"/>
              <p:cNvSpPr txBox="1">
                <a:spLocks noChangeArrowheads="1"/>
              </p:cNvSpPr>
              <p:nvPr/>
            </p:nvSpPr>
            <p:spPr bwMode="auto">
              <a:xfrm>
                <a:off x="2928" y="2544"/>
                <a:ext cx="2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Fly(National, L.V. International)</a:t>
                </a:r>
              </a:p>
            </p:txBody>
          </p:sp>
          <p:sp>
            <p:nvSpPr>
              <p:cNvPr id="66581" name="Text Box 21"/>
              <p:cNvSpPr txBox="1">
                <a:spLocks noChangeArrowheads="1"/>
              </p:cNvSpPr>
              <p:nvPr/>
            </p:nvSpPr>
            <p:spPr bwMode="auto">
              <a:xfrm>
                <a:off x="2928" y="2736"/>
                <a:ext cx="18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u="sng"/>
                  <a:t>Travel(L.V. Int’nal,Lehigh)</a:t>
                </a:r>
              </a:p>
            </p:txBody>
          </p:sp>
        </p:grp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1056" y="1682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domain</a:t>
              </a:r>
            </a:p>
          </p:txBody>
        </p:sp>
      </p:grpSp>
      <p:grpSp>
        <p:nvGrpSpPr>
          <p:cNvPr id="66583" name="Group 23"/>
          <p:cNvGrpSpPr>
            <a:grpSpLocks/>
          </p:cNvGrpSpPr>
          <p:nvPr/>
        </p:nvGrpSpPr>
        <p:grpSpPr bwMode="auto">
          <a:xfrm>
            <a:off x="1514475" y="3505200"/>
            <a:ext cx="6097588" cy="1570038"/>
            <a:chOff x="816" y="1584"/>
            <a:chExt cx="3841" cy="989"/>
          </a:xfrm>
        </p:grpSpPr>
        <p:grpSp>
          <p:nvGrpSpPr>
            <p:cNvPr id="66584" name="Group 24"/>
            <p:cNvGrpSpPr>
              <a:grpSpLocks/>
            </p:cNvGrpSpPr>
            <p:nvPr/>
          </p:nvGrpSpPr>
          <p:grpSpPr bwMode="auto">
            <a:xfrm>
              <a:off x="2544" y="1872"/>
              <a:ext cx="2113" cy="701"/>
              <a:chOff x="3026" y="1825"/>
              <a:chExt cx="2113" cy="701"/>
            </a:xfrm>
          </p:grpSpPr>
          <p:sp>
            <p:nvSpPr>
              <p:cNvPr id="66585" name="Rectangle 25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1968" cy="558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586" name="Arc 26"/>
              <p:cNvSpPr>
                <a:spLocks/>
              </p:cNvSpPr>
              <p:nvPr/>
            </p:nvSpPr>
            <p:spPr bwMode="auto">
              <a:xfrm rot="5400000">
                <a:off x="3018" y="1833"/>
                <a:ext cx="155" cy="13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479"/>
                  <a:gd name="T2" fmla="*/ 2282 w 21600"/>
                  <a:gd name="T3" fmla="*/ 21479 h 21479"/>
                  <a:gd name="T4" fmla="*/ 0 w 21600"/>
                  <a:gd name="T5" fmla="*/ 0 h 2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79" fill="none" extrusionOk="0">
                    <a:moveTo>
                      <a:pt x="21600" y="0"/>
                    </a:moveTo>
                    <a:cubicBezTo>
                      <a:pt x="21600" y="11045"/>
                      <a:pt x="13266" y="20312"/>
                      <a:pt x="2282" y="21479"/>
                    </a:cubicBezTo>
                  </a:path>
                  <a:path w="21600" h="21479" stroke="0" extrusionOk="0">
                    <a:moveTo>
                      <a:pt x="21600" y="0"/>
                    </a:moveTo>
                    <a:cubicBezTo>
                      <a:pt x="21600" y="11045"/>
                      <a:pt x="13266" y="20312"/>
                      <a:pt x="2282" y="2147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F0E3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7" name="Text Box 27"/>
              <p:cNvSpPr txBox="1">
                <a:spLocks noChangeArrowheads="1"/>
              </p:cNvSpPr>
              <p:nvPr/>
            </p:nvSpPr>
            <p:spPr bwMode="auto">
              <a:xfrm>
                <a:off x="3120" y="1968"/>
                <a:ext cx="17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Taxi(UMD,UMD-Metro)</a:t>
                </a:r>
              </a:p>
            </p:txBody>
          </p:sp>
          <p:sp>
            <p:nvSpPr>
              <p:cNvPr id="66588" name="Text Box 28"/>
              <p:cNvSpPr txBox="1">
                <a:spLocks noChangeArrowheads="1"/>
              </p:cNvSpPr>
              <p:nvPr/>
            </p:nvSpPr>
            <p:spPr bwMode="auto">
              <a:xfrm>
                <a:off x="3120" y="2208"/>
                <a:ext cx="201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Metro(UMD-Metro,National)</a:t>
                </a:r>
              </a:p>
            </p:txBody>
          </p:sp>
        </p:grpSp>
        <p:sp>
          <p:nvSpPr>
            <p:cNvPr id="66589" name="Rectangle 29"/>
            <p:cNvSpPr>
              <a:spLocks noChangeArrowheads="1"/>
            </p:cNvSpPr>
            <p:nvPr/>
          </p:nvSpPr>
          <p:spPr bwMode="auto">
            <a:xfrm>
              <a:off x="912" y="1584"/>
              <a:ext cx="816" cy="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0" name="Text Box 30"/>
            <p:cNvSpPr txBox="1">
              <a:spLocks noChangeArrowheads="1"/>
            </p:cNvSpPr>
            <p:nvPr/>
          </p:nvSpPr>
          <p:spPr bwMode="auto">
            <a:xfrm>
              <a:off x="816" y="2066"/>
              <a:ext cx="7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episodic</a:t>
              </a:r>
            </a:p>
          </p:txBody>
        </p:sp>
      </p:grpSp>
      <p:grpSp>
        <p:nvGrpSpPr>
          <p:cNvPr id="66591" name="Group 31"/>
          <p:cNvGrpSpPr>
            <a:grpSpLocks/>
          </p:cNvGrpSpPr>
          <p:nvPr/>
        </p:nvGrpSpPr>
        <p:grpSpPr bwMode="auto">
          <a:xfrm>
            <a:off x="1285875" y="4038600"/>
            <a:ext cx="6321425" cy="2436813"/>
            <a:chOff x="672" y="1920"/>
            <a:chExt cx="3982" cy="1535"/>
          </a:xfrm>
        </p:grpSpPr>
        <p:grpSp>
          <p:nvGrpSpPr>
            <p:cNvPr id="66592" name="Group 32"/>
            <p:cNvGrpSpPr>
              <a:grpSpLocks/>
            </p:cNvGrpSpPr>
            <p:nvPr/>
          </p:nvGrpSpPr>
          <p:grpSpPr bwMode="auto">
            <a:xfrm>
              <a:off x="2544" y="2976"/>
              <a:ext cx="2110" cy="479"/>
              <a:chOff x="3026" y="2929"/>
              <a:chExt cx="2110" cy="479"/>
            </a:xfrm>
          </p:grpSpPr>
          <p:sp>
            <p:nvSpPr>
              <p:cNvPr id="66593" name="Rectangle 33"/>
              <p:cNvSpPr>
                <a:spLocks noChangeArrowheads="1"/>
              </p:cNvSpPr>
              <p:nvPr/>
            </p:nvSpPr>
            <p:spPr bwMode="auto">
              <a:xfrm>
                <a:off x="3168" y="3072"/>
                <a:ext cx="1968" cy="336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594" name="Arc 34"/>
              <p:cNvSpPr>
                <a:spLocks/>
              </p:cNvSpPr>
              <p:nvPr/>
            </p:nvSpPr>
            <p:spPr bwMode="auto">
              <a:xfrm rot="5400000">
                <a:off x="3018" y="2937"/>
                <a:ext cx="155" cy="13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479"/>
                  <a:gd name="T2" fmla="*/ 2282 w 21600"/>
                  <a:gd name="T3" fmla="*/ 21479 h 21479"/>
                  <a:gd name="T4" fmla="*/ 0 w 21600"/>
                  <a:gd name="T5" fmla="*/ 0 h 2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79" fill="none" extrusionOk="0">
                    <a:moveTo>
                      <a:pt x="21600" y="0"/>
                    </a:moveTo>
                    <a:cubicBezTo>
                      <a:pt x="21600" y="11045"/>
                      <a:pt x="13266" y="20312"/>
                      <a:pt x="2282" y="21479"/>
                    </a:cubicBezTo>
                  </a:path>
                  <a:path w="21600" h="21479" stroke="0" extrusionOk="0">
                    <a:moveTo>
                      <a:pt x="21600" y="0"/>
                    </a:moveTo>
                    <a:cubicBezTo>
                      <a:pt x="21600" y="11045"/>
                      <a:pt x="13266" y="20312"/>
                      <a:pt x="2282" y="2147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F0E3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Text Box 35"/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17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Taxi(L.V. Int’nal,Lehigh)</a:t>
                </a:r>
              </a:p>
            </p:txBody>
          </p:sp>
        </p:grpSp>
        <p:sp>
          <p:nvSpPr>
            <p:cNvPr id="66596" name="Rectangle 36"/>
            <p:cNvSpPr>
              <a:spLocks noChangeArrowheads="1"/>
            </p:cNvSpPr>
            <p:nvPr/>
          </p:nvSpPr>
          <p:spPr bwMode="auto">
            <a:xfrm>
              <a:off x="672" y="1920"/>
              <a:ext cx="129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6597" name="Text Box 37"/>
            <p:cNvSpPr txBox="1">
              <a:spLocks noChangeArrowheads="1"/>
            </p:cNvSpPr>
            <p:nvPr/>
          </p:nvSpPr>
          <p:spPr bwMode="auto">
            <a:xfrm>
              <a:off x="960" y="2834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domain</a:t>
              </a:r>
            </a:p>
          </p:txBody>
        </p:sp>
      </p:grp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b="1" dirty="0"/>
              <a:t>The </a:t>
            </a:r>
            <a:r>
              <a:rPr lang="en-US" sz="3600" b="1" dirty="0" err="1"/>
              <a:t>SiN</a:t>
            </a:r>
            <a:r>
              <a:rPr lang="en-US" sz="3600" b="1" dirty="0"/>
              <a:t> Algorithm</a:t>
            </a:r>
            <a:br>
              <a:rPr lang="en-US" sz="3600" b="1" dirty="0"/>
            </a:b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Muñoz-Avila </a:t>
            </a:r>
            <a:r>
              <a:rPr lang="en-US" sz="2400" b="1" dirty="0">
                <a:solidFill>
                  <a:schemeClr val="tx1"/>
                </a:solidFill>
              </a:rPr>
              <a:t>et al, 2000)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2400" y="1219200"/>
            <a:ext cx="8610600" cy="12192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</a:pPr>
            <a:endParaRPr lang="en-US" sz="3200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04800" y="1447800"/>
            <a:ext cx="84804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/>
              <a:t>Hierarchical CBP system that combines domain knowledge and episodic knowledge (cases) </a:t>
            </a:r>
          </a:p>
        </p:txBody>
      </p:sp>
    </p:spTree>
    <p:extLst>
      <p:ext uri="{BB962C8B-B14F-4D97-AF65-F5344CB8AC3E}">
        <p14:creationId xmlns:p14="http://schemas.microsoft.com/office/powerpoint/2010/main" val="400388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7" name="Rectangle 2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/>
              <a:t>SiN: Knowledge Sources Algorithm</a:t>
            </a:r>
            <a:br>
              <a:rPr lang="en-US" sz="4000" b="1"/>
            </a:br>
            <a:endParaRPr lang="en-US" sz="2800" b="1">
              <a:solidFill>
                <a:schemeClr val="tx1"/>
              </a:solidFill>
            </a:endParaRPr>
          </a:p>
        </p:txBody>
      </p:sp>
      <p:grpSp>
        <p:nvGrpSpPr>
          <p:cNvPr id="68656" name="Group 48"/>
          <p:cNvGrpSpPr>
            <a:grpSpLocks/>
          </p:cNvGrpSpPr>
          <p:nvPr/>
        </p:nvGrpSpPr>
        <p:grpSpPr bwMode="auto">
          <a:xfrm>
            <a:off x="4724400" y="838200"/>
            <a:ext cx="3962400" cy="5410200"/>
            <a:chOff x="2976" y="528"/>
            <a:chExt cx="2496" cy="3408"/>
          </a:xfrm>
        </p:grpSpPr>
        <p:sp>
          <p:nvSpPr>
            <p:cNvPr id="68641" name="Rectangle 33"/>
            <p:cNvSpPr>
              <a:spLocks noChangeArrowheads="1"/>
            </p:cNvSpPr>
            <p:nvPr/>
          </p:nvSpPr>
          <p:spPr bwMode="auto">
            <a:xfrm>
              <a:off x="2976" y="903"/>
              <a:ext cx="2496" cy="3033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marL="609600" indent="-609600" algn="ctr">
                <a:lnSpc>
                  <a:spcPct val="80000"/>
                </a:lnSpc>
                <a:spcBef>
                  <a:spcPct val="20000"/>
                </a:spcBef>
              </a:pPr>
              <a:endParaRPr lang="en-US" sz="1800">
                <a:latin typeface="Times" pitchFamily="18" charset="0"/>
              </a:endParaRPr>
            </a:p>
          </p:txBody>
        </p:sp>
        <p:sp>
          <p:nvSpPr>
            <p:cNvPr id="68642" name="Text Box 34"/>
            <p:cNvSpPr txBox="1">
              <a:spLocks noChangeArrowheads="1"/>
            </p:cNvSpPr>
            <p:nvPr/>
          </p:nvSpPr>
          <p:spPr bwMode="auto">
            <a:xfrm>
              <a:off x="3216" y="528"/>
              <a:ext cx="8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Episodic</a:t>
              </a:r>
            </a:p>
          </p:txBody>
        </p:sp>
        <p:sp>
          <p:nvSpPr>
            <p:cNvPr id="68643" name="Text Box 35"/>
            <p:cNvSpPr txBox="1">
              <a:spLocks noChangeArrowheads="1"/>
            </p:cNvSpPr>
            <p:nvPr/>
          </p:nvSpPr>
          <p:spPr bwMode="auto">
            <a:xfrm>
              <a:off x="3062" y="984"/>
              <a:ext cx="2218" cy="51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i="1">
                  <a:latin typeface="Times" pitchFamily="18" charset="0"/>
                </a:rPr>
                <a:t>Cases</a:t>
              </a:r>
              <a:r>
                <a:rPr lang="en-US">
                  <a:latin typeface="Times" pitchFamily="18" charset="0"/>
                </a:rPr>
                <a:t> denote concrete task decompositions:</a:t>
              </a:r>
            </a:p>
          </p:txBody>
        </p:sp>
        <p:grpSp>
          <p:nvGrpSpPr>
            <p:cNvPr id="68644" name="Group 36"/>
            <p:cNvGrpSpPr>
              <a:grpSpLocks/>
            </p:cNvGrpSpPr>
            <p:nvPr/>
          </p:nvGrpSpPr>
          <p:grpSpPr bwMode="auto">
            <a:xfrm>
              <a:off x="3072" y="2054"/>
              <a:ext cx="2352" cy="1171"/>
              <a:chOff x="3168" y="2241"/>
              <a:chExt cx="2352" cy="1048"/>
            </a:xfrm>
          </p:grpSpPr>
          <p:sp>
            <p:nvSpPr>
              <p:cNvPr id="68645" name="Text Box 37"/>
              <p:cNvSpPr txBox="1">
                <a:spLocks noChangeArrowheads="1"/>
              </p:cNvSpPr>
              <p:nvPr/>
            </p:nvSpPr>
            <p:spPr bwMode="auto">
              <a:xfrm>
                <a:off x="3168" y="2241"/>
                <a:ext cx="227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1"/>
                  <a:t>Task: </a:t>
                </a:r>
                <a:r>
                  <a:rPr lang="en-US" sz="1800"/>
                  <a:t>travelC(</a:t>
                </a:r>
                <a:r>
                  <a:rPr lang="en-US" sz="2000"/>
                  <a:t>L.V. Int’nal,Lehigh</a:t>
                </a:r>
                <a:r>
                  <a:rPr lang="en-US" sz="1800"/>
                  <a:t>)</a:t>
                </a:r>
              </a:p>
            </p:txBody>
          </p:sp>
          <p:sp>
            <p:nvSpPr>
              <p:cNvPr id="68646" name="Text Box 38"/>
              <p:cNvSpPr txBox="1">
                <a:spLocks noChangeArrowheads="1"/>
              </p:cNvSpPr>
              <p:nvPr/>
            </p:nvSpPr>
            <p:spPr bwMode="auto">
              <a:xfrm>
                <a:off x="3216" y="2496"/>
                <a:ext cx="220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Times" pitchFamily="18" charset="0"/>
                  </a:rPr>
                  <a:t>Decomposition:</a:t>
                </a:r>
              </a:p>
              <a:p>
                <a:r>
                  <a:rPr lang="en-US" sz="1800" b="1">
                    <a:latin typeface="Times" pitchFamily="18" charset="0"/>
                  </a:rPr>
                  <a:t>      </a:t>
                </a:r>
                <a:r>
                  <a:rPr lang="en-US" sz="1800">
                    <a:latin typeface="Times" pitchFamily="18" charset="0"/>
                  </a:rPr>
                  <a:t>take(taxi, </a:t>
                </a:r>
                <a:r>
                  <a:rPr lang="en-US" sz="2000"/>
                  <a:t>L.V. Int’nal,Lehigh</a:t>
                </a:r>
                <a:r>
                  <a:rPr lang="en-US" sz="1800">
                    <a:latin typeface="Times" pitchFamily="18" charset="0"/>
                  </a:rPr>
                  <a:t>)</a:t>
                </a:r>
              </a:p>
            </p:txBody>
          </p:sp>
          <p:sp>
            <p:nvSpPr>
              <p:cNvPr id="68647" name="Text Box 39"/>
              <p:cNvSpPr txBox="1">
                <a:spLocks noChangeArrowheads="1"/>
              </p:cNvSpPr>
              <p:nvPr/>
            </p:nvSpPr>
            <p:spPr bwMode="auto">
              <a:xfrm>
                <a:off x="3216" y="2928"/>
                <a:ext cx="2304" cy="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800" b="1"/>
                  <a:t>Conditions:</a:t>
                </a:r>
              </a:p>
              <a:p>
                <a:r>
                  <a:rPr lang="en-US" sz="1800"/>
                  <a:t>            enoughMoney()</a:t>
                </a:r>
              </a:p>
            </p:txBody>
          </p:sp>
        </p:grpSp>
      </p:grpSp>
      <p:sp>
        <p:nvSpPr>
          <p:cNvPr id="68648" name="Text Box 40"/>
          <p:cNvSpPr txBox="1">
            <a:spLocks noChangeArrowheads="1"/>
          </p:cNvSpPr>
          <p:nvPr/>
        </p:nvSpPr>
        <p:spPr bwMode="auto">
          <a:xfrm>
            <a:off x="914400" y="9144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Domain</a:t>
            </a: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533400" y="1447800"/>
            <a:ext cx="3733800" cy="4800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endParaRPr lang="en-US" sz="1800">
              <a:latin typeface="Times" pitchFamily="18" charset="0"/>
            </a:endParaRPr>
          </a:p>
        </p:txBody>
      </p:sp>
      <p:sp>
        <p:nvSpPr>
          <p:cNvPr id="68650" name="Text Box 42"/>
          <p:cNvSpPr txBox="1">
            <a:spLocks noChangeArrowheads="1"/>
          </p:cNvSpPr>
          <p:nvPr/>
        </p:nvSpPr>
        <p:spPr bwMode="auto">
          <a:xfrm>
            <a:off x="669925" y="1562100"/>
            <a:ext cx="3521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latin typeface="Times" pitchFamily="18" charset="0"/>
              </a:rPr>
              <a:t>Methods</a:t>
            </a:r>
            <a:r>
              <a:rPr lang="en-US">
                <a:latin typeface="Times" pitchFamily="18" charset="0"/>
              </a:rPr>
              <a:t> denote generic task decompositions and </a:t>
            </a:r>
            <a:r>
              <a:rPr lang="en-US" i="1">
                <a:latin typeface="Times" pitchFamily="18" charset="0"/>
              </a:rPr>
              <a:t>conditions</a:t>
            </a:r>
            <a:r>
              <a:rPr lang="en-US">
                <a:latin typeface="Times" pitchFamily="18" charset="0"/>
              </a:rPr>
              <a:t> for selecting those decompositions:</a:t>
            </a:r>
          </a:p>
        </p:txBody>
      </p:sp>
      <p:grpSp>
        <p:nvGrpSpPr>
          <p:cNvPr id="68651" name="Group 43"/>
          <p:cNvGrpSpPr>
            <a:grpSpLocks/>
          </p:cNvGrpSpPr>
          <p:nvPr/>
        </p:nvGrpSpPr>
        <p:grpSpPr bwMode="auto">
          <a:xfrm>
            <a:off x="762000" y="3182938"/>
            <a:ext cx="2898775" cy="2913062"/>
            <a:chOff x="576" y="2256"/>
            <a:chExt cx="1826" cy="1835"/>
          </a:xfrm>
        </p:grpSpPr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576" y="2256"/>
              <a:ext cx="1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/>
                <a:t>Task: </a:t>
              </a:r>
              <a:r>
                <a:rPr lang="en-US" sz="1800"/>
                <a:t>travel(A,B)</a:t>
              </a:r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614" y="2470"/>
              <a:ext cx="178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Times" pitchFamily="18" charset="0"/>
                </a:rPr>
                <a:t>Decomposition:</a:t>
              </a:r>
            </a:p>
            <a:p>
              <a:r>
                <a:rPr lang="en-US" sz="1800" b="1">
                  <a:latin typeface="Times" pitchFamily="18" charset="0"/>
                </a:rPr>
                <a:t>           </a:t>
              </a:r>
              <a:r>
                <a:rPr lang="en-US" sz="1800">
                  <a:latin typeface="Times" pitchFamily="18" charset="0"/>
                </a:rPr>
                <a:t>travelC(A, Airp1)</a:t>
              </a:r>
            </a:p>
            <a:p>
              <a:r>
                <a:rPr lang="en-US" sz="1800">
                  <a:latin typeface="Times" pitchFamily="18" charset="0"/>
                </a:rPr>
                <a:t>           travelIC(Airp1,Airp2)</a:t>
              </a:r>
            </a:p>
            <a:p>
              <a:r>
                <a:rPr lang="en-US" sz="1800">
                  <a:latin typeface="Times" pitchFamily="18" charset="0"/>
                </a:rPr>
                <a:t>           travelC(Airp2, B)</a:t>
              </a:r>
            </a:p>
          </p:txBody>
        </p:sp>
        <p:sp>
          <p:nvSpPr>
            <p:cNvPr id="68654" name="Text Box 46"/>
            <p:cNvSpPr txBox="1">
              <a:spLocks noChangeArrowheads="1"/>
            </p:cNvSpPr>
            <p:nvPr/>
          </p:nvSpPr>
          <p:spPr bwMode="auto">
            <a:xfrm>
              <a:off x="576" y="3168"/>
              <a:ext cx="1720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/>
                <a:t>Conditions:</a:t>
              </a:r>
            </a:p>
            <a:p>
              <a:r>
                <a:rPr lang="en-US" sz="1800" b="1"/>
                <a:t>            </a:t>
              </a:r>
              <a:r>
                <a:rPr lang="en-US" sz="1800"/>
                <a:t>in(A,City1)</a:t>
              </a:r>
            </a:p>
            <a:p>
              <a:r>
                <a:rPr lang="en-US" sz="1800"/>
                <a:t>            in(B,City2)</a:t>
              </a:r>
            </a:p>
            <a:p>
              <a:r>
                <a:rPr lang="en-US" sz="1800"/>
                <a:t>            airport(Airp1,City1)</a:t>
              </a:r>
            </a:p>
            <a:p>
              <a:r>
                <a:rPr lang="en-US" sz="1800"/>
                <a:t>            airport(Airp2,City2)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5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600" b="1"/>
              <a:t>Final Remarks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52400" y="1066800"/>
            <a:ext cx="8763000" cy="55626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sym typeface="Symbol" pitchFamily="18" charset="2"/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ym typeface="Symbol" pitchFamily="18" charset="2"/>
              </a:rPr>
              <a:t>Planning shows promise because it allows to  obtain complex behavior from simple “unitary” actions 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sym typeface="Symbol" pitchFamily="18" charset="2"/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ym typeface="Symbol" pitchFamily="18" charset="2"/>
              </a:rPr>
              <a:t>Adaptation shows promise because it allows to stick to the input plan thereby preserving hidden properties not explicit to the planner</a:t>
            </a:r>
            <a:endParaRPr lang="en-US" dirty="0">
              <a:sym typeface="Symbol" pitchFamily="18" charset="2"/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sym typeface="Symbol" pitchFamily="18" charset="2"/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ym typeface="Symbol" pitchFamily="18" charset="2"/>
              </a:rPr>
              <a:t>Most recent planners use transformational adaptation</a:t>
            </a:r>
            <a:endParaRPr lang="en-US" dirty="0">
              <a:sym typeface="Symbol" pitchFamily="18" charset="2"/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sym typeface="Symbol" pitchFamily="18" charset="2"/>
            </a:endParaRP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pitchFamily="18" charset="2"/>
              </a:rPr>
              <a:t>Cases can help overcome the complete domain theory requirement of general purpose planners and still preserve clear semantics</a:t>
            </a:r>
            <a:r>
              <a:rPr lang="en-US">
                <a:sym typeface="Symbol" pitchFamily="18" charset="2"/>
              </a:rPr>
              <a:t>. </a:t>
            </a:r>
            <a:endParaRPr 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39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General-Purpose Planning: State &amp; Goals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endParaRPr lang="en-US" altLang="zh-CN">
              <a:ea typeface="SimSun" pitchFamily="2" charset="-122"/>
            </a:endParaRPr>
          </a:p>
          <a:p>
            <a:r>
              <a:rPr lang="en-US" altLang="zh-CN" b="1">
                <a:ea typeface="SimSun" pitchFamily="2" charset="-122"/>
              </a:rPr>
              <a:t>Initial state</a:t>
            </a:r>
            <a:r>
              <a:rPr lang="en-US" altLang="zh-CN">
                <a:ea typeface="SimSun" pitchFamily="2" charset="-122"/>
                <a:sym typeface="Wingdings" pitchFamily="2" charset="2"/>
              </a:rPr>
              <a:t>: (on A Table) (on C A) (on B Table) (clear B) (clear C)</a:t>
            </a:r>
            <a:endParaRPr lang="en-US" altLang="zh-CN">
              <a:ea typeface="SimSun" pitchFamily="2" charset="-122"/>
            </a:endParaRPr>
          </a:p>
          <a:p>
            <a:r>
              <a:rPr lang="en-US" altLang="zh-CN" b="1">
                <a:ea typeface="SimSun" pitchFamily="2" charset="-122"/>
              </a:rPr>
              <a:t>Goals</a:t>
            </a:r>
            <a:r>
              <a:rPr lang="en-US" altLang="zh-CN">
                <a:ea typeface="SimSun" pitchFamily="2" charset="-122"/>
              </a:rPr>
              <a:t>: (on C Table) (on B C) (on A B) (clear A)</a:t>
            </a:r>
          </a:p>
          <a:p>
            <a:pPr lvl="1">
              <a:lnSpc>
                <a:spcPct val="90000"/>
              </a:lnSpc>
            </a:pPr>
            <a:endParaRPr lang="zh-CN" altLang="en-US" sz="2000">
              <a:ea typeface="SimSun" pitchFamily="2" charset="-122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990600" y="34290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A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990600" y="25146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C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286000" y="34290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B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5562600" y="34290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C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562600" y="25146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B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562600" y="16002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A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28600" y="48006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038600" y="2819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19200" y="1981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ea typeface="SimSun" pitchFamily="2" charset="-122"/>
              </a:rPr>
              <a:t>Initial state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934200" y="1981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ea typeface="SimSun" pitchFamily="2" charset="-122"/>
              </a:rPr>
              <a:t>Goals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772400" y="6248400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2000" b="1"/>
              <a:t>Ke Xu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General-Purpose Planning: Operators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990600" y="25908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?y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990600" y="16764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?x</a:t>
            </a: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2058988" y="1108075"/>
            <a:ext cx="2360612" cy="822325"/>
            <a:chOff x="1297" y="698"/>
            <a:chExt cx="1487" cy="518"/>
          </a:xfrm>
        </p:grpSpPr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1671" y="698"/>
              <a:ext cx="111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No block on top of ?x</a:t>
              </a: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H="1">
              <a:off x="1297" y="912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3124200" y="2286000"/>
            <a:ext cx="2165350" cy="1717675"/>
            <a:chOff x="1968" y="1440"/>
            <a:chExt cx="1364" cy="1082"/>
          </a:xfrm>
        </p:grpSpPr>
        <p:sp>
          <p:nvSpPr>
            <p:cNvPr id="8201" name="AutoShape 9"/>
            <p:cNvSpPr>
              <a:spLocks noChangeArrowheads="1"/>
            </p:cNvSpPr>
            <p:nvPr/>
          </p:nvSpPr>
          <p:spPr bwMode="auto">
            <a:xfrm>
              <a:off x="2064" y="1440"/>
              <a:ext cx="864" cy="72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968" y="2234"/>
              <a:ext cx="1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transformation</a:t>
              </a:r>
            </a:p>
          </p:txBody>
        </p:sp>
      </p:grp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338763" y="2214563"/>
            <a:ext cx="1214437" cy="12144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?y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7091363" y="2900363"/>
            <a:ext cx="1214437" cy="12144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SimSun" pitchFamily="2" charset="-122"/>
              </a:rPr>
              <a:t>?x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187450" y="37115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/>
              <a:t>…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562600" y="33528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/>
              <a:t>…</a:t>
            </a:r>
          </a:p>
        </p:txBody>
      </p:sp>
      <p:grpSp>
        <p:nvGrpSpPr>
          <p:cNvPr id="8217" name="Group 25"/>
          <p:cNvGrpSpPr>
            <a:grpSpLocks/>
          </p:cNvGrpSpPr>
          <p:nvPr/>
        </p:nvGrpSpPr>
        <p:grpSpPr bwMode="auto">
          <a:xfrm>
            <a:off x="6021388" y="1387475"/>
            <a:ext cx="2894012" cy="1431925"/>
            <a:chOff x="3793" y="874"/>
            <a:chExt cx="1823" cy="902"/>
          </a:xfrm>
        </p:grpSpPr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4167" y="874"/>
              <a:ext cx="144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No block on top of ?y nor ?x</a:t>
              </a:r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H="1">
              <a:off x="3793" y="108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4944" y="1392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5638800" cy="1828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b="1" dirty="0">
                <a:ea typeface="SimSun" pitchFamily="2" charset="-122"/>
              </a:rPr>
              <a:t>Operator: (</a:t>
            </a:r>
            <a:r>
              <a:rPr lang="en-US" altLang="zh-CN" b="1" dirty="0" err="1">
                <a:ea typeface="SimSun" pitchFamily="2" charset="-122"/>
              </a:rPr>
              <a:t>Unstack</a:t>
            </a:r>
            <a:r>
              <a:rPr lang="en-US" altLang="zh-CN" b="1" dirty="0">
                <a:ea typeface="SimSun" pitchFamily="2" charset="-122"/>
              </a:rPr>
              <a:t> ?</a:t>
            </a:r>
            <a:r>
              <a:rPr lang="en-US" altLang="zh-CN" b="1" dirty="0" smtClean="0">
                <a:ea typeface="SimSun" pitchFamily="2" charset="-122"/>
              </a:rPr>
              <a:t>x ?y)</a:t>
            </a:r>
            <a:endParaRPr lang="en-US" altLang="zh-CN" b="1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b="1" dirty="0">
                <a:ea typeface="SimSun" pitchFamily="2" charset="-122"/>
              </a:rPr>
              <a:t>Preconditions</a:t>
            </a:r>
            <a:r>
              <a:rPr lang="en-US" altLang="zh-CN" dirty="0">
                <a:ea typeface="SimSun" pitchFamily="2" charset="-122"/>
                <a:sym typeface="Wingdings" pitchFamily="2" charset="2"/>
              </a:rPr>
              <a:t>: (on ?x ?y) (clear ?x) </a:t>
            </a:r>
          </a:p>
          <a:p>
            <a:pPr>
              <a:lnSpc>
                <a:spcPct val="80000"/>
              </a:lnSpc>
            </a:pPr>
            <a:r>
              <a:rPr lang="en-US" altLang="zh-CN" b="1" dirty="0">
                <a:ea typeface="SimSun" pitchFamily="2" charset="-122"/>
              </a:rPr>
              <a:t>Effects</a:t>
            </a:r>
            <a:r>
              <a:rPr lang="en-US" altLang="zh-CN" dirty="0">
                <a:ea typeface="SimSun" pitchFamily="2" charset="-122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zh-CN" sz="2400" b="1" dirty="0">
                <a:ea typeface="SimSun" pitchFamily="2" charset="-122"/>
              </a:rPr>
              <a:t>Add</a:t>
            </a:r>
            <a:r>
              <a:rPr lang="en-US" altLang="zh-CN" sz="2400" dirty="0">
                <a:ea typeface="SimSun" pitchFamily="2" charset="-122"/>
              </a:rPr>
              <a:t>: </a:t>
            </a:r>
            <a:r>
              <a:rPr lang="en-US" altLang="zh-CN" sz="2400" dirty="0">
                <a:ea typeface="SimSun" pitchFamily="2" charset="-122"/>
                <a:sym typeface="Wingdings" pitchFamily="2" charset="2"/>
              </a:rPr>
              <a:t>(on ?x table) (clear ?y)</a:t>
            </a:r>
          </a:p>
          <a:p>
            <a:pPr lvl="1">
              <a:lnSpc>
                <a:spcPct val="80000"/>
              </a:lnSpc>
            </a:pPr>
            <a:r>
              <a:rPr lang="en-US" altLang="zh-CN" sz="2400" b="1" dirty="0">
                <a:ea typeface="SimSun" pitchFamily="2" charset="-122"/>
                <a:sym typeface="Wingdings" pitchFamily="2" charset="2"/>
              </a:rPr>
              <a:t>Delete</a:t>
            </a:r>
            <a:r>
              <a:rPr lang="en-US" altLang="zh-CN" sz="2400" dirty="0">
                <a:ea typeface="SimSun" pitchFamily="2" charset="-122"/>
                <a:sym typeface="Wingdings" pitchFamily="2" charset="2"/>
              </a:rPr>
              <a:t>: (on ?x ?y) </a:t>
            </a: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228600" y="46482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5334000" y="4038600"/>
            <a:ext cx="1828800" cy="457200"/>
            <a:chOff x="3360" y="2544"/>
            <a:chExt cx="1152" cy="288"/>
          </a:xfrm>
        </p:grpSpPr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3360" y="254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On table</a:t>
              </a:r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4128" y="268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Some Examples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267200"/>
          </a:xfrm>
        </p:spPr>
        <p:txBody>
          <a:bodyPr/>
          <a:lstStyle/>
          <a:p>
            <a:r>
              <a:rPr lang="en-US" b="1"/>
              <a:t>Route search</a:t>
            </a:r>
            <a:r>
              <a:rPr lang="en-US"/>
              <a:t>: Find a route between Lehigh University and the Naval Research Laboratory</a:t>
            </a:r>
          </a:p>
          <a:p>
            <a:r>
              <a:rPr lang="en-US" b="1"/>
              <a:t>Project management</a:t>
            </a:r>
            <a:r>
              <a:rPr lang="en-US"/>
              <a:t>: Construct a project plan for organizing an event (e.g., the Musikfest)</a:t>
            </a:r>
          </a:p>
          <a:p>
            <a:r>
              <a:rPr lang="en-US" b="1"/>
              <a:t>Military operations</a:t>
            </a:r>
            <a:r>
              <a:rPr lang="en-US"/>
              <a:t>: Develop an air campaign</a:t>
            </a:r>
          </a:p>
          <a:p>
            <a:r>
              <a:rPr lang="en-US" b="1"/>
              <a:t>Information gathering</a:t>
            </a:r>
            <a:r>
              <a:rPr lang="en-US"/>
              <a:t>: Find and reserve an airline ticket to travel from Newark to Miami </a:t>
            </a:r>
          </a:p>
          <a:p>
            <a:r>
              <a:rPr lang="en-US" b="1"/>
              <a:t>Game playing</a:t>
            </a:r>
            <a:r>
              <a:rPr lang="en-US"/>
              <a:t>: plan the behavior of a computer controlled player</a:t>
            </a:r>
          </a:p>
          <a:p>
            <a:r>
              <a:rPr lang="en-US" b="1"/>
              <a:t>Resources control</a:t>
            </a:r>
            <a:r>
              <a:rPr lang="en-US"/>
              <a:t>: Plan the stops of several of elevators in a skyscraper building.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Which of the following problems can be modeled as AI planning problems?</a:t>
            </a:r>
            <a:r>
              <a:rPr lang="en-US"/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79525" y="6061075"/>
            <a:ext cx="209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Answer: ALL!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Large Search </a:t>
            </a:r>
            <a:r>
              <a:rPr lang="en-US" dirty="0"/>
              <a:t>Space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810000" y="3124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181600" y="3124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438400" y="3124200"/>
            <a:ext cx="1143000" cy="1066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6553200" y="3124200"/>
            <a:ext cx="11430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066800" y="3124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048000" y="4343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572000" y="4343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3124200" y="19050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4572000" y="19050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1600200" y="5105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6019800" y="51816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1524000" y="12954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6019800" y="1219200"/>
            <a:ext cx="1143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2098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35814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49530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63246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2667000" y="5105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5638800" y="1981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2590800" y="2057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5562600" y="5257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4191000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3886200" y="4114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4648200" y="4114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3200400" y="2895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3962400" y="2895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4572000" y="2819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5410200" y="2895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25908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25908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30480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3886200" y="3429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4267200" y="3429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4648200" y="3429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52578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57912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6934200" y="3810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6934200" y="3505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69342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32004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3200400" y="4572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36576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1981200" y="5791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1981200" y="5486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65" name="Rectangle 49"/>
          <p:cNvSpPr>
            <a:spLocks noChangeArrowheads="1"/>
          </p:cNvSpPr>
          <p:nvPr/>
        </p:nvSpPr>
        <p:spPr bwMode="auto">
          <a:xfrm>
            <a:off x="1981200" y="5181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47244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67" name="Rectangle 51"/>
          <p:cNvSpPr>
            <a:spLocks noChangeArrowheads="1"/>
          </p:cNvSpPr>
          <p:nvPr/>
        </p:nvSpPr>
        <p:spPr bwMode="auto">
          <a:xfrm>
            <a:off x="5181600" y="4876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5181600" y="4572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6477000" y="586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6477000" y="556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6477000" y="5257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1524000" y="3810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1524000" y="3505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74" name="Rectangle 58"/>
          <p:cNvSpPr>
            <a:spLocks noChangeArrowheads="1"/>
          </p:cNvSpPr>
          <p:nvPr/>
        </p:nvSpPr>
        <p:spPr bwMode="auto">
          <a:xfrm>
            <a:off x="15240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1905000" y="1981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1905000" y="1676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77" name="Rectangle 61"/>
          <p:cNvSpPr>
            <a:spLocks noChangeArrowheads="1"/>
          </p:cNvSpPr>
          <p:nvPr/>
        </p:nvSpPr>
        <p:spPr bwMode="auto">
          <a:xfrm>
            <a:off x="1905000" y="1371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78" name="Rectangle 62"/>
          <p:cNvSpPr>
            <a:spLocks noChangeArrowheads="1"/>
          </p:cNvSpPr>
          <p:nvPr/>
        </p:nvSpPr>
        <p:spPr bwMode="auto">
          <a:xfrm>
            <a:off x="32766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37338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80" name="Rectangle 64"/>
          <p:cNvSpPr>
            <a:spLocks noChangeArrowheads="1"/>
          </p:cNvSpPr>
          <p:nvPr/>
        </p:nvSpPr>
        <p:spPr bwMode="auto">
          <a:xfrm>
            <a:off x="3733800" y="2133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81" name="Rectangle 65"/>
          <p:cNvSpPr>
            <a:spLocks noChangeArrowheads="1"/>
          </p:cNvSpPr>
          <p:nvPr/>
        </p:nvSpPr>
        <p:spPr bwMode="auto">
          <a:xfrm>
            <a:off x="48006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82" name="Rectangle 66"/>
          <p:cNvSpPr>
            <a:spLocks noChangeArrowheads="1"/>
          </p:cNvSpPr>
          <p:nvPr/>
        </p:nvSpPr>
        <p:spPr bwMode="auto">
          <a:xfrm>
            <a:off x="4800600" y="2133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83" name="Rectangle 67"/>
          <p:cNvSpPr>
            <a:spLocks noChangeArrowheads="1"/>
          </p:cNvSpPr>
          <p:nvPr/>
        </p:nvSpPr>
        <p:spPr bwMode="auto">
          <a:xfrm>
            <a:off x="5257800" y="2438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84" name="Rectangle 68"/>
          <p:cNvSpPr>
            <a:spLocks noChangeArrowheads="1"/>
          </p:cNvSpPr>
          <p:nvPr/>
        </p:nvSpPr>
        <p:spPr bwMode="auto">
          <a:xfrm>
            <a:off x="6400800" y="1905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sp>
        <p:nvSpPr>
          <p:cNvPr id="9285" name="Rectangle 69"/>
          <p:cNvSpPr>
            <a:spLocks noChangeArrowheads="1"/>
          </p:cNvSpPr>
          <p:nvPr/>
        </p:nvSpPr>
        <p:spPr bwMode="auto">
          <a:xfrm>
            <a:off x="6400800" y="1600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9286" name="Rectangle 70"/>
          <p:cNvSpPr>
            <a:spLocks noChangeArrowheads="1"/>
          </p:cNvSpPr>
          <p:nvPr/>
        </p:nvSpPr>
        <p:spPr bwMode="auto">
          <a:xfrm>
            <a:off x="6400800" y="1295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6775450" y="6324600"/>
            <a:ext cx="183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2000" b="1"/>
              <a:t>Michael Moll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Intractability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2057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 general method can exists that will solve general-purpose planning for every domain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Only if no negative effects are allowed, the complexity </a:t>
            </a:r>
            <a:r>
              <a:rPr lang="en-US" dirty="0"/>
              <a:t>of </a:t>
            </a:r>
            <a:r>
              <a:rPr lang="en-US" dirty="0" smtClean="0"/>
              <a:t>general-purpose planning is in the </a:t>
            </a:r>
            <a:r>
              <a:rPr lang="en-US" b="1" dirty="0" smtClean="0"/>
              <a:t>P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Once we allow even one negative effect per operator, the complexity is NP-complete or “worse”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/>
              <a:t>(we will study “worse” than NP-complete later)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2800" dirty="0"/>
              <a:t>Fielded Application: FEAR Game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39576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" y="5791200"/>
            <a:ext cx="7008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Intro: </a:t>
            </a:r>
            <a:r>
              <a:rPr lang="en-US">
                <a:solidFill>
                  <a:srgbClr val="000000"/>
                </a:solidFill>
                <a:hlinkClick r:id="rId4"/>
              </a:rPr>
              <a:t>http://www.youtube.com/watch?v=iNiss2ccDjA</a:t>
            </a:r>
            <a:endParaRPr lang="en-US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Combat sequence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5411" y="6324600"/>
            <a:ext cx="6318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linkClick r:id="rId5"/>
              </a:rPr>
              <a:t>http://www.youtube.com/watch?v=5-IyYGSGekk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Points in FEAR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976313"/>
          </a:xfrm>
        </p:spPr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45060" name="Rectangle 4"/>
          <p:cNvSpPr>
            <a:spLocks noRot="1" noChangeArrowheads="1"/>
          </p:cNvSpPr>
          <p:nvPr/>
        </p:nvSpPr>
        <p:spPr bwMode="auto">
          <a:xfrm>
            <a:off x="1524000" y="20574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Three categories of </a:t>
            </a:r>
            <a:r>
              <a:rPr lang="en-US" b="1">
                <a:solidFill>
                  <a:srgbClr val="000000"/>
                </a:solidFill>
              </a:rPr>
              <a:t>gaming</a:t>
            </a:r>
            <a:r>
              <a:rPr lang="en-US">
                <a:solidFill>
                  <a:srgbClr val="000000"/>
                </a:solidFill>
              </a:rPr>
              <a:t> goals</a:t>
            </a:r>
          </a:p>
        </p:txBody>
      </p:sp>
      <p:sp>
        <p:nvSpPr>
          <p:cNvPr id="45061" name="Rectangle 5"/>
          <p:cNvSpPr>
            <a:spLocks noRot="1" noChangeArrowheads="1"/>
          </p:cNvSpPr>
          <p:nvPr/>
        </p:nvSpPr>
        <p:spPr bwMode="auto">
          <a:xfrm>
            <a:off x="2133600" y="26670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Relaxed</a:t>
            </a:r>
          </a:p>
        </p:txBody>
      </p:sp>
      <p:sp>
        <p:nvSpPr>
          <p:cNvPr id="45062" name="Rectangle 6"/>
          <p:cNvSpPr>
            <a:spLocks noRot="1" noChangeArrowheads="1"/>
          </p:cNvSpPr>
          <p:nvPr/>
        </p:nvSpPr>
        <p:spPr bwMode="auto">
          <a:xfrm>
            <a:off x="2133600" y="32004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Investigative</a:t>
            </a:r>
          </a:p>
        </p:txBody>
      </p:sp>
      <p:sp>
        <p:nvSpPr>
          <p:cNvPr id="45063" name="Rectangle 7"/>
          <p:cNvSpPr>
            <a:spLocks noRot="1" noChangeArrowheads="1"/>
          </p:cNvSpPr>
          <p:nvPr/>
        </p:nvSpPr>
        <p:spPr bwMode="auto">
          <a:xfrm>
            <a:off x="2133600" y="37338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Aggressive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09600" y="4419600"/>
            <a:ext cx="7772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Planner Search: state-space planning</a:t>
            </a:r>
          </a:p>
        </p:txBody>
      </p:sp>
      <p:sp>
        <p:nvSpPr>
          <p:cNvPr id="45065" name="Rectangle 9"/>
          <p:cNvSpPr>
            <a:spLocks noRot="1" noChangeArrowheads="1"/>
          </p:cNvSpPr>
          <p:nvPr/>
        </p:nvSpPr>
        <p:spPr bwMode="auto">
          <a:xfrm>
            <a:off x="609600" y="5029200"/>
            <a:ext cx="854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World Representation: compiled in a data structure</a:t>
            </a:r>
          </a:p>
        </p:txBody>
      </p:sp>
      <p:sp>
        <p:nvSpPr>
          <p:cNvPr id="45066" name="Rectangle 10"/>
          <p:cNvSpPr>
            <a:spLocks noRot="1" noChangeArrowheads="1"/>
          </p:cNvSpPr>
          <p:nvPr/>
        </p:nvSpPr>
        <p:spPr bwMode="auto">
          <a:xfrm>
            <a:off x="609600" y="5638800"/>
            <a:ext cx="854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Planner Optimization: compiled operators, heuristics (factoring the gaming goals)</a:t>
            </a:r>
          </a:p>
        </p:txBody>
      </p:sp>
    </p:spTree>
    <p:extLst>
      <p:ext uri="{BB962C8B-B14F-4D97-AF65-F5344CB8AC3E}">
        <p14:creationId xmlns:p14="http://schemas.microsoft.com/office/powerpoint/2010/main" val="714014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1436</Words>
  <Application>Microsoft Office PowerPoint</Application>
  <PresentationFormat>On-screen Show (4:3)</PresentationFormat>
  <Paragraphs>331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Generative Solution Generation and Adaptation</vt:lpstr>
      <vt:lpstr>Some Notes</vt:lpstr>
      <vt:lpstr>General-Purpose Planning: State &amp; Goals</vt:lpstr>
      <vt:lpstr>General-Purpose Planning: Operators</vt:lpstr>
      <vt:lpstr>Some Examples</vt:lpstr>
      <vt:lpstr>Challenge: Large Search Space</vt:lpstr>
      <vt:lpstr>Challenge: Intractability</vt:lpstr>
      <vt:lpstr>Fielded Application: FEAR Game</vt:lpstr>
      <vt:lpstr>Implementation Points in FEAR</vt:lpstr>
      <vt:lpstr>Automated Planning: Uses in Games</vt:lpstr>
      <vt:lpstr>Example</vt:lpstr>
      <vt:lpstr>Optimization: Representation</vt:lpstr>
      <vt:lpstr>Implementation Continued</vt:lpstr>
      <vt:lpstr>Implementation Continued</vt:lpstr>
      <vt:lpstr>General Purpose vs Domain Specific (Case-Based) Planning</vt:lpstr>
      <vt:lpstr>Derivational vs. Transformational Adaptation</vt:lpstr>
      <vt:lpstr>Domain Specific: Chef</vt:lpstr>
      <vt:lpstr>Focus: State-Space Planning and Adaptation</vt:lpstr>
      <vt:lpstr>Hierarchical Planning and Adaptation</vt:lpstr>
      <vt:lpstr>Hierarchical (HTN) Planning</vt:lpstr>
      <vt:lpstr>Fielded Application to Computer Bridge</vt:lpstr>
      <vt:lpstr>How to Reduce the Size of the Game Tree?</vt:lpstr>
      <vt:lpstr>Derivational/Transformational Adaptation vs. Domain Specific/General Purpose CBP</vt:lpstr>
      <vt:lpstr>Why Enhancing The Domain Theory With Cases?</vt:lpstr>
      <vt:lpstr>The SiN Algorithm (Muñoz-Avila et al, 2000)</vt:lpstr>
      <vt:lpstr>SiN: Knowledge Sources Algorithm </vt:lpstr>
      <vt:lpstr>Final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zzzzzz</dc:creator>
  <cp:lastModifiedBy>hector</cp:lastModifiedBy>
  <cp:revision>149</cp:revision>
  <dcterms:created xsi:type="dcterms:W3CDTF">1601-01-01T00:00:00Z</dcterms:created>
  <dcterms:modified xsi:type="dcterms:W3CDTF">2012-10-16T23:10:26Z</dcterms:modified>
</cp:coreProperties>
</file>