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73" r:id="rId8"/>
    <p:sldId id="274" r:id="rId9"/>
    <p:sldId id="271" r:id="rId10"/>
    <p:sldId id="25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951" autoAdjust="0"/>
  </p:normalViewPr>
  <p:slideViewPr>
    <p:cSldViewPr>
      <p:cViewPr varScale="1">
        <p:scale>
          <a:sx n="62" d="100"/>
          <a:sy n="62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66CFF-65CE-43E8-A36B-3FFF486DC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5D33-EDAB-4487-8FC5-76BBDBB56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B562-DBE5-481A-8EF2-83BF20F6F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98B0B5-40BF-4E9E-9A3F-6339A9922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A8AE94-CC01-4A2B-A20A-B1B09FD70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B47C4-3B52-47FF-A1D8-5BF86F00C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C5AA3-E3C2-4566-AC6A-B2B5CF8B2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E9910-1C85-4C8F-B0FD-DFA190D90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AC4EC-A0C4-4271-A90D-4E5F39C05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CDE7-77AF-41D4-9198-74822E215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D79B-783B-408A-ADC8-F7AFE55F1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D653-E23A-4EDE-9459-063A8BCE3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6AB5-E460-46C3-87B8-C3E9A6444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461E82-AE05-4942-9FF1-34C503C493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Intelligent Decision Support Systems: A Summary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2400" dirty="0" smtClean="0"/>
              <a:t>H. Munoz-Avila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7" name="Group 85"/>
          <p:cNvGrpSpPr>
            <a:grpSpLocks/>
          </p:cNvGrpSpPr>
          <p:nvPr/>
        </p:nvGrpSpPr>
        <p:grpSpPr bwMode="auto">
          <a:xfrm>
            <a:off x="685800" y="152400"/>
            <a:ext cx="8077200" cy="5029200"/>
            <a:chOff x="432" y="96"/>
            <a:chExt cx="5088" cy="3168"/>
          </a:xfrm>
        </p:grpSpPr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3600" y="2208"/>
              <a:ext cx="1680" cy="7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32" y="2592"/>
              <a:ext cx="1632" cy="67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3744" y="96"/>
              <a:ext cx="1776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Programming project</a:t>
              </a: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816" y="1920"/>
              <a:ext cx="816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00600" y="2743200"/>
            <a:ext cx="4572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Applications to IDSS: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Analysis Tasks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Help-desk systems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Classification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Diagnosis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Recommender systems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Synthesis Tasks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Military planning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Oil drilling, finance, music,..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Knowledge management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3505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AI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 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 Overview</a:t>
            </a:r>
          </a:p>
          <a:p>
            <a:pPr>
              <a:buFontTx/>
              <a:buChar char="•"/>
            </a:pPr>
            <a:r>
              <a:rPr lang="en-US"/>
              <a:t>IDT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Attribute-Value Rep.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Decision Trees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Induction</a:t>
            </a:r>
          </a:p>
          <a:p>
            <a:pPr>
              <a:buFontTx/>
              <a:buChar char="•"/>
            </a:pPr>
            <a:r>
              <a:rPr lang="en-US"/>
              <a:t>CBR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Representation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Similarity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Retrieval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Adaptation</a:t>
            </a:r>
          </a:p>
          <a:p>
            <a:pPr>
              <a:buFontTx/>
              <a:buChar char="•"/>
            </a:pPr>
            <a:r>
              <a:rPr lang="en-US"/>
              <a:t>Rule-based Inference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Rule-based Systems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Expert Systems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Summary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4419600" y="990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24400" y="812800"/>
            <a:ext cx="3886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103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dirty="0"/>
              <a:t>Synthesis Tasks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Planning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Rule inference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Uncertainty (MDPs,</a:t>
            </a:r>
          </a:p>
          <a:p>
            <a:r>
              <a:rPr lang="en-US" dirty="0"/>
              <a:t>    Fuzzy logic)</a:t>
            </a:r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228600" y="3124200"/>
            <a:ext cx="762000" cy="457200"/>
            <a:chOff x="144" y="1968"/>
            <a:chExt cx="480" cy="336"/>
          </a:xfrm>
        </p:grpSpPr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144" y="1968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>
              <a:off x="144" y="1968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>
              <a:off x="144" y="2304"/>
              <a:ext cx="24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2819400" y="3200400"/>
            <a:ext cx="1066800" cy="3352800"/>
            <a:chOff x="1776" y="2016"/>
            <a:chExt cx="672" cy="2112"/>
          </a:xfrm>
        </p:grpSpPr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1776" y="2016"/>
              <a:ext cx="67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>
              <a:off x="2448" y="2016"/>
              <a:ext cx="0" cy="211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H="1">
              <a:off x="2208" y="4128"/>
              <a:ext cx="24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304800" y="3200400"/>
            <a:ext cx="685800" cy="304800"/>
            <a:chOff x="192" y="2016"/>
            <a:chExt cx="432" cy="192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 flipH="1">
              <a:off x="192" y="2208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V="1">
              <a:off x="192" y="2016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192" y="20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3962400" y="2514600"/>
            <a:ext cx="1676400" cy="1905000"/>
            <a:chOff x="2592" y="1584"/>
            <a:chExt cx="960" cy="1200"/>
          </a:xfrm>
        </p:grpSpPr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2592" y="1584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>
              <a:off x="3024" y="1584"/>
              <a:ext cx="0" cy="12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>
              <a:off x="3024" y="2784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3024" y="2544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3024" y="2352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3505200" y="2895600"/>
            <a:ext cx="1219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2819400" y="4419600"/>
            <a:ext cx="1905000" cy="609600"/>
            <a:chOff x="1776" y="2784"/>
            <a:chExt cx="1248" cy="384"/>
          </a:xfrm>
        </p:grpSpPr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1776" y="3168"/>
              <a:ext cx="124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3024" y="2784"/>
              <a:ext cx="0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381000" y="5410200"/>
            <a:ext cx="685800" cy="685800"/>
            <a:chOff x="240" y="3408"/>
            <a:chExt cx="432" cy="432"/>
          </a:xfrm>
        </p:grpSpPr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H="1">
              <a:off x="240" y="3840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 flipV="1">
              <a:off x="240" y="3408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240" y="3408"/>
              <a:ext cx="3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" name="Group 55"/>
          <p:cNvGrpSpPr>
            <a:grpSpLocks/>
          </p:cNvGrpSpPr>
          <p:nvPr/>
        </p:nvGrpSpPr>
        <p:grpSpPr bwMode="auto">
          <a:xfrm>
            <a:off x="2743200" y="1371600"/>
            <a:ext cx="2438400" cy="4038600"/>
            <a:chOff x="912" y="864"/>
            <a:chExt cx="2304" cy="1392"/>
          </a:xfrm>
        </p:grpSpPr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912" y="2256"/>
              <a:ext cx="17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 flipV="1">
              <a:off x="2640" y="864"/>
              <a:ext cx="0" cy="13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2640" y="864"/>
              <a:ext cx="57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1447800" y="3581400"/>
            <a:ext cx="4191000" cy="1219200"/>
            <a:chOff x="912" y="2304"/>
            <a:chExt cx="2640" cy="720"/>
          </a:xfrm>
        </p:grpSpPr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>
              <a:off x="912" y="2304"/>
              <a:ext cx="17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>
              <a:off x="2640" y="2304"/>
              <a:ext cx="0" cy="7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>
              <a:off x="2640" y="3024"/>
              <a:ext cx="91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>
            <a:off x="1447800" y="3657600"/>
            <a:ext cx="3733800" cy="2209800"/>
            <a:chOff x="912" y="2304"/>
            <a:chExt cx="2352" cy="1392"/>
          </a:xfrm>
        </p:grpSpPr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912" y="2304"/>
              <a:ext cx="13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2256" y="2304"/>
              <a:ext cx="0" cy="13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>
              <a:off x="2256" y="3696"/>
              <a:ext cx="10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9" name="Group 67"/>
          <p:cNvGrpSpPr>
            <a:grpSpLocks/>
          </p:cNvGrpSpPr>
          <p:nvPr/>
        </p:nvGrpSpPr>
        <p:grpSpPr bwMode="auto">
          <a:xfrm>
            <a:off x="3581400" y="1752600"/>
            <a:ext cx="2133600" cy="3810000"/>
            <a:chOff x="2256" y="1104"/>
            <a:chExt cx="1344" cy="2400"/>
          </a:xfrm>
        </p:grpSpPr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2256" y="3504"/>
              <a:ext cx="13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 flipH="1">
              <a:off x="2832" y="1104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2832" y="1104"/>
              <a:ext cx="0" cy="24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1" name="Group 79"/>
          <p:cNvGrpSpPr>
            <a:grpSpLocks/>
          </p:cNvGrpSpPr>
          <p:nvPr/>
        </p:nvGrpSpPr>
        <p:grpSpPr bwMode="auto">
          <a:xfrm>
            <a:off x="4724400" y="5867400"/>
            <a:ext cx="609600" cy="457200"/>
            <a:chOff x="2976" y="3696"/>
            <a:chExt cx="384" cy="288"/>
          </a:xfrm>
        </p:grpSpPr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2976" y="3696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>
              <a:off x="2976" y="3984"/>
              <a:ext cx="3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6" name="Group 94"/>
          <p:cNvGrpSpPr>
            <a:grpSpLocks/>
          </p:cNvGrpSpPr>
          <p:nvPr/>
        </p:nvGrpSpPr>
        <p:grpSpPr bwMode="auto">
          <a:xfrm>
            <a:off x="2667000" y="2057400"/>
            <a:ext cx="2133600" cy="2590800"/>
            <a:chOff x="1680" y="1296"/>
            <a:chExt cx="1344" cy="1632"/>
          </a:xfrm>
        </p:grpSpPr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>
              <a:off x="1680" y="2928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Line 92"/>
            <p:cNvSpPr>
              <a:spLocks noChangeShapeType="1"/>
            </p:cNvSpPr>
            <p:nvPr/>
          </p:nvSpPr>
          <p:spPr bwMode="auto">
            <a:xfrm flipV="1">
              <a:off x="2544" y="1296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>
              <a:off x="2544" y="1296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2" name="Group 100"/>
          <p:cNvGrpSpPr>
            <a:grpSpLocks/>
          </p:cNvGrpSpPr>
          <p:nvPr/>
        </p:nvGrpSpPr>
        <p:grpSpPr bwMode="auto">
          <a:xfrm>
            <a:off x="7010400" y="1447800"/>
            <a:ext cx="609600" cy="304800"/>
            <a:chOff x="4416" y="912"/>
            <a:chExt cx="384" cy="192"/>
          </a:xfrm>
        </p:grpSpPr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>
              <a:off x="4416" y="912"/>
              <a:ext cx="3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>
              <a:off x="4800" y="9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 flipH="1">
              <a:off x="4608" y="1104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47254" y="879475"/>
            <a:ext cx="1285929" cy="1563390"/>
            <a:chOff x="7847254" y="879475"/>
            <a:chExt cx="1285929" cy="1563390"/>
          </a:xfrm>
        </p:grpSpPr>
        <p:pic>
          <p:nvPicPr>
            <p:cNvPr id="3173" name="Picture 1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254" y="879475"/>
              <a:ext cx="1069491" cy="117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847254" y="1981200"/>
              <a:ext cx="128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(the end)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/>
              <a:t>Case-Based Reasoning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851025"/>
            <a:ext cx="3386138" cy="42703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u="sng">
                <a:solidFill>
                  <a:schemeClr val="bg1"/>
                </a:solidFill>
                <a:latin typeface="Arial" charset="0"/>
              </a:rPr>
              <a:t>Example: Slide Creation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3200400" y="1393825"/>
            <a:ext cx="4654550" cy="2695575"/>
            <a:chOff x="2016" y="878"/>
            <a:chExt cx="2932" cy="169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016" y="1742"/>
              <a:ext cx="1920" cy="8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114300" indent="-114300" eaLnBrk="0" hangingPunct="0"/>
              <a:r>
                <a:rPr lang="en-US" sz="1600" b="1" u="sng">
                  <a:latin typeface="Arial" charset="0"/>
                </a:rPr>
                <a:t>Repository of Presentations:</a:t>
              </a:r>
              <a:endParaRPr lang="en-US" sz="1600">
                <a:latin typeface="Arial" charset="0"/>
              </a:endParaRPr>
            </a:p>
            <a:p>
              <a:pPr marL="114300" indent="-114300" eaLnBrk="0" hangingPunct="0">
                <a:buFontTx/>
                <a:buChar char="-"/>
              </a:pPr>
              <a:r>
                <a:rPr lang="en-US" sz="1600" b="1">
                  <a:latin typeface="Arial" charset="0"/>
                </a:rPr>
                <a:t>5/9/00: ONR review</a:t>
              </a:r>
            </a:p>
            <a:p>
              <a:pPr marL="114300" indent="-114300" eaLnBrk="0" hangingPunct="0">
                <a:buFontTx/>
                <a:buChar char="-"/>
              </a:pPr>
              <a:r>
                <a:rPr lang="en-US" sz="1600" b="1">
                  <a:latin typeface="Arial" charset="0"/>
                </a:rPr>
                <a:t>8/20/00: EWCBR talk</a:t>
              </a:r>
            </a:p>
            <a:p>
              <a:pPr marL="114300" indent="-114300" eaLnBrk="0" hangingPunct="0">
                <a:buFontTx/>
                <a:buChar char="-"/>
              </a:pPr>
              <a:r>
                <a:rPr lang="en-US" sz="1600" b="1">
                  <a:latin typeface="Arial" charset="0"/>
                </a:rPr>
                <a:t>4/25/01: DARPA review</a:t>
              </a:r>
            </a:p>
            <a:p>
              <a:pPr marL="114300" indent="-114300" eaLnBrk="0" hangingPunct="0"/>
              <a:endParaRPr lang="en-US" sz="1600" b="1">
                <a:latin typeface="Arial" charset="0"/>
              </a:endParaRPr>
            </a:p>
          </p:txBody>
        </p: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2064" y="878"/>
              <a:ext cx="2884" cy="610"/>
              <a:chOff x="2064" y="878"/>
              <a:chExt cx="2884" cy="610"/>
            </a:xfrm>
          </p:grpSpPr>
          <p:grpSp>
            <p:nvGrpSpPr>
              <p:cNvPr id="7176" name="Group 8"/>
              <p:cNvGrpSpPr>
                <a:grpSpLocks/>
              </p:cNvGrpSpPr>
              <p:nvPr/>
            </p:nvGrpSpPr>
            <p:grpSpPr bwMode="auto">
              <a:xfrm>
                <a:off x="3837" y="878"/>
                <a:ext cx="1111" cy="528"/>
                <a:chOff x="3837" y="878"/>
                <a:chExt cx="1111" cy="528"/>
              </a:xfrm>
            </p:grpSpPr>
            <p:sp>
              <p:nvSpPr>
                <p:cNvPr id="7177" name="Rectangle 9"/>
                <p:cNvSpPr>
                  <a:spLocks noChangeArrowheads="1"/>
                </p:cNvSpPr>
                <p:nvPr/>
              </p:nvSpPr>
              <p:spPr bwMode="auto">
                <a:xfrm>
                  <a:off x="3837" y="878"/>
                  <a:ext cx="111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 b="1" i="1">
                      <a:latin typeface="Arial" charset="0"/>
                    </a:rPr>
                    <a:t>Specification</a:t>
                  </a:r>
                </a:p>
              </p:txBody>
            </p:sp>
            <p:sp>
              <p:nvSpPr>
                <p:cNvPr id="7178" name="Line 10"/>
                <p:cNvSpPr>
                  <a:spLocks noChangeShapeType="1"/>
                </p:cNvSpPr>
                <p:nvPr/>
              </p:nvSpPr>
              <p:spPr bwMode="auto">
                <a:xfrm>
                  <a:off x="4896" y="102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230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57200" y="4724400"/>
            <a:ext cx="3733800" cy="1368425"/>
            <a:chOff x="288" y="2976"/>
            <a:chExt cx="2352" cy="862"/>
          </a:xfrm>
        </p:grpSpPr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288" y="2976"/>
              <a:ext cx="627" cy="336"/>
              <a:chOff x="285" y="2784"/>
              <a:chExt cx="627" cy="336"/>
            </a:xfrm>
          </p:grpSpPr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285" y="2784"/>
                <a:ext cx="606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r" eaLnBrk="0" hangingPunct="0"/>
                <a:r>
                  <a:rPr lang="en-US" sz="1600" b="1" i="1">
                    <a:latin typeface="Arial" charset="0"/>
                  </a:rPr>
                  <a:t>Revised</a:t>
                </a:r>
              </a:p>
              <a:p>
                <a:pPr algn="r" eaLnBrk="0" hangingPunct="0">
                  <a:lnSpc>
                    <a:spcPct val="80000"/>
                  </a:lnSpc>
                </a:pPr>
                <a:r>
                  <a:rPr lang="en-US" sz="1600" b="1" i="1">
                    <a:latin typeface="Arial" charset="0"/>
                  </a:rPr>
                  <a:t> talk   </a:t>
                </a:r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28" y="3032"/>
              <a:ext cx="2112" cy="806"/>
              <a:chOff x="528" y="3032"/>
              <a:chExt cx="2112" cy="8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528" y="3326"/>
                <a:ext cx="864" cy="512"/>
                <a:chOff x="432" y="3120"/>
                <a:chExt cx="864" cy="512"/>
              </a:xfrm>
            </p:grpSpPr>
            <p:sp>
              <p:nvSpPr>
                <p:cNvPr id="7186" name="Oval 18"/>
                <p:cNvSpPr>
                  <a:spLocks noChangeArrowheads="1"/>
                </p:cNvSpPr>
                <p:nvPr/>
              </p:nvSpPr>
              <p:spPr bwMode="auto">
                <a:xfrm>
                  <a:off x="432" y="3120"/>
                  <a:ext cx="864" cy="512"/>
                </a:xfrm>
                <a:prstGeom prst="ellipse">
                  <a:avLst/>
                </a:prstGeom>
                <a:solidFill>
                  <a:srgbClr val="011C6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72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11C6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600" b="1" i="1">
                      <a:solidFill>
                        <a:schemeClr val="bg1"/>
                      </a:solidFill>
                      <a:latin typeface="Arial" charset="0"/>
                    </a:rPr>
                    <a:t>3. </a:t>
                  </a:r>
                  <a:r>
                    <a:rPr lang="en-US" sz="1800" b="1" i="1">
                      <a:solidFill>
                        <a:schemeClr val="bg1"/>
                      </a:solidFill>
                      <a:latin typeface="Arial" charset="0"/>
                    </a:rPr>
                    <a:t>Revise</a:t>
                  </a:r>
                  <a:endParaRPr lang="en-US" sz="1600" b="1" i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7188" name="AutoShape 20"/>
              <p:cNvCxnSpPr>
                <a:cxnSpLocks noChangeShapeType="1"/>
                <a:endCxn id="7186" idx="7"/>
              </p:cNvCxnSpPr>
              <p:nvPr/>
            </p:nvCxnSpPr>
            <p:spPr bwMode="auto">
              <a:xfrm flipH="1">
                <a:off x="1265" y="3032"/>
                <a:ext cx="1375" cy="36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6248400" y="2246313"/>
            <a:ext cx="2555875" cy="3109912"/>
            <a:chOff x="3936" y="1415"/>
            <a:chExt cx="1610" cy="1959"/>
          </a:xfrm>
        </p:grpSpPr>
        <p:grpSp>
          <p:nvGrpSpPr>
            <p:cNvPr id="7190" name="Group 22"/>
            <p:cNvGrpSpPr>
              <a:grpSpLocks/>
            </p:cNvGrpSpPr>
            <p:nvPr/>
          </p:nvGrpSpPr>
          <p:grpSpPr bwMode="auto">
            <a:xfrm>
              <a:off x="4896" y="1828"/>
              <a:ext cx="650" cy="1546"/>
              <a:chOff x="4800" y="1622"/>
              <a:chExt cx="650" cy="1450"/>
            </a:xfrm>
          </p:grpSpPr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00" y="1920"/>
                <a:ext cx="650" cy="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i="1">
                    <a:latin typeface="Arial" charset="0"/>
                  </a:rPr>
                  <a:t>Slides of</a:t>
                </a:r>
              </a:p>
              <a:p>
                <a:pPr eaLnBrk="0" hangingPunct="0"/>
                <a:r>
                  <a:rPr lang="en-US" sz="1600" b="1" i="1">
                    <a:latin typeface="Arial" charset="0"/>
                  </a:rPr>
                  <a:t>Talks w/</a:t>
                </a:r>
              </a:p>
              <a:p>
                <a:pPr eaLnBrk="0" hangingPunct="0"/>
                <a:r>
                  <a:rPr lang="en-US" sz="1600" b="1" i="1">
                    <a:latin typeface="Arial" charset="0"/>
                  </a:rPr>
                  <a:t>Similar</a:t>
                </a:r>
              </a:p>
              <a:p>
                <a:pPr eaLnBrk="0" hangingPunct="0"/>
                <a:r>
                  <a:rPr lang="en-US" sz="1600" b="1" i="1">
                    <a:latin typeface="Arial" charset="0"/>
                  </a:rPr>
                  <a:t>Content</a:t>
                </a:r>
              </a:p>
            </p:txBody>
          </p:sp>
          <p:cxnSp>
            <p:nvCxnSpPr>
              <p:cNvPr id="7192" name="AutoShape 24"/>
              <p:cNvCxnSpPr>
                <a:cxnSpLocks noChangeShapeType="1"/>
                <a:stCxn id="7195" idx="4"/>
                <a:endCxn id="7225" idx="0"/>
              </p:cNvCxnSpPr>
              <p:nvPr/>
            </p:nvCxnSpPr>
            <p:spPr bwMode="auto">
              <a:xfrm flipH="1">
                <a:off x="4807" y="1622"/>
                <a:ext cx="1" cy="14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3936" y="1415"/>
              <a:ext cx="1430" cy="744"/>
              <a:chOff x="3840" y="1209"/>
              <a:chExt cx="1430" cy="744"/>
            </a:xfrm>
          </p:grpSpPr>
          <p:grpSp>
            <p:nvGrpSpPr>
              <p:cNvPr id="7194" name="Group 26"/>
              <p:cNvGrpSpPr>
                <a:grpSpLocks/>
              </p:cNvGrpSpPr>
              <p:nvPr/>
            </p:nvGrpSpPr>
            <p:grpSpPr bwMode="auto">
              <a:xfrm>
                <a:off x="4345" y="1209"/>
                <a:ext cx="925" cy="422"/>
                <a:chOff x="4370" y="1200"/>
                <a:chExt cx="925" cy="422"/>
              </a:xfrm>
            </p:grpSpPr>
            <p:sp>
              <p:nvSpPr>
                <p:cNvPr id="7195" name="Oval 27"/>
                <p:cNvSpPr>
                  <a:spLocks noChangeArrowheads="1"/>
                </p:cNvSpPr>
                <p:nvPr/>
              </p:nvSpPr>
              <p:spPr bwMode="auto">
                <a:xfrm>
                  <a:off x="4370" y="1200"/>
                  <a:ext cx="925" cy="422"/>
                </a:xfrm>
                <a:prstGeom prst="ellipse">
                  <a:avLst/>
                </a:prstGeom>
                <a:solidFill>
                  <a:srgbClr val="011C6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Rectangle 28"/>
                <p:cNvSpPr>
                  <a:spLocks noChangeArrowheads="1"/>
                </p:cNvSpPr>
                <p:nvPr/>
              </p:nvSpPr>
              <p:spPr bwMode="auto">
                <a:xfrm>
                  <a:off x="4433" y="1305"/>
                  <a:ext cx="84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11C6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800" b="1" i="1">
                      <a:solidFill>
                        <a:schemeClr val="bg1"/>
                      </a:solidFill>
                      <a:latin typeface="Arial" charset="0"/>
                    </a:rPr>
                    <a:t>1. Retrieve</a:t>
                  </a:r>
                </a:p>
              </p:txBody>
            </p:sp>
          </p:grpSp>
          <p:cxnSp>
            <p:nvCxnSpPr>
              <p:cNvPr id="7197" name="AutoShape 29"/>
              <p:cNvCxnSpPr>
                <a:cxnSpLocks noChangeShapeType="1"/>
                <a:stCxn id="7174" idx="3"/>
                <a:endCxn id="7195" idx="2"/>
              </p:cNvCxnSpPr>
              <p:nvPr/>
            </p:nvCxnSpPr>
            <p:spPr bwMode="auto">
              <a:xfrm flipV="1">
                <a:off x="3840" y="1420"/>
                <a:ext cx="505" cy="5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1371600" y="1600200"/>
            <a:ext cx="4800600" cy="2165350"/>
            <a:chOff x="864" y="1008"/>
            <a:chExt cx="3024" cy="1364"/>
          </a:xfrm>
        </p:grpSpPr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864" y="1742"/>
              <a:ext cx="1104" cy="630"/>
              <a:chOff x="864" y="1742"/>
              <a:chExt cx="1104" cy="630"/>
            </a:xfrm>
          </p:grpSpPr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>
                <a:off x="1152" y="1742"/>
                <a:ext cx="816" cy="422"/>
                <a:chOff x="480" y="1392"/>
                <a:chExt cx="816" cy="422"/>
              </a:xfrm>
            </p:grpSpPr>
            <p:sp>
              <p:nvSpPr>
                <p:cNvPr id="7201" name="Oval 33"/>
                <p:cNvSpPr>
                  <a:spLocks noChangeArrowheads="1"/>
                </p:cNvSpPr>
                <p:nvPr/>
              </p:nvSpPr>
              <p:spPr bwMode="auto">
                <a:xfrm>
                  <a:off x="480" y="1392"/>
                  <a:ext cx="816" cy="422"/>
                </a:xfrm>
                <a:prstGeom prst="ellipse">
                  <a:avLst/>
                </a:prstGeom>
                <a:solidFill>
                  <a:srgbClr val="011C6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2" name="Rectangle 34"/>
                <p:cNvSpPr>
                  <a:spLocks noChangeArrowheads="1"/>
                </p:cNvSpPr>
                <p:nvPr/>
              </p:nvSpPr>
              <p:spPr bwMode="auto">
                <a:xfrm>
                  <a:off x="528" y="1440"/>
                  <a:ext cx="69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11C6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600" b="1" i="1">
                      <a:solidFill>
                        <a:schemeClr val="bg1"/>
                      </a:solidFill>
                      <a:latin typeface="Arial" charset="0"/>
                    </a:rPr>
                    <a:t>5. </a:t>
                  </a:r>
                  <a:r>
                    <a:rPr lang="en-US" sz="1800" b="1" i="1">
                      <a:solidFill>
                        <a:schemeClr val="bg1"/>
                      </a:solidFill>
                      <a:latin typeface="Arial" charset="0"/>
                    </a:rPr>
                    <a:t>Retain</a:t>
                  </a:r>
                  <a:endParaRPr lang="en-US" sz="1600" b="1" i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03" name="Text Box 35"/>
              <p:cNvSpPr txBox="1">
                <a:spLocks noChangeArrowheads="1"/>
              </p:cNvSpPr>
              <p:nvPr/>
            </p:nvSpPr>
            <p:spPr bwMode="auto">
              <a:xfrm>
                <a:off x="864" y="2160"/>
                <a:ext cx="7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i="1">
                    <a:latin typeface="Arial" charset="0"/>
                  </a:rPr>
                  <a:t>New Case</a:t>
                </a:r>
              </a:p>
            </p:txBody>
          </p:sp>
        </p:grp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>
              <a:off x="1536" y="1008"/>
              <a:ext cx="0" cy="7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304800" y="1905000"/>
            <a:ext cx="3886200" cy="2816225"/>
            <a:chOff x="192" y="1200"/>
            <a:chExt cx="2448" cy="1774"/>
          </a:xfrm>
        </p:grpSpPr>
        <p:grpSp>
          <p:nvGrpSpPr>
            <p:cNvPr id="7207" name="Group 39"/>
            <p:cNvGrpSpPr>
              <a:grpSpLocks/>
            </p:cNvGrpSpPr>
            <p:nvPr/>
          </p:nvGrpSpPr>
          <p:grpSpPr bwMode="auto">
            <a:xfrm>
              <a:off x="572" y="2462"/>
              <a:ext cx="2068" cy="512"/>
              <a:chOff x="572" y="2462"/>
              <a:chExt cx="2068" cy="512"/>
            </a:xfrm>
          </p:grpSpPr>
          <p:grpSp>
            <p:nvGrpSpPr>
              <p:cNvPr id="7208" name="Group 40"/>
              <p:cNvGrpSpPr>
                <a:grpSpLocks/>
              </p:cNvGrpSpPr>
              <p:nvPr/>
            </p:nvGrpSpPr>
            <p:grpSpPr bwMode="auto">
              <a:xfrm>
                <a:off x="572" y="2462"/>
                <a:ext cx="776" cy="512"/>
                <a:chOff x="449" y="1915"/>
                <a:chExt cx="776" cy="512"/>
              </a:xfrm>
            </p:grpSpPr>
            <p:sp>
              <p:nvSpPr>
                <p:cNvPr id="7209" name="Oval 41"/>
                <p:cNvSpPr>
                  <a:spLocks noChangeArrowheads="1"/>
                </p:cNvSpPr>
                <p:nvPr/>
              </p:nvSpPr>
              <p:spPr bwMode="auto">
                <a:xfrm>
                  <a:off x="474" y="1915"/>
                  <a:ext cx="751" cy="512"/>
                </a:xfrm>
                <a:prstGeom prst="ellipse">
                  <a:avLst/>
                </a:prstGeom>
                <a:solidFill>
                  <a:srgbClr val="011C6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Rectangle 42"/>
                <p:cNvSpPr>
                  <a:spLocks noChangeArrowheads="1"/>
                </p:cNvSpPr>
                <p:nvPr/>
              </p:nvSpPr>
              <p:spPr bwMode="auto">
                <a:xfrm>
                  <a:off x="449" y="2059"/>
                  <a:ext cx="7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800" b="1" i="1">
                      <a:solidFill>
                        <a:schemeClr val="bg1"/>
                      </a:solidFill>
                      <a:latin typeface="Arial" charset="0"/>
                    </a:rPr>
                    <a:t>4. Review</a:t>
                  </a:r>
                </a:p>
              </p:txBody>
            </p:sp>
          </p:grp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1344" y="2750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 flipV="1">
              <a:off x="960" y="120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H="1" flipV="1">
              <a:off x="960" y="1200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192" y="1728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 i="1">
                  <a:latin typeface="Arial" charset="0"/>
                </a:rPr>
                <a:t>New Slides</a:t>
              </a:r>
            </a:p>
          </p:txBody>
        </p:sp>
      </p:grp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2438400" y="34512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2438400" y="3908425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3000749" y="3733800"/>
            <a:ext cx="26805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- </a:t>
            </a:r>
            <a:r>
              <a:rPr lang="en-US" sz="1600" b="1" dirty="0" smtClean="0">
                <a:latin typeface="Arial" charset="0"/>
              </a:rPr>
              <a:t>- 12/7/12: </a:t>
            </a:r>
            <a:r>
              <a:rPr lang="en-US" sz="1600" b="1" dirty="0">
                <a:latin typeface="Arial" charset="0"/>
              </a:rPr>
              <a:t>talk@ </a:t>
            </a:r>
            <a:r>
              <a:rPr lang="en-US" sz="1600" b="1" dirty="0" smtClean="0">
                <a:latin typeface="Arial" charset="0"/>
              </a:rPr>
              <a:t>CSE 335</a:t>
            </a:r>
            <a:endParaRPr lang="en-US" sz="1600" b="1" dirty="0">
              <a:latin typeface="Arial" charset="0"/>
            </a:endParaRPr>
          </a:p>
        </p:txBody>
      </p: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2209800" y="4262438"/>
            <a:ext cx="6273800" cy="1830387"/>
            <a:chOff x="1392" y="2685"/>
            <a:chExt cx="3952" cy="1153"/>
          </a:xfrm>
        </p:grpSpPr>
        <p:grpSp>
          <p:nvGrpSpPr>
            <p:cNvPr id="7219" name="Group 51"/>
            <p:cNvGrpSpPr>
              <a:grpSpLocks/>
            </p:cNvGrpSpPr>
            <p:nvPr/>
          </p:nvGrpSpPr>
          <p:grpSpPr bwMode="auto">
            <a:xfrm>
              <a:off x="1392" y="3566"/>
              <a:ext cx="3024" cy="212"/>
              <a:chOff x="1296" y="3360"/>
              <a:chExt cx="3024" cy="212"/>
            </a:xfrm>
          </p:grpSpPr>
          <p:sp>
            <p:nvSpPr>
              <p:cNvPr id="7220" name="Rectangle 52"/>
              <p:cNvSpPr>
                <a:spLocks noChangeArrowheads="1"/>
              </p:cNvSpPr>
              <p:nvPr/>
            </p:nvSpPr>
            <p:spPr bwMode="auto">
              <a:xfrm>
                <a:off x="2602" y="3360"/>
                <a:ext cx="7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 i="1">
                    <a:latin typeface="Arial" charset="0"/>
                  </a:rPr>
                  <a:t>First draft</a:t>
                </a:r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 flipH="1">
                <a:off x="1296" y="3360"/>
                <a:ext cx="30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/>
          </p:nvGrpSpPr>
          <p:grpSpPr bwMode="auto">
            <a:xfrm>
              <a:off x="2688" y="2685"/>
              <a:ext cx="2656" cy="1153"/>
              <a:chOff x="2688" y="2685"/>
              <a:chExt cx="2656" cy="1153"/>
            </a:xfrm>
          </p:grpSpPr>
          <p:grpSp>
            <p:nvGrpSpPr>
              <p:cNvPr id="7223" name="Group 55"/>
              <p:cNvGrpSpPr>
                <a:grpSpLocks/>
              </p:cNvGrpSpPr>
              <p:nvPr/>
            </p:nvGrpSpPr>
            <p:grpSpPr bwMode="auto">
              <a:xfrm>
                <a:off x="3630" y="2908"/>
                <a:ext cx="1714" cy="930"/>
                <a:chOff x="3630" y="2908"/>
                <a:chExt cx="1714" cy="930"/>
              </a:xfrm>
            </p:grpSpPr>
            <p:grpSp>
              <p:nvGrpSpPr>
                <p:cNvPr id="7224" name="Group 56"/>
                <p:cNvGrpSpPr>
                  <a:grpSpLocks/>
                </p:cNvGrpSpPr>
                <p:nvPr/>
              </p:nvGrpSpPr>
              <p:grpSpPr bwMode="auto">
                <a:xfrm>
                  <a:off x="4462" y="3374"/>
                  <a:ext cx="882" cy="464"/>
                  <a:chOff x="4464" y="3312"/>
                  <a:chExt cx="882" cy="464"/>
                </a:xfrm>
              </p:grpSpPr>
              <p:sp>
                <p:nvSpPr>
                  <p:cNvPr id="722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12"/>
                    <a:ext cx="882" cy="464"/>
                  </a:xfrm>
                  <a:prstGeom prst="ellipse">
                    <a:avLst/>
                  </a:prstGeom>
                  <a:solidFill>
                    <a:srgbClr val="011C6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408"/>
                    <a:ext cx="691" cy="231"/>
                  </a:xfrm>
                  <a:prstGeom prst="rect">
                    <a:avLst/>
                  </a:prstGeom>
                  <a:solidFill>
                    <a:srgbClr val="011C6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600" b="1" i="1">
                        <a:solidFill>
                          <a:schemeClr val="bg1"/>
                        </a:solidFill>
                        <a:latin typeface="Arial" charset="0"/>
                      </a:rPr>
                      <a:t>2. </a:t>
                    </a:r>
                    <a:r>
                      <a:rPr lang="en-US" sz="1800" b="1" i="1">
                        <a:solidFill>
                          <a:schemeClr val="bg1"/>
                        </a:solidFill>
                        <a:latin typeface="Arial" charset="0"/>
                      </a:rPr>
                      <a:t>Reuse</a:t>
                    </a:r>
                    <a:endParaRPr lang="en-US" sz="1600" b="1" i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cxnSp>
              <p:nvCxnSpPr>
                <p:cNvPr id="7227" name="AutoShape 59"/>
                <p:cNvCxnSpPr>
                  <a:cxnSpLocks noChangeShapeType="1"/>
                  <a:stCxn id="7228" idx="3"/>
                  <a:endCxn id="7225" idx="1"/>
                </p:cNvCxnSpPr>
                <p:nvPr/>
              </p:nvCxnSpPr>
              <p:spPr bwMode="auto">
                <a:xfrm>
                  <a:off x="3630" y="2908"/>
                  <a:ext cx="961" cy="534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228" name="Text Box 60"/>
              <p:cNvSpPr txBox="1">
                <a:spLocks noChangeArrowheads="1"/>
              </p:cNvSpPr>
              <p:nvPr/>
            </p:nvSpPr>
            <p:spPr bwMode="auto">
              <a:xfrm>
                <a:off x="2688" y="2685"/>
                <a:ext cx="942" cy="4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prstShdw prst="shdw13" dist="53882" dir="13500000">
                  <a:schemeClr val="bg2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Talk@</a:t>
                </a:r>
              </a:p>
              <a:p>
                <a:r>
                  <a:rPr lang="en-US" sz="2000" dirty="0" smtClean="0"/>
                  <a:t>CSE335/435</a:t>
                </a:r>
                <a:endParaRPr lang="en-US" sz="2000" dirty="0"/>
              </a:p>
            </p:txBody>
          </p:sp>
        </p:grpSp>
      </p:grp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3505200" y="304800"/>
            <a:ext cx="3886200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/>
              <a:t>Retrieval</a:t>
            </a:r>
          </a:p>
          <a:p>
            <a:pPr>
              <a:buFontTx/>
              <a:buChar char="•"/>
            </a:pPr>
            <a:r>
              <a:rPr lang="en-US" sz="2000" dirty="0" smtClean="0"/>
              <a:t> case similarity</a:t>
            </a:r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case retrieval</a:t>
            </a:r>
          </a:p>
          <a:p>
            <a:pPr>
              <a:buFontTx/>
              <a:buChar char="•"/>
            </a:pPr>
            <a:r>
              <a:rPr lang="en-US" sz="2000" dirty="0" smtClean="0"/>
              <a:t> programming project</a:t>
            </a:r>
          </a:p>
          <a:p>
            <a:pPr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Customer Support (</a:t>
            </a:r>
            <a:r>
              <a:rPr lang="en-US" sz="2000" dirty="0" err="1"/>
              <a:t>Sicong</a:t>
            </a:r>
            <a:r>
              <a:rPr lang="en-US" sz="2000" dirty="0"/>
              <a:t> </a:t>
            </a:r>
            <a:r>
              <a:rPr lang="en-US" sz="2000" dirty="0" err="1" smtClean="0"/>
              <a:t>Kuang</a:t>
            </a:r>
            <a:r>
              <a:rPr lang="en-US" sz="2000" dirty="0" smtClean="0"/>
              <a:t>)</a:t>
            </a: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Recommender Systems (Eric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Nalisnick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)</a:t>
            </a:r>
            <a:endParaRPr lang="en-US" sz="2000" dirty="0" smtClean="0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62600" y="4191000"/>
            <a:ext cx="342900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/>
              <a:t>Reuse</a:t>
            </a:r>
          </a:p>
          <a:p>
            <a:pPr>
              <a:buFontTx/>
              <a:buChar char="•"/>
            </a:pPr>
            <a:r>
              <a:rPr lang="en-US" sz="2000" dirty="0" smtClean="0"/>
              <a:t>Adaptation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Rule-based systems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Plan adaptation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28600" y="1219200"/>
            <a:ext cx="2971800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/>
              <a:t>Retain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Indexing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K-D trees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Induction</a:t>
            </a:r>
          </a:p>
          <a:p>
            <a:pPr>
              <a:buFontTx/>
              <a:buChar char="•"/>
            </a:pPr>
            <a:r>
              <a:rPr lang="en-US" sz="2000" dirty="0"/>
              <a:t>Maintenance of CBR systems (Aziz </a:t>
            </a:r>
            <a:r>
              <a:rPr lang="en-US" sz="2000" dirty="0" err="1"/>
              <a:t>Doumith</a:t>
            </a:r>
            <a:r>
              <a:rPr lang="en-US" sz="2000" dirty="0" smtClean="0"/>
              <a:t>)</a:t>
            </a:r>
          </a:p>
          <a:p>
            <a:pPr>
              <a:buFontTx/>
              <a:buChar char="•"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9919" y="6243935"/>
            <a:ext cx="53174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Knowledge Containers (</a:t>
            </a:r>
            <a:r>
              <a:rPr lang="en-US" dirty="0" err="1"/>
              <a:t>Giulio</a:t>
            </a:r>
            <a:r>
              <a:rPr lang="en-US" dirty="0"/>
              <a:t> </a:t>
            </a:r>
            <a:r>
              <a:rPr lang="en-US" dirty="0" err="1"/>
              <a:t>Finestrali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animBg="1"/>
      <p:bldP spid="7231" grpId="0" animBg="1"/>
      <p:bldP spid="723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191000" y="533400"/>
            <a:ext cx="0" cy="594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1325" y="269875"/>
            <a:ext cx="3697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Knowledge Representation</a:t>
            </a:r>
          </a:p>
          <a:p>
            <a:r>
              <a:rPr lang="en-US"/>
              <a:t>(Prof. Jeff Heflin)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33425" y="3611563"/>
            <a:ext cx="2390775" cy="481012"/>
          </a:xfrm>
          <a:prstGeom prst="flowChartDocumen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>
                <a:latin typeface="Times" pitchFamily="18" charset="0"/>
              </a:rPr>
              <a:t>Inferred Hierarchy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5400000">
            <a:off x="1706563" y="2328863"/>
            <a:ext cx="534987" cy="255587"/>
          </a:xfrm>
          <a:prstGeom prst="rightArrow">
            <a:avLst>
              <a:gd name="adj1" fmla="val 50000"/>
              <a:gd name="adj2" fmla="val 523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204913" y="2724150"/>
            <a:ext cx="1538287" cy="476250"/>
          </a:xfrm>
          <a:prstGeom prst="flowChartPredefined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DL Reasoner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5400000">
            <a:off x="1759744" y="4190207"/>
            <a:ext cx="415925" cy="255587"/>
          </a:xfrm>
          <a:prstGeom prst="rightArrow">
            <a:avLst>
              <a:gd name="adj1" fmla="val 50000"/>
              <a:gd name="adj2" fmla="val 406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449388" y="1752600"/>
            <a:ext cx="1155700" cy="481013"/>
          </a:xfrm>
          <a:prstGeom prst="flowChartDocumen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latin typeface="Times" pitchFamily="18" charset="0"/>
              </a:rPr>
              <a:t>Ontology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133475" y="4525963"/>
            <a:ext cx="1539875" cy="476250"/>
          </a:xfrm>
          <a:prstGeom prst="flowChartPredefined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table &amp; view</a:t>
            </a:r>
          </a:p>
          <a:p>
            <a:pPr algn="ctr"/>
            <a:r>
              <a:rPr lang="en-US" sz="1800">
                <a:latin typeface="Arial" charset="0"/>
              </a:rPr>
              <a:t>creation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936625" y="5340350"/>
            <a:ext cx="2144713" cy="481013"/>
          </a:xfrm>
          <a:prstGeom prst="flowChartDocumen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latin typeface="Times" pitchFamily="18" charset="0"/>
              </a:rPr>
              <a:t>Database operation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5400000">
            <a:off x="1795463" y="3251200"/>
            <a:ext cx="357188" cy="255587"/>
          </a:xfrm>
          <a:prstGeom prst="rightArrow">
            <a:avLst>
              <a:gd name="adj1" fmla="val 50000"/>
              <a:gd name="adj2" fmla="val 349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5400000">
            <a:off x="1789113" y="5053013"/>
            <a:ext cx="357187" cy="255587"/>
          </a:xfrm>
          <a:prstGeom prst="rightArrow">
            <a:avLst>
              <a:gd name="adj1" fmla="val 50000"/>
              <a:gd name="adj2" fmla="val 349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95800" y="22860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User-System Interactions in Case Base </a:t>
            </a:r>
            <a:r>
              <a:rPr lang="en-US" b="1" dirty="0" smtClean="0"/>
              <a:t>Reasoning</a:t>
            </a:r>
          </a:p>
          <a:p>
            <a:r>
              <a:rPr lang="en-US" dirty="0"/>
              <a:t>(</a:t>
            </a:r>
            <a:r>
              <a:rPr lang="en-US" dirty="0" err="1"/>
              <a:t>Sicong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Kuang</a:t>
            </a:r>
            <a:r>
              <a:rPr lang="en-US" dirty="0"/>
              <a:t>)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95800" y="3124200"/>
            <a:ext cx="51974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Two tasks: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/>
              <a:t>Problem Acquisition Task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Experience </a:t>
            </a:r>
            <a:r>
              <a:rPr lang="en-US" dirty="0"/>
              <a:t>Presentation </a:t>
            </a:r>
            <a:r>
              <a:rPr lang="en-US" dirty="0" smtClean="0"/>
              <a:t>Task</a:t>
            </a:r>
          </a:p>
          <a:p>
            <a:pPr lvl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Adaptable dialog strategy</a:t>
            </a:r>
          </a:p>
          <a:p>
            <a:pPr lvl="0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Illustrate two applications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Web-based CBR system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GE call center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86" y="1013430"/>
            <a:ext cx="3314459" cy="194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0495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Decision making and finance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 err="1"/>
              <a:t>Konstantinos</a:t>
            </a:r>
            <a:r>
              <a:rPr lang="en-US" dirty="0"/>
              <a:t> </a:t>
            </a:r>
            <a:r>
              <a:rPr lang="en-US" dirty="0" err="1"/>
              <a:t>Hatalis</a:t>
            </a:r>
            <a:r>
              <a:rPr lang="en-US" dirty="0"/>
              <a:t>)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495800" y="228600"/>
            <a:ext cx="0" cy="624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136525" y="1177458"/>
            <a:ext cx="435927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CBR for market surveillance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Input: Transaction info…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Output: unusual trend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Residential profit valuation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Ideal CBR application (i.e., compare similar houses)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Use fuzzy logic in similarity computations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Bank lending decision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Economic sentiment: optimistic, neutral, …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4800600" y="3048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An application of CBR to oil drilling </a:t>
            </a:r>
            <a:r>
              <a:rPr lang="en-US" dirty="0"/>
              <a:t>(Dustin </a:t>
            </a:r>
            <a:r>
              <a:rPr lang="en-US" dirty="0" err="1"/>
              <a:t>Dannenhauer</a:t>
            </a:r>
            <a:r>
              <a:rPr lang="en-US" dirty="0"/>
              <a:t>)</a:t>
            </a:r>
          </a:p>
        </p:txBody>
      </p:sp>
      <p:sp>
        <p:nvSpPr>
          <p:cNvPr id="51" name="Text Box 66"/>
          <p:cNvSpPr txBox="1">
            <a:spLocks noChangeArrowheads="1"/>
          </p:cNvSpPr>
          <p:nvPr/>
        </p:nvSpPr>
        <p:spPr bwMode="auto">
          <a:xfrm>
            <a:off x="4521947" y="1219200"/>
            <a:ext cx="4511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Complexities of oil drilling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Data mining couldn’t be made to work here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Model-based solution didn’t worked well either</a:t>
            </a:r>
            <a:endParaRPr lang="en-US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CBR solution worked well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Cases describe specific situations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Radar interface when  potential anomalies occur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05864"/>
            <a:ext cx="2057400" cy="1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02" y="5029200"/>
            <a:ext cx="3865563" cy="16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343400" y="228600"/>
            <a:ext cx="0" cy="624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Intelligent Tutoring Systems </a:t>
            </a:r>
            <a:r>
              <a:rPr lang="en-US" dirty="0"/>
              <a:t>(</a:t>
            </a:r>
            <a:r>
              <a:rPr lang="en-US" dirty="0" err="1"/>
              <a:t>Tashwin</a:t>
            </a:r>
            <a:r>
              <a:rPr lang="en-US" dirty="0"/>
              <a:t> </a:t>
            </a:r>
            <a:r>
              <a:rPr lang="en-US" dirty="0" err="1"/>
              <a:t>Khurana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4343400" y="228600"/>
            <a:ext cx="508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Maintenance of CBR systems </a:t>
            </a:r>
            <a:r>
              <a:rPr lang="en-US" dirty="0">
                <a:solidFill>
                  <a:schemeClr val="tx2"/>
                </a:solidFill>
              </a:rPr>
              <a:t>(Aziz </a:t>
            </a:r>
            <a:r>
              <a:rPr lang="en-US" dirty="0" err="1">
                <a:solidFill>
                  <a:schemeClr val="tx2"/>
                </a:solidFill>
              </a:rPr>
              <a:t>Doumith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6200" y="990600"/>
            <a:ext cx="426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Conventional model doesn’t work (“one model fits all”)</a:t>
            </a:r>
          </a:p>
          <a:p>
            <a:pPr>
              <a:buFontTx/>
              <a:buChar char="•"/>
            </a:pPr>
            <a:r>
              <a:rPr lang="en-US" dirty="0" smtClean="0"/>
              <a:t>Solution: use cases for the student and domain models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Introduce personalization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Cases can contain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Complete solutions, or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/>
              <a:t>Snippets </a:t>
            </a:r>
            <a:r>
              <a:rPr lang="en-US" dirty="0" smtClean="0"/>
              <a:t>of solutions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dirty="0" smtClean="0"/>
              <a:t>Provides ability  for novel combinations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0" name="Text Box 73"/>
          <p:cNvSpPr txBox="1">
            <a:spLocks noChangeArrowheads="1"/>
          </p:cNvSpPr>
          <p:nvPr/>
        </p:nvSpPr>
        <p:spPr bwMode="auto">
          <a:xfrm>
            <a:off x="4495800" y="3125212"/>
            <a:ext cx="464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3-level experience base: from specific to generic knowledge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Categories of revision: corrective &amp; adaptive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Provenance: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history of cases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Where does cases came from?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Event-condition-action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" y="5029200"/>
            <a:ext cx="3398838" cy="17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Shot 2012-10-28 at 2.24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054976" cy="177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 Knowledge Containers </a:t>
            </a:r>
            <a:r>
              <a:rPr lang="en-US" dirty="0"/>
              <a:t>(</a:t>
            </a:r>
            <a:r>
              <a:rPr lang="en-US" dirty="0" err="1"/>
              <a:t>Giulio</a:t>
            </a:r>
            <a:r>
              <a:rPr lang="en-US" dirty="0"/>
              <a:t> </a:t>
            </a:r>
            <a:r>
              <a:rPr lang="en-US" dirty="0" err="1"/>
              <a:t>Finestrali</a:t>
            </a:r>
            <a:r>
              <a:rPr lang="en-US" dirty="0"/>
              <a:t>)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0" y="1371600"/>
            <a:ext cx="4267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Explains (in part) success in fielded CBR applications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Vocabulary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Similarity Measure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Case Base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Solution </a:t>
            </a:r>
            <a:r>
              <a:rPr lang="en-US" dirty="0" smtClean="0"/>
              <a:t>Transformation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Learning of these containers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PAC learning</a:t>
            </a:r>
            <a:endParaRPr lang="en-US" dirty="0"/>
          </a:p>
        </p:txBody>
      </p:sp>
      <p:pic>
        <p:nvPicPr>
          <p:cNvPr id="10307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1625"/>
            <a:ext cx="5556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76800" y="228600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Bio-control: pest control, fish farms, and others </a:t>
            </a:r>
            <a:r>
              <a:rPr lang="en-US" dirty="0"/>
              <a:t>(</a:t>
            </a:r>
            <a:r>
              <a:rPr lang="en-US" dirty="0" err="1"/>
              <a:t>Choat</a:t>
            </a:r>
            <a:r>
              <a:rPr lang="en-US" dirty="0"/>
              <a:t> </a:t>
            </a:r>
            <a:r>
              <a:rPr lang="en-US" dirty="0" err="1"/>
              <a:t>Inthawongse</a:t>
            </a:r>
            <a:r>
              <a:rPr lang="en-US" dirty="0"/>
              <a:t>)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4724400" y="1395984"/>
            <a:ext cx="4267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Grasshoppers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Balance: cost </a:t>
            </a:r>
            <a:r>
              <a:rPr lang="en-US" dirty="0" err="1" smtClean="0"/>
              <a:t>vs</a:t>
            </a:r>
            <a:r>
              <a:rPr lang="en-US" dirty="0" smtClean="0"/>
              <a:t> reward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Cases include features such as grasshopper density and temperature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Temporal projection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2247250"/>
            <a:ext cx="1947863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810000"/>
            <a:ext cx="47132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Recommender Systems </a:t>
            </a:r>
            <a:r>
              <a:rPr lang="en-US" dirty="0"/>
              <a:t>(Eric </a:t>
            </a:r>
            <a:r>
              <a:rPr lang="en-US" dirty="0" err="1"/>
              <a:t>Nalisnick</a:t>
            </a:r>
            <a:r>
              <a:rPr lang="en-US" dirty="0"/>
              <a:t>)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0" y="1219200"/>
            <a:ext cx="4267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Collaborative filtering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Issues: scalability, extremely popular/unpopular items,…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Knowledge-based collaborative filtering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Use similarity to address some of these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Hybrid Item-to-Item Collaborative Filtering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307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1625"/>
            <a:ext cx="5556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724400" y="2286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Help-desk systems </a:t>
            </a:r>
            <a:r>
              <a:rPr lang="en-US" dirty="0"/>
              <a:t>(</a:t>
            </a:r>
            <a:r>
              <a:rPr lang="en-US" dirty="0" err="1"/>
              <a:t>Siddarth</a:t>
            </a:r>
            <a:r>
              <a:rPr lang="en-US" dirty="0"/>
              <a:t> </a:t>
            </a:r>
            <a:r>
              <a:rPr lang="en-US" dirty="0" err="1"/>
              <a:t>Yagnam</a:t>
            </a:r>
            <a:r>
              <a:rPr lang="en-US" dirty="0"/>
              <a:t>)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4572000" y="1395984"/>
            <a:ext cx="441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Text-based help desk systems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Mixed results: reduced to keywords 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Rule-based help desk systems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Ask relevant questions but are difficult to create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CBR-based help desk systems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Alleviate the knowledge engineering effort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Go beyond keyword search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Result in significant reductions of call-in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5480"/>
            <a:ext cx="2743200" cy="21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 Decision Support Systems in Medicine </a:t>
            </a:r>
            <a:r>
              <a:rPr lang="en-US" dirty="0"/>
              <a:t>(Jennifer </a:t>
            </a:r>
            <a:r>
              <a:rPr lang="en-US" dirty="0" err="1"/>
              <a:t>Bayzick</a:t>
            </a:r>
            <a:r>
              <a:rPr lang="en-US" dirty="0"/>
              <a:t>)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0" y="1219200"/>
            <a:ext cx="42672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Domain complexities: lots of data, individuals vs. environment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Potential applications: diagnosis </a:t>
            </a:r>
            <a:r>
              <a:rPr lang="en-US" dirty="0" smtClean="0">
                <a:sym typeface="Wingdings" pitchFamily="2" charset="2"/>
              </a:rPr>
              <a:t> prognosis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Challenge: acceptability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iNN</a:t>
            </a:r>
            <a:r>
              <a:rPr lang="en-US" dirty="0"/>
              <a:t>(k</a:t>
            </a:r>
            <a:r>
              <a:rPr lang="en-US" dirty="0" smtClean="0"/>
              <a:t>): variant of </a:t>
            </a:r>
            <a:r>
              <a:rPr lang="en-US" dirty="0" err="1" smtClean="0"/>
              <a:t>kNN</a:t>
            </a:r>
            <a:r>
              <a:rPr lang="en-US" dirty="0" smtClean="0"/>
              <a:t> that requires fewer features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 ITS for medicine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307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1625"/>
            <a:ext cx="5556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724400" y="2286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Music composition </a:t>
            </a:r>
            <a:r>
              <a:rPr lang="en-US" dirty="0"/>
              <a:t>(Hana Harrison)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4572000" y="1395984"/>
            <a:ext cx="441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History of efforts in the field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Performance Systems: expressiveness </a:t>
            </a:r>
            <a:r>
              <a:rPr lang="en-US" dirty="0"/>
              <a:t>of music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ExpressTempo</a:t>
            </a:r>
            <a:r>
              <a:rPr lang="en-US" dirty="0"/>
              <a:t>: make tempo transformations sound </a:t>
            </a:r>
            <a:r>
              <a:rPr lang="en-US" dirty="0" smtClean="0"/>
              <a:t>natural</a:t>
            </a:r>
            <a:endParaRPr lang="en-US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/>
              <a:t>Similarity captures </a:t>
            </a:r>
            <a:r>
              <a:rPr lang="en-US" dirty="0" smtClean="0"/>
              <a:t>perceived </a:t>
            </a:r>
            <a:r>
              <a:rPr lang="en-US" dirty="0"/>
              <a:t>similarity between </a:t>
            </a:r>
            <a:r>
              <a:rPr lang="en-US" dirty="0" smtClean="0"/>
              <a:t>performances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SaxEx</a:t>
            </a:r>
            <a:r>
              <a:rPr lang="en-US" dirty="0"/>
              <a:t>: Generates expressive performances of </a:t>
            </a:r>
            <a:r>
              <a:rPr lang="en-US" dirty="0" smtClean="0"/>
              <a:t>melodies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Uses deep background musical knowledge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4" t="69216" r="21502" b="21082"/>
          <a:stretch/>
        </p:blipFill>
        <p:spPr bwMode="auto">
          <a:xfrm>
            <a:off x="259080" y="4371830"/>
            <a:ext cx="3931920" cy="116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70387" y="5964001"/>
            <a:ext cx="4468813" cy="51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572000" cy="3657600"/>
          </a:xfrm>
        </p:spPr>
        <p:txBody>
          <a:bodyPr/>
          <a:lstStyle/>
          <a:p>
            <a:r>
              <a:rPr lang="en-US" sz="2200" b="1" dirty="0" smtClean="0"/>
              <a:t>Yu </a:t>
            </a:r>
            <a:r>
              <a:rPr lang="en-US" sz="2200" b="1" dirty="0" err="1" smtClean="0"/>
              <a:t>Yu</a:t>
            </a:r>
            <a:r>
              <a:rPr lang="en-US" sz="2200" dirty="0" smtClean="0"/>
              <a:t>. Search engine for university events. </a:t>
            </a:r>
          </a:p>
          <a:p>
            <a:r>
              <a:rPr lang="en-US" sz="2200" b="1" dirty="0" err="1" smtClean="0"/>
              <a:t>Marek</a:t>
            </a:r>
            <a:r>
              <a:rPr lang="en-US" sz="2200" dirty="0"/>
              <a:t>. Windows Vista assistant. </a:t>
            </a:r>
          </a:p>
          <a:p>
            <a:r>
              <a:rPr lang="en-US" sz="2200" b="1" dirty="0" err="1"/>
              <a:t>Sicong</a:t>
            </a:r>
            <a:r>
              <a:rPr lang="en-US" sz="2200" dirty="0"/>
              <a:t>. Case-based support for business. </a:t>
            </a:r>
            <a:endParaRPr lang="en-US" sz="2200" dirty="0" smtClean="0"/>
          </a:p>
          <a:p>
            <a:r>
              <a:rPr lang="en-US" sz="2200" b="1" dirty="0" err="1" smtClean="0"/>
              <a:t>Choat</a:t>
            </a:r>
            <a:r>
              <a:rPr lang="en-US" sz="2200" dirty="0"/>
              <a:t>. </a:t>
            </a:r>
            <a:r>
              <a:rPr lang="en-US" sz="2200" dirty="0" smtClean="0"/>
              <a:t>Using </a:t>
            </a:r>
            <a:r>
              <a:rPr lang="en-US" sz="2200" dirty="0"/>
              <a:t>CBR to alleviate </a:t>
            </a:r>
            <a:r>
              <a:rPr lang="en-US" sz="2200" dirty="0" smtClean="0"/>
              <a:t>business processes</a:t>
            </a:r>
            <a:endParaRPr lang="en-US" sz="2200" dirty="0"/>
          </a:p>
          <a:p>
            <a:r>
              <a:rPr lang="en-US" sz="2200" b="1" dirty="0" err="1"/>
              <a:t>Siddarth</a:t>
            </a:r>
            <a:r>
              <a:rPr lang="en-US" sz="2200" dirty="0"/>
              <a:t>. </a:t>
            </a:r>
            <a:r>
              <a:rPr lang="en-US" sz="2200" dirty="0" smtClean="0"/>
              <a:t>Augmenting Lehigh LTS system</a:t>
            </a:r>
            <a:endParaRPr lang="en-US" sz="2200" dirty="0"/>
          </a:p>
          <a:p>
            <a:r>
              <a:rPr lang="en-US" sz="2200" b="1" dirty="0"/>
              <a:t>Aziz</a:t>
            </a:r>
            <a:r>
              <a:rPr lang="en-US" sz="2200" dirty="0"/>
              <a:t>. Vacation recommender. </a:t>
            </a:r>
            <a:endParaRPr lang="en-US" sz="2200" dirty="0" smtClean="0"/>
          </a:p>
          <a:p>
            <a:r>
              <a:rPr lang="en-US" sz="2200" b="1" dirty="0" smtClean="0"/>
              <a:t>Kostas</a:t>
            </a:r>
            <a:r>
              <a:rPr lang="en-US" sz="2200" dirty="0"/>
              <a:t>. Portfolio managing system. </a:t>
            </a:r>
            <a:endParaRPr lang="en-US" sz="2200" dirty="0" smtClean="0"/>
          </a:p>
          <a:p>
            <a:r>
              <a:rPr lang="en-US" sz="2200" b="1" dirty="0" smtClean="0"/>
              <a:t>Dustin</a:t>
            </a:r>
            <a:r>
              <a:rPr lang="en-US" sz="2200" dirty="0"/>
              <a:t>. College admissions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" y="1447800"/>
            <a:ext cx="4114800" cy="544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Hana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Restaurant recommender.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Zach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Web search using link (context)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Qin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: Amazon recommender.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 err="1">
                <a:solidFill>
                  <a:srgbClr val="000000"/>
                </a:solidFill>
                <a:latin typeface="Times New Roman"/>
              </a:rPr>
              <a:t>Giulio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Learning explanations in interactive system.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Jen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Intelligent music player.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Nick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State park recommender.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Sean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Music completion.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kern="0" dirty="0">
                <a:solidFill>
                  <a:srgbClr val="000000"/>
                </a:solidFill>
                <a:latin typeface="Times New Roman"/>
              </a:rPr>
              <a:t>Drew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Texas </a:t>
            </a:r>
            <a:r>
              <a:rPr lang="en-US" sz="2200" kern="0" dirty="0" err="1">
                <a:solidFill>
                  <a:srgbClr val="000000"/>
                </a:solidFill>
                <a:latin typeface="Times New Roman"/>
              </a:rPr>
              <a:t>Hold’em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. </a:t>
            </a:r>
            <a:endParaRPr lang="en-US" sz="22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err="1" smtClean="0"/>
              <a:t>Tashwin</a:t>
            </a:r>
            <a:r>
              <a:rPr lang="en-US" sz="2200" dirty="0" smtClean="0"/>
              <a:t> </a:t>
            </a:r>
            <a:r>
              <a:rPr lang="en-US" sz="2200" dirty="0"/>
              <a:t>– Intelligent Tutoring Systems.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2200" kern="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30040" y="1295400"/>
            <a:ext cx="0" cy="464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759</Words>
  <Application>Microsoft Office PowerPoint</Application>
  <PresentationFormat>On-screen Show (4:3)</PresentationFormat>
  <Paragraphs>217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Intelligent Decision Support Systems: A Summary</vt:lpstr>
      <vt:lpstr>Case-Based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Project</vt:lpstr>
      <vt:lpstr>PowerPoint Presentation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Decision Support Systems: A Summary</dc:title>
  <dc:creator>Valued Gateway Client</dc:creator>
  <cp:lastModifiedBy>hector</cp:lastModifiedBy>
  <cp:revision>416</cp:revision>
  <dcterms:created xsi:type="dcterms:W3CDTF">2002-05-06T17:29:56Z</dcterms:created>
  <dcterms:modified xsi:type="dcterms:W3CDTF">2012-12-07T06:02:11Z</dcterms:modified>
</cp:coreProperties>
</file>