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67" r:id="rId15"/>
    <p:sldId id="271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581" autoAdjust="0"/>
  </p:normalViewPr>
  <p:slideViewPr>
    <p:cSldViewPr>
      <p:cViewPr>
        <p:scale>
          <a:sx n="67" d="100"/>
          <a:sy n="67" d="100"/>
        </p:scale>
        <p:origin x="-2064" y="-2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2C857B-06E5-4CAE-8E5D-08BD4E1D663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749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5A60BF-A840-4C8A-8A85-31CD01AA1E9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976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D33CCF-E35C-40F2-9913-D15EF0ADEDA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211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DE8578-A1A5-4931-A814-719939C4D5A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269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395688-3EE5-4E25-B19A-42F8F4E92F4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722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AB3C03-A49A-497A-9C75-9D504691D8C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399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7384A2-7547-44F0-A497-6EBB6B96611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147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229AA7-41A2-4D41-95C9-7691FDDFCC3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348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7DFE9C-57AA-4667-82B5-223CB77B923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833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0B6DEF-36DD-4A97-A703-B031A8B769A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758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5A2A69-7AAB-493F-B2B2-6291FF2162A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102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356BE1C-9907-42EF-9260-A6CEAE4D669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Efficient Case Retrieval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3886200"/>
            <a:ext cx="7543800" cy="2286000"/>
          </a:xfrm>
        </p:spPr>
        <p:txBody>
          <a:bodyPr/>
          <a:lstStyle/>
          <a:p>
            <a:pPr algn="l"/>
            <a:r>
              <a:rPr lang="en-US" sz="2800" b="1"/>
              <a:t>Sources:</a:t>
            </a:r>
          </a:p>
          <a:p>
            <a:pPr lvl="1" algn="l">
              <a:buFontTx/>
              <a:buChar char="–"/>
            </a:pPr>
            <a:r>
              <a:rPr lang="en-US" sz="2000" b="1"/>
              <a:t>Chapter 7</a:t>
            </a:r>
          </a:p>
          <a:p>
            <a:pPr lvl="1" algn="l">
              <a:buFontTx/>
              <a:buChar char="–"/>
            </a:pPr>
            <a:r>
              <a:rPr lang="en-US" sz="2000"/>
              <a:t>www.iiia.csic.es/People/enric/AICom.html</a:t>
            </a:r>
          </a:p>
          <a:p>
            <a:pPr lvl="1" algn="l">
              <a:buFontTx/>
              <a:buChar char="–"/>
            </a:pPr>
            <a:r>
              <a:rPr lang="en-US" sz="2000"/>
              <a:t>www.ai-cbr.org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sz="3600" b="1"/>
              <a:t>Two-Step Retrieval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974725" y="1371600"/>
            <a:ext cx="7788275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27013" indent="-227013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852488" indent="-3397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423988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995488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566988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024188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481388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938588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395788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Char char="•"/>
            </a:pPr>
            <a:r>
              <a:rPr lang="en-US" dirty="0"/>
              <a:t>The Mac/</a:t>
            </a:r>
            <a:r>
              <a:rPr lang="en-US" dirty="0" err="1"/>
              <a:t>Fac</a:t>
            </a:r>
            <a:r>
              <a:rPr lang="en-US" dirty="0"/>
              <a:t> approach (many are called/few are chosen):</a:t>
            </a:r>
          </a:p>
          <a:p>
            <a:pPr>
              <a:buFontTx/>
              <a:buChar char="•"/>
            </a:pPr>
            <a:endParaRPr lang="en-US" dirty="0"/>
          </a:p>
          <a:p>
            <a:pPr lvl="1">
              <a:buFontTx/>
              <a:buAutoNum type="arabicPeriod"/>
            </a:pPr>
            <a:r>
              <a:rPr lang="en-US" dirty="0"/>
              <a:t>Compute the set </a:t>
            </a:r>
            <a:r>
              <a:rPr lang="en-US" i="1" dirty="0" smtClean="0"/>
              <a:t>CAND</a:t>
            </a:r>
            <a:r>
              <a:rPr lang="en-US" dirty="0" smtClean="0"/>
              <a:t> </a:t>
            </a:r>
            <a:r>
              <a:rPr lang="en-US" dirty="0"/>
              <a:t>with  all cases in CB such that SIM(C,P) holds</a:t>
            </a:r>
          </a:p>
          <a:p>
            <a:pPr lvl="1">
              <a:buFontTx/>
              <a:buAutoNum type="arabicPeriod"/>
            </a:pPr>
            <a:endParaRPr lang="en-US" dirty="0"/>
          </a:p>
          <a:p>
            <a:pPr lvl="1">
              <a:buFontTx/>
              <a:buAutoNum type="arabicPeriod"/>
            </a:pPr>
            <a:r>
              <a:rPr lang="en-US" dirty="0"/>
              <a:t>Search for similar case in </a:t>
            </a:r>
            <a:r>
              <a:rPr lang="en-US" i="1" dirty="0" smtClean="0"/>
              <a:t>CAND</a:t>
            </a:r>
            <a:endParaRPr lang="en-US" i="1" dirty="0"/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1981200" y="2244725"/>
            <a:ext cx="641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AutoNum type="arabicPeriod"/>
            </a:pPr>
            <a:endParaRPr lang="en-US"/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914400" y="3962400"/>
            <a:ext cx="79406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/>
              <a:t> The question is how to define the relation SIM such that</a:t>
            </a:r>
          </a:p>
          <a:p>
            <a:endParaRPr lang="en-US"/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1828800" y="4683125"/>
            <a:ext cx="68580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27013" indent="-227013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484313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2055813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627313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084513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541713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998913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456113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n-US"/>
              <a:t> Computing the relation SIM should require much less effort than computing the similarity metric, sim</a:t>
            </a:r>
          </a:p>
          <a:p>
            <a:pPr>
              <a:buFontTx/>
              <a:buAutoNum type="arabicPeriod"/>
            </a:pPr>
            <a:endParaRPr lang="en-US"/>
          </a:p>
          <a:p>
            <a:pPr>
              <a:buFontTx/>
              <a:buAutoNum type="arabicPeriod"/>
            </a:pPr>
            <a:r>
              <a:rPr lang="en-US"/>
              <a:t> SIM doesn’t eliminate good candidates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9" grpId="0" autoUpdateAnimBg="0"/>
      <p:bldP spid="11270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-152400"/>
            <a:ext cx="6858000" cy="1143000"/>
          </a:xfrm>
        </p:spPr>
        <p:txBody>
          <a:bodyPr/>
          <a:lstStyle/>
          <a:p>
            <a:r>
              <a:rPr lang="en-US" sz="3600" b="1"/>
              <a:t>Possible Definitions of SIM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898525" y="1498600"/>
            <a:ext cx="7940675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dirty="0"/>
              <a:t>Partial equality:</a:t>
            </a:r>
          </a:p>
          <a:p>
            <a:pPr lvl="1"/>
            <a:r>
              <a:rPr lang="en-US" dirty="0"/>
              <a:t>SIM(C,P) </a:t>
            </a:r>
            <a:r>
              <a:rPr lang="en-US" dirty="0" err="1"/>
              <a:t>iff</a:t>
            </a:r>
            <a:r>
              <a:rPr lang="en-US" dirty="0"/>
              <a:t> C and P have the same value on a pre-selected attribute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>
              <a:buFontTx/>
              <a:buChar char="•"/>
            </a:pPr>
            <a:endParaRPr lang="en-US" dirty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Relaxed similarity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SIM(C,P) </a:t>
            </a:r>
            <a:r>
              <a:rPr lang="en-US" dirty="0" err="1"/>
              <a:t>iff</a:t>
            </a:r>
            <a:r>
              <a:rPr lang="en-US" dirty="0"/>
              <a:t> the values of attributes in C and P are sufficiently similar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>
              <a:buFont typeface="Wingdings" pitchFamily="2" charset="2"/>
              <a:buChar char="v"/>
            </a:pPr>
            <a:r>
              <a:rPr lang="en-US" dirty="0"/>
              <a:t>Domain-specific SIM: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295400" y="2565400"/>
            <a:ext cx="74834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(example: in the restaurant domain if P indicates the type of restaurant, one may pre-select all cases of the same type)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295400" y="4800600"/>
            <a:ext cx="74834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(example: if sim =  sqr((x-v)</a:t>
            </a:r>
            <a:r>
              <a:rPr lang="en-US" sz="2800" baseline="30000"/>
              <a:t>2</a:t>
            </a:r>
            <a:r>
              <a:rPr lang="en-US"/>
              <a:t> + (y-v)</a:t>
            </a:r>
            <a:r>
              <a:rPr lang="en-US" sz="2800" baseline="30000"/>
              <a:t>2</a:t>
            </a:r>
            <a:r>
              <a:rPr lang="en-US"/>
              <a:t>) ) one could define SIM iff |x-v| &lt; 10)</a:t>
            </a: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3962400" y="5867400"/>
            <a:ext cx="46577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(example: Process Planning domain)</a:t>
            </a:r>
          </a:p>
        </p:txBody>
      </p:sp>
      <p:grpSp>
        <p:nvGrpSpPr>
          <p:cNvPr id="12300" name="Group 12"/>
          <p:cNvGrpSpPr>
            <a:grpSpLocks/>
          </p:cNvGrpSpPr>
          <p:nvPr/>
        </p:nvGrpSpPr>
        <p:grpSpPr bwMode="auto">
          <a:xfrm>
            <a:off x="228600" y="914400"/>
            <a:ext cx="1503363" cy="2971800"/>
            <a:chOff x="144" y="576"/>
            <a:chExt cx="947" cy="1872"/>
          </a:xfrm>
        </p:grpSpPr>
        <p:sp>
          <p:nvSpPr>
            <p:cNvPr id="12295" name="Text Box 7"/>
            <p:cNvSpPr txBox="1">
              <a:spLocks noChangeArrowheads="1"/>
            </p:cNvSpPr>
            <p:nvPr/>
          </p:nvSpPr>
          <p:spPr bwMode="auto">
            <a:xfrm>
              <a:off x="144" y="576"/>
              <a:ext cx="94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tx2"/>
                  </a:solidFill>
                </a:rPr>
                <a:t>Heuristics</a:t>
              </a:r>
            </a:p>
          </p:txBody>
        </p:sp>
        <p:sp>
          <p:nvSpPr>
            <p:cNvPr id="12297" name="Line 9"/>
            <p:cNvSpPr>
              <a:spLocks noChangeShapeType="1"/>
            </p:cNvSpPr>
            <p:nvPr/>
          </p:nvSpPr>
          <p:spPr bwMode="auto">
            <a:xfrm>
              <a:off x="384" y="816"/>
              <a:ext cx="0" cy="16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98" name="Line 10"/>
            <p:cNvSpPr>
              <a:spLocks noChangeShapeType="1"/>
            </p:cNvSpPr>
            <p:nvPr/>
          </p:nvSpPr>
          <p:spPr bwMode="auto">
            <a:xfrm>
              <a:off x="384" y="1104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99" name="Line 11"/>
            <p:cNvSpPr>
              <a:spLocks noChangeShapeType="1"/>
            </p:cNvSpPr>
            <p:nvPr/>
          </p:nvSpPr>
          <p:spPr bwMode="auto">
            <a:xfrm>
              <a:off x="384" y="2448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 autoUpdateAnimBg="0"/>
      <p:bldP spid="12293" grpId="0" autoUpdateAnimBg="0"/>
      <p:bldP spid="12296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r>
              <a:rPr lang="en-US" sz="3600" b="1"/>
              <a:t>Example of a “Good” SIM</a:t>
            </a:r>
          </a:p>
        </p:txBody>
      </p:sp>
      <p:grpSp>
        <p:nvGrpSpPr>
          <p:cNvPr id="14339" name="Group 3"/>
          <p:cNvGrpSpPr>
            <a:grpSpLocks/>
          </p:cNvGrpSpPr>
          <p:nvPr/>
        </p:nvGrpSpPr>
        <p:grpSpPr bwMode="auto">
          <a:xfrm>
            <a:off x="457200" y="1025525"/>
            <a:ext cx="5943600" cy="4800600"/>
            <a:chOff x="240" y="864"/>
            <a:chExt cx="2784" cy="1392"/>
          </a:xfrm>
        </p:grpSpPr>
        <p:pic>
          <p:nvPicPr>
            <p:cNvPr id="14340" name="Picture 4" descr="proc-areas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0" y="1008"/>
              <a:ext cx="2784" cy="105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341" name="Rectangle 5"/>
            <p:cNvSpPr>
              <a:spLocks noChangeArrowheads="1"/>
            </p:cNvSpPr>
            <p:nvPr/>
          </p:nvSpPr>
          <p:spPr bwMode="auto">
            <a:xfrm>
              <a:off x="2544" y="1104"/>
              <a:ext cx="480" cy="96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2" name="Rectangle 6"/>
            <p:cNvSpPr>
              <a:spLocks noChangeArrowheads="1"/>
            </p:cNvSpPr>
            <p:nvPr/>
          </p:nvSpPr>
          <p:spPr bwMode="auto">
            <a:xfrm>
              <a:off x="624" y="1776"/>
              <a:ext cx="384" cy="2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3" name="Rectangle 7"/>
            <p:cNvSpPr>
              <a:spLocks noChangeArrowheads="1"/>
            </p:cNvSpPr>
            <p:nvPr/>
          </p:nvSpPr>
          <p:spPr bwMode="auto">
            <a:xfrm>
              <a:off x="240" y="1104"/>
              <a:ext cx="288" cy="67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4" name="Rectangle 8"/>
            <p:cNvSpPr>
              <a:spLocks noChangeArrowheads="1"/>
            </p:cNvSpPr>
            <p:nvPr/>
          </p:nvSpPr>
          <p:spPr bwMode="auto">
            <a:xfrm>
              <a:off x="1296" y="1776"/>
              <a:ext cx="336" cy="48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5" name="Rectangle 9"/>
            <p:cNvSpPr>
              <a:spLocks noChangeArrowheads="1"/>
            </p:cNvSpPr>
            <p:nvPr/>
          </p:nvSpPr>
          <p:spPr bwMode="auto">
            <a:xfrm>
              <a:off x="1536" y="1824"/>
              <a:ext cx="816" cy="38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6" name="Rectangle 10"/>
            <p:cNvSpPr>
              <a:spLocks noChangeArrowheads="1"/>
            </p:cNvSpPr>
            <p:nvPr/>
          </p:nvSpPr>
          <p:spPr bwMode="auto">
            <a:xfrm>
              <a:off x="1920" y="1728"/>
              <a:ext cx="144" cy="3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7" name="Rectangle 11"/>
            <p:cNvSpPr>
              <a:spLocks noChangeArrowheads="1"/>
            </p:cNvSpPr>
            <p:nvPr/>
          </p:nvSpPr>
          <p:spPr bwMode="auto">
            <a:xfrm>
              <a:off x="2352" y="1536"/>
              <a:ext cx="288" cy="3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8" name="Rectangle 12"/>
            <p:cNvSpPr>
              <a:spLocks noChangeArrowheads="1"/>
            </p:cNvSpPr>
            <p:nvPr/>
          </p:nvSpPr>
          <p:spPr bwMode="auto">
            <a:xfrm>
              <a:off x="624" y="864"/>
              <a:ext cx="1824" cy="2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4358" name="Line 22"/>
          <p:cNvSpPr>
            <a:spLocks noChangeShapeType="1"/>
          </p:cNvSpPr>
          <p:nvPr/>
        </p:nvSpPr>
        <p:spPr bwMode="auto">
          <a:xfrm flipH="1">
            <a:off x="4267200" y="2320925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9" name="Line 23"/>
          <p:cNvSpPr>
            <a:spLocks noChangeShapeType="1"/>
          </p:cNvSpPr>
          <p:nvPr/>
        </p:nvSpPr>
        <p:spPr bwMode="auto">
          <a:xfrm flipV="1">
            <a:off x="5486400" y="17113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0" name="Line 24"/>
          <p:cNvSpPr>
            <a:spLocks noChangeShapeType="1"/>
          </p:cNvSpPr>
          <p:nvPr/>
        </p:nvSpPr>
        <p:spPr bwMode="auto">
          <a:xfrm>
            <a:off x="5486400" y="1711325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1" name="Text Box 25"/>
          <p:cNvSpPr txBox="1">
            <a:spLocks noChangeArrowheads="1"/>
          </p:cNvSpPr>
          <p:nvPr/>
        </p:nvSpPr>
        <p:spPr bwMode="auto">
          <a:xfrm>
            <a:off x="6308725" y="1447800"/>
            <a:ext cx="5921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pa</a:t>
            </a:r>
            <a:r>
              <a:rPr lang="en-US" sz="2800" baseline="-25000"/>
              <a:t>1</a:t>
            </a:r>
          </a:p>
        </p:txBody>
      </p:sp>
      <p:grpSp>
        <p:nvGrpSpPr>
          <p:cNvPr id="14363" name="Group 27"/>
          <p:cNvGrpSpPr>
            <a:grpSpLocks/>
          </p:cNvGrpSpPr>
          <p:nvPr/>
        </p:nvGrpSpPr>
        <p:grpSpPr bwMode="auto">
          <a:xfrm>
            <a:off x="4191000" y="2244725"/>
            <a:ext cx="2801938" cy="457200"/>
            <a:chOff x="2640" y="1536"/>
            <a:chExt cx="1765" cy="288"/>
          </a:xfrm>
        </p:grpSpPr>
        <p:sp>
          <p:nvSpPr>
            <p:cNvPr id="14357" name="Line 21"/>
            <p:cNvSpPr>
              <a:spLocks noChangeShapeType="1"/>
            </p:cNvSpPr>
            <p:nvPr/>
          </p:nvSpPr>
          <p:spPr bwMode="auto">
            <a:xfrm flipH="1" flipV="1">
              <a:off x="2640" y="1680"/>
              <a:ext cx="13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62" name="Text Box 26"/>
            <p:cNvSpPr txBox="1">
              <a:spLocks noChangeArrowheads="1"/>
            </p:cNvSpPr>
            <p:nvPr/>
          </p:nvSpPr>
          <p:spPr bwMode="auto">
            <a:xfrm>
              <a:off x="4032" y="1536"/>
              <a:ext cx="37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pa</a:t>
              </a:r>
              <a:r>
                <a:rPr lang="en-US" sz="2800" baseline="-25000"/>
                <a:t>2</a:t>
              </a:r>
            </a:p>
          </p:txBody>
        </p:sp>
      </p:grpSp>
      <p:sp>
        <p:nvSpPr>
          <p:cNvPr id="14365" name="Text Box 29"/>
          <p:cNvSpPr txBox="1">
            <a:spLocks noChangeArrowheads="1"/>
          </p:cNvSpPr>
          <p:nvPr/>
        </p:nvSpPr>
        <p:spPr bwMode="auto">
          <a:xfrm>
            <a:off x="381000" y="4759325"/>
            <a:ext cx="8458200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/>
              <a:t>Any case for which pa</a:t>
            </a:r>
            <a:r>
              <a:rPr lang="en-US" sz="2800" baseline="-25000"/>
              <a:t>1</a:t>
            </a:r>
            <a:r>
              <a:rPr lang="en-US"/>
              <a:t> is not ordered before pa</a:t>
            </a:r>
            <a:r>
              <a:rPr lang="en-US" sz="2800" baseline="-25000"/>
              <a:t>2</a:t>
            </a:r>
            <a:r>
              <a:rPr lang="en-US"/>
              <a:t> should not be retrieved</a:t>
            </a:r>
          </a:p>
          <a:p>
            <a:pPr>
              <a:buFontTx/>
              <a:buChar char="•"/>
            </a:pPr>
            <a:endParaRPr lang="en-US"/>
          </a:p>
          <a:p>
            <a:pPr>
              <a:buFontTx/>
              <a:buChar char="•"/>
            </a:pPr>
            <a:r>
              <a:rPr lang="en-US"/>
              <a:t>One can use these dependencies as criterion for construction SIM (Munoz-Avila &amp; Huellen, ICCBR-1995)</a:t>
            </a:r>
          </a:p>
          <a:p>
            <a:pPr>
              <a:buFontTx/>
              <a:buChar char="•"/>
            </a:pPr>
            <a:endParaRPr lang="en-US"/>
          </a:p>
        </p:txBody>
      </p:sp>
      <p:sp>
        <p:nvSpPr>
          <p:cNvPr id="14366" name="Text Box 30"/>
          <p:cNvSpPr txBox="1">
            <a:spLocks noChangeArrowheads="1"/>
          </p:cNvSpPr>
          <p:nvPr/>
        </p:nvSpPr>
        <p:spPr bwMode="auto">
          <a:xfrm>
            <a:off x="593725" y="990600"/>
            <a:ext cx="1300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Problem: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65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/>
              <a:t>Two-Step Retrieval With Databases</a:t>
            </a:r>
            <a:endParaRPr lang="en-US" sz="3600" b="1" dirty="0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/>
              <a:t>C</a:t>
            </a:r>
            <a:r>
              <a:rPr lang="en-US" sz="2400" dirty="0" smtClean="0"/>
              <a:t>ases are stored in a database (e.g., MySQL) as regular records</a:t>
            </a:r>
          </a:p>
          <a:p>
            <a:r>
              <a:rPr lang="en-US" sz="2400" dirty="0" smtClean="0"/>
              <a:t>In the first step, a pre-selection is made based on cases matching some attributes (e.g., hyper-rectangles):</a:t>
            </a:r>
          </a:p>
          <a:p>
            <a:endParaRPr lang="en-US" sz="2400" dirty="0" smtClean="0"/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>
                <a:latin typeface="CMR10"/>
              </a:rPr>
              <a:t>SELECT </a:t>
            </a:r>
            <a:r>
              <a:rPr lang="en-US" sz="2400" i="1" dirty="0">
                <a:latin typeface="CMMI10"/>
              </a:rPr>
              <a:t>a</a:t>
            </a:r>
            <a:r>
              <a:rPr lang="en-US" sz="800" dirty="0">
                <a:latin typeface="CMR7"/>
              </a:rPr>
              <a:t>1</a:t>
            </a:r>
            <a:r>
              <a:rPr lang="en-US" sz="2400" i="1" dirty="0">
                <a:latin typeface="CMMI10"/>
              </a:rPr>
              <a:t>, . . . , a</a:t>
            </a:r>
            <a:r>
              <a:rPr lang="en-US" sz="800" i="1" dirty="0">
                <a:latin typeface="CMMI7"/>
              </a:rPr>
              <a:t>m </a:t>
            </a:r>
            <a:r>
              <a:rPr lang="en-US" sz="800" dirty="0" smtClean="0">
                <a:latin typeface="CMMI7"/>
              </a:rPr>
              <a:t>  </a:t>
            </a:r>
            <a:r>
              <a:rPr lang="en-US" sz="2400" dirty="0" smtClean="0">
                <a:latin typeface="CMR10"/>
              </a:rPr>
              <a:t>FROM </a:t>
            </a:r>
            <a:r>
              <a:rPr lang="en-US" sz="2400" dirty="0" err="1" smtClean="0">
                <a:latin typeface="CMR10"/>
              </a:rPr>
              <a:t>CaseBase</a:t>
            </a:r>
            <a:endParaRPr lang="en-US" sz="2400" dirty="0" smtClean="0">
              <a:latin typeface="CMR10"/>
            </a:endParaRPr>
          </a:p>
          <a:p>
            <a:pPr marL="0" indent="0">
              <a:buNone/>
            </a:pPr>
            <a:r>
              <a:rPr lang="en-US" sz="2400" dirty="0">
                <a:latin typeface="CMR10"/>
              </a:rPr>
              <a:t>	</a:t>
            </a:r>
            <a:r>
              <a:rPr lang="en-US" sz="2400" dirty="0" smtClean="0">
                <a:latin typeface="CMR10"/>
              </a:rPr>
              <a:t>WHERE </a:t>
            </a:r>
            <a:r>
              <a:rPr lang="en-US" sz="2400" dirty="0">
                <a:latin typeface="CMR10"/>
              </a:rPr>
              <a:t>(</a:t>
            </a:r>
            <a:r>
              <a:rPr lang="en-US" sz="2400" i="1" dirty="0">
                <a:latin typeface="CMMI10"/>
              </a:rPr>
              <a:t>a</a:t>
            </a:r>
            <a:r>
              <a:rPr lang="en-US" sz="800" dirty="0">
                <a:latin typeface="CMR7"/>
              </a:rPr>
              <a:t>1 </a:t>
            </a:r>
            <a:r>
              <a:rPr lang="en-US" sz="2400" i="1" dirty="0">
                <a:latin typeface="CMSY10"/>
              </a:rPr>
              <a:t>≥ </a:t>
            </a:r>
            <a:r>
              <a:rPr lang="en-US" sz="2400" i="1" dirty="0">
                <a:latin typeface="CMMI10"/>
              </a:rPr>
              <a:t>min</a:t>
            </a:r>
            <a:r>
              <a:rPr lang="en-US" sz="800" dirty="0">
                <a:latin typeface="CMR7"/>
              </a:rPr>
              <a:t>1 </a:t>
            </a:r>
            <a:r>
              <a:rPr lang="en-US" sz="2400" dirty="0">
                <a:latin typeface="CMR10"/>
              </a:rPr>
              <a:t>AND </a:t>
            </a:r>
            <a:r>
              <a:rPr lang="en-US" sz="2400" i="1" dirty="0">
                <a:latin typeface="CMMI10"/>
              </a:rPr>
              <a:t>a</a:t>
            </a:r>
            <a:r>
              <a:rPr lang="en-US" sz="800" dirty="0">
                <a:latin typeface="CMR7"/>
              </a:rPr>
              <a:t>1 </a:t>
            </a:r>
            <a:r>
              <a:rPr lang="en-US" sz="2400" i="1" dirty="0">
                <a:latin typeface="CMSY10"/>
              </a:rPr>
              <a:t>≤ </a:t>
            </a:r>
            <a:r>
              <a:rPr lang="en-US" sz="2400" i="1" dirty="0">
                <a:latin typeface="CMMI10"/>
              </a:rPr>
              <a:t>max</a:t>
            </a:r>
            <a:r>
              <a:rPr lang="en-US" sz="800" dirty="0">
                <a:latin typeface="CMR7"/>
              </a:rPr>
              <a:t>1</a:t>
            </a:r>
            <a:r>
              <a:rPr lang="en-US" sz="2400" dirty="0">
                <a:latin typeface="CMR10"/>
              </a:rPr>
              <a:t>) </a:t>
            </a:r>
            <a:r>
              <a:rPr lang="en-US" sz="2400" i="1" dirty="0">
                <a:latin typeface="CMMI10"/>
              </a:rPr>
              <a:t>. . .</a:t>
            </a:r>
          </a:p>
          <a:p>
            <a:pPr marL="0" indent="0">
              <a:buNone/>
            </a:pPr>
            <a:r>
              <a:rPr lang="en-US" sz="2400" dirty="0" smtClean="0">
                <a:latin typeface="CMR10"/>
              </a:rPr>
              <a:t>	AND </a:t>
            </a:r>
            <a:r>
              <a:rPr lang="en-US" sz="2400" dirty="0">
                <a:latin typeface="CMR10"/>
              </a:rPr>
              <a:t>(</a:t>
            </a:r>
            <a:r>
              <a:rPr lang="en-US" sz="2400" i="1" dirty="0">
                <a:latin typeface="CMMI10"/>
              </a:rPr>
              <a:t>a</a:t>
            </a:r>
            <a:r>
              <a:rPr lang="en-US" sz="800" i="1" dirty="0">
                <a:latin typeface="CMMI7"/>
              </a:rPr>
              <a:t>m </a:t>
            </a:r>
            <a:r>
              <a:rPr lang="en-US" sz="2400" i="1" dirty="0">
                <a:latin typeface="CMSY10"/>
              </a:rPr>
              <a:t>≥ </a:t>
            </a:r>
            <a:r>
              <a:rPr lang="en-US" sz="2400" i="1" dirty="0" err="1">
                <a:latin typeface="CMMI10"/>
              </a:rPr>
              <a:t>min</a:t>
            </a:r>
            <a:r>
              <a:rPr lang="en-US" sz="800" i="1" dirty="0" err="1">
                <a:latin typeface="CMMI7"/>
              </a:rPr>
              <a:t>m</a:t>
            </a:r>
            <a:r>
              <a:rPr lang="en-US" sz="800" i="1" dirty="0">
                <a:latin typeface="CMMI7"/>
              </a:rPr>
              <a:t> </a:t>
            </a:r>
            <a:r>
              <a:rPr lang="en-US" sz="2400" dirty="0">
                <a:latin typeface="CMR10"/>
              </a:rPr>
              <a:t>AND </a:t>
            </a:r>
            <a:r>
              <a:rPr lang="en-US" sz="2400" i="1" dirty="0">
                <a:latin typeface="CMMI10"/>
              </a:rPr>
              <a:t>a</a:t>
            </a:r>
            <a:r>
              <a:rPr lang="en-US" sz="800" i="1" dirty="0">
                <a:latin typeface="CMMI7"/>
              </a:rPr>
              <a:t>m </a:t>
            </a:r>
            <a:r>
              <a:rPr lang="en-US" sz="2400" i="1" dirty="0">
                <a:latin typeface="CMSY10"/>
              </a:rPr>
              <a:t>≤ </a:t>
            </a:r>
            <a:r>
              <a:rPr lang="en-US" sz="2400" i="1" dirty="0" err="1">
                <a:latin typeface="CMMI10"/>
              </a:rPr>
              <a:t>max</a:t>
            </a:r>
            <a:r>
              <a:rPr lang="en-US" sz="800" i="1" dirty="0" err="1">
                <a:latin typeface="CMMI7"/>
              </a:rPr>
              <a:t>m</a:t>
            </a:r>
            <a:r>
              <a:rPr lang="en-US" sz="2400" dirty="0" smtClean="0">
                <a:latin typeface="CMR10"/>
              </a:rPr>
              <a:t>)</a:t>
            </a:r>
            <a:endParaRPr lang="en-US" sz="2400" dirty="0" smtClean="0"/>
          </a:p>
          <a:p>
            <a:r>
              <a:rPr lang="en-US" sz="2400" dirty="0" smtClean="0"/>
              <a:t>Find k nearest neighbors from pre-selected cases</a:t>
            </a:r>
            <a:endParaRPr lang="en-US" sz="2400" dirty="0"/>
          </a:p>
          <a:p>
            <a:r>
              <a:rPr lang="en-US" sz="2400" dirty="0" smtClean="0"/>
              <a:t>Process can be refined by iteratively relaxing the query (see Section 7.6)</a:t>
            </a:r>
          </a:p>
        </p:txBody>
      </p:sp>
    </p:spTree>
    <p:extLst>
      <p:ext uri="{BB962C8B-B14F-4D97-AF65-F5344CB8AC3E}">
        <p14:creationId xmlns:p14="http://schemas.microsoft.com/office/powerpoint/2010/main" val="2060725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/>
              <a:t>Properties of Two-Step Retrieval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898525" y="1946275"/>
            <a:ext cx="7864475" cy="337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/>
              <a:t>Advantage:</a:t>
            </a:r>
          </a:p>
          <a:p>
            <a:pPr>
              <a:buFontTx/>
              <a:buChar char="•"/>
            </a:pPr>
            <a:endParaRPr lang="en-US"/>
          </a:p>
          <a:p>
            <a:pPr lvl="1">
              <a:buFont typeface="Wingdings" pitchFamily="2" charset="2"/>
              <a:buChar char="Ø"/>
            </a:pPr>
            <a:r>
              <a:rPr lang="en-US"/>
              <a:t> </a:t>
            </a:r>
          </a:p>
          <a:p>
            <a:pPr lvl="1">
              <a:buFont typeface="Wingdings" pitchFamily="2" charset="2"/>
              <a:buChar char="Ø"/>
            </a:pPr>
            <a:endParaRPr lang="en-US"/>
          </a:p>
          <a:p>
            <a:pPr>
              <a:buFontTx/>
              <a:buChar char="•"/>
            </a:pPr>
            <a:r>
              <a:rPr lang="en-US"/>
              <a:t>Disadvantages:</a:t>
            </a:r>
          </a:p>
          <a:p>
            <a:pPr>
              <a:buFontTx/>
              <a:buChar char="•"/>
            </a:pPr>
            <a:endParaRPr lang="en-US"/>
          </a:p>
          <a:p>
            <a:pPr lvl="1">
              <a:buFont typeface="Wingdings" pitchFamily="2" charset="2"/>
              <a:buChar char="Ø"/>
            </a:pPr>
            <a:r>
              <a:rPr lang="en-US"/>
              <a:t> </a:t>
            </a:r>
          </a:p>
          <a:p>
            <a:pPr lvl="1">
              <a:buFont typeface="Wingdings" pitchFamily="2" charset="2"/>
              <a:buChar char="Ø"/>
            </a:pPr>
            <a:endParaRPr lang="en-US"/>
          </a:p>
          <a:p>
            <a:pPr lvl="1">
              <a:buFont typeface="Wingdings" pitchFamily="2" charset="2"/>
              <a:buChar char="Ø"/>
            </a:pPr>
            <a:r>
              <a:rPr lang="en-US"/>
              <a:t> 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1177925" y="2667000"/>
            <a:ext cx="697659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lvl="1">
              <a:buFont typeface="Wingdings" pitchFamily="2" charset="2"/>
              <a:buNone/>
            </a:pPr>
            <a:r>
              <a:rPr lang="en-US" dirty="0"/>
              <a:t>May lead to a </a:t>
            </a:r>
            <a:r>
              <a:rPr lang="en-US" dirty="0" smtClean="0"/>
              <a:t>significant reduction </a:t>
            </a:r>
            <a:r>
              <a:rPr lang="en-US"/>
              <a:t>in </a:t>
            </a:r>
            <a:r>
              <a:rPr lang="en-US" smtClean="0"/>
              <a:t>retrieval time</a:t>
            </a:r>
            <a:endParaRPr lang="en-US" dirty="0"/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1600200" y="4114800"/>
            <a:ext cx="6721475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dirty="0"/>
              <a:t>May result in </a:t>
            </a:r>
            <a:r>
              <a:rPr lang="en-US" dirty="0">
                <a:sym typeface="Symbol" pitchFamily="18" charset="2"/>
              </a:rPr>
              <a:t>-error: cases very similar to the problem are discarded</a:t>
            </a:r>
          </a:p>
          <a:p>
            <a:r>
              <a:rPr lang="en-US" dirty="0"/>
              <a:t>Obtaining SIM maybe difficult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/>
      <p:bldP spid="1331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/>
              <a:t>Homework</a:t>
            </a:r>
            <a:endParaRPr lang="en-US" sz="3600" b="1" dirty="0"/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898525" y="1946275"/>
            <a:ext cx="7864475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Construct an example of a k-d tree and a query case such as the BOB test succeeds and hence the NN retrieval algorithm needs to backtrack. Indicate the NN for the query.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For the same k-d tree as 1, make a query case such as the BWB succeeds and hence the NN retrieval algorithm doesn’t need </a:t>
            </a:r>
            <a:r>
              <a:rPr lang="en-US" dirty="0"/>
              <a:t>to backtrack. </a:t>
            </a:r>
            <a:r>
              <a:rPr lang="en-US" dirty="0" smtClean="0"/>
              <a:t>Indicate </a:t>
            </a:r>
            <a:r>
              <a:rPr lang="en-US" dirty="0"/>
              <a:t>the NN for the query.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Describe a domain of your choice, describe cases in that domain including the attributes, their types and the case’s similarity metric, </a:t>
            </a:r>
            <a:r>
              <a:rPr lang="en-US" dirty="0" err="1" smtClean="0"/>
              <a:t>sim</a:t>
            </a:r>
            <a:r>
              <a:rPr lang="en-US" dirty="0" smtClean="0"/>
              <a:t>. Describe a SIM relation in that domain that will not result in the </a:t>
            </a:r>
            <a:r>
              <a:rPr lang="en-US" dirty="0">
                <a:sym typeface="Symbol" pitchFamily="18" charset="2"/>
              </a:rPr>
              <a:t>-</a:t>
            </a:r>
            <a:r>
              <a:rPr lang="en-US" dirty="0" smtClean="0">
                <a:sym typeface="Symbol" pitchFamily="18" charset="2"/>
              </a:rPr>
              <a:t>error.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09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/>
              <a:t>Themes</a:t>
            </a: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822325" y="1870075"/>
            <a:ext cx="3867150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/>
              <a:t>Sequential Retrieval</a:t>
            </a:r>
          </a:p>
          <a:p>
            <a:pPr>
              <a:buFontTx/>
              <a:buChar char="•"/>
            </a:pPr>
            <a:endParaRPr lang="en-US"/>
          </a:p>
          <a:p>
            <a:pPr>
              <a:buFontTx/>
              <a:buChar char="•"/>
            </a:pPr>
            <a:r>
              <a:rPr lang="en-US"/>
              <a:t>Two-Step Retrieval</a:t>
            </a:r>
          </a:p>
          <a:p>
            <a:pPr>
              <a:buFontTx/>
              <a:buChar char="•"/>
            </a:pPr>
            <a:endParaRPr lang="en-US"/>
          </a:p>
          <a:p>
            <a:pPr>
              <a:buFontTx/>
              <a:buChar char="•"/>
            </a:pPr>
            <a:r>
              <a:rPr lang="en-US"/>
              <a:t>Retrieval with Indexed Cases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r>
              <a:rPr lang="en-US" sz="3600" b="1" dirty="0"/>
              <a:t>Problem Description</a:t>
            </a: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822325" y="1524000"/>
            <a:ext cx="8016875" cy="526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b="1" dirty="0"/>
              <a:t>Input</a:t>
            </a:r>
            <a:r>
              <a:rPr lang="en-US" dirty="0"/>
              <a:t>: a collection of cases CB = {C</a:t>
            </a:r>
            <a:r>
              <a:rPr lang="en-US" sz="2800" baseline="-25000" dirty="0"/>
              <a:t>1</a:t>
            </a:r>
            <a:r>
              <a:rPr lang="en-US" dirty="0"/>
              <a:t>, …</a:t>
            </a:r>
            <a:r>
              <a:rPr lang="en-US" dirty="0" err="1"/>
              <a:t>C</a:t>
            </a:r>
            <a:r>
              <a:rPr lang="en-US" sz="2800" baseline="-25000" dirty="0" err="1"/>
              <a:t>n</a:t>
            </a:r>
            <a:r>
              <a:rPr lang="en-US" dirty="0"/>
              <a:t>} and a new problem P</a:t>
            </a:r>
          </a:p>
          <a:p>
            <a:pPr>
              <a:buFontTx/>
              <a:buChar char="•"/>
            </a:pPr>
            <a:endParaRPr lang="en-US" dirty="0"/>
          </a:p>
          <a:p>
            <a:pPr>
              <a:buFontTx/>
              <a:buChar char="•"/>
            </a:pPr>
            <a:r>
              <a:rPr lang="en-US" b="1" dirty="0"/>
              <a:t>Output</a:t>
            </a:r>
            <a:r>
              <a:rPr lang="en-US" dirty="0"/>
              <a:t>:</a:t>
            </a:r>
          </a:p>
          <a:p>
            <a:pPr>
              <a:buFontTx/>
              <a:buChar char="•"/>
            </a:pPr>
            <a:endParaRPr lang="en-US" dirty="0"/>
          </a:p>
          <a:p>
            <a:pPr lvl="1">
              <a:buFont typeface="Wingdings" pitchFamily="2" charset="2"/>
              <a:buChar char="Ø"/>
            </a:pPr>
            <a:r>
              <a:rPr lang="en-US" dirty="0"/>
              <a:t>The most similar </a:t>
            </a:r>
            <a:r>
              <a:rPr lang="en-US" dirty="0" smtClean="0"/>
              <a:t>case (</a:t>
            </a:r>
            <a:r>
              <a:rPr lang="en-US" b="1" dirty="0" smtClean="0"/>
              <a:t>nearest neighbor, NN</a:t>
            </a:r>
            <a:r>
              <a:rPr lang="en-US" dirty="0" smtClean="0"/>
              <a:t>): </a:t>
            </a:r>
            <a:r>
              <a:rPr lang="en-US" dirty="0"/>
              <a:t>A case </a:t>
            </a:r>
            <a:r>
              <a:rPr lang="en-US" dirty="0" err="1"/>
              <a:t>C</a:t>
            </a:r>
            <a:r>
              <a:rPr lang="en-US" sz="2800" baseline="-25000" dirty="0" err="1"/>
              <a:t>i</a:t>
            </a:r>
            <a:r>
              <a:rPr lang="en-US" dirty="0"/>
              <a:t> in CB such that </a:t>
            </a:r>
            <a:r>
              <a:rPr lang="en-US" dirty="0" err="1"/>
              <a:t>sim</a:t>
            </a:r>
            <a:r>
              <a:rPr lang="en-US" dirty="0"/>
              <a:t>(</a:t>
            </a:r>
            <a:r>
              <a:rPr lang="en-US" dirty="0" err="1"/>
              <a:t>C</a:t>
            </a:r>
            <a:r>
              <a:rPr lang="en-US" sz="2800" baseline="-25000" dirty="0" err="1"/>
              <a:t>i</a:t>
            </a:r>
            <a:r>
              <a:rPr lang="en-US" dirty="0"/>
              <a:t>, P) </a:t>
            </a:r>
            <a:r>
              <a:rPr lang="en-US"/>
              <a:t>is </a:t>
            </a:r>
            <a:r>
              <a:rPr lang="en-US" smtClean="0"/>
              <a:t>maximal, </a:t>
            </a:r>
            <a:r>
              <a:rPr lang="en-US" i="1" dirty="0"/>
              <a:t>or</a:t>
            </a:r>
          </a:p>
          <a:p>
            <a:pPr lvl="1">
              <a:buFont typeface="Wingdings" pitchFamily="2" charset="2"/>
              <a:buChar char="Ø"/>
            </a:pPr>
            <a:endParaRPr lang="en-US" i="1" dirty="0"/>
          </a:p>
          <a:p>
            <a:pPr lvl="1">
              <a:buFont typeface="Wingdings" pitchFamily="2" charset="2"/>
              <a:buChar char="Ø"/>
            </a:pPr>
            <a:r>
              <a:rPr lang="en-US" dirty="0"/>
              <a:t>A collection of </a:t>
            </a:r>
            <a:r>
              <a:rPr lang="en-US" i="1" dirty="0" smtClean="0"/>
              <a:t>k </a:t>
            </a:r>
            <a:r>
              <a:rPr lang="en-US" dirty="0" smtClean="0"/>
              <a:t>most </a:t>
            </a:r>
            <a:r>
              <a:rPr lang="en-US" dirty="0"/>
              <a:t>similar </a:t>
            </a:r>
            <a:r>
              <a:rPr lang="en-US" dirty="0" smtClean="0"/>
              <a:t>cases (k-</a:t>
            </a:r>
            <a:r>
              <a:rPr lang="en-US" b="1" dirty="0" smtClean="0"/>
              <a:t>nearest neighbors, k-NN</a:t>
            </a:r>
            <a:r>
              <a:rPr lang="en-US" dirty="0" smtClean="0"/>
              <a:t>) </a:t>
            </a:r>
            <a:r>
              <a:rPr lang="en-US" dirty="0"/>
              <a:t>in CB {</a:t>
            </a:r>
            <a:r>
              <a:rPr lang="en-US" dirty="0" smtClean="0"/>
              <a:t>C</a:t>
            </a:r>
            <a:r>
              <a:rPr lang="en-US" sz="2800" baseline="-25000" dirty="0" smtClean="0"/>
              <a:t>i_1</a:t>
            </a:r>
            <a:r>
              <a:rPr lang="en-US" dirty="0" smtClean="0"/>
              <a:t>,…, </a:t>
            </a:r>
            <a:r>
              <a:rPr lang="en-US" dirty="0" err="1" smtClean="0"/>
              <a:t>C</a:t>
            </a:r>
            <a:r>
              <a:rPr lang="en-US" sz="2800" baseline="-25000" dirty="0" err="1" smtClean="0"/>
              <a:t>i_k</a:t>
            </a:r>
            <a:r>
              <a:rPr lang="en-US" dirty="0" smtClean="0"/>
              <a:t>}, </a:t>
            </a:r>
            <a:r>
              <a:rPr lang="en-US" i="1" dirty="0"/>
              <a:t>or</a:t>
            </a:r>
          </a:p>
          <a:p>
            <a:pPr lvl="1">
              <a:buFont typeface="Wingdings" pitchFamily="2" charset="2"/>
              <a:buChar char="Ø"/>
            </a:pPr>
            <a:endParaRPr lang="en-US" i="1" dirty="0"/>
          </a:p>
          <a:p>
            <a:pPr lvl="1">
              <a:buFont typeface="Wingdings" pitchFamily="2" charset="2"/>
              <a:buChar char="Ø"/>
            </a:pPr>
            <a:r>
              <a:rPr lang="en-US" dirty="0"/>
              <a:t>A </a:t>
            </a:r>
            <a:r>
              <a:rPr lang="en-US" i="1" dirty="0"/>
              <a:t>sufficiently</a:t>
            </a:r>
            <a:r>
              <a:rPr lang="en-US" dirty="0"/>
              <a:t> similar case: case </a:t>
            </a:r>
            <a:r>
              <a:rPr lang="en-US" dirty="0" err="1"/>
              <a:t>C</a:t>
            </a:r>
            <a:r>
              <a:rPr lang="en-US" sz="2800" baseline="-25000" dirty="0" err="1"/>
              <a:t>i</a:t>
            </a:r>
            <a:r>
              <a:rPr lang="en-US" dirty="0"/>
              <a:t> in CB such that </a:t>
            </a:r>
          </a:p>
          <a:p>
            <a:pPr lvl="1">
              <a:buFont typeface="Wingdings" pitchFamily="2" charset="2"/>
              <a:buNone/>
            </a:pPr>
            <a:r>
              <a:rPr lang="en-US" dirty="0"/>
              <a:t>                        </a:t>
            </a:r>
            <a:r>
              <a:rPr lang="en-US" dirty="0" err="1"/>
              <a:t>sim</a:t>
            </a:r>
            <a:r>
              <a:rPr lang="en-US" dirty="0"/>
              <a:t>(</a:t>
            </a:r>
            <a:r>
              <a:rPr lang="en-US" dirty="0" err="1"/>
              <a:t>C</a:t>
            </a:r>
            <a:r>
              <a:rPr lang="en-US" sz="2800" baseline="-25000" dirty="0" err="1"/>
              <a:t>i</a:t>
            </a:r>
            <a:r>
              <a:rPr lang="en-US" dirty="0"/>
              <a:t>, P) &gt; </a:t>
            </a:r>
            <a:r>
              <a:rPr lang="en-US" i="1" dirty="0" err="1"/>
              <a:t>th</a:t>
            </a:r>
            <a:endParaRPr lang="en-US" i="1" dirty="0"/>
          </a:p>
          <a:p>
            <a:pPr lvl="1">
              <a:buFont typeface="Wingdings" pitchFamily="2" charset="2"/>
              <a:buNone/>
            </a:pPr>
            <a:r>
              <a:rPr lang="en-US" i="1" dirty="0"/>
              <a:t>     </a:t>
            </a:r>
            <a:r>
              <a:rPr lang="en-US" dirty="0"/>
              <a:t>where </a:t>
            </a:r>
            <a:r>
              <a:rPr lang="en-US" i="1" dirty="0" err="1"/>
              <a:t>th</a:t>
            </a:r>
            <a:r>
              <a:rPr lang="en-US" dirty="0"/>
              <a:t> is a predefined threshold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z="3600" b="1"/>
              <a:t>Priority Queues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898525" y="1828800"/>
            <a:ext cx="8016875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/>
              <a:t>Typical example:</a:t>
            </a:r>
          </a:p>
          <a:p>
            <a:pPr>
              <a:buFontTx/>
              <a:buChar char="•"/>
            </a:pPr>
            <a:endParaRPr lang="en-US"/>
          </a:p>
          <a:p>
            <a:pPr>
              <a:buFontTx/>
              <a:buChar char="•"/>
            </a:pPr>
            <a:endParaRPr lang="en-US"/>
          </a:p>
          <a:p>
            <a:pPr>
              <a:buFontTx/>
              <a:buChar char="•"/>
            </a:pPr>
            <a:endParaRPr lang="en-US"/>
          </a:p>
          <a:p>
            <a:pPr>
              <a:buFontTx/>
              <a:buChar char="•"/>
            </a:pPr>
            <a:r>
              <a:rPr lang="en-US"/>
              <a:t>These priorities may override the FIFO policy of the queues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974725" y="4038600"/>
            <a:ext cx="678815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/>
              <a:t>Operations supported in a priority queue</a:t>
            </a:r>
            <a:r>
              <a:rPr lang="en-US"/>
              <a:t>:</a:t>
            </a:r>
          </a:p>
          <a:p>
            <a:endParaRPr lang="en-US"/>
          </a:p>
          <a:p>
            <a:pPr>
              <a:buFontTx/>
              <a:buChar char="•"/>
            </a:pPr>
            <a:r>
              <a:rPr lang="en-US"/>
              <a:t>Insert a new element</a:t>
            </a:r>
          </a:p>
          <a:p>
            <a:pPr>
              <a:buFontTx/>
              <a:buChar char="•"/>
            </a:pPr>
            <a:r>
              <a:rPr lang="en-US"/>
              <a:t>Extract/Delete of the element with the lowest priority</a:t>
            </a: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1355725" y="2225675"/>
            <a:ext cx="64166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printing in a Unix/Linux environment. Printing jobs have different </a:t>
            </a:r>
            <a:r>
              <a:rPr lang="en-US" i="1"/>
              <a:t>priorities</a:t>
            </a:r>
            <a:r>
              <a:rPr lang="en-US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 autoUpdateAnimBg="0"/>
      <p:bldP spid="5125" grpId="0" autoUpdateAnimBg="0"/>
      <p:bldP spid="5126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/>
              <a:t>Implementing Priority Queues: HEAPS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1219200" y="3657600"/>
            <a:ext cx="73152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A heap is a binary tree T such that:</a:t>
            </a:r>
          </a:p>
          <a:p>
            <a:pPr lvl="1">
              <a:buFontTx/>
              <a:buChar char="•"/>
            </a:pPr>
            <a:r>
              <a:rPr lang="en-US"/>
              <a:t> The key at each node is less or equal than the key of its children</a:t>
            </a:r>
          </a:p>
          <a:p>
            <a:pPr lvl="1">
              <a:buFontTx/>
              <a:buChar char="•"/>
            </a:pPr>
            <a:r>
              <a:rPr lang="en-US"/>
              <a:t>T is complete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1066800" y="2286000"/>
            <a:ext cx="7620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We assume that each node has a key, K,  and other information, I. K is the </a:t>
            </a:r>
            <a:r>
              <a:rPr lang="en-US" i="1"/>
              <a:t>priority</a:t>
            </a:r>
            <a:r>
              <a:rPr lang="en-US"/>
              <a:t> of 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sz="3600" b="1"/>
              <a:t>(Non) Examples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1752600" y="2133600"/>
            <a:ext cx="346075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5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1219200" y="2819400"/>
            <a:ext cx="346075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8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2362200" y="2971800"/>
            <a:ext cx="498475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10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685800" y="3657600"/>
            <a:ext cx="498475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16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1447800" y="3733800"/>
            <a:ext cx="498475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12</a:t>
            </a:r>
          </a:p>
        </p:txBody>
      </p:sp>
      <p:sp>
        <p:nvSpPr>
          <p:cNvPr id="7176" name="Line 8"/>
          <p:cNvSpPr>
            <a:spLocks noChangeShapeType="1"/>
          </p:cNvSpPr>
          <p:nvPr/>
        </p:nvSpPr>
        <p:spPr bwMode="auto">
          <a:xfrm flipH="1">
            <a:off x="1371600" y="2590800"/>
            <a:ext cx="381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7" name="Line 9"/>
          <p:cNvSpPr>
            <a:spLocks noChangeShapeType="1"/>
          </p:cNvSpPr>
          <p:nvPr/>
        </p:nvSpPr>
        <p:spPr bwMode="auto">
          <a:xfrm flipH="1">
            <a:off x="990600" y="32766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8" name="Line 10"/>
          <p:cNvSpPr>
            <a:spLocks noChangeShapeType="1"/>
          </p:cNvSpPr>
          <p:nvPr/>
        </p:nvSpPr>
        <p:spPr bwMode="auto">
          <a:xfrm>
            <a:off x="1524000" y="3276600"/>
            <a:ext cx="152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9" name="Line 11"/>
          <p:cNvSpPr>
            <a:spLocks noChangeShapeType="1"/>
          </p:cNvSpPr>
          <p:nvPr/>
        </p:nvSpPr>
        <p:spPr bwMode="auto">
          <a:xfrm>
            <a:off x="2057400" y="25908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4572000" y="2133600"/>
            <a:ext cx="346075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5</a:t>
            </a:r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4038600" y="2819400"/>
            <a:ext cx="346075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8</a:t>
            </a:r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5181600" y="2971800"/>
            <a:ext cx="346075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9</a:t>
            </a:r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3505200" y="3657600"/>
            <a:ext cx="498475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16</a:t>
            </a:r>
          </a:p>
        </p:txBody>
      </p:sp>
      <p:sp>
        <p:nvSpPr>
          <p:cNvPr id="7184" name="Text Box 16"/>
          <p:cNvSpPr txBox="1">
            <a:spLocks noChangeArrowheads="1"/>
          </p:cNvSpPr>
          <p:nvPr/>
        </p:nvSpPr>
        <p:spPr bwMode="auto">
          <a:xfrm>
            <a:off x="4267200" y="3733800"/>
            <a:ext cx="498475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12</a:t>
            </a:r>
          </a:p>
        </p:txBody>
      </p:sp>
      <p:sp>
        <p:nvSpPr>
          <p:cNvPr id="7185" name="Text Box 17"/>
          <p:cNvSpPr txBox="1">
            <a:spLocks noChangeArrowheads="1"/>
          </p:cNvSpPr>
          <p:nvPr/>
        </p:nvSpPr>
        <p:spPr bwMode="auto">
          <a:xfrm>
            <a:off x="5334000" y="3657600"/>
            <a:ext cx="498475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10</a:t>
            </a:r>
          </a:p>
        </p:txBody>
      </p:sp>
      <p:sp>
        <p:nvSpPr>
          <p:cNvPr id="7186" name="Line 18"/>
          <p:cNvSpPr>
            <a:spLocks noChangeShapeType="1"/>
          </p:cNvSpPr>
          <p:nvPr/>
        </p:nvSpPr>
        <p:spPr bwMode="auto">
          <a:xfrm flipH="1">
            <a:off x="4191000" y="2590800"/>
            <a:ext cx="381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7" name="Line 19"/>
          <p:cNvSpPr>
            <a:spLocks noChangeShapeType="1"/>
          </p:cNvSpPr>
          <p:nvPr/>
        </p:nvSpPr>
        <p:spPr bwMode="auto">
          <a:xfrm flipH="1">
            <a:off x="3810000" y="32766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8" name="Line 20"/>
          <p:cNvSpPr>
            <a:spLocks noChangeShapeType="1"/>
          </p:cNvSpPr>
          <p:nvPr/>
        </p:nvSpPr>
        <p:spPr bwMode="auto">
          <a:xfrm>
            <a:off x="4343400" y="3276600"/>
            <a:ext cx="152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9" name="Line 21"/>
          <p:cNvSpPr>
            <a:spLocks noChangeShapeType="1"/>
          </p:cNvSpPr>
          <p:nvPr/>
        </p:nvSpPr>
        <p:spPr bwMode="auto">
          <a:xfrm>
            <a:off x="4876800" y="25908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0" name="Line 22"/>
          <p:cNvSpPr>
            <a:spLocks noChangeShapeType="1"/>
          </p:cNvSpPr>
          <p:nvPr/>
        </p:nvSpPr>
        <p:spPr bwMode="auto">
          <a:xfrm>
            <a:off x="5486400" y="342900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1" name="Text Box 23"/>
          <p:cNvSpPr txBox="1">
            <a:spLocks noChangeArrowheads="1"/>
          </p:cNvSpPr>
          <p:nvPr/>
        </p:nvSpPr>
        <p:spPr bwMode="auto">
          <a:xfrm>
            <a:off x="7239000" y="2209800"/>
            <a:ext cx="346075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5</a:t>
            </a:r>
          </a:p>
        </p:txBody>
      </p:sp>
      <p:sp>
        <p:nvSpPr>
          <p:cNvPr id="7192" name="Text Box 24"/>
          <p:cNvSpPr txBox="1">
            <a:spLocks noChangeArrowheads="1"/>
          </p:cNvSpPr>
          <p:nvPr/>
        </p:nvSpPr>
        <p:spPr bwMode="auto">
          <a:xfrm>
            <a:off x="6705600" y="2895600"/>
            <a:ext cx="346075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8</a:t>
            </a:r>
          </a:p>
        </p:txBody>
      </p:sp>
      <p:sp>
        <p:nvSpPr>
          <p:cNvPr id="7193" name="Text Box 25"/>
          <p:cNvSpPr txBox="1">
            <a:spLocks noChangeArrowheads="1"/>
          </p:cNvSpPr>
          <p:nvPr/>
        </p:nvSpPr>
        <p:spPr bwMode="auto">
          <a:xfrm>
            <a:off x="7848600" y="3048000"/>
            <a:ext cx="346075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9</a:t>
            </a:r>
          </a:p>
        </p:txBody>
      </p:sp>
      <p:sp>
        <p:nvSpPr>
          <p:cNvPr id="7194" name="Text Box 26"/>
          <p:cNvSpPr txBox="1">
            <a:spLocks noChangeArrowheads="1"/>
          </p:cNvSpPr>
          <p:nvPr/>
        </p:nvSpPr>
        <p:spPr bwMode="auto">
          <a:xfrm>
            <a:off x="6172200" y="3733800"/>
            <a:ext cx="498475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16</a:t>
            </a:r>
          </a:p>
        </p:txBody>
      </p:sp>
      <p:sp>
        <p:nvSpPr>
          <p:cNvPr id="7195" name="Text Box 27"/>
          <p:cNvSpPr txBox="1">
            <a:spLocks noChangeArrowheads="1"/>
          </p:cNvSpPr>
          <p:nvPr/>
        </p:nvSpPr>
        <p:spPr bwMode="auto">
          <a:xfrm>
            <a:off x="6934200" y="3810000"/>
            <a:ext cx="498475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12</a:t>
            </a:r>
          </a:p>
        </p:txBody>
      </p:sp>
      <p:sp>
        <p:nvSpPr>
          <p:cNvPr id="7196" name="Text Box 28"/>
          <p:cNvSpPr txBox="1">
            <a:spLocks noChangeArrowheads="1"/>
          </p:cNvSpPr>
          <p:nvPr/>
        </p:nvSpPr>
        <p:spPr bwMode="auto">
          <a:xfrm>
            <a:off x="7543800" y="3733800"/>
            <a:ext cx="498475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10</a:t>
            </a:r>
          </a:p>
        </p:txBody>
      </p:sp>
      <p:sp>
        <p:nvSpPr>
          <p:cNvPr id="7197" name="Line 29"/>
          <p:cNvSpPr>
            <a:spLocks noChangeShapeType="1"/>
          </p:cNvSpPr>
          <p:nvPr/>
        </p:nvSpPr>
        <p:spPr bwMode="auto">
          <a:xfrm flipH="1">
            <a:off x="6858000" y="2667000"/>
            <a:ext cx="381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8" name="Line 30"/>
          <p:cNvSpPr>
            <a:spLocks noChangeShapeType="1"/>
          </p:cNvSpPr>
          <p:nvPr/>
        </p:nvSpPr>
        <p:spPr bwMode="auto">
          <a:xfrm flipH="1">
            <a:off x="6477000" y="33528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9" name="Line 31"/>
          <p:cNvSpPr>
            <a:spLocks noChangeShapeType="1"/>
          </p:cNvSpPr>
          <p:nvPr/>
        </p:nvSpPr>
        <p:spPr bwMode="auto">
          <a:xfrm>
            <a:off x="7010400" y="3352800"/>
            <a:ext cx="152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00" name="Line 32"/>
          <p:cNvSpPr>
            <a:spLocks noChangeShapeType="1"/>
          </p:cNvSpPr>
          <p:nvPr/>
        </p:nvSpPr>
        <p:spPr bwMode="auto">
          <a:xfrm>
            <a:off x="7543800" y="26670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01" name="Line 33"/>
          <p:cNvSpPr>
            <a:spLocks noChangeShapeType="1"/>
          </p:cNvSpPr>
          <p:nvPr/>
        </p:nvSpPr>
        <p:spPr bwMode="auto">
          <a:xfrm flipH="1">
            <a:off x="7772400" y="35052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02" name="Text Box 34"/>
          <p:cNvSpPr txBox="1">
            <a:spLocks noChangeArrowheads="1"/>
          </p:cNvSpPr>
          <p:nvPr/>
        </p:nvSpPr>
        <p:spPr bwMode="auto">
          <a:xfrm>
            <a:off x="2133600" y="3733800"/>
            <a:ext cx="346075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9</a:t>
            </a:r>
          </a:p>
        </p:txBody>
      </p:sp>
      <p:sp>
        <p:nvSpPr>
          <p:cNvPr id="7203" name="Text Box 35"/>
          <p:cNvSpPr txBox="1">
            <a:spLocks noChangeArrowheads="1"/>
          </p:cNvSpPr>
          <p:nvPr/>
        </p:nvSpPr>
        <p:spPr bwMode="auto">
          <a:xfrm>
            <a:off x="2743200" y="3733800"/>
            <a:ext cx="498475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56</a:t>
            </a:r>
          </a:p>
        </p:txBody>
      </p:sp>
      <p:sp>
        <p:nvSpPr>
          <p:cNvPr id="7204" name="Line 36"/>
          <p:cNvSpPr>
            <a:spLocks noChangeShapeType="1"/>
          </p:cNvSpPr>
          <p:nvPr/>
        </p:nvSpPr>
        <p:spPr bwMode="auto">
          <a:xfrm flipH="1">
            <a:off x="2362200" y="35052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05" name="Line 37"/>
          <p:cNvSpPr>
            <a:spLocks noChangeShapeType="1"/>
          </p:cNvSpPr>
          <p:nvPr/>
        </p:nvSpPr>
        <p:spPr bwMode="auto">
          <a:xfrm>
            <a:off x="2743200" y="35052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206" name="Group 38"/>
          <p:cNvGrpSpPr>
            <a:grpSpLocks/>
          </p:cNvGrpSpPr>
          <p:nvPr/>
        </p:nvGrpSpPr>
        <p:grpSpPr bwMode="auto">
          <a:xfrm>
            <a:off x="609600" y="1600200"/>
            <a:ext cx="2438400" cy="3927475"/>
            <a:chOff x="384" y="1152"/>
            <a:chExt cx="1536" cy="2474"/>
          </a:xfrm>
        </p:grpSpPr>
        <p:grpSp>
          <p:nvGrpSpPr>
            <p:cNvPr id="7207" name="Group 39"/>
            <p:cNvGrpSpPr>
              <a:grpSpLocks/>
            </p:cNvGrpSpPr>
            <p:nvPr/>
          </p:nvGrpSpPr>
          <p:grpSpPr bwMode="auto">
            <a:xfrm>
              <a:off x="384" y="1152"/>
              <a:ext cx="1536" cy="2064"/>
              <a:chOff x="384" y="1152"/>
              <a:chExt cx="1536" cy="2064"/>
            </a:xfrm>
          </p:grpSpPr>
          <p:sp>
            <p:nvSpPr>
              <p:cNvPr id="7208" name="Line 40"/>
              <p:cNvSpPr>
                <a:spLocks noChangeShapeType="1"/>
              </p:cNvSpPr>
              <p:nvPr/>
            </p:nvSpPr>
            <p:spPr bwMode="auto">
              <a:xfrm>
                <a:off x="624" y="1152"/>
                <a:ext cx="1296" cy="206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09" name="Line 41"/>
              <p:cNvSpPr>
                <a:spLocks noChangeShapeType="1"/>
              </p:cNvSpPr>
              <p:nvPr/>
            </p:nvSpPr>
            <p:spPr bwMode="auto">
              <a:xfrm flipV="1">
                <a:off x="384" y="1200"/>
                <a:ext cx="1536" cy="196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210" name="Text Box 42"/>
            <p:cNvSpPr txBox="1">
              <a:spLocks noChangeArrowheads="1"/>
            </p:cNvSpPr>
            <p:nvPr/>
          </p:nvSpPr>
          <p:spPr bwMode="auto">
            <a:xfrm>
              <a:off x="710" y="3338"/>
              <a:ext cx="67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10 &gt; 9!</a:t>
              </a:r>
            </a:p>
          </p:txBody>
        </p:sp>
      </p:grpSp>
      <p:grpSp>
        <p:nvGrpSpPr>
          <p:cNvPr id="7211" name="Group 43"/>
          <p:cNvGrpSpPr>
            <a:grpSpLocks/>
          </p:cNvGrpSpPr>
          <p:nvPr/>
        </p:nvGrpSpPr>
        <p:grpSpPr bwMode="auto">
          <a:xfrm>
            <a:off x="3581400" y="1828800"/>
            <a:ext cx="2813050" cy="3698875"/>
            <a:chOff x="2256" y="1296"/>
            <a:chExt cx="1772" cy="2330"/>
          </a:xfrm>
        </p:grpSpPr>
        <p:grpSp>
          <p:nvGrpSpPr>
            <p:cNvPr id="7212" name="Group 44"/>
            <p:cNvGrpSpPr>
              <a:grpSpLocks/>
            </p:cNvGrpSpPr>
            <p:nvPr/>
          </p:nvGrpSpPr>
          <p:grpSpPr bwMode="auto">
            <a:xfrm>
              <a:off x="2256" y="1296"/>
              <a:ext cx="1536" cy="2064"/>
              <a:chOff x="384" y="1152"/>
              <a:chExt cx="1536" cy="2064"/>
            </a:xfrm>
          </p:grpSpPr>
          <p:sp>
            <p:nvSpPr>
              <p:cNvPr id="7213" name="Line 45"/>
              <p:cNvSpPr>
                <a:spLocks noChangeShapeType="1"/>
              </p:cNvSpPr>
              <p:nvPr/>
            </p:nvSpPr>
            <p:spPr bwMode="auto">
              <a:xfrm>
                <a:off x="624" y="1152"/>
                <a:ext cx="1296" cy="206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14" name="Line 46"/>
              <p:cNvSpPr>
                <a:spLocks noChangeShapeType="1"/>
              </p:cNvSpPr>
              <p:nvPr/>
            </p:nvSpPr>
            <p:spPr bwMode="auto">
              <a:xfrm flipV="1">
                <a:off x="384" y="1200"/>
                <a:ext cx="1536" cy="196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215" name="Text Box 47"/>
            <p:cNvSpPr txBox="1">
              <a:spLocks noChangeArrowheads="1"/>
            </p:cNvSpPr>
            <p:nvPr/>
          </p:nvSpPr>
          <p:spPr bwMode="auto">
            <a:xfrm>
              <a:off x="2342" y="3338"/>
              <a:ext cx="168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Tree is not complete</a:t>
              </a:r>
            </a:p>
          </p:txBody>
        </p:sp>
      </p:grpSp>
      <p:sp>
        <p:nvSpPr>
          <p:cNvPr id="7216" name="Rectangle 48"/>
          <p:cNvSpPr>
            <a:spLocks noChangeArrowheads="1"/>
          </p:cNvSpPr>
          <p:nvPr/>
        </p:nvSpPr>
        <p:spPr bwMode="auto">
          <a:xfrm>
            <a:off x="762000" y="5867400"/>
            <a:ext cx="8151813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Complexity of insert, remove is O(log</a:t>
            </a:r>
            <a:r>
              <a:rPr lang="en-US" sz="2800" baseline="-25000"/>
              <a:t>2</a:t>
            </a:r>
            <a:r>
              <a:rPr lang="en-US"/>
              <a:t> n). Top element: constant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16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z="3600" b="1"/>
              <a:t>Sequential Retrieval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457200" y="1447800"/>
            <a:ext cx="8169275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dirty="0"/>
              <a:t>The case base is organized as a </a:t>
            </a:r>
            <a:r>
              <a:rPr lang="en-US" dirty="0" err="1"/>
              <a:t>a</a:t>
            </a:r>
            <a:r>
              <a:rPr lang="en-US" dirty="0"/>
              <a:t> sequence of cases with no order among themselves (i.e., no indexing)</a:t>
            </a:r>
          </a:p>
          <a:p>
            <a:pPr>
              <a:buFontTx/>
              <a:buChar char="•"/>
            </a:pPr>
            <a:endParaRPr lang="en-US" dirty="0"/>
          </a:p>
          <a:p>
            <a:pPr>
              <a:buFontTx/>
              <a:buChar char="•"/>
            </a:pPr>
            <a:r>
              <a:rPr lang="en-US" dirty="0"/>
              <a:t>Retrieving the most similar or one that passes the threshold condition is </a:t>
            </a:r>
            <a:r>
              <a:rPr lang="en-US" dirty="0" smtClean="0"/>
              <a:t>straightforward</a:t>
            </a:r>
          </a:p>
          <a:p>
            <a:pPr>
              <a:buFontTx/>
              <a:buChar char="•"/>
            </a:pPr>
            <a:endParaRPr lang="en-US" dirty="0" smtClean="0"/>
          </a:p>
          <a:p>
            <a:pPr>
              <a:buFontTx/>
              <a:buChar char="•"/>
            </a:pPr>
            <a:r>
              <a:rPr lang="en-US" dirty="0" smtClean="0"/>
              <a:t> Let us discuss the straightforward procedure</a:t>
            </a:r>
          </a:p>
          <a:p>
            <a:pPr lvl="1">
              <a:buFontTx/>
              <a:buChar char="•"/>
            </a:pPr>
            <a:r>
              <a:rPr lang="en-US" dirty="0"/>
              <a:t> </a:t>
            </a:r>
            <a:r>
              <a:rPr lang="en-US" dirty="0" smtClean="0"/>
              <a:t>What is the complexity of this procedure?</a:t>
            </a:r>
          </a:p>
          <a:p>
            <a:pPr lvl="1">
              <a:buFontTx/>
              <a:buChar char="•"/>
            </a:pPr>
            <a:r>
              <a:rPr lang="en-US" dirty="0"/>
              <a:t> </a:t>
            </a:r>
            <a:r>
              <a:rPr lang="en-US" dirty="0" smtClean="0"/>
              <a:t>How about if we want to retrieve the k most similar cases?</a:t>
            </a:r>
            <a:endParaRPr lang="en-US" dirty="0"/>
          </a:p>
          <a:p>
            <a:pPr>
              <a:buFontTx/>
              <a:buChar char="•"/>
            </a:pPr>
            <a:endParaRPr lang="en-US" dirty="0"/>
          </a:p>
          <a:p>
            <a:pPr>
              <a:buFontTx/>
              <a:buChar char="•"/>
            </a:pPr>
            <a:endParaRPr lang="en-US" dirty="0"/>
          </a:p>
          <a:p>
            <a:pPr>
              <a:buFont typeface="Wingdings" pitchFamily="2" charset="2"/>
              <a:buChar char="v"/>
            </a:pPr>
            <a:r>
              <a:rPr lang="en-US" dirty="0"/>
              <a:t>How to implement an efficient procedure to retrieve the </a:t>
            </a:r>
            <a:r>
              <a:rPr lang="en-US" i="1" dirty="0" smtClean="0"/>
              <a:t>k-</a:t>
            </a:r>
            <a:r>
              <a:rPr lang="en-US" dirty="0" smtClean="0"/>
              <a:t>most </a:t>
            </a:r>
            <a:r>
              <a:rPr lang="en-US" dirty="0"/>
              <a:t>similar cases: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1584325" y="6172200"/>
            <a:ext cx="74072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/>
              <a:t>Use heaps!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z="3600" b="1"/>
              <a:t>Sequential Retrieval (II)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457200" y="1447800"/>
            <a:ext cx="81692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How to implement an efficient procedure to retrieve the </a:t>
            </a:r>
            <a:r>
              <a:rPr lang="en-US" i="1"/>
              <a:t>m</a:t>
            </a:r>
            <a:r>
              <a:rPr lang="en-US"/>
              <a:t> most similar cases to a problem </a:t>
            </a:r>
            <a:r>
              <a:rPr lang="en-US" i="1"/>
              <a:t>P</a:t>
            </a:r>
            <a:r>
              <a:rPr lang="en-US"/>
              <a:t>: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1066800" y="2743200"/>
            <a:ext cx="7620000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/>
              <a:t>Keep all candidate cases in a heap, </a:t>
            </a:r>
            <a:r>
              <a:rPr lang="en-US" i="1" dirty="0"/>
              <a:t>H</a:t>
            </a:r>
          </a:p>
          <a:p>
            <a:pPr>
              <a:buFont typeface="Wingdings" pitchFamily="2" charset="2"/>
              <a:buChar char="Ø"/>
            </a:pPr>
            <a:endParaRPr lang="en-US" i="1" dirty="0"/>
          </a:p>
          <a:p>
            <a:pPr>
              <a:buFont typeface="Wingdings" pitchFamily="2" charset="2"/>
              <a:buChar char="Ø"/>
            </a:pPr>
            <a:r>
              <a:rPr lang="en-US" dirty="0"/>
              <a:t>Initially fill </a:t>
            </a:r>
            <a:r>
              <a:rPr lang="en-US" i="1" dirty="0"/>
              <a:t>H</a:t>
            </a:r>
            <a:r>
              <a:rPr lang="en-US" dirty="0"/>
              <a:t> with the first </a:t>
            </a:r>
            <a:r>
              <a:rPr lang="en-US" i="1" dirty="0" smtClean="0"/>
              <a:t>k</a:t>
            </a:r>
            <a:r>
              <a:rPr lang="en-US" dirty="0" smtClean="0"/>
              <a:t> </a:t>
            </a:r>
            <a:r>
              <a:rPr lang="en-US" dirty="0"/>
              <a:t>cases. Each with a priority: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                         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When looking at a case </a:t>
            </a:r>
            <a:r>
              <a:rPr lang="en-US" i="1" dirty="0"/>
              <a:t>C</a:t>
            </a:r>
            <a:r>
              <a:rPr lang="en-US" dirty="0"/>
              <a:t> in the case base, compared it against the one on the top, </a:t>
            </a:r>
            <a:r>
              <a:rPr lang="en-US" i="1" dirty="0"/>
              <a:t>T</a:t>
            </a:r>
            <a:r>
              <a:rPr lang="en-US" dirty="0"/>
              <a:t>,  of the heap </a:t>
            </a:r>
            <a:r>
              <a:rPr lang="en-US" i="1" dirty="0"/>
              <a:t>H</a:t>
            </a:r>
          </a:p>
          <a:p>
            <a:pPr>
              <a:buFont typeface="Wingdings" pitchFamily="2" charset="2"/>
              <a:buChar char="Ø"/>
            </a:pPr>
            <a:endParaRPr lang="en-US" i="1" dirty="0"/>
          </a:p>
          <a:p>
            <a:pPr>
              <a:buFont typeface="Wingdings" pitchFamily="2" charset="2"/>
              <a:buChar char="Ø"/>
            </a:pPr>
            <a:r>
              <a:rPr lang="en-US" dirty="0"/>
              <a:t>If                                     then remove </a:t>
            </a:r>
            <a:r>
              <a:rPr lang="en-US" i="1" dirty="0"/>
              <a:t>T</a:t>
            </a:r>
            <a:r>
              <a:rPr lang="en-US" dirty="0"/>
              <a:t> from </a:t>
            </a:r>
            <a:r>
              <a:rPr lang="en-US" i="1" dirty="0"/>
              <a:t>H</a:t>
            </a:r>
            <a:r>
              <a:rPr lang="en-US" dirty="0"/>
              <a:t> and add </a:t>
            </a:r>
            <a:r>
              <a:rPr lang="en-US" i="1" dirty="0"/>
              <a:t>C </a:t>
            </a:r>
            <a:r>
              <a:rPr lang="en-US" dirty="0"/>
              <a:t>with a priority </a:t>
            </a:r>
            <a:r>
              <a:rPr lang="en-US" dirty="0" err="1"/>
              <a:t>sim</a:t>
            </a:r>
            <a:r>
              <a:rPr lang="en-US" dirty="0"/>
              <a:t>(C,P)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1320800" y="3810000"/>
            <a:ext cx="218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/>
              <a:t>  sim(&lt;case&gt;, </a:t>
            </a:r>
            <a:r>
              <a:rPr lang="en-US" i="1"/>
              <a:t>P</a:t>
            </a:r>
            <a:r>
              <a:rPr lang="en-US"/>
              <a:t>)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1668463" y="5257800"/>
            <a:ext cx="26749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sim(C,P) &gt; sim(T,P)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1" grpId="0"/>
      <p:bldP spid="922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152400"/>
            <a:ext cx="7772400" cy="1143000"/>
          </a:xfrm>
        </p:spPr>
        <p:txBody>
          <a:bodyPr/>
          <a:lstStyle/>
          <a:p>
            <a:r>
              <a:rPr lang="en-US" sz="3600" b="1"/>
              <a:t>Properties of Sequential Retrieval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457200" y="838200"/>
            <a:ext cx="8169275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dirty="0"/>
              <a:t>Complexity of retrieval </a:t>
            </a:r>
            <a:r>
              <a:rPr lang="en-US" dirty="0" smtClean="0"/>
              <a:t>of straightforward k most </a:t>
            </a:r>
            <a:r>
              <a:rPr lang="en-US" dirty="0"/>
              <a:t>similar </a:t>
            </a:r>
            <a:r>
              <a:rPr lang="en-US" dirty="0" smtClean="0"/>
              <a:t>= </a:t>
            </a:r>
            <a:r>
              <a:rPr lang="en-US" dirty="0"/>
              <a:t>O(&lt;number of cases</a:t>
            </a:r>
            <a:r>
              <a:rPr lang="en-US" dirty="0" smtClean="0"/>
              <a:t>&gt;</a:t>
            </a:r>
            <a:r>
              <a:rPr lang="en-US" dirty="0" smtClean="0">
                <a:cs typeface="Times New Roman" pitchFamily="18" charset="0"/>
                <a:sym typeface="Symbol"/>
              </a:rPr>
              <a:t>  k</a:t>
            </a:r>
            <a:r>
              <a:rPr lang="en-US" dirty="0" smtClean="0"/>
              <a:t>  )</a:t>
            </a:r>
            <a:endParaRPr lang="en-US" dirty="0"/>
          </a:p>
          <a:p>
            <a:pPr>
              <a:buFontTx/>
              <a:buChar char="•"/>
            </a:pPr>
            <a:endParaRPr lang="en-US" dirty="0"/>
          </a:p>
          <a:p>
            <a:pPr>
              <a:buFont typeface="Wingdings" pitchFamily="2" charset="2"/>
              <a:buChar char="v"/>
            </a:pPr>
            <a:r>
              <a:rPr lang="en-US" dirty="0"/>
              <a:t>Complexity of retrieval of </a:t>
            </a:r>
            <a:r>
              <a:rPr lang="en-US" dirty="0" smtClean="0"/>
              <a:t>k </a:t>
            </a:r>
            <a:r>
              <a:rPr lang="en-US" dirty="0"/>
              <a:t>most similar with heaps: 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3124200" y="2438400"/>
            <a:ext cx="438453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O(&lt;number of cases&gt; </a:t>
            </a:r>
            <a:r>
              <a:rPr lang="en-US" dirty="0" smtClean="0">
                <a:cs typeface="Times New Roman" pitchFamily="18" charset="0"/>
                <a:sym typeface="Symbol"/>
              </a:rPr>
              <a:t></a:t>
            </a:r>
            <a:r>
              <a:rPr lang="en-US" dirty="0" smtClean="0"/>
              <a:t> </a:t>
            </a:r>
            <a:r>
              <a:rPr lang="en-US" dirty="0"/>
              <a:t>log</a:t>
            </a:r>
            <a:r>
              <a:rPr lang="en-US" sz="2800" baseline="-25000" dirty="0"/>
              <a:t>2</a:t>
            </a:r>
            <a:r>
              <a:rPr lang="en-US" dirty="0"/>
              <a:t> </a:t>
            </a:r>
            <a:r>
              <a:rPr lang="en-US" dirty="0" smtClean="0"/>
              <a:t>(k))</a:t>
            </a:r>
            <a:endParaRPr lang="en-US" dirty="0"/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593725" y="3241675"/>
            <a:ext cx="1911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/>
              <a:t>Drawbacks:</a:t>
            </a: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1736725" y="3851275"/>
            <a:ext cx="717867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/>
              <a:t>If </a:t>
            </a:r>
            <a:r>
              <a:rPr lang="en-US" dirty="0" smtClean="0"/>
              <a:t>&lt;</a:t>
            </a:r>
            <a:r>
              <a:rPr lang="en-US" dirty="0"/>
              <a:t>number of cases&gt; is too large, retrieval time may take too long (despite the low complexity) 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Retrieval time is independent from the problem</a:t>
            </a: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457200" y="5060950"/>
            <a:ext cx="19780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/>
              <a:t>Advantages:</a:t>
            </a:r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1600200" y="5670550"/>
            <a:ext cx="71786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b="1"/>
              <a:t>Independent of the similarity</a:t>
            </a:r>
            <a:r>
              <a:rPr lang="en-US"/>
              <a:t> </a:t>
            </a:r>
          </a:p>
          <a:p>
            <a:pPr>
              <a:buFont typeface="Wingdings" pitchFamily="2" charset="2"/>
              <a:buChar char="Ø"/>
            </a:pPr>
            <a:r>
              <a:rPr lang="en-US"/>
              <a:t>Simple; doesn’t require complex indexing code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 autoUpdateAnimBg="0"/>
      <p:bldP spid="10246" grpId="0" autoUpdateAnimBg="0"/>
      <p:bldP spid="10247" grpId="0" autoUpdateAnimBg="0"/>
      <p:bldP spid="10248" grpId="0" autoUpdateAnimBg="0"/>
      <p:bldP spid="10249" grpId="0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375</TotalTime>
  <Words>927</Words>
  <Application>Microsoft Office PowerPoint</Application>
  <PresentationFormat>On-screen Show (4:3)</PresentationFormat>
  <Paragraphs>155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Default Design</vt:lpstr>
      <vt:lpstr>Efficient Case Retrieval</vt:lpstr>
      <vt:lpstr>Themes</vt:lpstr>
      <vt:lpstr>Problem Description</vt:lpstr>
      <vt:lpstr>Priority Queues</vt:lpstr>
      <vt:lpstr>Implementing Priority Queues: HEAPS</vt:lpstr>
      <vt:lpstr>(Non) Examples</vt:lpstr>
      <vt:lpstr>Sequential Retrieval</vt:lpstr>
      <vt:lpstr>Sequential Retrieval (II)</vt:lpstr>
      <vt:lpstr>Properties of Sequential Retrieval</vt:lpstr>
      <vt:lpstr>Two-Step Retrieval</vt:lpstr>
      <vt:lpstr>Possible Definitions of SIM</vt:lpstr>
      <vt:lpstr>Example of a “Good” SIM</vt:lpstr>
      <vt:lpstr>Two-Step Retrieval With Databases</vt:lpstr>
      <vt:lpstr>Properties of Two-Step Retrieval</vt:lpstr>
      <vt:lpstr>Homework</vt:lpstr>
    </vt:vector>
  </TitlesOfParts>
  <Company>Lehigh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Similarity in CBR (Cont’d)</dc:title>
  <dc:creator>Valued Gateway Client</dc:creator>
  <cp:lastModifiedBy>hector</cp:lastModifiedBy>
  <cp:revision>177</cp:revision>
  <dcterms:created xsi:type="dcterms:W3CDTF">2002-02-28T16:17:29Z</dcterms:created>
  <dcterms:modified xsi:type="dcterms:W3CDTF">2012-09-27T22:35:47Z</dcterms:modified>
</cp:coreProperties>
</file>