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316" r:id="rId2"/>
    <p:sldId id="314" r:id="rId3"/>
    <p:sldId id="259" r:id="rId4"/>
    <p:sldId id="260" r:id="rId5"/>
    <p:sldId id="311" r:id="rId6"/>
    <p:sldId id="322" r:id="rId7"/>
    <p:sldId id="321" r:id="rId8"/>
    <p:sldId id="318" r:id="rId9"/>
    <p:sldId id="319" r:id="rId10"/>
    <p:sldId id="31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8" autoAdjust="0"/>
    <p:restoredTop sz="94590" autoAdjust="0"/>
  </p:normalViewPr>
  <p:slideViewPr>
    <p:cSldViewPr>
      <p:cViewPr>
        <p:scale>
          <a:sx n="67" d="100"/>
          <a:sy n="67" d="100"/>
        </p:scale>
        <p:origin x="-206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D680D1-87B7-43E5-98CF-3F971352C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02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8E3EF-7211-415B-9E72-2C7A9AA503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48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A4FC6-5DEF-46BE-8179-AFA2EC97A2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16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5E8CF-5780-40C5-8C16-3210F7E870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82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E6481-CF9D-4A6D-A2BD-9257F43C5A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7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52A52-6AAA-402C-BF7E-218F764B51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8F807-0C2D-4337-A133-AC234DE318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3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B8787-920A-439F-B42C-2044B70198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81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D95B6-5A05-4166-A7E3-4FB8BA205A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7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256FA-28DD-4882-B870-DFDA6D7A97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15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21FC3-0115-42CA-9CB6-D82A0F4491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4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D5441-B090-4ED7-8BF0-0C7731A41F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8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281760E-B0B8-4BCF-BB93-C09661E463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Forms of Retrieval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822325" y="1870075"/>
            <a:ext cx="386715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Sequential Retrieval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Two-Step Retrieval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Retrieval with Indexed Cases</a:t>
            </a:r>
          </a:p>
        </p:txBody>
      </p:sp>
      <p:sp>
        <p:nvSpPr>
          <p:cNvPr id="71685" name="AutoShape 5"/>
          <p:cNvSpPr>
            <a:spLocks noChangeArrowheads="1"/>
          </p:cNvSpPr>
          <p:nvPr/>
        </p:nvSpPr>
        <p:spPr bwMode="auto">
          <a:xfrm>
            <a:off x="4876800" y="3276600"/>
            <a:ext cx="838200" cy="685800"/>
          </a:xfrm>
          <a:prstGeom prst="leftArrow">
            <a:avLst>
              <a:gd name="adj1" fmla="val 50000"/>
              <a:gd name="adj2" fmla="val 305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Properties of </a:t>
            </a:r>
            <a:r>
              <a:rPr lang="en-US" sz="3600" b="1">
                <a:solidFill>
                  <a:schemeClr val="tx1"/>
                </a:solidFill>
              </a:rPr>
              <a:t>Retrieval with Indexed Cases</a:t>
            </a:r>
            <a:br>
              <a:rPr lang="en-US" sz="3600" b="1">
                <a:solidFill>
                  <a:schemeClr val="tx1"/>
                </a:solidFill>
              </a:rPr>
            </a:br>
            <a:endParaRPr lang="en-US" sz="3600" b="1">
              <a:solidFill>
                <a:schemeClr val="tx1"/>
              </a:solidFill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3600" b="1">
              <a:solidFill>
                <a:schemeClr val="tx2"/>
              </a:solidFill>
            </a:endParaRP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898525" y="1946275"/>
            <a:ext cx="786447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Advantage:</a:t>
            </a:r>
          </a:p>
          <a:p>
            <a:pPr>
              <a:buFontTx/>
              <a:buChar char="•"/>
            </a:pPr>
            <a:endParaRPr lang="en-US"/>
          </a:p>
          <a:p>
            <a:pPr lvl="1">
              <a:buFont typeface="Wingdings" pitchFamily="2" charset="2"/>
              <a:buNone/>
            </a:pPr>
            <a:endParaRPr lang="en-US"/>
          </a:p>
          <a:p>
            <a:pPr lvl="1">
              <a:buFont typeface="Wingdings" pitchFamily="2" charset="2"/>
              <a:buNone/>
            </a:pPr>
            <a:endParaRPr lang="en-US"/>
          </a:p>
          <a:p>
            <a:pPr lvl="1">
              <a:buFont typeface="Wingdings" pitchFamily="2" charset="2"/>
              <a:buNone/>
            </a:pPr>
            <a:endParaRPr lang="en-US"/>
          </a:p>
          <a:p>
            <a:pPr lvl="1">
              <a:buFont typeface="Wingdings" pitchFamily="2" charset="2"/>
              <a:buNone/>
            </a:pPr>
            <a:endParaRPr lang="en-US"/>
          </a:p>
          <a:p>
            <a:pPr>
              <a:buFontTx/>
              <a:buChar char="•"/>
            </a:pPr>
            <a:r>
              <a:rPr lang="en-US"/>
              <a:t>Disadvantages:</a:t>
            </a:r>
          </a:p>
          <a:p>
            <a:pPr>
              <a:buFontTx/>
              <a:buChar char="•"/>
            </a:pPr>
            <a:endParaRPr lang="en-US"/>
          </a:p>
          <a:p>
            <a:pPr lvl="1">
              <a:buFont typeface="Wingdings" pitchFamily="2" charset="2"/>
              <a:buChar char="Ø"/>
            </a:pPr>
            <a:endParaRPr lang="en-US"/>
          </a:p>
          <a:p>
            <a:pPr lvl="1">
              <a:buFont typeface="Wingdings" pitchFamily="2" charset="2"/>
              <a:buChar char="Ø"/>
            </a:pPr>
            <a:endParaRPr lang="en-US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600200" y="2438400"/>
            <a:ext cx="7239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/>
              <a:t>Efficient retrieval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Incremental: don’t need to rebuild index again every time a new case is entered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ym typeface="Symbol" pitchFamily="18" charset="2"/>
              </a:rPr>
              <a:t>-error does not occur</a:t>
            </a:r>
            <a:endParaRPr lang="en-US"/>
          </a:p>
          <a:p>
            <a:pPr>
              <a:buFont typeface="Wingdings" pitchFamily="2" charset="2"/>
              <a:buChar char="Ø"/>
            </a:pPr>
            <a:endParaRPr lang="en-US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736725" y="4918075"/>
            <a:ext cx="64420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/>
              <a:t>Cost of construction is high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Only work for </a:t>
            </a:r>
            <a:r>
              <a:rPr lang="en-US" b="1"/>
              <a:t>monotonic</a:t>
            </a:r>
            <a:r>
              <a:rPr lang="en-US"/>
              <a:t> similarity relations</a:t>
            </a:r>
          </a:p>
          <a:p>
            <a:pPr>
              <a:buFont typeface="Wingdings" pitchFamily="2" charset="2"/>
              <a:buChar char="Ø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/>
      <p:bldP spid="686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600" b="1">
                <a:solidFill>
                  <a:schemeClr val="tx1"/>
                </a:solidFill>
              </a:rPr>
              <a:t>Retrieval with Indexed Cases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sz="2800" b="1" dirty="0"/>
              <a:t>Sources:</a:t>
            </a:r>
          </a:p>
          <a:p>
            <a:pPr lvl="1" algn="l">
              <a:buFontTx/>
              <a:buChar char="–"/>
            </a:pPr>
            <a:r>
              <a:rPr lang="en-US" sz="2000" dirty="0" smtClean="0"/>
              <a:t>Textbook, Chapter 7</a:t>
            </a:r>
            <a:endParaRPr lang="en-US" sz="2000" dirty="0"/>
          </a:p>
          <a:p>
            <a:pPr lvl="1" algn="l">
              <a:buFontTx/>
              <a:buChar char="–"/>
            </a:pPr>
            <a:r>
              <a:rPr lang="en-US" sz="2000" dirty="0"/>
              <a:t>Davenport &amp; </a:t>
            </a:r>
            <a:r>
              <a:rPr lang="en-US" sz="2000" dirty="0" err="1"/>
              <a:t>Prusack’s</a:t>
            </a:r>
            <a:r>
              <a:rPr lang="en-US" sz="2000" dirty="0"/>
              <a:t> book on Advanced Data Structures</a:t>
            </a:r>
          </a:p>
          <a:p>
            <a:pPr lvl="1" algn="l">
              <a:buFontTx/>
              <a:buChar char="–"/>
            </a:pPr>
            <a:r>
              <a:rPr lang="en-US" sz="2000" dirty="0" err="1"/>
              <a:t>Samet’s</a:t>
            </a:r>
            <a:r>
              <a:rPr lang="en-US" sz="2000" dirty="0"/>
              <a:t> book on Data Structures</a:t>
            </a:r>
          </a:p>
          <a:p>
            <a:pPr>
              <a:buFontTx/>
              <a:buChar char="•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Range Search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066800" y="2209800"/>
            <a:ext cx="5105400" cy="3733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524000" y="2590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981200" y="2819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752600" y="3581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438400" y="4114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638800" y="4114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971800" y="3810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429000" y="4038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4114800" y="4495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4800600" y="5029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4038600" y="3429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2819400" y="2971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1600200" y="4572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3276600" y="4876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4267200" y="2971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2286000" y="4800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4953000" y="3581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5486400" y="4953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19" name="Group 27"/>
          <p:cNvGrpSpPr>
            <a:grpSpLocks/>
          </p:cNvGrpSpPr>
          <p:nvPr/>
        </p:nvGrpSpPr>
        <p:grpSpPr bwMode="auto">
          <a:xfrm>
            <a:off x="5105400" y="3429000"/>
            <a:ext cx="3748088" cy="1927225"/>
            <a:chOff x="3216" y="2160"/>
            <a:chExt cx="2361" cy="1214"/>
          </a:xfrm>
        </p:grpSpPr>
        <p:sp>
          <p:nvSpPr>
            <p:cNvPr id="8213" name="Text Box 21"/>
            <p:cNvSpPr txBox="1">
              <a:spLocks noChangeArrowheads="1"/>
            </p:cNvSpPr>
            <p:nvPr/>
          </p:nvSpPr>
          <p:spPr bwMode="auto">
            <a:xfrm>
              <a:off x="4032" y="2160"/>
              <a:ext cx="1545" cy="12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Red light on? </a:t>
              </a:r>
              <a:r>
                <a:rPr lang="en-US" i="1"/>
                <a:t>Yes</a:t>
              </a:r>
            </a:p>
            <a:p>
              <a:r>
                <a:rPr lang="en-US"/>
                <a:t>Beeping?  </a:t>
              </a:r>
              <a:r>
                <a:rPr lang="en-US" i="1"/>
                <a:t>Yes</a:t>
              </a:r>
            </a:p>
            <a:p>
              <a:r>
                <a:rPr lang="en-US"/>
                <a:t>…</a:t>
              </a:r>
            </a:p>
            <a:p>
              <a:endParaRPr lang="en-US"/>
            </a:p>
            <a:p>
              <a:r>
                <a:rPr lang="en-US"/>
                <a:t>Transistor burned!</a:t>
              </a:r>
            </a:p>
          </p:txBody>
        </p:sp>
        <p:sp>
          <p:nvSpPr>
            <p:cNvPr id="8214" name="Line 22"/>
            <p:cNvSpPr>
              <a:spLocks noChangeShapeType="1"/>
            </p:cNvSpPr>
            <p:nvPr/>
          </p:nvSpPr>
          <p:spPr bwMode="auto">
            <a:xfrm>
              <a:off x="4032" y="3024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23"/>
            <p:cNvSpPr>
              <a:spLocks noChangeShapeType="1"/>
            </p:cNvSpPr>
            <p:nvPr/>
          </p:nvSpPr>
          <p:spPr bwMode="auto">
            <a:xfrm>
              <a:off x="3216" y="2256"/>
              <a:ext cx="81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1066800" y="2209800"/>
            <a:ext cx="2819400" cy="3733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3886200" y="4114800"/>
            <a:ext cx="22860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Oval 26"/>
          <p:cNvSpPr>
            <a:spLocks noChangeArrowheads="1"/>
          </p:cNvSpPr>
          <p:nvPr/>
        </p:nvSpPr>
        <p:spPr bwMode="auto">
          <a:xfrm>
            <a:off x="4724400" y="3200400"/>
            <a:ext cx="6858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898525" y="1565275"/>
            <a:ext cx="3357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Space of known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6" grpId="0" animBg="1"/>
      <p:bldP spid="8217" grpId="0" animBg="1"/>
      <p:bldP spid="82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k-d </a:t>
            </a:r>
            <a:r>
              <a:rPr lang="en-US" sz="3600" b="1" dirty="0"/>
              <a:t>Trees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127125" y="1946275"/>
            <a:ext cx="7407275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Idea: Partition of the case base in smaller fragments</a:t>
            </a:r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dirty="0"/>
              <a:t>Representation of a </a:t>
            </a:r>
            <a:r>
              <a:rPr lang="en-US" dirty="0" smtClean="0"/>
              <a:t>k-dimensional </a:t>
            </a:r>
            <a:r>
              <a:rPr lang="en-US" dirty="0"/>
              <a:t>space in a binary tree</a:t>
            </a:r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dirty="0"/>
              <a:t>Similar to a decision tree: comparison with nodes</a:t>
            </a:r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dirty="0"/>
              <a:t>During retrieval:</a:t>
            </a:r>
          </a:p>
          <a:p>
            <a:pPr>
              <a:buFontTx/>
              <a:buChar char="•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Search for a leaf, but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Unlike decision trees backtracking may occur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sz="3600" b="1" dirty="0"/>
              <a:t>Definition: </a:t>
            </a:r>
            <a:r>
              <a:rPr lang="en-US" sz="3600" b="1" dirty="0" smtClean="0"/>
              <a:t>k-d </a:t>
            </a:r>
            <a:r>
              <a:rPr lang="en-US" sz="3600" b="1" dirty="0"/>
              <a:t>Trees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990600" y="922338"/>
            <a:ext cx="7407275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Given: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K types: T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T</a:t>
            </a:r>
            <a:r>
              <a:rPr lang="en-US" sz="2800" baseline="-25000" dirty="0" err="1"/>
              <a:t>k</a:t>
            </a:r>
            <a:r>
              <a:rPr lang="en-US" dirty="0"/>
              <a:t> for the attributes A</a:t>
            </a:r>
            <a:r>
              <a:rPr lang="en-US" sz="2800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A</a:t>
            </a:r>
            <a:r>
              <a:rPr lang="en-US" sz="2800" baseline="-25000" dirty="0" err="1"/>
              <a:t>k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A case base CB containing cases in T</a:t>
            </a:r>
            <a:r>
              <a:rPr lang="en-US" baseline="-25000" dirty="0"/>
              <a:t>1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…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</a:t>
            </a:r>
            <a:r>
              <a:rPr lang="en-US" dirty="0" err="1"/>
              <a:t>T</a:t>
            </a:r>
            <a:r>
              <a:rPr lang="en-US" sz="2800" baseline="-25000" dirty="0" err="1"/>
              <a:t>k</a:t>
            </a:r>
            <a:r>
              <a:rPr lang="en-US" dirty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A parameter b (size of bucket)</a:t>
            </a:r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dirty="0"/>
              <a:t>A K-D tree T(CB) for a case base CB is a binary tree defined as follows:</a:t>
            </a:r>
          </a:p>
          <a:p>
            <a:pPr>
              <a:buFontTx/>
              <a:buChar char="•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If |CB| &lt; b then T(CB) is a leaf node (a bucket)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Else T(CB) defines a tree such that: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The root is marked with an attribute A</a:t>
            </a:r>
            <a:r>
              <a:rPr lang="en-US" sz="2800" baseline="-25000" dirty="0"/>
              <a:t>i</a:t>
            </a:r>
            <a:r>
              <a:rPr lang="en-US" dirty="0"/>
              <a:t> and a value v in A</a:t>
            </a:r>
            <a:r>
              <a:rPr lang="en-US" baseline="-25000" dirty="0"/>
              <a:t>i</a:t>
            </a:r>
            <a:r>
              <a:rPr lang="en-US" dirty="0"/>
              <a:t> and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The 2 </a:t>
            </a:r>
            <a:r>
              <a:rPr lang="en-US" dirty="0" smtClean="0"/>
              <a:t>k-d </a:t>
            </a:r>
            <a:r>
              <a:rPr lang="en-US" dirty="0"/>
              <a:t>trees T({c </a:t>
            </a:r>
            <a:r>
              <a:rPr lang="en-US" dirty="0">
                <a:sym typeface="Symbol" pitchFamily="18" charset="2"/>
              </a:rPr>
              <a:t> CB</a:t>
            </a:r>
            <a:r>
              <a:rPr lang="en-US" dirty="0"/>
              <a:t>: </a:t>
            </a:r>
            <a:r>
              <a:rPr lang="en-US" dirty="0" err="1"/>
              <a:t>c.i</a:t>
            </a:r>
            <a:r>
              <a:rPr lang="en-US" dirty="0"/>
              <a:t>-attribute &lt; v}) and T({c </a:t>
            </a:r>
            <a:r>
              <a:rPr lang="en-US" dirty="0">
                <a:sym typeface="Symbol" pitchFamily="18" charset="2"/>
              </a:rPr>
              <a:t> CB</a:t>
            </a:r>
            <a:r>
              <a:rPr lang="en-US" dirty="0"/>
              <a:t>: </a:t>
            </a:r>
            <a:r>
              <a:rPr lang="en-US" dirty="0" err="1"/>
              <a:t>c.i</a:t>
            </a:r>
            <a:r>
              <a:rPr lang="en-US" dirty="0"/>
              <a:t>-attribute </a:t>
            </a:r>
            <a:r>
              <a:rPr lang="en-US" dirty="0">
                <a:sym typeface="Symbol" pitchFamily="18" charset="2"/>
              </a:rPr>
              <a:t></a:t>
            </a:r>
            <a:r>
              <a:rPr lang="en-US" dirty="0"/>
              <a:t> v}) are the  left and right </a:t>
            </a:r>
            <a:r>
              <a:rPr lang="en-US" dirty="0" err="1"/>
              <a:t>subtrees</a:t>
            </a:r>
            <a:r>
              <a:rPr lang="en-US" dirty="0"/>
              <a:t> of the root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BWB-Check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4114800"/>
          </a:xfrm>
        </p:spPr>
        <p:txBody>
          <a:bodyPr/>
          <a:lstStyle/>
          <a:p>
            <a:r>
              <a:rPr lang="en-US" sz="2400" dirty="0" smtClean="0"/>
              <a:t>Ball-With in-Bounds check: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Suppose that algorithm reaches a leave node M (with at most b cases) while searching for the most similar case to P</a:t>
            </a:r>
            <a:endParaRPr lang="en-US" sz="2400" dirty="0"/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Let c be a case in B such that </a:t>
            </a:r>
            <a:r>
              <a:rPr lang="en-US" sz="2400" dirty="0" err="1" smtClean="0"/>
              <a:t>dist</a:t>
            </a:r>
            <a:r>
              <a:rPr lang="en-US" sz="2400" dirty="0" smtClean="0"/>
              <a:t>(</a:t>
            </a:r>
            <a:r>
              <a:rPr lang="en-US" sz="2400" dirty="0" err="1" smtClean="0"/>
              <a:t>c,P</a:t>
            </a:r>
            <a:r>
              <a:rPr lang="en-US" sz="2400" dirty="0" smtClean="0"/>
              <a:t>) is the smallest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Then c is a candidate NN for P </a:t>
            </a:r>
            <a:endParaRPr lang="en-US" sz="2400" dirty="0"/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F</a:t>
            </a:r>
            <a:r>
              <a:rPr lang="en-US" sz="2400" dirty="0" smtClean="0"/>
              <a:t>or each boundary B of M, </a:t>
            </a:r>
            <a:r>
              <a:rPr lang="en-US" sz="2400" dirty="0" err="1" smtClean="0"/>
              <a:t>dist</a:t>
            </a:r>
            <a:r>
              <a:rPr lang="en-US" sz="2400" dirty="0" smtClean="0"/>
              <a:t>(P,B) &gt; </a:t>
            </a:r>
            <a:r>
              <a:rPr lang="en-US" sz="2400" dirty="0" err="1" smtClean="0"/>
              <a:t>dist</a:t>
            </a:r>
            <a:r>
              <a:rPr lang="en-US" sz="2400" dirty="0" smtClean="0"/>
              <a:t>(</a:t>
            </a:r>
            <a:r>
              <a:rPr lang="en-US" sz="2400" dirty="0" err="1" smtClean="0"/>
              <a:t>c,P</a:t>
            </a:r>
            <a:r>
              <a:rPr lang="en-US" sz="2400" dirty="0" smtClean="0"/>
              <a:t>) then c is the NN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But </a:t>
            </a:r>
            <a:r>
              <a:rPr lang="en-US" sz="2400" dirty="0" smtClean="0"/>
              <a:t>if for any </a:t>
            </a:r>
            <a:r>
              <a:rPr lang="en-US" sz="2400" dirty="0"/>
              <a:t>boundary B of M, if </a:t>
            </a:r>
            <a:r>
              <a:rPr lang="en-US" sz="2400" dirty="0" err="1"/>
              <a:t>dist</a:t>
            </a:r>
            <a:r>
              <a:rPr lang="en-US" sz="2400" dirty="0"/>
              <a:t>(P,B) &lt; </a:t>
            </a:r>
            <a:r>
              <a:rPr lang="en-US" sz="2400" dirty="0" err="1"/>
              <a:t>dist</a:t>
            </a:r>
            <a:r>
              <a:rPr lang="en-US" sz="2400" dirty="0"/>
              <a:t>(</a:t>
            </a:r>
            <a:r>
              <a:rPr lang="en-US" sz="2400" dirty="0" err="1"/>
              <a:t>c,P</a:t>
            </a:r>
            <a:r>
              <a:rPr lang="en-US" sz="2400" dirty="0"/>
              <a:t>) then the algorithm needs to backtrack and check if in the regions of B, there is a better candidate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For computing distance, simply use: f</a:t>
            </a:r>
            <a:r>
              <a:rPr lang="en-US" baseline="30000" dirty="0"/>
              <a:t>-1</a:t>
            </a:r>
            <a:r>
              <a:rPr lang="en-US" sz="2400" dirty="0"/>
              <a:t> be the inverse of the distance-similarity compatible function:</a:t>
            </a:r>
          </a:p>
          <a:p>
            <a:pPr lvl="2">
              <a:buFont typeface="Wingdings" pitchFamily="2" charset="2"/>
              <a:buChar char="Ø"/>
            </a:pPr>
            <a:r>
              <a:rPr lang="en-US" sz="2000" dirty="0"/>
              <a:t>distance(P,C) = f</a:t>
            </a:r>
            <a:r>
              <a:rPr lang="en-US" sz="2000" baseline="30000" dirty="0"/>
              <a:t>-1</a:t>
            </a:r>
            <a:r>
              <a:rPr lang="en-US" sz="2000" dirty="0"/>
              <a:t>(</a:t>
            </a:r>
            <a:r>
              <a:rPr lang="en-US" sz="2000" dirty="0" err="1"/>
              <a:t>sim</a:t>
            </a:r>
            <a:r>
              <a:rPr lang="en-US" sz="2000" dirty="0"/>
              <a:t>(P,C))</a:t>
            </a:r>
          </a:p>
          <a:p>
            <a:pPr lvl="1">
              <a:buFont typeface="Wingdings" pitchFamily="2" charset="2"/>
              <a:buChar char="Ø"/>
            </a:pPr>
            <a:endParaRPr lang="en-US" sz="2400" dirty="0" smtClean="0"/>
          </a:p>
          <a:p>
            <a:pPr lvl="1">
              <a:buFont typeface="Wingdings" pitchFamily="2" charset="2"/>
              <a:buChar char="Ø"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17753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BOB-Check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77200" cy="4114800"/>
          </a:xfrm>
        </p:spPr>
        <p:txBody>
          <a:bodyPr/>
          <a:lstStyle/>
          <a:p>
            <a:r>
              <a:rPr lang="en-US" sz="2400" dirty="0" smtClean="0"/>
              <a:t>Ball-Out of-Bounds check: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Used during backtracking</a:t>
            </a:r>
            <a:endParaRPr lang="en-US" sz="2400" dirty="0"/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Checks if for the boundary B defined in the node</a:t>
            </a:r>
            <a:r>
              <a:rPr lang="en-US" sz="2400" dirty="0"/>
              <a:t>:</a:t>
            </a:r>
          </a:p>
          <a:p>
            <a:pPr marL="457200" lvl="1" indent="0">
              <a:buNone/>
            </a:pPr>
            <a:r>
              <a:rPr lang="en-US" sz="2400" dirty="0" smtClean="0"/>
              <a:t>                   </a:t>
            </a:r>
            <a:r>
              <a:rPr lang="en-US" sz="2400" dirty="0" err="1" smtClean="0"/>
              <a:t>dist</a:t>
            </a:r>
            <a:r>
              <a:rPr lang="en-US" sz="2400" dirty="0" smtClean="0"/>
              <a:t>(P,B) &lt; </a:t>
            </a:r>
            <a:r>
              <a:rPr lang="en-US" sz="2400" dirty="0" err="1" smtClean="0"/>
              <a:t>dist</a:t>
            </a:r>
            <a:r>
              <a:rPr lang="en-US" sz="2400" dirty="0" smtClean="0"/>
              <a:t>(</a:t>
            </a:r>
            <a:r>
              <a:rPr lang="en-US" sz="2400" dirty="0" err="1" smtClean="0"/>
              <a:t>c,P</a:t>
            </a:r>
            <a:r>
              <a:rPr lang="en-US" sz="2400" dirty="0" smtClean="0"/>
              <a:t>) 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Where c is our current candidate for best case (e.g., the closest case to P in the initial bucket)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If the condition is true, The algorithm needs to check if in those boundary’s regions, there is a better candidate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7955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 flipV="1">
            <a:off x="76200" y="17526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76200" y="4572000"/>
            <a:ext cx="768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(0,0)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0" y="1219200"/>
            <a:ext cx="107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(0,100)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457200" y="3554413"/>
            <a:ext cx="987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(25,35)</a:t>
            </a:r>
          </a:p>
          <a:p>
            <a:r>
              <a:rPr lang="en-US" sz="2000" b="1"/>
              <a:t>Omaha</a:t>
            </a:r>
          </a:p>
        </p:txBody>
      </p:sp>
      <p:sp>
        <p:nvSpPr>
          <p:cNvPr id="73738" name="Line 10"/>
          <p:cNvSpPr>
            <a:spLocks noChangeShapeType="1"/>
          </p:cNvSpPr>
          <p:nvPr/>
        </p:nvSpPr>
        <p:spPr bwMode="auto">
          <a:xfrm>
            <a:off x="762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auto">
          <a:xfrm>
            <a:off x="76200" y="1752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2" name="Oval 14"/>
          <p:cNvSpPr>
            <a:spLocks noChangeArrowheads="1"/>
          </p:cNvSpPr>
          <p:nvPr/>
        </p:nvSpPr>
        <p:spPr bwMode="auto">
          <a:xfrm>
            <a:off x="1524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3" name="Oval 15"/>
          <p:cNvSpPr>
            <a:spLocks noChangeArrowheads="1"/>
          </p:cNvSpPr>
          <p:nvPr/>
        </p:nvSpPr>
        <p:spPr bwMode="auto">
          <a:xfrm>
            <a:off x="15240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5" name="Line 17"/>
          <p:cNvSpPr>
            <a:spLocks noChangeShapeType="1"/>
          </p:cNvSpPr>
          <p:nvPr/>
        </p:nvSpPr>
        <p:spPr bwMode="auto">
          <a:xfrm flipV="1">
            <a:off x="2133600" y="17526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6" name="Text Box 18"/>
          <p:cNvSpPr txBox="1">
            <a:spLocks noChangeArrowheads="1"/>
          </p:cNvSpPr>
          <p:nvPr/>
        </p:nvSpPr>
        <p:spPr bwMode="auto">
          <a:xfrm>
            <a:off x="228600" y="2514600"/>
            <a:ext cx="974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(5,45)</a:t>
            </a:r>
          </a:p>
          <a:p>
            <a:r>
              <a:rPr lang="en-US" sz="2000" b="1"/>
              <a:t>Denver</a:t>
            </a:r>
          </a:p>
        </p:txBody>
      </p:sp>
      <p:sp>
        <p:nvSpPr>
          <p:cNvPr id="73747" name="Oval 19"/>
          <p:cNvSpPr>
            <a:spLocks noChangeArrowheads="1"/>
          </p:cNvSpPr>
          <p:nvPr/>
        </p:nvSpPr>
        <p:spPr bwMode="auto">
          <a:xfrm>
            <a:off x="20574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8" name="Text Box 20"/>
          <p:cNvSpPr txBox="1">
            <a:spLocks noChangeArrowheads="1"/>
          </p:cNvSpPr>
          <p:nvPr/>
        </p:nvSpPr>
        <p:spPr bwMode="auto">
          <a:xfrm>
            <a:off x="2133600" y="2667000"/>
            <a:ext cx="1073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(35,40)</a:t>
            </a:r>
          </a:p>
          <a:p>
            <a:r>
              <a:rPr lang="en-US" sz="2000" b="1"/>
              <a:t>Chicago</a:t>
            </a:r>
          </a:p>
        </p:txBody>
      </p:sp>
      <p:sp>
        <p:nvSpPr>
          <p:cNvPr id="73749" name="Text Box 21"/>
          <p:cNvSpPr txBox="1">
            <a:spLocks noChangeArrowheads="1"/>
          </p:cNvSpPr>
          <p:nvPr/>
        </p:nvSpPr>
        <p:spPr bwMode="auto">
          <a:xfrm>
            <a:off x="2133600" y="3565525"/>
            <a:ext cx="9445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(50,10)</a:t>
            </a:r>
          </a:p>
          <a:p>
            <a:r>
              <a:rPr lang="en-US" sz="2000" b="1"/>
              <a:t>Mobile</a:t>
            </a:r>
          </a:p>
        </p:txBody>
      </p:sp>
      <p:sp>
        <p:nvSpPr>
          <p:cNvPr id="73751" name="Oval 23"/>
          <p:cNvSpPr>
            <a:spLocks noChangeArrowheads="1"/>
          </p:cNvSpPr>
          <p:nvPr/>
        </p:nvSpPr>
        <p:spPr bwMode="auto">
          <a:xfrm>
            <a:off x="26670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53" name="Text Box 25"/>
          <p:cNvSpPr txBox="1">
            <a:spLocks noChangeArrowheads="1"/>
          </p:cNvSpPr>
          <p:nvPr/>
        </p:nvSpPr>
        <p:spPr bwMode="auto">
          <a:xfrm>
            <a:off x="3962400" y="3810000"/>
            <a:ext cx="901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(90,5)</a:t>
            </a:r>
          </a:p>
          <a:p>
            <a:r>
              <a:rPr lang="en-US" sz="2000" b="1"/>
              <a:t>Miami</a:t>
            </a:r>
          </a:p>
        </p:txBody>
      </p:sp>
      <p:sp>
        <p:nvSpPr>
          <p:cNvPr id="73754" name="Text Box 26"/>
          <p:cNvSpPr txBox="1">
            <a:spLocks noChangeArrowheads="1"/>
          </p:cNvSpPr>
          <p:nvPr/>
        </p:nvSpPr>
        <p:spPr bwMode="auto">
          <a:xfrm>
            <a:off x="3657600" y="3048000"/>
            <a:ext cx="18049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000" b="1"/>
          </a:p>
          <a:p>
            <a:r>
              <a:rPr lang="en-US" sz="2000" b="1"/>
              <a:t>Atlanta (85,15)</a:t>
            </a:r>
          </a:p>
        </p:txBody>
      </p:sp>
      <p:sp>
        <p:nvSpPr>
          <p:cNvPr id="73755" name="Line 27"/>
          <p:cNvSpPr>
            <a:spLocks noChangeShapeType="1"/>
          </p:cNvSpPr>
          <p:nvPr/>
        </p:nvSpPr>
        <p:spPr bwMode="auto">
          <a:xfrm>
            <a:off x="2133600" y="44958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6" name="Line 28"/>
          <p:cNvSpPr>
            <a:spLocks noChangeShapeType="1"/>
          </p:cNvSpPr>
          <p:nvPr/>
        </p:nvSpPr>
        <p:spPr bwMode="auto">
          <a:xfrm flipV="1">
            <a:off x="5181600" y="17526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7" name="Line 29"/>
          <p:cNvSpPr>
            <a:spLocks noChangeShapeType="1"/>
          </p:cNvSpPr>
          <p:nvPr/>
        </p:nvSpPr>
        <p:spPr bwMode="auto">
          <a:xfrm>
            <a:off x="2133600" y="17526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8" name="Line 30"/>
          <p:cNvSpPr>
            <a:spLocks noChangeShapeType="1"/>
          </p:cNvSpPr>
          <p:nvPr/>
        </p:nvSpPr>
        <p:spPr bwMode="auto">
          <a:xfrm>
            <a:off x="2133600" y="33528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9" name="Oval 31"/>
          <p:cNvSpPr>
            <a:spLocks noChangeArrowheads="1"/>
          </p:cNvSpPr>
          <p:nvPr/>
        </p:nvSpPr>
        <p:spPr bwMode="auto">
          <a:xfrm>
            <a:off x="45720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61" name="Oval 33"/>
          <p:cNvSpPr>
            <a:spLocks noChangeArrowheads="1"/>
          </p:cNvSpPr>
          <p:nvPr/>
        </p:nvSpPr>
        <p:spPr bwMode="auto">
          <a:xfrm>
            <a:off x="42672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64" name="Text Box 36"/>
          <p:cNvSpPr txBox="1">
            <a:spLocks noChangeArrowheads="1"/>
          </p:cNvSpPr>
          <p:nvPr/>
        </p:nvSpPr>
        <p:spPr bwMode="auto">
          <a:xfrm>
            <a:off x="3962400" y="2438400"/>
            <a:ext cx="987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(80,65)</a:t>
            </a:r>
          </a:p>
          <a:p>
            <a:r>
              <a:rPr lang="en-US" sz="2000" b="1"/>
              <a:t>Buffalo</a:t>
            </a:r>
          </a:p>
        </p:txBody>
      </p:sp>
      <p:sp>
        <p:nvSpPr>
          <p:cNvPr id="73765" name="Oval 37"/>
          <p:cNvSpPr>
            <a:spLocks noChangeArrowheads="1"/>
          </p:cNvSpPr>
          <p:nvPr/>
        </p:nvSpPr>
        <p:spPr bwMode="auto">
          <a:xfrm>
            <a:off x="38862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66" name="Line 38"/>
          <p:cNvSpPr>
            <a:spLocks noChangeShapeType="1"/>
          </p:cNvSpPr>
          <p:nvPr/>
        </p:nvSpPr>
        <p:spPr bwMode="auto">
          <a:xfrm flipV="1">
            <a:off x="3124200" y="1752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7" name="Oval 39"/>
          <p:cNvSpPr>
            <a:spLocks noChangeArrowheads="1"/>
          </p:cNvSpPr>
          <p:nvPr/>
        </p:nvSpPr>
        <p:spPr bwMode="auto">
          <a:xfrm>
            <a:off x="3048000" y="2133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68" name="Text Box 40"/>
          <p:cNvSpPr txBox="1">
            <a:spLocks noChangeArrowheads="1"/>
          </p:cNvSpPr>
          <p:nvPr/>
        </p:nvSpPr>
        <p:spPr bwMode="auto">
          <a:xfrm>
            <a:off x="3124200" y="1752600"/>
            <a:ext cx="1073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(60,75)</a:t>
            </a:r>
          </a:p>
          <a:p>
            <a:r>
              <a:rPr lang="en-US" sz="2000" b="1"/>
              <a:t>Toronto</a:t>
            </a:r>
          </a:p>
        </p:txBody>
      </p:sp>
      <p:sp>
        <p:nvSpPr>
          <p:cNvPr id="73769" name="Text Box 41"/>
          <p:cNvSpPr txBox="1">
            <a:spLocks noChangeArrowheads="1"/>
          </p:cNvSpPr>
          <p:nvPr/>
        </p:nvSpPr>
        <p:spPr bwMode="auto">
          <a:xfrm>
            <a:off x="4038600" y="4572000"/>
            <a:ext cx="107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(100,0)</a:t>
            </a:r>
          </a:p>
        </p:txBody>
      </p:sp>
      <p:sp>
        <p:nvSpPr>
          <p:cNvPr id="73770" name="Text Box 42"/>
          <p:cNvSpPr txBox="1">
            <a:spLocks noChangeArrowheads="1"/>
          </p:cNvSpPr>
          <p:nvPr/>
        </p:nvSpPr>
        <p:spPr bwMode="auto">
          <a:xfrm>
            <a:off x="6827838" y="990600"/>
            <a:ext cx="5159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73771" name="Line 43"/>
          <p:cNvSpPr>
            <a:spLocks noChangeShapeType="1"/>
          </p:cNvSpPr>
          <p:nvPr/>
        </p:nvSpPr>
        <p:spPr bwMode="auto">
          <a:xfrm flipH="1">
            <a:off x="6172200" y="1447800"/>
            <a:ext cx="73183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2" name="Text Box 44"/>
          <p:cNvSpPr txBox="1">
            <a:spLocks noChangeArrowheads="1"/>
          </p:cNvSpPr>
          <p:nvPr/>
        </p:nvSpPr>
        <p:spPr bwMode="auto">
          <a:xfrm>
            <a:off x="5973763" y="1377950"/>
            <a:ext cx="66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&lt;35</a:t>
            </a:r>
          </a:p>
        </p:txBody>
      </p:sp>
      <p:sp>
        <p:nvSpPr>
          <p:cNvPr id="73773" name="Line 45"/>
          <p:cNvSpPr>
            <a:spLocks noChangeShapeType="1"/>
          </p:cNvSpPr>
          <p:nvPr/>
        </p:nvSpPr>
        <p:spPr bwMode="auto">
          <a:xfrm>
            <a:off x="7132638" y="14478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4" name="Text Box 46"/>
          <p:cNvSpPr txBox="1">
            <a:spLocks noChangeArrowheads="1"/>
          </p:cNvSpPr>
          <p:nvPr/>
        </p:nvSpPr>
        <p:spPr bwMode="auto">
          <a:xfrm>
            <a:off x="7285038" y="1447800"/>
            <a:ext cx="655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35</a:t>
            </a:r>
          </a:p>
        </p:txBody>
      </p:sp>
      <p:sp>
        <p:nvSpPr>
          <p:cNvPr id="73780" name="Text Box 52"/>
          <p:cNvSpPr txBox="1">
            <a:spLocks noChangeArrowheads="1"/>
          </p:cNvSpPr>
          <p:nvPr/>
        </p:nvSpPr>
        <p:spPr bwMode="auto">
          <a:xfrm>
            <a:off x="5410200" y="2057400"/>
            <a:ext cx="1090613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Denver</a:t>
            </a:r>
          </a:p>
          <a:p>
            <a:r>
              <a:rPr lang="en-US"/>
              <a:t>Omaha</a:t>
            </a:r>
          </a:p>
        </p:txBody>
      </p:sp>
      <p:sp>
        <p:nvSpPr>
          <p:cNvPr id="73782" name="Text Box 54"/>
          <p:cNvSpPr txBox="1">
            <a:spLocks noChangeArrowheads="1"/>
          </p:cNvSpPr>
          <p:nvPr/>
        </p:nvSpPr>
        <p:spPr bwMode="auto">
          <a:xfrm>
            <a:off x="7264400" y="2057400"/>
            <a:ext cx="5159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73783" name="Line 55"/>
          <p:cNvSpPr>
            <a:spLocks noChangeShapeType="1"/>
          </p:cNvSpPr>
          <p:nvPr/>
        </p:nvSpPr>
        <p:spPr bwMode="auto">
          <a:xfrm flipH="1">
            <a:off x="6959600" y="2514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4" name="Text Box 56"/>
          <p:cNvSpPr txBox="1">
            <a:spLocks noChangeArrowheads="1"/>
          </p:cNvSpPr>
          <p:nvPr/>
        </p:nvSpPr>
        <p:spPr bwMode="auto">
          <a:xfrm>
            <a:off x="6629400" y="2444750"/>
            <a:ext cx="66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&lt;40</a:t>
            </a:r>
          </a:p>
        </p:txBody>
      </p:sp>
      <p:sp>
        <p:nvSpPr>
          <p:cNvPr id="73785" name="Line 57"/>
          <p:cNvSpPr>
            <a:spLocks noChangeShapeType="1"/>
          </p:cNvSpPr>
          <p:nvPr/>
        </p:nvSpPr>
        <p:spPr bwMode="auto">
          <a:xfrm>
            <a:off x="7569200" y="2514600"/>
            <a:ext cx="7366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6" name="Text Box 58"/>
          <p:cNvSpPr txBox="1">
            <a:spLocks noChangeArrowheads="1"/>
          </p:cNvSpPr>
          <p:nvPr/>
        </p:nvSpPr>
        <p:spPr bwMode="auto">
          <a:xfrm>
            <a:off x="7848600" y="2895600"/>
            <a:ext cx="655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40</a:t>
            </a:r>
          </a:p>
        </p:txBody>
      </p:sp>
      <p:sp>
        <p:nvSpPr>
          <p:cNvPr id="73787" name="Text Box 59"/>
          <p:cNvSpPr txBox="1">
            <a:spLocks noChangeArrowheads="1"/>
          </p:cNvSpPr>
          <p:nvPr/>
        </p:nvSpPr>
        <p:spPr bwMode="auto">
          <a:xfrm>
            <a:off x="6705600" y="3124200"/>
            <a:ext cx="5159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73788" name="Line 60"/>
          <p:cNvSpPr>
            <a:spLocks noChangeShapeType="1"/>
          </p:cNvSpPr>
          <p:nvPr/>
        </p:nvSpPr>
        <p:spPr bwMode="auto">
          <a:xfrm flipH="1">
            <a:off x="6049963" y="3581400"/>
            <a:ext cx="73183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9" name="Text Box 61"/>
          <p:cNvSpPr txBox="1">
            <a:spLocks noChangeArrowheads="1"/>
          </p:cNvSpPr>
          <p:nvPr/>
        </p:nvSpPr>
        <p:spPr bwMode="auto">
          <a:xfrm>
            <a:off x="5851525" y="3511550"/>
            <a:ext cx="66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&lt;85</a:t>
            </a:r>
          </a:p>
        </p:txBody>
      </p:sp>
      <p:sp>
        <p:nvSpPr>
          <p:cNvPr id="73790" name="Line 62"/>
          <p:cNvSpPr>
            <a:spLocks noChangeShapeType="1"/>
          </p:cNvSpPr>
          <p:nvPr/>
        </p:nvSpPr>
        <p:spPr bwMode="auto">
          <a:xfrm>
            <a:off x="7010400" y="3581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91" name="Text Box 63"/>
          <p:cNvSpPr txBox="1">
            <a:spLocks noChangeArrowheads="1"/>
          </p:cNvSpPr>
          <p:nvPr/>
        </p:nvSpPr>
        <p:spPr bwMode="auto">
          <a:xfrm>
            <a:off x="7162800" y="3581400"/>
            <a:ext cx="655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85</a:t>
            </a:r>
          </a:p>
        </p:txBody>
      </p:sp>
      <p:sp>
        <p:nvSpPr>
          <p:cNvPr id="73792" name="Text Box 64"/>
          <p:cNvSpPr txBox="1">
            <a:spLocks noChangeArrowheads="1"/>
          </p:cNvSpPr>
          <p:nvPr/>
        </p:nvSpPr>
        <p:spPr bwMode="auto">
          <a:xfrm>
            <a:off x="5470525" y="4232275"/>
            <a:ext cx="10731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Mobile</a:t>
            </a:r>
          </a:p>
        </p:txBody>
      </p:sp>
      <p:sp>
        <p:nvSpPr>
          <p:cNvPr id="73793" name="Text Box 65"/>
          <p:cNvSpPr txBox="1">
            <a:spLocks noChangeArrowheads="1"/>
          </p:cNvSpPr>
          <p:nvPr/>
        </p:nvSpPr>
        <p:spPr bwMode="auto">
          <a:xfrm>
            <a:off x="6781800" y="4197350"/>
            <a:ext cx="1089025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Atlanta</a:t>
            </a:r>
          </a:p>
          <a:p>
            <a:r>
              <a:rPr lang="en-US"/>
              <a:t>Miami</a:t>
            </a:r>
          </a:p>
        </p:txBody>
      </p:sp>
      <p:sp>
        <p:nvSpPr>
          <p:cNvPr id="73794" name="Text Box 66"/>
          <p:cNvSpPr txBox="1">
            <a:spLocks noChangeArrowheads="1"/>
          </p:cNvSpPr>
          <p:nvPr/>
        </p:nvSpPr>
        <p:spPr bwMode="auto">
          <a:xfrm>
            <a:off x="7978775" y="4724400"/>
            <a:ext cx="5159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73795" name="Line 67"/>
          <p:cNvSpPr>
            <a:spLocks noChangeShapeType="1"/>
          </p:cNvSpPr>
          <p:nvPr/>
        </p:nvSpPr>
        <p:spPr bwMode="auto">
          <a:xfrm flipH="1">
            <a:off x="7323138" y="5181600"/>
            <a:ext cx="73183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96" name="Text Box 68"/>
          <p:cNvSpPr txBox="1">
            <a:spLocks noChangeArrowheads="1"/>
          </p:cNvSpPr>
          <p:nvPr/>
        </p:nvSpPr>
        <p:spPr bwMode="auto">
          <a:xfrm>
            <a:off x="7124700" y="5111750"/>
            <a:ext cx="66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&lt;60</a:t>
            </a:r>
          </a:p>
        </p:txBody>
      </p:sp>
      <p:sp>
        <p:nvSpPr>
          <p:cNvPr id="73797" name="Line 69"/>
          <p:cNvSpPr>
            <a:spLocks noChangeShapeType="1"/>
          </p:cNvSpPr>
          <p:nvPr/>
        </p:nvSpPr>
        <p:spPr bwMode="auto">
          <a:xfrm>
            <a:off x="8283575" y="51816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98" name="Text Box 70"/>
          <p:cNvSpPr txBox="1">
            <a:spLocks noChangeArrowheads="1"/>
          </p:cNvSpPr>
          <p:nvPr/>
        </p:nvSpPr>
        <p:spPr bwMode="auto">
          <a:xfrm>
            <a:off x="8435975" y="5181600"/>
            <a:ext cx="655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60</a:t>
            </a:r>
          </a:p>
        </p:txBody>
      </p:sp>
      <p:sp>
        <p:nvSpPr>
          <p:cNvPr id="73799" name="Text Box 71"/>
          <p:cNvSpPr txBox="1">
            <a:spLocks noChangeArrowheads="1"/>
          </p:cNvSpPr>
          <p:nvPr/>
        </p:nvSpPr>
        <p:spPr bwMode="auto">
          <a:xfrm>
            <a:off x="6411913" y="5832475"/>
            <a:ext cx="12080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Chicago</a:t>
            </a:r>
          </a:p>
        </p:txBody>
      </p:sp>
      <p:sp>
        <p:nvSpPr>
          <p:cNvPr id="73800" name="Text Box 72"/>
          <p:cNvSpPr txBox="1">
            <a:spLocks noChangeArrowheads="1"/>
          </p:cNvSpPr>
          <p:nvPr/>
        </p:nvSpPr>
        <p:spPr bwMode="auto">
          <a:xfrm>
            <a:off x="7924800" y="5797550"/>
            <a:ext cx="117475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Toronto</a:t>
            </a:r>
          </a:p>
          <a:p>
            <a:r>
              <a:rPr lang="en-US"/>
              <a:t>Buffalo</a:t>
            </a:r>
          </a:p>
        </p:txBody>
      </p:sp>
      <p:sp>
        <p:nvSpPr>
          <p:cNvPr id="73801" name="Text Box 73"/>
          <p:cNvSpPr txBox="1">
            <a:spLocks noChangeArrowheads="1"/>
          </p:cNvSpPr>
          <p:nvPr/>
        </p:nvSpPr>
        <p:spPr bwMode="auto">
          <a:xfrm>
            <a:off x="593725" y="4876800"/>
            <a:ext cx="54133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="1" dirty="0"/>
              <a:t>Notes</a:t>
            </a:r>
            <a:r>
              <a:rPr lang="en-US" dirty="0"/>
              <a:t>:</a:t>
            </a:r>
          </a:p>
          <a:p>
            <a:pPr>
              <a:buFontTx/>
              <a:buChar char="•"/>
            </a:pPr>
            <a:r>
              <a:rPr lang="en-US" dirty="0" smtClean="0"/>
              <a:t>Priority </a:t>
            </a:r>
            <a:r>
              <a:rPr lang="en-US" dirty="0"/>
              <a:t>lists are used for computing </a:t>
            </a:r>
            <a:r>
              <a:rPr lang="en-US" dirty="0" err="1"/>
              <a:t>kNN</a:t>
            </a:r>
            <a:r>
              <a:rPr lang="en-US" dirty="0"/>
              <a:t> </a:t>
            </a:r>
          </a:p>
        </p:txBody>
      </p:sp>
      <p:grpSp>
        <p:nvGrpSpPr>
          <p:cNvPr id="73804" name="Group 76"/>
          <p:cNvGrpSpPr>
            <a:grpSpLocks/>
          </p:cNvGrpSpPr>
          <p:nvPr/>
        </p:nvGrpSpPr>
        <p:grpSpPr bwMode="auto">
          <a:xfrm>
            <a:off x="1143000" y="2743200"/>
            <a:ext cx="1079500" cy="533400"/>
            <a:chOff x="672" y="1728"/>
            <a:chExt cx="680" cy="336"/>
          </a:xfrm>
        </p:grpSpPr>
        <p:sp>
          <p:nvSpPr>
            <p:cNvPr id="73802" name="Oval 74"/>
            <p:cNvSpPr>
              <a:spLocks noChangeArrowheads="1"/>
            </p:cNvSpPr>
            <p:nvPr/>
          </p:nvSpPr>
          <p:spPr bwMode="auto">
            <a:xfrm>
              <a:off x="1056" y="1968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803" name="Text Box 75"/>
            <p:cNvSpPr txBox="1">
              <a:spLocks noChangeArrowheads="1"/>
            </p:cNvSpPr>
            <p:nvPr/>
          </p:nvSpPr>
          <p:spPr bwMode="auto">
            <a:xfrm>
              <a:off x="672" y="1728"/>
              <a:ext cx="6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/>
                <a:t>P(32,45)</a:t>
              </a:r>
            </a:p>
          </p:txBody>
        </p:sp>
      </p:grpSp>
      <p:sp>
        <p:nvSpPr>
          <p:cNvPr id="70" name="Line 38"/>
          <p:cNvSpPr>
            <a:spLocks noChangeShapeType="1"/>
          </p:cNvSpPr>
          <p:nvPr/>
        </p:nvSpPr>
        <p:spPr bwMode="auto">
          <a:xfrm flipV="1">
            <a:off x="4343400" y="3322637"/>
            <a:ext cx="0" cy="1173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/>
              <a:t>Using Decision Trees as Index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966913" y="1828800"/>
            <a:ext cx="4714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  <a:r>
              <a:rPr lang="en-US" baseline="-25000"/>
              <a:t>i</a:t>
            </a:r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 flipH="1">
            <a:off x="1295400" y="22860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1203325" y="25558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1</a:t>
            </a:r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 flipH="1">
            <a:off x="1676400" y="2286000"/>
            <a:ext cx="457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1771650" y="27432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2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2041525" y="24796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>
            <a:off x="2362200" y="22860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2514600" y="24384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n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990600" y="1143000"/>
            <a:ext cx="319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Standard</a:t>
            </a:r>
            <a:r>
              <a:rPr lang="en-US"/>
              <a:t> Decision Tree</a:t>
            </a:r>
          </a:p>
        </p:txBody>
      </p:sp>
      <p:grpSp>
        <p:nvGrpSpPr>
          <p:cNvPr id="74788" name="Group 36"/>
          <p:cNvGrpSpPr>
            <a:grpSpLocks/>
          </p:cNvGrpSpPr>
          <p:nvPr/>
        </p:nvGrpSpPr>
        <p:grpSpPr bwMode="auto">
          <a:xfrm>
            <a:off x="5334000" y="1219200"/>
            <a:ext cx="3009900" cy="2133600"/>
            <a:chOff x="3360" y="768"/>
            <a:chExt cx="1896" cy="1344"/>
          </a:xfrm>
        </p:grpSpPr>
        <p:sp>
          <p:nvSpPr>
            <p:cNvPr id="74766" name="Text Box 14"/>
            <p:cNvSpPr txBox="1">
              <a:spLocks noChangeArrowheads="1"/>
            </p:cNvSpPr>
            <p:nvPr/>
          </p:nvSpPr>
          <p:spPr bwMode="auto">
            <a:xfrm>
              <a:off x="3975" y="1200"/>
              <a:ext cx="297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  <a:r>
                <a:rPr lang="en-US" baseline="-25000"/>
                <a:t>i</a:t>
              </a:r>
            </a:p>
          </p:txBody>
        </p:sp>
        <p:sp>
          <p:nvSpPr>
            <p:cNvPr id="74767" name="Line 15"/>
            <p:cNvSpPr>
              <a:spLocks noChangeShapeType="1"/>
            </p:cNvSpPr>
            <p:nvPr/>
          </p:nvSpPr>
          <p:spPr bwMode="auto">
            <a:xfrm flipH="1">
              <a:off x="3552" y="1488"/>
              <a:ext cx="48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8" name="Text Box 16"/>
            <p:cNvSpPr txBox="1">
              <a:spLocks noChangeArrowheads="1"/>
            </p:cNvSpPr>
            <p:nvPr/>
          </p:nvSpPr>
          <p:spPr bwMode="auto">
            <a:xfrm>
              <a:off x="3494" y="1584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1</a:t>
              </a:r>
            </a:p>
          </p:txBody>
        </p:sp>
        <p:sp>
          <p:nvSpPr>
            <p:cNvPr id="74769" name="Line 17"/>
            <p:cNvSpPr>
              <a:spLocks noChangeShapeType="1"/>
            </p:cNvSpPr>
            <p:nvPr/>
          </p:nvSpPr>
          <p:spPr bwMode="auto">
            <a:xfrm flipH="1">
              <a:off x="3792" y="1488"/>
              <a:ext cx="28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70" name="Text Box 18"/>
            <p:cNvSpPr txBox="1">
              <a:spLocks noChangeArrowheads="1"/>
            </p:cNvSpPr>
            <p:nvPr/>
          </p:nvSpPr>
          <p:spPr bwMode="auto">
            <a:xfrm>
              <a:off x="3852" y="1776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2</a:t>
              </a:r>
            </a:p>
          </p:txBody>
        </p:sp>
        <p:sp>
          <p:nvSpPr>
            <p:cNvPr id="74771" name="Text Box 19"/>
            <p:cNvSpPr txBox="1">
              <a:spLocks noChangeArrowheads="1"/>
            </p:cNvSpPr>
            <p:nvPr/>
          </p:nvSpPr>
          <p:spPr bwMode="auto">
            <a:xfrm>
              <a:off x="4022" y="161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…</a:t>
              </a:r>
            </a:p>
          </p:txBody>
        </p:sp>
        <p:sp>
          <p:nvSpPr>
            <p:cNvPr id="74772" name="Line 20"/>
            <p:cNvSpPr>
              <a:spLocks noChangeShapeType="1"/>
            </p:cNvSpPr>
            <p:nvPr/>
          </p:nvSpPr>
          <p:spPr bwMode="auto">
            <a:xfrm>
              <a:off x="4224" y="1488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73" name="Text Box 21"/>
            <p:cNvSpPr txBox="1">
              <a:spLocks noChangeArrowheads="1"/>
            </p:cNvSpPr>
            <p:nvPr/>
          </p:nvSpPr>
          <p:spPr bwMode="auto">
            <a:xfrm>
              <a:off x="4320" y="1584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n</a:t>
              </a:r>
            </a:p>
          </p:txBody>
        </p:sp>
        <p:sp>
          <p:nvSpPr>
            <p:cNvPr id="74774" name="Text Box 22"/>
            <p:cNvSpPr txBox="1">
              <a:spLocks noChangeArrowheads="1"/>
            </p:cNvSpPr>
            <p:nvPr/>
          </p:nvSpPr>
          <p:spPr bwMode="auto">
            <a:xfrm>
              <a:off x="3360" y="768"/>
              <a:ext cx="18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Variant</a:t>
              </a:r>
              <a:r>
                <a:rPr lang="en-US"/>
                <a:t>: InReCA Tree</a:t>
              </a:r>
            </a:p>
          </p:txBody>
        </p:sp>
        <p:sp>
          <p:nvSpPr>
            <p:cNvPr id="74775" name="Line 23"/>
            <p:cNvSpPr>
              <a:spLocks noChangeShapeType="1"/>
            </p:cNvSpPr>
            <p:nvPr/>
          </p:nvSpPr>
          <p:spPr bwMode="auto">
            <a:xfrm>
              <a:off x="4272" y="1488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76" name="Text Box 24"/>
            <p:cNvSpPr txBox="1">
              <a:spLocks noChangeArrowheads="1"/>
            </p:cNvSpPr>
            <p:nvPr/>
          </p:nvSpPr>
          <p:spPr bwMode="auto">
            <a:xfrm>
              <a:off x="4416" y="1392"/>
              <a:ext cx="8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unknown</a:t>
              </a:r>
              <a:endParaRPr lang="en-US" baseline="-25000"/>
            </a:p>
          </p:txBody>
        </p:sp>
      </p:grpSp>
      <p:grpSp>
        <p:nvGrpSpPr>
          <p:cNvPr id="74789" name="Group 37"/>
          <p:cNvGrpSpPr>
            <a:grpSpLocks/>
          </p:cNvGrpSpPr>
          <p:nvPr/>
        </p:nvGrpSpPr>
        <p:grpSpPr bwMode="auto">
          <a:xfrm>
            <a:off x="533400" y="3276600"/>
            <a:ext cx="2933700" cy="3168650"/>
            <a:chOff x="336" y="2064"/>
            <a:chExt cx="1848" cy="1996"/>
          </a:xfrm>
        </p:grpSpPr>
        <p:sp>
          <p:nvSpPr>
            <p:cNvPr id="74777" name="Text Box 25"/>
            <p:cNvSpPr txBox="1">
              <a:spLocks noChangeArrowheads="1"/>
            </p:cNvSpPr>
            <p:nvPr/>
          </p:nvSpPr>
          <p:spPr bwMode="auto">
            <a:xfrm>
              <a:off x="336" y="3312"/>
              <a:ext cx="1642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/>
                <a:t>Can be combined with </a:t>
              </a:r>
              <a:r>
                <a:rPr lang="en-US" b="1"/>
                <a:t>numeric</a:t>
              </a:r>
              <a:r>
                <a:rPr lang="en-US"/>
                <a:t> attributes</a:t>
              </a:r>
            </a:p>
          </p:txBody>
        </p:sp>
        <p:sp>
          <p:nvSpPr>
            <p:cNvPr id="74778" name="Text Box 26"/>
            <p:cNvSpPr txBox="1">
              <a:spLocks noChangeArrowheads="1"/>
            </p:cNvSpPr>
            <p:nvPr/>
          </p:nvSpPr>
          <p:spPr bwMode="auto">
            <a:xfrm>
              <a:off x="912" y="2064"/>
              <a:ext cx="297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  <a:r>
                <a:rPr lang="en-US" baseline="-25000"/>
                <a:t>i</a:t>
              </a:r>
            </a:p>
          </p:txBody>
        </p:sp>
        <p:sp>
          <p:nvSpPr>
            <p:cNvPr id="74779" name="Line 27"/>
            <p:cNvSpPr>
              <a:spLocks noChangeShapeType="1"/>
            </p:cNvSpPr>
            <p:nvPr/>
          </p:nvSpPr>
          <p:spPr bwMode="auto">
            <a:xfrm flipH="1">
              <a:off x="489" y="2352"/>
              <a:ext cx="48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80" name="Text Box 28"/>
            <p:cNvSpPr txBox="1">
              <a:spLocks noChangeArrowheads="1"/>
            </p:cNvSpPr>
            <p:nvPr/>
          </p:nvSpPr>
          <p:spPr bwMode="auto">
            <a:xfrm>
              <a:off x="336" y="2444"/>
              <a:ext cx="3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18" charset="2"/>
                </a:rPr>
                <a:t>v</a:t>
              </a:r>
              <a:r>
                <a:rPr lang="en-US" baseline="-25000">
                  <a:sym typeface="Symbol" pitchFamily="18" charset="2"/>
                </a:rPr>
                <a:t>1</a:t>
              </a:r>
            </a:p>
          </p:txBody>
        </p:sp>
        <p:sp>
          <p:nvSpPr>
            <p:cNvPr id="74781" name="Line 29"/>
            <p:cNvSpPr>
              <a:spLocks noChangeShapeType="1"/>
            </p:cNvSpPr>
            <p:nvPr/>
          </p:nvSpPr>
          <p:spPr bwMode="auto">
            <a:xfrm flipH="1">
              <a:off x="729" y="2352"/>
              <a:ext cx="28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82" name="Text Box 30"/>
            <p:cNvSpPr txBox="1">
              <a:spLocks noChangeArrowheads="1"/>
            </p:cNvSpPr>
            <p:nvPr/>
          </p:nvSpPr>
          <p:spPr bwMode="auto">
            <a:xfrm>
              <a:off x="768" y="2784"/>
              <a:ext cx="38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&gt;</a:t>
              </a:r>
              <a:r>
                <a:rPr lang="en-US">
                  <a:sym typeface="Symbol" pitchFamily="18" charset="2"/>
                </a:rPr>
                <a:t>v</a:t>
              </a:r>
              <a:r>
                <a:rPr lang="en-US" baseline="-25000">
                  <a:sym typeface="Symbol" pitchFamily="18" charset="2"/>
                </a:rPr>
                <a:t>1</a:t>
              </a:r>
              <a:endParaRPr lang="en-US"/>
            </a:p>
            <a:p>
              <a:r>
                <a:rPr lang="en-US">
                  <a:sym typeface="Symbol" pitchFamily="18" charset="2"/>
                </a:rPr>
                <a:t></a:t>
              </a:r>
              <a:r>
                <a:rPr lang="en-US"/>
                <a:t>v</a:t>
              </a:r>
              <a:r>
                <a:rPr lang="en-US" baseline="-25000"/>
                <a:t>2</a:t>
              </a:r>
            </a:p>
          </p:txBody>
        </p:sp>
        <p:sp>
          <p:nvSpPr>
            <p:cNvPr id="74783" name="Text Box 31"/>
            <p:cNvSpPr txBox="1">
              <a:spLocks noChangeArrowheads="1"/>
            </p:cNvSpPr>
            <p:nvPr/>
          </p:nvSpPr>
          <p:spPr bwMode="auto">
            <a:xfrm>
              <a:off x="959" y="2474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…</a:t>
              </a:r>
            </a:p>
          </p:txBody>
        </p:sp>
        <p:sp>
          <p:nvSpPr>
            <p:cNvPr id="74784" name="Line 32"/>
            <p:cNvSpPr>
              <a:spLocks noChangeShapeType="1"/>
            </p:cNvSpPr>
            <p:nvPr/>
          </p:nvSpPr>
          <p:spPr bwMode="auto">
            <a:xfrm>
              <a:off x="1161" y="2352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85" name="Text Box 33"/>
            <p:cNvSpPr txBox="1">
              <a:spLocks noChangeArrowheads="1"/>
            </p:cNvSpPr>
            <p:nvPr/>
          </p:nvSpPr>
          <p:spPr bwMode="auto">
            <a:xfrm>
              <a:off x="1257" y="2544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&gt;v</a:t>
              </a:r>
              <a:r>
                <a:rPr lang="en-US" baseline="-25000"/>
                <a:t>n</a:t>
              </a:r>
            </a:p>
          </p:txBody>
        </p:sp>
        <p:sp>
          <p:nvSpPr>
            <p:cNvPr id="74786" name="Line 34"/>
            <p:cNvSpPr>
              <a:spLocks noChangeShapeType="1"/>
            </p:cNvSpPr>
            <p:nvPr/>
          </p:nvSpPr>
          <p:spPr bwMode="auto">
            <a:xfrm>
              <a:off x="1209" y="2352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87" name="Text Box 35"/>
            <p:cNvSpPr txBox="1">
              <a:spLocks noChangeArrowheads="1"/>
            </p:cNvSpPr>
            <p:nvPr/>
          </p:nvSpPr>
          <p:spPr bwMode="auto">
            <a:xfrm>
              <a:off x="1353" y="2256"/>
              <a:ext cx="8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unknown</a:t>
              </a:r>
              <a:endParaRPr lang="en-US" baseline="-25000"/>
            </a:p>
          </p:txBody>
        </p:sp>
      </p:grpSp>
      <p:sp>
        <p:nvSpPr>
          <p:cNvPr id="74790" name="Text Box 38"/>
          <p:cNvSpPr txBox="1">
            <a:spLocks noChangeArrowheads="1"/>
          </p:cNvSpPr>
          <p:nvPr/>
        </p:nvSpPr>
        <p:spPr bwMode="auto">
          <a:xfrm>
            <a:off x="3276600" y="4224337"/>
            <a:ext cx="600677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Notes</a:t>
            </a:r>
            <a:r>
              <a:rPr lang="en-US" dirty="0"/>
              <a:t>:</a:t>
            </a:r>
          </a:p>
          <a:p>
            <a:pPr>
              <a:buFontTx/>
              <a:buChar char="•"/>
            </a:pPr>
            <a:r>
              <a:rPr lang="en-US" dirty="0"/>
              <a:t>Supports Hamming distance</a:t>
            </a:r>
          </a:p>
          <a:p>
            <a:pPr>
              <a:buFontTx/>
              <a:buChar char="•"/>
            </a:pPr>
            <a:r>
              <a:rPr lang="en-US" dirty="0"/>
              <a:t>May require </a:t>
            </a:r>
            <a:r>
              <a:rPr lang="en-US" dirty="0" smtClean="0"/>
              <a:t>backtracking (using BOB-check)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 Operates in a similar fashion as </a:t>
            </a:r>
            <a:r>
              <a:rPr lang="en-US" dirty="0" smtClean="0"/>
              <a:t>k-d trees</a:t>
            </a:r>
            <a:endParaRPr lang="en-US" dirty="0"/>
          </a:p>
          <a:p>
            <a:pPr>
              <a:buFontTx/>
              <a:buChar char="•"/>
            </a:pPr>
            <a:r>
              <a:rPr lang="en-US" dirty="0"/>
              <a:t>Priority lists are used for computing </a:t>
            </a:r>
            <a:r>
              <a:rPr lang="en-US" dirty="0" err="1"/>
              <a:t>kNN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9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1984</TotalTime>
  <Words>619</Words>
  <Application>Microsoft Office PowerPoint</Application>
  <PresentationFormat>On-screen Show (4:3)</PresentationFormat>
  <Paragraphs>147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Forms of Retrieval</vt:lpstr>
      <vt:lpstr>Retrieval with Indexed Cases</vt:lpstr>
      <vt:lpstr>Range Search</vt:lpstr>
      <vt:lpstr>k-d Trees</vt:lpstr>
      <vt:lpstr>Definition: k-d Trees</vt:lpstr>
      <vt:lpstr>BWB-Check</vt:lpstr>
      <vt:lpstr>BOB-Check</vt:lpstr>
      <vt:lpstr>Example</vt:lpstr>
      <vt:lpstr>Using Decision Trees as Index</vt:lpstr>
      <vt:lpstr>Properties of Retrieval with Indexed Cases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zzzzzz</dc:creator>
  <cp:lastModifiedBy>hector</cp:lastModifiedBy>
  <cp:revision>569</cp:revision>
  <dcterms:created xsi:type="dcterms:W3CDTF">1601-01-01T00:00:00Z</dcterms:created>
  <dcterms:modified xsi:type="dcterms:W3CDTF">2012-10-04T05:45:03Z</dcterms:modified>
</cp:coreProperties>
</file>