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1"/>
  </p:notesMasterIdLst>
  <p:sldIdLst>
    <p:sldId id="256" r:id="rId2"/>
    <p:sldId id="257" r:id="rId3"/>
    <p:sldId id="258" r:id="rId4"/>
    <p:sldId id="259" r:id="rId5"/>
    <p:sldId id="260" r:id="rId6"/>
    <p:sldId id="261" r:id="rId7"/>
    <p:sldId id="262" r:id="rId8"/>
    <p:sldId id="263" r:id="rId9"/>
    <p:sldId id="304" r:id="rId10"/>
    <p:sldId id="265" r:id="rId11"/>
    <p:sldId id="264" r:id="rId12"/>
    <p:sldId id="266" r:id="rId13"/>
    <p:sldId id="267" r:id="rId14"/>
    <p:sldId id="268" r:id="rId15"/>
    <p:sldId id="269" r:id="rId16"/>
    <p:sldId id="270" r:id="rId17"/>
    <p:sldId id="305" r:id="rId18"/>
    <p:sldId id="308" r:id="rId19"/>
    <p:sldId id="307" r:id="rId20"/>
    <p:sldId id="272" r:id="rId21"/>
    <p:sldId id="277" r:id="rId22"/>
    <p:sldId id="299" r:id="rId23"/>
    <p:sldId id="278" r:id="rId24"/>
    <p:sldId id="300" r:id="rId25"/>
    <p:sldId id="276" r:id="rId26"/>
    <p:sldId id="279" r:id="rId27"/>
    <p:sldId id="281" r:id="rId28"/>
    <p:sldId id="301" r:id="rId29"/>
    <p:sldId id="283" r:id="rId30"/>
    <p:sldId id="302" r:id="rId31"/>
    <p:sldId id="303" r:id="rId32"/>
    <p:sldId id="285" r:id="rId33"/>
    <p:sldId id="286" r:id="rId34"/>
    <p:sldId id="287" r:id="rId35"/>
    <p:sldId id="293" r:id="rId36"/>
    <p:sldId id="288" r:id="rId37"/>
    <p:sldId id="295" r:id="rId38"/>
    <p:sldId id="296" r:id="rId39"/>
    <p:sldId id="310" r:id="rId40"/>
    <p:sldId id="294" r:id="rId41"/>
    <p:sldId id="289" r:id="rId42"/>
    <p:sldId id="290" r:id="rId43"/>
    <p:sldId id="292" r:id="rId44"/>
    <p:sldId id="297" r:id="rId45"/>
    <p:sldId id="309" r:id="rId46"/>
    <p:sldId id="298" r:id="rId47"/>
    <p:sldId id="291" r:id="rId48"/>
    <p:sldId id="306" r:id="rId49"/>
    <p:sldId id="271" r:id="rId5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27" autoAdjust="0"/>
  </p:normalViewPr>
  <p:slideViewPr>
    <p:cSldViewPr>
      <p:cViewPr>
        <p:scale>
          <a:sx n="69" d="100"/>
          <a:sy n="69" d="100"/>
        </p:scale>
        <p:origin x="-67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1BD5F-6316-44E8-A28C-51558B8D0EE3}" type="datetimeFigureOut">
              <a:rPr lang="zh-CN" altLang="en-US" smtClean="0"/>
              <a:t>2012/10/25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534DD-F707-4980-A9E0-C05CBA8217F3}" type="slidenum">
              <a:rPr lang="zh-CN" altLang="en-US" smtClean="0"/>
              <a:t>‹#›</a:t>
            </a:fld>
            <a:endParaRPr lang="zh-CN" altLang="en-US"/>
          </a:p>
        </p:txBody>
      </p:sp>
    </p:spTree>
    <p:extLst>
      <p:ext uri="{BB962C8B-B14F-4D97-AF65-F5344CB8AC3E}">
        <p14:creationId xmlns:p14="http://schemas.microsoft.com/office/powerpoint/2010/main" val="231786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channel requires</a:t>
            </a:r>
            <a:r>
              <a:rPr lang="en-US" altLang="zh-CN" baseline="0" dirty="0" smtClean="0"/>
              <a:t> much more effort than the second one. Talk more about the second channel.</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2</a:t>
            </a:fld>
            <a:endParaRPr lang="zh-CN" altLang="en-US"/>
          </a:p>
        </p:txBody>
      </p:sp>
    </p:spTree>
    <p:extLst>
      <p:ext uri="{BB962C8B-B14F-4D97-AF65-F5344CB8AC3E}">
        <p14:creationId xmlns:p14="http://schemas.microsoft.com/office/powerpoint/2010/main" val="1012961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simple algorithm describes the </a:t>
            </a:r>
            <a:r>
              <a:rPr lang="en-US" altLang="zh-CN" sz="1200" b="0" i="0" u="none" strike="noStrike" kern="1200" baseline="0" dirty="0" err="1" smtClean="0">
                <a:solidFill>
                  <a:schemeClr val="tx1"/>
                </a:solidFill>
                <a:latin typeface="+mn-lt"/>
                <a:ea typeface="+mn-ea"/>
                <a:cs typeface="+mn-cs"/>
              </a:rPr>
              <a:t>toplevel</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loop in which the dialog strategy is executed. It assumes a particular</a:t>
            </a:r>
          </a:p>
          <a:p>
            <a:r>
              <a:rPr lang="en-US" altLang="zh-CN" sz="1200" b="0" i="0" u="none" strike="noStrike" kern="1200" baseline="0" dirty="0" smtClean="0">
                <a:solidFill>
                  <a:schemeClr val="tx1"/>
                </a:solidFill>
                <a:latin typeface="+mn-lt"/>
                <a:ea typeface="+mn-ea"/>
                <a:cs typeface="+mn-cs"/>
              </a:rPr>
              <a:t>interaction that indicates the termination of the dialog.</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13</a:t>
            </a:fld>
            <a:endParaRPr lang="zh-CN" altLang="en-US"/>
          </a:p>
        </p:txBody>
      </p:sp>
    </p:spTree>
    <p:extLst>
      <p:ext uri="{BB962C8B-B14F-4D97-AF65-F5344CB8AC3E}">
        <p14:creationId xmlns:p14="http://schemas.microsoft.com/office/powerpoint/2010/main" val="3787560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compared to slide 5,</a:t>
            </a:r>
            <a:r>
              <a:rPr lang="en-US" altLang="zh-CN" baseline="0" dirty="0" smtClean="0"/>
              <a:t> question acquisition is through XML query, experience presentation is through XML cases</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26</a:t>
            </a:fld>
            <a:endParaRPr lang="zh-CN" altLang="en-US"/>
          </a:p>
        </p:txBody>
      </p:sp>
    </p:spTree>
    <p:extLst>
      <p:ext uri="{BB962C8B-B14F-4D97-AF65-F5344CB8AC3E}">
        <p14:creationId xmlns:p14="http://schemas.microsoft.com/office/powerpoint/2010/main" val="383824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Symbol</a:t>
            </a:r>
            <a:r>
              <a:rPr lang="en-US" altLang="zh-CN" baseline="0" dirty="0" smtClean="0"/>
              <a:t> relaxation display</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28</a:t>
            </a:fld>
            <a:endParaRPr lang="zh-CN" altLang="en-US"/>
          </a:p>
        </p:txBody>
      </p:sp>
    </p:spTree>
    <p:extLst>
      <p:ext uri="{BB962C8B-B14F-4D97-AF65-F5344CB8AC3E}">
        <p14:creationId xmlns:p14="http://schemas.microsoft.com/office/powerpoint/2010/main" val="180047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200" b="0" i="0" u="none" strike="noStrike" kern="1200" baseline="0" dirty="0" smtClean="0">
                <a:solidFill>
                  <a:schemeClr val="tx1"/>
                </a:solidFill>
                <a:latin typeface="+mn-lt"/>
                <a:ea typeface="+mn-ea"/>
                <a:cs typeface="+mn-cs"/>
              </a:rPr>
              <a:t>The STC system is just one part of the call-taking process.</a:t>
            </a:r>
          </a:p>
          <a:p>
            <a:pPr algn="just"/>
            <a:r>
              <a:rPr lang="en-US" altLang="zh-CN" sz="1200" b="0" i="0" u="none" strike="noStrike" kern="1200" baseline="0" dirty="0" smtClean="0">
                <a:solidFill>
                  <a:schemeClr val="tx1"/>
                </a:solidFill>
                <a:latin typeface="+mn-lt"/>
                <a:ea typeface="+mn-ea"/>
                <a:cs typeface="+mn-cs"/>
              </a:rPr>
              <a:t>The full process is shown in Figure 1. In this process, the</a:t>
            </a:r>
          </a:p>
          <a:p>
            <a:pPr algn="just"/>
            <a:r>
              <a:rPr lang="en-US" altLang="zh-CN" sz="1200" b="0" i="0" u="none" strike="noStrike" kern="1200" baseline="0" dirty="0" smtClean="0">
                <a:solidFill>
                  <a:schemeClr val="tx1"/>
                </a:solidFill>
                <a:latin typeface="+mn-lt"/>
                <a:ea typeface="+mn-ea"/>
                <a:cs typeface="+mn-cs"/>
              </a:rPr>
              <a:t>customer calls a 1-800 number provided for scheduling</a:t>
            </a:r>
          </a:p>
          <a:p>
            <a:pPr algn="just"/>
            <a:r>
              <a:rPr lang="en-US" altLang="zh-CN" sz="1200" b="0" i="0" u="none" strike="noStrike" kern="1200" baseline="0" dirty="0" smtClean="0">
                <a:solidFill>
                  <a:schemeClr val="tx1"/>
                </a:solidFill>
                <a:latin typeface="+mn-lt"/>
                <a:ea typeface="+mn-ea"/>
                <a:cs typeface="+mn-cs"/>
              </a:rPr>
              <a:t>home visits of field service technicians. A custom </a:t>
            </a:r>
            <a:r>
              <a:rPr lang="en-US" altLang="zh-CN" sz="1200" b="0" i="0" u="none" strike="noStrike" kern="1200" baseline="0" dirty="0" err="1" smtClean="0">
                <a:solidFill>
                  <a:schemeClr val="tx1"/>
                </a:solidFill>
                <a:latin typeface="+mn-lt"/>
                <a:ea typeface="+mn-ea"/>
                <a:cs typeface="+mn-cs"/>
              </a:rPr>
              <a:t>calltaking</a:t>
            </a:r>
            <a:endParaRPr lang="en-US" altLang="zh-CN" sz="1200" b="0" i="0" u="none" strike="noStrike" kern="1200" baseline="0" dirty="0" smtClean="0">
              <a:solidFill>
                <a:schemeClr val="tx1"/>
              </a:solidFill>
              <a:latin typeface="+mn-lt"/>
              <a:ea typeface="+mn-ea"/>
              <a:cs typeface="+mn-cs"/>
            </a:endParaRPr>
          </a:p>
          <a:p>
            <a:pPr algn="just"/>
            <a:r>
              <a:rPr lang="en-US" altLang="zh-CN" sz="1200" b="0" i="0" u="none" strike="noStrike" kern="1200" baseline="0" dirty="0" smtClean="0">
                <a:solidFill>
                  <a:schemeClr val="tx1"/>
                </a:solidFill>
                <a:latin typeface="+mn-lt"/>
                <a:ea typeface="+mn-ea"/>
                <a:cs typeface="+mn-cs"/>
              </a:rPr>
              <a:t>system receives the call, accesses a customer</a:t>
            </a:r>
          </a:p>
          <a:p>
            <a:pPr algn="just"/>
            <a:r>
              <a:rPr lang="en-US" altLang="zh-CN" sz="1200" b="0" i="0" u="none" strike="noStrike" kern="1200" baseline="0" dirty="0" smtClean="0">
                <a:solidFill>
                  <a:schemeClr val="tx1"/>
                </a:solidFill>
                <a:latin typeface="+mn-lt"/>
                <a:ea typeface="+mn-ea"/>
                <a:cs typeface="+mn-cs"/>
              </a:rPr>
              <a:t>database to retrieve information, such as the customer’s</a:t>
            </a:r>
          </a:p>
          <a:p>
            <a:pPr algn="just"/>
            <a:r>
              <a:rPr lang="en-US" altLang="zh-CN" sz="1200" b="0" i="0" u="none" strike="noStrike" kern="1200" baseline="0" dirty="0" smtClean="0">
                <a:solidFill>
                  <a:schemeClr val="tx1"/>
                </a:solidFill>
                <a:latin typeface="+mn-lt"/>
                <a:ea typeface="+mn-ea"/>
                <a:cs typeface="+mn-cs"/>
              </a:rPr>
              <a:t>address and registered products, then displays this</a:t>
            </a:r>
          </a:p>
          <a:p>
            <a:pPr algn="just"/>
            <a:r>
              <a:rPr lang="en-US" altLang="zh-CN" sz="1200" b="0" i="0" u="none" strike="noStrike" kern="1200" baseline="0" dirty="0" smtClean="0">
                <a:solidFill>
                  <a:schemeClr val="tx1"/>
                </a:solidFill>
                <a:latin typeface="+mn-lt"/>
                <a:ea typeface="+mn-ea"/>
                <a:cs typeface="+mn-cs"/>
              </a:rPr>
              <a:t>information to the call-taker who answers the phone.</a:t>
            </a:r>
          </a:p>
          <a:p>
            <a:pPr algn="just"/>
            <a:r>
              <a:rPr lang="en-US" altLang="zh-CN" sz="1200" b="0" i="0" u="none" strike="noStrike" kern="1200" baseline="0" dirty="0" smtClean="0">
                <a:solidFill>
                  <a:schemeClr val="tx1"/>
                </a:solidFill>
                <a:latin typeface="+mn-lt"/>
                <a:ea typeface="+mn-ea"/>
                <a:cs typeface="+mn-cs"/>
              </a:rPr>
              <a:t>Before STC was developed the call-taker would answer the</a:t>
            </a:r>
          </a:p>
          <a:p>
            <a:pPr algn="just"/>
            <a:r>
              <a:rPr lang="en-US" altLang="zh-CN" sz="1200" b="0" i="0" u="none" strike="noStrike" kern="1200" baseline="0" dirty="0" smtClean="0">
                <a:solidFill>
                  <a:schemeClr val="tx1"/>
                </a:solidFill>
                <a:latin typeface="+mn-lt"/>
                <a:ea typeface="+mn-ea"/>
                <a:cs typeface="+mn-cs"/>
              </a:rPr>
              <a:t>questions to the best of their ability then type in some</a:t>
            </a:r>
          </a:p>
          <a:p>
            <a:pPr algn="just"/>
            <a:r>
              <a:rPr lang="en-US" altLang="zh-CN" sz="1200" b="0" i="0" u="none" strike="noStrike" kern="1200" baseline="0" dirty="0" smtClean="0">
                <a:solidFill>
                  <a:schemeClr val="tx1"/>
                </a:solidFill>
                <a:latin typeface="+mn-lt"/>
                <a:ea typeface="+mn-ea"/>
                <a:cs typeface="+mn-cs"/>
              </a:rPr>
              <a:t>information about the call, which would be saved in the call</a:t>
            </a:r>
          </a:p>
          <a:p>
            <a:pPr algn="just"/>
            <a:r>
              <a:rPr lang="en-US" altLang="zh-CN" sz="1200" b="0" i="0" u="none" strike="noStrike" kern="1200" baseline="0" dirty="0" smtClean="0">
                <a:solidFill>
                  <a:schemeClr val="tx1"/>
                </a:solidFill>
                <a:latin typeface="+mn-lt"/>
                <a:ea typeface="+mn-ea"/>
                <a:cs typeface="+mn-cs"/>
              </a:rPr>
              <a:t>record database. After STC was developed the call-taking</a:t>
            </a:r>
          </a:p>
          <a:p>
            <a:pPr algn="just"/>
            <a:r>
              <a:rPr lang="en-US" altLang="zh-CN" sz="1200" b="0" i="0" u="none" strike="noStrike" kern="1200" baseline="0" dirty="0" smtClean="0">
                <a:solidFill>
                  <a:schemeClr val="tx1"/>
                </a:solidFill>
                <a:latin typeface="+mn-lt"/>
                <a:ea typeface="+mn-ea"/>
                <a:cs typeface="+mn-cs"/>
              </a:rPr>
              <a:t>system also sends data about the customer to STC. Then,</a:t>
            </a:r>
          </a:p>
          <a:p>
            <a:pPr algn="just"/>
            <a:r>
              <a:rPr lang="en-US" altLang="zh-CN" sz="1200" b="0" i="0" u="none" strike="noStrike" kern="1200" baseline="0" dirty="0" smtClean="0">
                <a:solidFill>
                  <a:schemeClr val="tx1"/>
                </a:solidFill>
                <a:latin typeface="+mn-lt"/>
                <a:ea typeface="+mn-ea"/>
                <a:cs typeface="+mn-cs"/>
              </a:rPr>
              <a:t>STC uses a case base to assist the call-taker in helping the</a:t>
            </a:r>
          </a:p>
          <a:p>
            <a:pPr algn="just"/>
            <a:r>
              <a:rPr lang="en-US" altLang="zh-CN" sz="1200" b="0" i="0" u="none" strike="noStrike" kern="1200" baseline="0" dirty="0" smtClean="0">
                <a:solidFill>
                  <a:schemeClr val="tx1"/>
                </a:solidFill>
                <a:latin typeface="+mn-lt"/>
                <a:ea typeface="+mn-ea"/>
                <a:cs typeface="+mn-cs"/>
              </a:rPr>
              <a:t>customer. After the call is completed STC writes</a:t>
            </a:r>
          </a:p>
          <a:p>
            <a:pPr algn="just"/>
            <a:r>
              <a:rPr lang="en-US" altLang="zh-CN" sz="1200" b="0" i="0" u="none" strike="noStrike" kern="1200" baseline="0" dirty="0" smtClean="0">
                <a:solidFill>
                  <a:schemeClr val="tx1"/>
                </a:solidFill>
                <a:latin typeface="+mn-lt"/>
                <a:ea typeface="+mn-ea"/>
                <a:cs typeface="+mn-cs"/>
              </a:rPr>
              <a:t>information about the diagnostic process to the call record</a:t>
            </a:r>
          </a:p>
          <a:p>
            <a:pPr algn="just"/>
            <a:r>
              <a:rPr lang="en-US" altLang="zh-CN" sz="1200" b="0" i="0" u="none" strike="noStrike" kern="1200" baseline="0" dirty="0" smtClean="0">
                <a:solidFill>
                  <a:schemeClr val="tx1"/>
                </a:solidFill>
                <a:latin typeface="+mn-lt"/>
                <a:ea typeface="+mn-ea"/>
                <a:cs typeface="+mn-cs"/>
              </a:rPr>
              <a:t>database. Each case includes a description of a problem</a:t>
            </a:r>
          </a:p>
          <a:p>
            <a:pPr algn="just"/>
            <a:r>
              <a:rPr lang="en-US" altLang="zh-CN" sz="1200" b="0" i="0" u="none" strike="noStrike" kern="1200" baseline="0" dirty="0" smtClean="0">
                <a:solidFill>
                  <a:schemeClr val="tx1"/>
                </a:solidFill>
                <a:latin typeface="+mn-lt"/>
                <a:ea typeface="+mn-ea"/>
                <a:cs typeface="+mn-cs"/>
              </a:rPr>
              <a:t>and solution to that problem and a series of questions to</a:t>
            </a:r>
          </a:p>
          <a:p>
            <a:pPr algn="just"/>
            <a:r>
              <a:rPr lang="en-US" altLang="zh-CN" sz="1200" b="0" i="0" u="none" strike="noStrike" kern="1200" baseline="0" dirty="0" smtClean="0">
                <a:solidFill>
                  <a:schemeClr val="tx1"/>
                </a:solidFill>
                <a:latin typeface="+mn-lt"/>
                <a:ea typeface="+mn-ea"/>
                <a:cs typeface="+mn-cs"/>
              </a:rPr>
              <a:t>diagnose the problem. The cases can have attachments</a:t>
            </a:r>
          </a:p>
          <a:p>
            <a:pPr algn="just"/>
            <a:r>
              <a:rPr lang="en-US" altLang="zh-CN" sz="1200" b="0" i="0" u="none" strike="noStrike" kern="1200" baseline="0" dirty="0" smtClean="0">
                <a:solidFill>
                  <a:schemeClr val="tx1"/>
                </a:solidFill>
                <a:latin typeface="+mn-lt"/>
                <a:ea typeface="+mn-ea"/>
                <a:cs typeface="+mn-cs"/>
              </a:rPr>
              <a:t>including diagrams. The STC system also has rules to</a:t>
            </a:r>
          </a:p>
          <a:p>
            <a:pPr algn="just"/>
            <a:r>
              <a:rPr lang="en-US" altLang="zh-CN" sz="1200" b="0" i="0" u="none" strike="noStrike" kern="1200" baseline="0" dirty="0" smtClean="0">
                <a:solidFill>
                  <a:schemeClr val="tx1"/>
                </a:solidFill>
                <a:latin typeface="+mn-lt"/>
                <a:ea typeface="+mn-ea"/>
                <a:cs typeface="+mn-cs"/>
              </a:rPr>
              <a:t>automatically answer questions.</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34</a:t>
            </a:fld>
            <a:endParaRPr lang="zh-CN" altLang="en-US"/>
          </a:p>
        </p:txBody>
      </p:sp>
    </p:spTree>
    <p:extLst>
      <p:ext uri="{BB962C8B-B14F-4D97-AF65-F5344CB8AC3E}">
        <p14:creationId xmlns:p14="http://schemas.microsoft.com/office/powerpoint/2010/main" val="181019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38</a:t>
            </a:fld>
            <a:endParaRPr lang="zh-CN" altLang="en-US"/>
          </a:p>
        </p:txBody>
      </p:sp>
    </p:spTree>
    <p:extLst>
      <p:ext uri="{BB962C8B-B14F-4D97-AF65-F5344CB8AC3E}">
        <p14:creationId xmlns:p14="http://schemas.microsoft.com/office/powerpoint/2010/main" val="3234429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should ask what should not ask </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42</a:t>
            </a:fld>
            <a:endParaRPr lang="zh-CN" altLang="en-US"/>
          </a:p>
        </p:txBody>
      </p:sp>
    </p:spTree>
    <p:extLst>
      <p:ext uri="{BB962C8B-B14F-4D97-AF65-F5344CB8AC3E}">
        <p14:creationId xmlns:p14="http://schemas.microsoft.com/office/powerpoint/2010/main" val="413387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the problem must be captured and formalized and transferred to the experience management system</a:t>
            </a:r>
          </a:p>
          <a:p>
            <a:endParaRPr lang="en-US" altLang="zh-CN"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CN" sz="2400" dirty="0" smtClean="0"/>
              <a:t>the experience, or more precisely the lesson contained in the experience, must be presented in an appropriate form to the experience user.</a:t>
            </a:r>
            <a:endParaRPr lang="zh-CN" altLang="en-US" sz="2400" dirty="0" smtClean="0"/>
          </a:p>
          <a:p>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4</a:t>
            </a:fld>
            <a:endParaRPr lang="zh-CN" altLang="en-US"/>
          </a:p>
        </p:txBody>
      </p:sp>
    </p:spTree>
    <p:extLst>
      <p:ext uri="{BB962C8B-B14F-4D97-AF65-F5344CB8AC3E}">
        <p14:creationId xmlns:p14="http://schemas.microsoft.com/office/powerpoint/2010/main" val="32351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1.Two</a:t>
            </a:r>
            <a:r>
              <a:rPr lang="en-US" altLang="zh-CN" baseline="0" dirty="0" smtClean="0"/>
              <a:t> tasks</a:t>
            </a:r>
            <a:endParaRPr lang="en-US" altLang="zh-CN" dirty="0" smtClean="0"/>
          </a:p>
          <a:p>
            <a:r>
              <a:rPr lang="en-US" altLang="zh-CN" dirty="0" smtClean="0"/>
              <a:t>2.Client</a:t>
            </a:r>
            <a:r>
              <a:rPr lang="en-US" altLang="zh-CN" baseline="0" dirty="0" smtClean="0"/>
              <a:t> server</a:t>
            </a:r>
          </a:p>
          <a:p>
            <a:r>
              <a:rPr lang="en-US" altLang="zh-CN" baseline="0" dirty="0" smtClean="0"/>
              <a:t>3.Retrieve reuse revise review retain</a:t>
            </a:r>
          </a:p>
          <a:p>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5</a:t>
            </a:fld>
            <a:endParaRPr lang="zh-CN" altLang="en-US"/>
          </a:p>
        </p:txBody>
      </p:sp>
    </p:spTree>
    <p:extLst>
      <p:ext uri="{BB962C8B-B14F-4D97-AF65-F5344CB8AC3E}">
        <p14:creationId xmlns:p14="http://schemas.microsoft.com/office/powerpoint/2010/main" val="972838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6</a:t>
            </a:fld>
            <a:endParaRPr lang="zh-CN" altLang="en-US"/>
          </a:p>
        </p:txBody>
      </p:sp>
    </p:spTree>
    <p:extLst>
      <p:ext uri="{BB962C8B-B14F-4D97-AF65-F5344CB8AC3E}">
        <p14:creationId xmlns:p14="http://schemas.microsoft.com/office/powerpoint/2010/main" val="2943953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Problem acquisition and experience presentation can often not be completely</a:t>
            </a:r>
          </a:p>
          <a:p>
            <a:r>
              <a:rPr lang="en-US" altLang="zh-CN" sz="1200" b="0" i="0" u="none" strike="noStrike" kern="1200" baseline="0" dirty="0" smtClean="0">
                <a:solidFill>
                  <a:schemeClr val="tx1"/>
                </a:solidFill>
                <a:latin typeface="+mn-lt"/>
                <a:ea typeface="+mn-ea"/>
                <a:cs typeface="+mn-cs"/>
              </a:rPr>
              <a:t>separated. The reason for this is that the whole cycle from problem acquisition</a:t>
            </a:r>
          </a:p>
          <a:p>
            <a:r>
              <a:rPr lang="en-US" altLang="zh-CN" sz="1200" b="0" i="0" u="none" strike="noStrike" kern="1200" baseline="0" dirty="0" smtClean="0">
                <a:solidFill>
                  <a:schemeClr val="tx1"/>
                </a:solidFill>
                <a:latin typeface="+mn-lt"/>
                <a:ea typeface="+mn-ea"/>
                <a:cs typeface="+mn-cs"/>
              </a:rPr>
              <a:t>to experience presentation is usually executed several times until a satisfying</a:t>
            </a:r>
          </a:p>
          <a:p>
            <a:r>
              <a:rPr lang="en-US" altLang="zh-CN" sz="1200" b="0" i="0" u="none" strike="noStrike" kern="1200" baseline="0" dirty="0" smtClean="0">
                <a:solidFill>
                  <a:schemeClr val="tx1"/>
                </a:solidFill>
                <a:latin typeface="+mn-lt"/>
                <a:ea typeface="+mn-ea"/>
                <a:cs typeface="+mn-cs"/>
              </a:rPr>
              <a:t>lesson has been found. In successive iterations, the problem description is</a:t>
            </a:r>
          </a:p>
          <a:p>
            <a:r>
              <a:rPr lang="en-US" altLang="zh-CN" sz="1200" b="0" i="0" u="none" strike="noStrike" kern="1200" baseline="0" dirty="0" smtClean="0">
                <a:solidFill>
                  <a:schemeClr val="tx1"/>
                </a:solidFill>
                <a:latin typeface="+mn-lt"/>
                <a:ea typeface="+mn-ea"/>
                <a:cs typeface="+mn-cs"/>
              </a:rPr>
              <a:t>refined, i.e., additional information about the problem is asked that allows to</a:t>
            </a:r>
          </a:p>
          <a:p>
            <a:r>
              <a:rPr lang="en-US" altLang="zh-CN" sz="1200" b="0" i="0" u="none" strike="noStrike" kern="1200" baseline="0" dirty="0" smtClean="0">
                <a:solidFill>
                  <a:schemeClr val="tx1"/>
                </a:solidFill>
                <a:latin typeface="+mn-lt"/>
                <a:ea typeface="+mn-ea"/>
                <a:cs typeface="+mn-cs"/>
              </a:rPr>
              <a:t>evaluate the utility of the available experience items more properly. Hence,</a:t>
            </a:r>
          </a:p>
          <a:p>
            <a:r>
              <a:rPr lang="en-US" altLang="zh-CN" sz="1200" b="0" i="0" u="none" strike="noStrike" kern="1200" baseline="0" dirty="0" smtClean="0">
                <a:solidFill>
                  <a:schemeClr val="tx1"/>
                </a:solidFill>
                <a:latin typeface="+mn-lt"/>
                <a:ea typeface="+mn-ea"/>
                <a:cs typeface="+mn-cs"/>
              </a:rPr>
              <a:t>there can be a feedback through the set of retrieved cases to the problem</a:t>
            </a:r>
          </a:p>
          <a:p>
            <a:r>
              <a:rPr lang="en-US" altLang="zh-CN" sz="1200" b="0" i="0" u="none" strike="noStrike" kern="1200" baseline="0" dirty="0" smtClean="0">
                <a:solidFill>
                  <a:schemeClr val="tx1"/>
                </a:solidFill>
                <a:latin typeface="+mn-lt"/>
                <a:ea typeface="+mn-ea"/>
                <a:cs typeface="+mn-cs"/>
              </a:rPr>
              <a:t>acquisition component. Further questions to be asked can be determined with</a:t>
            </a:r>
          </a:p>
          <a:p>
            <a:r>
              <a:rPr lang="en-US" altLang="zh-CN" sz="1200" b="0" i="0" u="none" strike="noStrike" kern="1200" baseline="0" dirty="0" smtClean="0">
                <a:solidFill>
                  <a:schemeClr val="tx1"/>
                </a:solidFill>
                <a:latin typeface="+mn-lt"/>
                <a:ea typeface="+mn-ea"/>
                <a:cs typeface="+mn-cs"/>
              </a:rPr>
              <a:t>respect to currently retrieved best experience.</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7</a:t>
            </a:fld>
            <a:endParaRPr lang="zh-CN" altLang="en-US"/>
          </a:p>
        </p:txBody>
      </p:sp>
    </p:spTree>
    <p:extLst>
      <p:ext uri="{BB962C8B-B14F-4D97-AF65-F5344CB8AC3E}">
        <p14:creationId xmlns:p14="http://schemas.microsoft.com/office/powerpoint/2010/main" val="81568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1.Only ask questions that is related to the reusability</a:t>
            </a:r>
            <a:r>
              <a:rPr lang="en-US" altLang="zh-CN" baseline="0" dirty="0" smtClean="0"/>
              <a:t> of the experiences</a:t>
            </a:r>
          </a:p>
          <a:p>
            <a:r>
              <a:rPr lang="en-US" altLang="zh-CN" baseline="0" dirty="0" smtClean="0"/>
              <a:t>2.Different culture language, novice expert, prepare different style of questions</a:t>
            </a:r>
          </a:p>
          <a:p>
            <a:r>
              <a:rPr lang="en-US" altLang="zh-CN" baseline="0" dirty="0" smtClean="0"/>
              <a:t>3.Answer </a:t>
            </a:r>
            <a:r>
              <a:rPr lang="en-US" altLang="zh-CN" baseline="0" dirty="0" err="1" smtClean="0"/>
              <a:t>imediately</a:t>
            </a:r>
            <a:r>
              <a:rPr lang="en-US" altLang="zh-CN" baseline="0" dirty="0" smtClean="0"/>
              <a:t> </a:t>
            </a:r>
          </a:p>
          <a:p>
            <a:r>
              <a:rPr lang="en-US" altLang="zh-CN" baseline="0" dirty="0" smtClean="0"/>
              <a:t>Ideally give the information the user wants</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8</a:t>
            </a:fld>
            <a:endParaRPr lang="zh-CN" altLang="en-US"/>
          </a:p>
        </p:txBody>
      </p:sp>
    </p:spTree>
    <p:extLst>
      <p:ext uri="{BB962C8B-B14F-4D97-AF65-F5344CB8AC3E}">
        <p14:creationId xmlns:p14="http://schemas.microsoft.com/office/powerpoint/2010/main" val="1067491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Dialog control case</a:t>
            </a:r>
            <a:r>
              <a:rPr lang="en-US" altLang="zh-CN" baseline="0" dirty="0" smtClean="0"/>
              <a:t> data/</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9</a:t>
            </a:fld>
            <a:endParaRPr lang="zh-CN" altLang="en-US"/>
          </a:p>
        </p:txBody>
      </p:sp>
    </p:spTree>
    <p:extLst>
      <p:ext uri="{BB962C8B-B14F-4D97-AF65-F5344CB8AC3E}">
        <p14:creationId xmlns:p14="http://schemas.microsoft.com/office/powerpoint/2010/main" val="402420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example all information gathered</a:t>
            </a:r>
            <a:r>
              <a:rPr lang="en-US" altLang="zh-CN" baseline="0" dirty="0" smtClean="0"/>
              <a:t> from the user up to this point in time.as well as all experience that is considered relevant for the problem as it stands at the moment</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10</a:t>
            </a:fld>
            <a:endParaRPr lang="zh-CN" altLang="en-US"/>
          </a:p>
        </p:txBody>
      </p:sp>
    </p:spTree>
    <p:extLst>
      <p:ext uri="{BB962C8B-B14F-4D97-AF65-F5344CB8AC3E}">
        <p14:creationId xmlns:p14="http://schemas.microsoft.com/office/powerpoint/2010/main" val="16377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It is inspired by dialog models that occur in diagnostics. Diagnostics can be considered as a problem acquisition</a:t>
            </a:r>
          </a:p>
          <a:p>
            <a:r>
              <a:rPr lang="en-US" altLang="zh-CN" sz="1200" b="0" i="0" u="none" strike="noStrike" kern="1200" baseline="0" dirty="0" smtClean="0">
                <a:solidFill>
                  <a:schemeClr val="tx1"/>
                </a:solidFill>
                <a:latin typeface="+mn-lt"/>
                <a:ea typeface="+mn-ea"/>
                <a:cs typeface="+mn-cs"/>
              </a:rPr>
              <a:t>task plus a classification task.</a:t>
            </a:r>
            <a:endParaRPr lang="zh-CN" altLang="en-US" dirty="0"/>
          </a:p>
        </p:txBody>
      </p:sp>
      <p:sp>
        <p:nvSpPr>
          <p:cNvPr id="4" name="灯片编号占位符 3"/>
          <p:cNvSpPr>
            <a:spLocks noGrp="1"/>
          </p:cNvSpPr>
          <p:nvPr>
            <p:ph type="sldNum" sz="quarter" idx="10"/>
          </p:nvPr>
        </p:nvSpPr>
        <p:spPr/>
        <p:txBody>
          <a:bodyPr/>
          <a:lstStyle/>
          <a:p>
            <a:fld id="{C1C534DD-F707-4980-A9E0-C05CBA8217F3}" type="slidenum">
              <a:rPr lang="zh-CN" altLang="en-US" smtClean="0"/>
              <a:t>11</a:t>
            </a:fld>
            <a:endParaRPr lang="zh-CN" altLang="en-US"/>
          </a:p>
        </p:txBody>
      </p:sp>
    </p:spTree>
    <p:extLst>
      <p:ext uri="{BB962C8B-B14F-4D97-AF65-F5344CB8AC3E}">
        <p14:creationId xmlns:p14="http://schemas.microsoft.com/office/powerpoint/2010/main" val="109546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2012/10/25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30820CF-B880-4189-942D-D702A7CBA730}" type="datetimeFigureOut">
              <a:rPr lang="zh-CN" altLang="en-US" smtClean="0"/>
              <a:t>2012/10/25</a:t>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79512" y="476672"/>
            <a:ext cx="8784976" cy="2880320"/>
          </a:xfrm>
        </p:spPr>
        <p:txBody>
          <a:bodyPr>
            <a:normAutofit/>
          </a:bodyPr>
          <a:lstStyle/>
          <a:p>
            <a:pPr algn="ctr"/>
            <a:r>
              <a:rPr lang="en-US" altLang="zh-CN" sz="4000" cap="none" dirty="0" smtClean="0"/>
              <a:t>User-System </a:t>
            </a:r>
            <a:r>
              <a:rPr lang="en-US" altLang="zh-CN" sz="4000" cap="none" dirty="0"/>
              <a:t>I</a:t>
            </a:r>
            <a:r>
              <a:rPr lang="en-US" altLang="zh-CN" sz="4000" cap="none" dirty="0" smtClean="0"/>
              <a:t>nteractions in Case </a:t>
            </a:r>
            <a:r>
              <a:rPr lang="en-US" altLang="zh-CN" sz="4000" cap="none" dirty="0"/>
              <a:t>B</a:t>
            </a:r>
            <a:r>
              <a:rPr lang="en-US" altLang="zh-CN" sz="4000" cap="none" dirty="0" smtClean="0"/>
              <a:t>ase </a:t>
            </a:r>
            <a:r>
              <a:rPr lang="en-US" altLang="zh-CN" sz="4000" cap="none" dirty="0"/>
              <a:t>R</a:t>
            </a:r>
            <a:r>
              <a:rPr lang="en-US" altLang="zh-CN" sz="4000" cap="none" dirty="0" smtClean="0"/>
              <a:t>easoning</a:t>
            </a:r>
            <a:endParaRPr lang="zh-CN" altLang="en-US" sz="4000" cap="none" dirty="0"/>
          </a:p>
        </p:txBody>
      </p:sp>
      <p:sp>
        <p:nvSpPr>
          <p:cNvPr id="3" name="副标题 2"/>
          <p:cNvSpPr>
            <a:spLocks noGrp="1"/>
          </p:cNvSpPr>
          <p:nvPr>
            <p:ph type="subTitle" idx="1"/>
          </p:nvPr>
        </p:nvSpPr>
        <p:spPr>
          <a:xfrm>
            <a:off x="755576" y="4581128"/>
            <a:ext cx="7776864" cy="1680592"/>
          </a:xfrm>
        </p:spPr>
        <p:txBody>
          <a:bodyPr/>
          <a:lstStyle/>
          <a:p>
            <a:r>
              <a:rPr lang="en-US" altLang="zh-CN" dirty="0" err="1" smtClean="0"/>
              <a:t>Sicong</a:t>
            </a:r>
            <a:r>
              <a:rPr lang="en-US" altLang="zh-CN" dirty="0" smtClean="0"/>
              <a:t> </a:t>
            </a:r>
            <a:r>
              <a:rPr lang="en-US" altLang="zh-CN" dirty="0" err="1" smtClean="0"/>
              <a:t>Kuang</a:t>
            </a:r>
            <a:endParaRPr lang="en-US" altLang="zh-CN" dirty="0" smtClean="0"/>
          </a:p>
          <a:p>
            <a:r>
              <a:rPr lang="en-US" altLang="zh-CN" dirty="0" smtClean="0"/>
              <a:t>Instructor: Prof. </a:t>
            </a:r>
            <a:r>
              <a:rPr lang="en-US" altLang="zh-CN" dirty="0" smtClean="0">
                <a:ea typeface="宋体" charset="-122"/>
              </a:rPr>
              <a:t>Hector Munoz-Avila</a:t>
            </a:r>
          </a:p>
          <a:p>
            <a:r>
              <a:rPr lang="en-US" altLang="zh-CN" dirty="0" smtClean="0">
                <a:ea typeface="宋体" charset="-122"/>
              </a:rPr>
              <a:t>CSE 435</a:t>
            </a:r>
            <a:endParaRPr lang="zh-CN" altLang="en-US" dirty="0"/>
          </a:p>
        </p:txBody>
      </p:sp>
    </p:spTree>
    <p:extLst>
      <p:ext uri="{BB962C8B-B14F-4D97-AF65-F5344CB8AC3E}">
        <p14:creationId xmlns:p14="http://schemas.microsoft.com/office/powerpoint/2010/main" val="3042508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a:t>A formal dialog </a:t>
            </a:r>
            <a:r>
              <a:rPr lang="en-US" altLang="zh-CN" sz="3200" dirty="0" smtClean="0"/>
              <a:t>model overview</a:t>
            </a:r>
            <a:endParaRPr lang="zh-CN" altLang="en-US" dirty="0"/>
          </a:p>
        </p:txBody>
      </p:sp>
      <p:sp>
        <p:nvSpPr>
          <p:cNvPr id="3" name="内容占位符 2"/>
          <p:cNvSpPr>
            <a:spLocks noGrp="1"/>
          </p:cNvSpPr>
          <p:nvPr>
            <p:ph idx="1"/>
          </p:nvPr>
        </p:nvSpPr>
        <p:spPr/>
        <p:txBody>
          <a:bodyPr>
            <a:normAutofit/>
          </a:bodyPr>
          <a:lstStyle/>
          <a:p>
            <a:pPr algn="just"/>
            <a:r>
              <a:rPr lang="en-US" altLang="zh-CN" dirty="0"/>
              <a:t>A dialog can be modeled as a state machine. The state </a:t>
            </a:r>
            <a:r>
              <a:rPr lang="en-US" altLang="zh-CN" dirty="0" smtClean="0"/>
              <a:t>characterizes </a:t>
            </a:r>
            <a:r>
              <a:rPr lang="en-US" altLang="zh-CN" dirty="0"/>
              <a:t>a particular instance in time of a particular </a:t>
            </a:r>
            <a:r>
              <a:rPr lang="en-US" altLang="zh-CN" dirty="0" smtClean="0"/>
              <a:t>dialog enacted </a:t>
            </a:r>
            <a:r>
              <a:rPr lang="en-US" altLang="zh-CN" dirty="0"/>
              <a:t>between the user and the experience </a:t>
            </a:r>
            <a:r>
              <a:rPr lang="en-US" altLang="zh-CN" dirty="0" smtClean="0"/>
              <a:t>management.(dialog situation)</a:t>
            </a:r>
          </a:p>
          <a:p>
            <a:pPr algn="just"/>
            <a:endParaRPr lang="en-US" altLang="zh-CN" dirty="0" smtClean="0"/>
          </a:p>
          <a:p>
            <a:pPr algn="just"/>
            <a:r>
              <a:rPr lang="en-US" altLang="zh-CN" dirty="0"/>
              <a:t>In </a:t>
            </a:r>
            <a:r>
              <a:rPr lang="en-US" altLang="zh-CN" dirty="0" smtClean="0"/>
              <a:t>a given state, </a:t>
            </a:r>
            <a:r>
              <a:rPr lang="en-US" altLang="zh-CN" dirty="0"/>
              <a:t>a certain set of interactions (with the user) can be initiated</a:t>
            </a:r>
            <a:r>
              <a:rPr lang="en-US" altLang="zh-CN" dirty="0" smtClean="0"/>
              <a:t>.(dialog interaction)</a:t>
            </a:r>
          </a:p>
          <a:p>
            <a:pPr algn="just"/>
            <a:endParaRPr lang="en-US" altLang="zh-CN" dirty="0" smtClean="0"/>
          </a:p>
          <a:p>
            <a:pPr algn="just"/>
            <a:r>
              <a:rPr lang="en-US" altLang="zh-CN" dirty="0"/>
              <a:t>T</a:t>
            </a:r>
            <a:r>
              <a:rPr lang="en-US" altLang="zh-CN" dirty="0" smtClean="0"/>
              <a:t>here </a:t>
            </a:r>
            <a:r>
              <a:rPr lang="en-US" altLang="zh-CN" dirty="0"/>
              <a:t>are many diﬀerent applicable </a:t>
            </a:r>
            <a:r>
              <a:rPr lang="en-US" altLang="zh-CN" dirty="0" smtClean="0"/>
              <a:t>interactions </a:t>
            </a:r>
            <a:r>
              <a:rPr lang="en-US" altLang="zh-CN" dirty="0"/>
              <a:t>in a particular </a:t>
            </a:r>
            <a:r>
              <a:rPr lang="en-US" altLang="zh-CN" dirty="0" smtClean="0"/>
              <a:t>dialog. We need a strategy to choose an optimum one.(dialog strategy)</a:t>
            </a:r>
            <a:endParaRPr lang="zh-CN" altLang="en-US" dirty="0"/>
          </a:p>
        </p:txBody>
      </p:sp>
    </p:spTree>
    <p:extLst>
      <p:ext uri="{BB962C8B-B14F-4D97-AF65-F5344CB8AC3E}">
        <p14:creationId xmlns:p14="http://schemas.microsoft.com/office/powerpoint/2010/main" val="2235574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Dialog Situation</a:t>
            </a:r>
            <a:endParaRPr lang="zh-CN" altLang="en-US" dirty="0"/>
          </a:p>
        </p:txBody>
      </p:sp>
      <p:sp>
        <p:nvSpPr>
          <p:cNvPr id="3" name="内容占位符 2"/>
          <p:cNvSpPr>
            <a:spLocks noGrp="1"/>
          </p:cNvSpPr>
          <p:nvPr>
            <p:ph idx="1"/>
          </p:nvPr>
        </p:nvSpPr>
        <p:spPr/>
        <p:txBody>
          <a:bodyPr>
            <a:normAutofit lnSpcReduction="10000"/>
          </a:bodyPr>
          <a:lstStyle/>
          <a:p>
            <a:pPr algn="just"/>
            <a:r>
              <a:rPr lang="en-US" altLang="zh-CN" dirty="0" smtClean="0"/>
              <a:t>We define the dialog </a:t>
            </a:r>
            <a:r>
              <a:rPr lang="en-US" altLang="zh-CN" dirty="0"/>
              <a:t>situation space S= P×Q×H consists of the problem space P, a </a:t>
            </a:r>
            <a:r>
              <a:rPr lang="en-US" altLang="zh-CN" dirty="0" smtClean="0"/>
              <a:t>question state </a:t>
            </a:r>
            <a:r>
              <a:rPr lang="en-US" altLang="zh-CN" dirty="0"/>
              <a:t>space Q, and a hypothesis space H. A dialog situation s = (p, q, h) is </a:t>
            </a:r>
            <a:r>
              <a:rPr lang="en-US" altLang="zh-CN" dirty="0" smtClean="0"/>
              <a:t>an instance </a:t>
            </a:r>
            <a:r>
              <a:rPr lang="en-US" altLang="zh-CN" dirty="0"/>
              <a:t>of the dialog situation space, i.e., s ∈ S</a:t>
            </a:r>
            <a:r>
              <a:rPr lang="en-US" altLang="zh-CN" dirty="0" smtClean="0"/>
              <a:t>.</a:t>
            </a:r>
          </a:p>
          <a:p>
            <a:pPr algn="just"/>
            <a:endParaRPr lang="en-US" altLang="zh-CN" dirty="0" smtClean="0"/>
          </a:p>
          <a:p>
            <a:pPr algn="just"/>
            <a:r>
              <a:rPr lang="en-US" altLang="zh-CN" dirty="0" smtClean="0"/>
              <a:t>p is </a:t>
            </a:r>
            <a:r>
              <a:rPr lang="en-US" altLang="zh-CN" dirty="0"/>
              <a:t>the aggregation of all problem attribute values collected so far</a:t>
            </a:r>
            <a:r>
              <a:rPr lang="en-US" altLang="zh-CN" dirty="0" smtClean="0"/>
              <a:t>. Initially </a:t>
            </a:r>
            <a:r>
              <a:rPr lang="en-US" altLang="zh-CN" dirty="0"/>
              <a:t>p</a:t>
            </a:r>
            <a:r>
              <a:rPr lang="en-US" altLang="zh-CN" dirty="0" smtClean="0"/>
              <a:t> is empty.</a:t>
            </a:r>
          </a:p>
          <a:p>
            <a:pPr algn="just"/>
            <a:endParaRPr lang="en-US" altLang="zh-CN" dirty="0" smtClean="0"/>
          </a:p>
          <a:p>
            <a:r>
              <a:rPr lang="en-US" altLang="zh-CN" i="1" dirty="0"/>
              <a:t>q</a:t>
            </a:r>
            <a:r>
              <a:rPr lang="en-US" altLang="zh-CN" i="1" dirty="0" smtClean="0"/>
              <a:t> </a:t>
            </a:r>
            <a:r>
              <a:rPr lang="en-US" altLang="zh-CN" dirty="0"/>
              <a:t>describes the history of the </a:t>
            </a:r>
            <a:r>
              <a:rPr lang="en-US" altLang="zh-CN" dirty="0" smtClean="0"/>
              <a:t>dialog. (finite state variable)</a:t>
            </a:r>
          </a:p>
          <a:p>
            <a:endParaRPr lang="en-US" altLang="zh-CN" dirty="0" smtClean="0"/>
          </a:p>
          <a:p>
            <a:pPr algn="just"/>
            <a:r>
              <a:rPr lang="en-US" altLang="zh-CN" i="1" dirty="0"/>
              <a:t>h</a:t>
            </a:r>
            <a:r>
              <a:rPr lang="en-US" altLang="zh-CN" i="1" dirty="0" smtClean="0"/>
              <a:t> </a:t>
            </a:r>
            <a:r>
              <a:rPr lang="en-US" altLang="zh-CN" dirty="0"/>
              <a:t>contains current hypotheses concerning the reusability of experience</a:t>
            </a:r>
            <a:r>
              <a:rPr lang="en-US" altLang="zh-CN" dirty="0" smtClean="0"/>
              <a:t>. Usually a subset of the current case base.</a:t>
            </a:r>
          </a:p>
          <a:p>
            <a:endParaRPr lang="en-US" altLang="zh-CN" dirty="0" smtClean="0"/>
          </a:p>
          <a:p>
            <a:endParaRPr lang="en-US" altLang="zh-CN" dirty="0"/>
          </a:p>
          <a:p>
            <a:endParaRPr lang="en-US" altLang="zh-CN" dirty="0" smtClean="0"/>
          </a:p>
          <a:p>
            <a:endParaRPr lang="zh-CN" altLang="en-US" dirty="0"/>
          </a:p>
        </p:txBody>
      </p:sp>
    </p:spTree>
    <p:extLst>
      <p:ext uri="{BB962C8B-B14F-4D97-AF65-F5344CB8AC3E}">
        <p14:creationId xmlns:p14="http://schemas.microsoft.com/office/powerpoint/2010/main" val="3499773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467600" cy="1143000"/>
          </a:xfrm>
        </p:spPr>
        <p:txBody>
          <a:bodyPr/>
          <a:lstStyle/>
          <a:p>
            <a:r>
              <a:rPr lang="en-US" altLang="zh-CN" dirty="0"/>
              <a:t>Dialog</a:t>
            </a:r>
            <a:r>
              <a:rPr lang="en-US" altLang="zh-CN" b="1" dirty="0"/>
              <a:t> </a:t>
            </a:r>
            <a:r>
              <a:rPr lang="en-US" altLang="zh-CN" dirty="0"/>
              <a:t>Interactions</a:t>
            </a:r>
            <a:endParaRPr lang="zh-CN" altLang="en-US" dirty="0"/>
          </a:p>
        </p:txBody>
      </p:sp>
      <p:sp>
        <p:nvSpPr>
          <p:cNvPr id="3" name="内容占位符 2"/>
          <p:cNvSpPr>
            <a:spLocks noGrp="1"/>
          </p:cNvSpPr>
          <p:nvPr>
            <p:ph idx="1"/>
          </p:nvPr>
        </p:nvSpPr>
        <p:spPr/>
        <p:txBody>
          <a:bodyPr>
            <a:normAutofit lnSpcReduction="10000"/>
          </a:bodyPr>
          <a:lstStyle/>
          <a:p>
            <a:pPr algn="just"/>
            <a:r>
              <a:rPr lang="en-US" altLang="zh-CN" dirty="0" smtClean="0"/>
              <a:t>We define the dialog </a:t>
            </a:r>
            <a:r>
              <a:rPr lang="en-US" altLang="zh-CN" dirty="0"/>
              <a:t>interaction space I= {i</a:t>
            </a:r>
            <a:r>
              <a:rPr lang="en-US" altLang="zh-CN" baseline="-25000" dirty="0"/>
              <a:t>1</a:t>
            </a:r>
            <a:r>
              <a:rPr lang="en-US" altLang="zh-CN" dirty="0"/>
              <a:t>, . . . , </a:t>
            </a:r>
            <a:r>
              <a:rPr lang="en-US" altLang="zh-CN" dirty="0" err="1"/>
              <a:t>i</a:t>
            </a:r>
            <a:r>
              <a:rPr lang="en-US" altLang="zh-CN" baseline="-25000" dirty="0" err="1"/>
              <a:t>k</a:t>
            </a:r>
            <a:r>
              <a:rPr lang="en-US" altLang="zh-CN" dirty="0"/>
              <a:t>} consists of a set of dialog </a:t>
            </a:r>
            <a:r>
              <a:rPr lang="en-US" altLang="zh-CN" dirty="0" smtClean="0"/>
              <a:t>interactions. A </a:t>
            </a:r>
            <a:r>
              <a:rPr lang="en-US" altLang="zh-CN" dirty="0"/>
              <a:t>dialog interaction is a function </a:t>
            </a:r>
            <a:r>
              <a:rPr lang="en-US" altLang="zh-CN" dirty="0" err="1"/>
              <a:t>i</a:t>
            </a:r>
            <a:r>
              <a:rPr lang="en-US" altLang="zh-CN" baseline="-25000" dirty="0" err="1"/>
              <a:t>ν</a:t>
            </a:r>
            <a:r>
              <a:rPr lang="en-US" altLang="zh-CN" dirty="0"/>
              <a:t> : U → (S→ S) that determines from </a:t>
            </a:r>
            <a:r>
              <a:rPr lang="en-US" altLang="zh-CN" dirty="0" smtClean="0"/>
              <a:t>a certain </a:t>
            </a:r>
            <a:r>
              <a:rPr lang="en-US" altLang="zh-CN" dirty="0"/>
              <a:t>user input (out of the set of possible user inputs) U a </a:t>
            </a:r>
            <a:r>
              <a:rPr lang="en-US" altLang="zh-CN" dirty="0" smtClean="0"/>
              <a:t>transformation function </a:t>
            </a:r>
            <a:r>
              <a:rPr lang="en-US" altLang="zh-CN" dirty="0"/>
              <a:t>of the current dialog situation s into a successor situation </a:t>
            </a:r>
            <a:r>
              <a:rPr lang="en-US" altLang="zh-CN" dirty="0" smtClean="0"/>
              <a:t>s’, </a:t>
            </a:r>
            <a:r>
              <a:rPr lang="en-US" altLang="zh-CN" dirty="0"/>
              <a:t>i.e</a:t>
            </a:r>
            <a:r>
              <a:rPr lang="en-US" altLang="zh-CN" dirty="0" smtClean="0"/>
              <a:t>., </a:t>
            </a:r>
            <a:r>
              <a:rPr lang="en-US" altLang="zh-CN" dirty="0" err="1" smtClean="0"/>
              <a:t>i</a:t>
            </a:r>
            <a:r>
              <a:rPr lang="en-US" altLang="zh-CN" baseline="-25000" dirty="0" err="1" smtClean="0"/>
              <a:t>ν</a:t>
            </a:r>
            <a:r>
              <a:rPr lang="en-US" altLang="zh-CN" dirty="0" smtClean="0"/>
              <a:t>(u</a:t>
            </a:r>
            <a:r>
              <a:rPr lang="en-US" altLang="zh-CN" dirty="0"/>
              <a:t>)(s) = </a:t>
            </a:r>
            <a:r>
              <a:rPr lang="en-US" altLang="zh-CN" dirty="0" smtClean="0"/>
              <a:t>s’.</a:t>
            </a:r>
          </a:p>
          <a:p>
            <a:pPr algn="just"/>
            <a:endParaRPr lang="en-US" altLang="zh-CN" dirty="0" smtClean="0"/>
          </a:p>
          <a:p>
            <a:pPr algn="just"/>
            <a:r>
              <a:rPr lang="en-US" altLang="zh-CN" dirty="0" smtClean="0"/>
              <a:t>Different kinds of dialog interactions are:</a:t>
            </a:r>
          </a:p>
          <a:p>
            <a:pPr lvl="2" algn="just"/>
            <a:r>
              <a:rPr lang="en-US" altLang="zh-CN" sz="2400" dirty="0"/>
              <a:t>Gathering </a:t>
            </a:r>
            <a:r>
              <a:rPr lang="en-US" altLang="zh-CN" sz="2400" dirty="0" smtClean="0"/>
              <a:t>Information</a:t>
            </a:r>
          </a:p>
          <a:p>
            <a:pPr lvl="2" algn="just"/>
            <a:r>
              <a:rPr lang="en-US" altLang="zh-CN" sz="2400" dirty="0"/>
              <a:t>Checking </a:t>
            </a:r>
            <a:r>
              <a:rPr lang="en-US" altLang="zh-CN" sz="2400" dirty="0" smtClean="0"/>
              <a:t>Consistency</a:t>
            </a:r>
          </a:p>
          <a:p>
            <a:pPr lvl="2" algn="just"/>
            <a:r>
              <a:rPr lang="en-US" altLang="zh-CN" sz="2400" dirty="0"/>
              <a:t>Updating </a:t>
            </a:r>
            <a:r>
              <a:rPr lang="en-US" altLang="zh-CN" sz="2400" dirty="0" smtClean="0"/>
              <a:t>Hypotheses</a:t>
            </a:r>
          </a:p>
          <a:p>
            <a:pPr lvl="2" algn="just"/>
            <a:r>
              <a:rPr lang="en-US" altLang="zh-CN" sz="2400" dirty="0"/>
              <a:t>Presenting Experience</a:t>
            </a:r>
            <a:endParaRPr lang="zh-CN" altLang="en-US" sz="2400" dirty="0"/>
          </a:p>
        </p:txBody>
      </p:sp>
    </p:spTree>
    <p:extLst>
      <p:ext uri="{BB962C8B-B14F-4D97-AF65-F5344CB8AC3E}">
        <p14:creationId xmlns:p14="http://schemas.microsoft.com/office/powerpoint/2010/main" val="1235402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Dialog Strategy</a:t>
            </a:r>
            <a:endParaRPr lang="zh-CN" altLang="en-US" dirty="0"/>
          </a:p>
        </p:txBody>
      </p:sp>
      <p:sp>
        <p:nvSpPr>
          <p:cNvPr id="3" name="内容占位符 2"/>
          <p:cNvSpPr>
            <a:spLocks noGrp="1"/>
          </p:cNvSpPr>
          <p:nvPr>
            <p:ph idx="1"/>
          </p:nvPr>
        </p:nvSpPr>
        <p:spPr/>
        <p:txBody>
          <a:bodyPr/>
          <a:lstStyle/>
          <a:p>
            <a:r>
              <a:rPr lang="en-US" altLang="zh-CN" dirty="0"/>
              <a:t>A dialog strategy </a:t>
            </a:r>
            <a:r>
              <a:rPr lang="en-US" altLang="zh-CN" dirty="0" smtClean="0"/>
              <a:t>controls the whole dialog</a:t>
            </a:r>
          </a:p>
          <a:p>
            <a:pPr algn="just"/>
            <a:r>
              <a:rPr lang="en-US" altLang="zh-CN" dirty="0"/>
              <a:t>A dialog strategy is a function </a:t>
            </a:r>
            <a:r>
              <a:rPr lang="en-US" altLang="zh-CN" dirty="0" err="1"/>
              <a:t>strat</a:t>
            </a:r>
            <a:r>
              <a:rPr lang="en-US" altLang="zh-CN" dirty="0"/>
              <a:t> </a:t>
            </a:r>
            <a:r>
              <a:rPr lang="en-US" altLang="zh-CN" dirty="0" smtClean="0"/>
              <a:t>: S </a:t>
            </a:r>
            <a:r>
              <a:rPr lang="en-US" altLang="zh-CN" dirty="0"/>
              <a:t>→ I that determines for a given current dialog situation the next </a:t>
            </a:r>
            <a:r>
              <a:rPr lang="en-US" altLang="zh-CN" dirty="0" smtClean="0"/>
              <a:t>dialog interaction </a:t>
            </a:r>
            <a:r>
              <a:rPr lang="en-US" altLang="zh-CN" dirty="0"/>
              <a:t>to be </a:t>
            </a:r>
            <a:r>
              <a:rPr lang="en-US" altLang="zh-CN" dirty="0" smtClean="0"/>
              <a:t>executed</a:t>
            </a:r>
            <a:r>
              <a:rPr lang="en-US" altLang="zh-CN" dirty="0"/>
              <a:t>.</a:t>
            </a:r>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50" y="3140968"/>
            <a:ext cx="7812782" cy="363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449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User-system communication approach based on the formal dialog model</a:t>
            </a:r>
            <a:endParaRPr lang="zh-CN" altLang="en-US" dirty="0"/>
          </a:p>
        </p:txBody>
      </p:sp>
      <p:sp>
        <p:nvSpPr>
          <p:cNvPr id="3" name="内容占位符 2"/>
          <p:cNvSpPr>
            <a:spLocks noGrp="1"/>
          </p:cNvSpPr>
          <p:nvPr>
            <p:ph idx="1"/>
          </p:nvPr>
        </p:nvSpPr>
        <p:spPr/>
        <p:txBody>
          <a:bodyPr/>
          <a:lstStyle/>
          <a:p>
            <a:pPr algn="just"/>
            <a:r>
              <a:rPr lang="en-US" altLang="zh-CN" dirty="0"/>
              <a:t>Predefined Static </a:t>
            </a:r>
            <a:r>
              <a:rPr lang="en-US" altLang="zh-CN" dirty="0" smtClean="0"/>
              <a:t>Dialog: the dialog interactions and strategy are manually modeled in advance by the developer of the experience management system.</a:t>
            </a:r>
            <a:endParaRPr lang="en-US" altLang="zh-CN" dirty="0"/>
          </a:p>
          <a:p>
            <a:r>
              <a:rPr lang="en-US" altLang="zh-CN" dirty="0" smtClean="0"/>
              <a:t>Three-Step </a:t>
            </a:r>
            <a:r>
              <a:rPr lang="en-US" altLang="zh-CN" dirty="0"/>
              <a:t>Questionnaire-Based Problem </a:t>
            </a:r>
            <a:r>
              <a:rPr lang="en-US" altLang="zh-CN" dirty="0" smtClean="0"/>
              <a:t>Acquisition</a:t>
            </a:r>
          </a:p>
          <a:p>
            <a:endParaRPr lang="zh-CN"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140969"/>
            <a:ext cx="7200800"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773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Modeling dialog strategy in specific </a:t>
            </a:r>
            <a:r>
              <a:rPr lang="en-US" altLang="zh-CN" dirty="0"/>
              <a:t>domain based on the formal dialog model</a:t>
            </a:r>
            <a:endParaRPr lang="zh-CN" altLang="en-US" dirty="0"/>
          </a:p>
        </p:txBody>
      </p:sp>
      <p:sp>
        <p:nvSpPr>
          <p:cNvPr id="3" name="内容占位符 2"/>
          <p:cNvSpPr>
            <a:spLocks noGrp="1"/>
          </p:cNvSpPr>
          <p:nvPr>
            <p:ph idx="1"/>
          </p:nvPr>
        </p:nvSpPr>
        <p:spPr/>
        <p:txBody>
          <a:bodyPr/>
          <a:lstStyle/>
          <a:p>
            <a:r>
              <a:rPr lang="en-US" altLang="zh-CN" dirty="0"/>
              <a:t>Modeling the dialog strategy with a directed </a:t>
            </a:r>
            <a:r>
              <a:rPr lang="en-US" altLang="zh-CN" dirty="0" smtClean="0"/>
              <a:t>graph</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r>
              <a:rPr lang="en-US" altLang="zh-CN" dirty="0" smtClean="0"/>
              <a:t>Modeling the dialog strategy with rules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88840"/>
            <a:ext cx="44386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373216"/>
            <a:ext cx="52863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353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Dynamic and Adaptable </a:t>
            </a:r>
            <a:r>
              <a:rPr lang="en-US" altLang="zh-CN" dirty="0" smtClean="0"/>
              <a:t>Strategies(1)</a:t>
            </a:r>
            <a:endParaRPr lang="zh-CN" altLang="en-US" dirty="0"/>
          </a:p>
        </p:txBody>
      </p:sp>
      <p:sp>
        <p:nvSpPr>
          <p:cNvPr id="3" name="内容占位符 2"/>
          <p:cNvSpPr>
            <a:spLocks noGrp="1"/>
          </p:cNvSpPr>
          <p:nvPr>
            <p:ph idx="1"/>
          </p:nvPr>
        </p:nvSpPr>
        <p:spPr/>
        <p:txBody>
          <a:bodyPr/>
          <a:lstStyle/>
          <a:p>
            <a:pPr algn="just"/>
            <a:r>
              <a:rPr lang="en-US" altLang="zh-CN" dirty="0" smtClean="0"/>
              <a:t>Previous static dialog strategies is modeled by hand. Static means the dialog strategies will not change even when case base changes.</a:t>
            </a:r>
          </a:p>
          <a:p>
            <a:endParaRPr lang="en-US" altLang="zh-CN" dirty="0" smtClean="0"/>
          </a:p>
          <a:p>
            <a:pPr algn="just"/>
            <a:r>
              <a:rPr lang="en-US" altLang="zh-CN" dirty="0" smtClean="0"/>
              <a:t>To overcome this problem, we want to find a way to dynamically produce dialog strategy according to the case base we has.</a:t>
            </a:r>
          </a:p>
          <a:p>
            <a:pPr algn="just"/>
            <a:endParaRPr lang="en-US" altLang="zh-CN" dirty="0" smtClean="0"/>
          </a:p>
          <a:p>
            <a:pPr algn="just"/>
            <a:r>
              <a:rPr lang="en-US" altLang="zh-CN" dirty="0"/>
              <a:t>The basic idea behind this approaches is to analyze the distribution of </a:t>
            </a:r>
            <a:r>
              <a:rPr lang="en-US" altLang="zh-CN" dirty="0" smtClean="0"/>
              <a:t>cases in </a:t>
            </a:r>
            <a:r>
              <a:rPr lang="en-US" altLang="zh-CN" dirty="0"/>
              <a:t>the case base to select questions according to their relevance for </a:t>
            </a:r>
            <a:r>
              <a:rPr lang="en-US" altLang="zh-CN" dirty="0" smtClean="0"/>
              <a:t>deciding the </a:t>
            </a:r>
            <a:r>
              <a:rPr lang="en-US" altLang="zh-CN" dirty="0"/>
              <a:t>reusability of a case.</a:t>
            </a:r>
            <a:endParaRPr lang="zh-CN" altLang="en-US" dirty="0"/>
          </a:p>
        </p:txBody>
      </p:sp>
    </p:spTree>
    <p:extLst>
      <p:ext uri="{BB962C8B-B14F-4D97-AF65-F5344CB8AC3E}">
        <p14:creationId xmlns:p14="http://schemas.microsoft.com/office/powerpoint/2010/main" val="3818664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Dynamic and Adaptable </a:t>
            </a:r>
            <a:r>
              <a:rPr lang="en-US" altLang="zh-CN" dirty="0" smtClean="0"/>
              <a:t>Strategies(2)</a:t>
            </a:r>
            <a:endParaRPr lang="zh-CN" altLang="en-US" dirty="0"/>
          </a:p>
        </p:txBody>
      </p:sp>
      <p:sp>
        <p:nvSpPr>
          <p:cNvPr id="3" name="内容占位符 2"/>
          <p:cNvSpPr>
            <a:spLocks noGrp="1"/>
          </p:cNvSpPr>
          <p:nvPr>
            <p:ph idx="1"/>
          </p:nvPr>
        </p:nvSpPr>
        <p:spPr/>
        <p:txBody>
          <a:bodyPr/>
          <a:lstStyle/>
          <a:p>
            <a:pPr algn="just"/>
            <a:r>
              <a:rPr lang="en-US" altLang="zh-CN" dirty="0" smtClean="0"/>
              <a:t>Problem attributes to be asked to users should be selected according to if they contribute information that is relevant to decide among the reusability of the cases in the case base. (a case base with all patients are male)</a:t>
            </a:r>
          </a:p>
          <a:p>
            <a:pPr algn="just"/>
            <a:endParaRPr lang="en-US" altLang="zh-CN" dirty="0" smtClean="0"/>
          </a:p>
          <a:p>
            <a:pPr algn="just"/>
            <a:r>
              <a:rPr lang="en-US" altLang="zh-CN" dirty="0" smtClean="0"/>
              <a:t>Selection criteria for attributes (questions to ask) </a:t>
            </a:r>
          </a:p>
          <a:p>
            <a:pPr lvl="1" algn="just"/>
            <a:r>
              <a:rPr lang="en-US" altLang="zh-CN" sz="2400" dirty="0" smtClean="0"/>
              <a:t>Information gain for classified cases(learned in class)</a:t>
            </a:r>
          </a:p>
          <a:p>
            <a:pPr lvl="1" algn="just"/>
            <a:r>
              <a:rPr lang="en-US" altLang="zh-CN" sz="2400" dirty="0" smtClean="0"/>
              <a:t>Information gain for unclassified cases: selects k representative cases, called </a:t>
            </a:r>
            <a:r>
              <a:rPr lang="en-US" altLang="zh-CN" sz="2400" dirty="0" err="1" smtClean="0"/>
              <a:t>medoids</a:t>
            </a:r>
            <a:r>
              <a:rPr lang="en-US" altLang="zh-CN" sz="2400" dirty="0" smtClean="0"/>
              <a:t>, and clusters the other cases according to their similarity to the </a:t>
            </a:r>
            <a:r>
              <a:rPr lang="en-US" altLang="zh-CN" sz="2400" dirty="0" err="1" smtClean="0"/>
              <a:t>medoids</a:t>
            </a:r>
            <a:r>
              <a:rPr lang="en-US" altLang="zh-CN" sz="2400" dirty="0" smtClean="0"/>
              <a:t>. (such as numeric cases)</a:t>
            </a:r>
            <a:endParaRPr lang="zh-CN" altLang="en-US" sz="2400" dirty="0"/>
          </a:p>
        </p:txBody>
      </p:sp>
    </p:spTree>
    <p:extLst>
      <p:ext uri="{BB962C8B-B14F-4D97-AF65-F5344CB8AC3E}">
        <p14:creationId xmlns:p14="http://schemas.microsoft.com/office/powerpoint/2010/main" val="65448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7384"/>
            <a:ext cx="8229600" cy="990600"/>
          </a:xfrm>
        </p:spPr>
        <p:txBody>
          <a:bodyPr>
            <a:normAutofit fontScale="90000"/>
          </a:bodyPr>
          <a:lstStyle/>
          <a:p>
            <a:r>
              <a:rPr lang="en-US" altLang="zh-CN" dirty="0" smtClean="0"/>
              <a:t>Using decision tree to implement dialog strategy(example)</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280920" cy="576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3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smtClean="0"/>
              <a:t>There are two tasks between the communication between the user and the experience management system: problem acquisition and experience presentation.</a:t>
            </a:r>
          </a:p>
          <a:p>
            <a:endParaRPr lang="en-US" altLang="zh-CN" dirty="0"/>
          </a:p>
          <a:p>
            <a:r>
              <a:rPr lang="en-US" altLang="zh-CN" dirty="0" smtClean="0"/>
              <a:t>A formal dialog model contains dialog situation, dialog interaction, and dialog strategy.</a:t>
            </a:r>
          </a:p>
          <a:p>
            <a:endParaRPr lang="en-US" altLang="zh-CN" dirty="0"/>
          </a:p>
          <a:p>
            <a:pPr algn="just"/>
            <a:r>
              <a:rPr lang="en-US" altLang="zh-CN" dirty="0" smtClean="0"/>
              <a:t>Here </a:t>
            </a:r>
            <a:r>
              <a:rPr lang="en-US" altLang="zh-CN" dirty="0"/>
              <a:t>w</a:t>
            </a:r>
            <a:r>
              <a:rPr lang="en-US" altLang="zh-CN" dirty="0" smtClean="0"/>
              <a:t>e use information gain to choose the right question and the right order to ask; we use decision tree to implement a dialog strategy.</a:t>
            </a:r>
          </a:p>
          <a:p>
            <a:pPr algn="just"/>
            <a:endParaRPr lang="en-US" altLang="zh-CN" dirty="0"/>
          </a:p>
          <a:p>
            <a:pPr algn="just"/>
            <a:r>
              <a:rPr lang="en-US" altLang="zh-CN" dirty="0" smtClean="0"/>
              <a:t>Next we will see a practical applications of Case based reasoning system using a distributed CBR to support </a:t>
            </a:r>
            <a:r>
              <a:rPr lang="en-US" altLang="zh-CN" smtClean="0"/>
              <a:t>field service.</a:t>
            </a:r>
            <a:endParaRPr lang="en-US" altLang="zh-CN" dirty="0" smtClean="0"/>
          </a:p>
          <a:p>
            <a:endParaRPr lang="en-US" altLang="zh-CN" dirty="0"/>
          </a:p>
          <a:p>
            <a:endParaRPr lang="zh-CN" altLang="en-US" dirty="0"/>
          </a:p>
        </p:txBody>
      </p:sp>
    </p:spTree>
    <p:extLst>
      <p:ext uri="{BB962C8B-B14F-4D97-AF65-F5344CB8AC3E}">
        <p14:creationId xmlns:p14="http://schemas.microsoft.com/office/powerpoint/2010/main" val="2041558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Two </a:t>
            </a:r>
            <a:r>
              <a:rPr lang="en-US" altLang="zh-CN" dirty="0"/>
              <a:t>new communication channels</a:t>
            </a:r>
            <a:endParaRPr lang="zh-CN" altLang="en-US" dirty="0"/>
          </a:p>
        </p:txBody>
      </p:sp>
      <p:sp>
        <p:nvSpPr>
          <p:cNvPr id="3" name="内容占位符 2"/>
          <p:cNvSpPr>
            <a:spLocks noGrp="1"/>
          </p:cNvSpPr>
          <p:nvPr>
            <p:ph idx="1"/>
          </p:nvPr>
        </p:nvSpPr>
        <p:spPr/>
        <p:txBody>
          <a:bodyPr>
            <a:normAutofit/>
          </a:bodyPr>
          <a:lstStyle/>
          <a:p>
            <a:pPr algn="just"/>
            <a:r>
              <a:rPr lang="en-US" altLang="zh-CN" dirty="0"/>
              <a:t>The ultimate goal of experience management is to achieve a communication </a:t>
            </a:r>
            <a:r>
              <a:rPr lang="en-US" altLang="zh-CN" dirty="0" smtClean="0"/>
              <a:t>of experience </a:t>
            </a:r>
            <a:r>
              <a:rPr lang="en-US" altLang="zh-CN" dirty="0"/>
              <a:t>between an experience provider and an experience </a:t>
            </a:r>
            <a:r>
              <a:rPr lang="en-US" altLang="zh-CN" dirty="0" smtClean="0"/>
              <a:t>user:</a:t>
            </a:r>
          </a:p>
          <a:p>
            <a:pPr algn="just"/>
            <a:endParaRPr lang="en-US" altLang="zh-CN" dirty="0"/>
          </a:p>
          <a:p>
            <a:pPr lvl="1"/>
            <a:r>
              <a:rPr lang="en-US" altLang="zh-CN" sz="2400" dirty="0" smtClean="0"/>
              <a:t>the </a:t>
            </a:r>
            <a:r>
              <a:rPr lang="en-US" altLang="zh-CN" sz="2400" dirty="0"/>
              <a:t>communication of the experience provider with the experience management system </a:t>
            </a:r>
            <a:r>
              <a:rPr lang="en-US" altLang="zh-CN" sz="2400" dirty="0" smtClean="0"/>
              <a:t>and </a:t>
            </a:r>
          </a:p>
          <a:p>
            <a:pPr lvl="1"/>
            <a:endParaRPr lang="en-US" altLang="zh-CN" sz="2400" dirty="0" smtClean="0"/>
          </a:p>
          <a:p>
            <a:pPr lvl="1"/>
            <a:r>
              <a:rPr lang="en-US" altLang="zh-CN" sz="2400" dirty="0" smtClean="0"/>
              <a:t>the </a:t>
            </a:r>
            <a:r>
              <a:rPr lang="en-US" altLang="zh-CN" sz="2400" dirty="0"/>
              <a:t>communication of the experience user with the experience </a:t>
            </a:r>
            <a:r>
              <a:rPr lang="en-US" altLang="zh-CN" sz="2400" dirty="0" smtClean="0"/>
              <a:t>management system</a:t>
            </a:r>
            <a:r>
              <a:rPr lang="en-US" altLang="zh-CN" sz="2400" dirty="0"/>
              <a:t>.</a:t>
            </a:r>
            <a:endParaRPr lang="zh-CN" altLang="en-US" sz="2400" dirty="0"/>
          </a:p>
        </p:txBody>
      </p:sp>
    </p:spTree>
    <p:extLst>
      <p:ext uri="{BB962C8B-B14F-4D97-AF65-F5344CB8AC3E}">
        <p14:creationId xmlns:p14="http://schemas.microsoft.com/office/powerpoint/2010/main" val="3300200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A distributed CBR Application for engineering sales support</a:t>
            </a:r>
            <a:endParaRPr lang="zh-CN" altLang="en-US" dirty="0"/>
          </a:p>
        </p:txBody>
      </p:sp>
      <p:sp>
        <p:nvSpPr>
          <p:cNvPr id="3" name="内容占位符 2"/>
          <p:cNvSpPr>
            <a:spLocks noGrp="1"/>
          </p:cNvSpPr>
          <p:nvPr>
            <p:ph idx="1"/>
          </p:nvPr>
        </p:nvSpPr>
        <p:spPr/>
        <p:txBody>
          <a:bodyPr/>
          <a:lstStyle/>
          <a:p>
            <a:r>
              <a:rPr lang="en-US" altLang="zh-CN" dirty="0" smtClean="0"/>
              <a:t>Background</a:t>
            </a:r>
          </a:p>
          <a:p>
            <a:pPr lvl="1" algn="just"/>
            <a:r>
              <a:rPr lang="en-US" altLang="zh-CN" sz="2400" dirty="0" smtClean="0"/>
              <a:t>Price of a previous similar installation gave a more accurate estimation than price giving by </a:t>
            </a:r>
            <a:r>
              <a:rPr lang="en-US" altLang="zh-CN" sz="2400" dirty="0"/>
              <a:t>personnel </a:t>
            </a:r>
            <a:r>
              <a:rPr lang="en-US" altLang="zh-CN" sz="2400" dirty="0" smtClean="0"/>
              <a:t>using a proprietary software.</a:t>
            </a:r>
          </a:p>
          <a:p>
            <a:pPr lvl="1" algn="just"/>
            <a:endParaRPr lang="en-US" altLang="zh-CN" sz="2400" dirty="0" smtClean="0"/>
          </a:p>
          <a:p>
            <a:r>
              <a:rPr lang="en-US" altLang="zh-CN" dirty="0" smtClean="0"/>
              <a:t>Solution #1 – a database: 10,000 records, more than 60 fields plus a list of file names for specification.</a:t>
            </a:r>
          </a:p>
          <a:p>
            <a:endParaRPr lang="en-US" altLang="zh-CN" dirty="0" smtClean="0"/>
          </a:p>
          <a:p>
            <a:r>
              <a:rPr lang="en-US" altLang="zh-CN" dirty="0"/>
              <a:t>Solution </a:t>
            </a:r>
            <a:r>
              <a:rPr lang="en-US" altLang="zh-CN" dirty="0" smtClean="0"/>
              <a:t>#2 </a:t>
            </a:r>
            <a:r>
              <a:rPr lang="en-US" altLang="zh-CN" dirty="0"/>
              <a:t>– </a:t>
            </a:r>
            <a:r>
              <a:rPr lang="en-US" altLang="zh-CN" dirty="0" smtClean="0"/>
              <a:t>case-based reasoning</a:t>
            </a:r>
          </a:p>
          <a:p>
            <a:endParaRPr lang="zh-CN" altLang="en-US" dirty="0"/>
          </a:p>
        </p:txBody>
      </p:sp>
    </p:spTree>
    <p:extLst>
      <p:ext uri="{BB962C8B-B14F-4D97-AF65-F5344CB8AC3E}">
        <p14:creationId xmlns:p14="http://schemas.microsoft.com/office/powerpoint/2010/main" val="3477460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Problem with the database solution</a:t>
            </a:r>
            <a:endParaRPr lang="zh-CN" altLang="en-US" dirty="0"/>
          </a:p>
        </p:txBody>
      </p:sp>
      <p:sp>
        <p:nvSpPr>
          <p:cNvPr id="3" name="内容占位符 2"/>
          <p:cNvSpPr>
            <a:spLocks noGrp="1"/>
          </p:cNvSpPr>
          <p:nvPr>
            <p:ph idx="1"/>
          </p:nvPr>
        </p:nvSpPr>
        <p:spPr/>
        <p:txBody>
          <a:bodyPr>
            <a:normAutofit/>
          </a:bodyPr>
          <a:lstStyle/>
          <a:p>
            <a:r>
              <a:rPr lang="en-US" altLang="zh-CN" sz="2800" dirty="0"/>
              <a:t>honeymoon period</a:t>
            </a:r>
          </a:p>
          <a:p>
            <a:pPr marL="365760" lvl="1" indent="0">
              <a:buNone/>
            </a:pPr>
            <a:r>
              <a:rPr lang="en-US" altLang="zh-CN" sz="2400" dirty="0"/>
              <a:t>– initially </a:t>
            </a:r>
            <a:r>
              <a:rPr lang="en-US" altLang="zh-CN" sz="2400" dirty="0" smtClean="0"/>
              <a:t>head office </a:t>
            </a:r>
            <a:r>
              <a:rPr lang="en-US" altLang="zh-CN" sz="2400" dirty="0"/>
              <a:t>engineers liked </a:t>
            </a:r>
            <a:r>
              <a:rPr lang="en-US" altLang="zh-CN" sz="2400" dirty="0" smtClean="0"/>
              <a:t>it</a:t>
            </a:r>
          </a:p>
          <a:p>
            <a:pPr marL="365760" lvl="1" indent="0">
              <a:buNone/>
            </a:pPr>
            <a:endParaRPr lang="en-US" altLang="zh-CN" sz="2400" dirty="0"/>
          </a:p>
          <a:p>
            <a:r>
              <a:rPr lang="en-US" altLang="zh-CN" sz="2800" dirty="0"/>
              <a:t> then </a:t>
            </a:r>
            <a:r>
              <a:rPr lang="en-US" altLang="zh-CN" sz="2800" dirty="0" smtClean="0"/>
              <a:t>complain…</a:t>
            </a:r>
            <a:endParaRPr lang="en-US" altLang="zh-CN" sz="2800" dirty="0"/>
          </a:p>
          <a:p>
            <a:pPr marL="365760" lvl="1" indent="0">
              <a:buNone/>
            </a:pPr>
            <a:r>
              <a:rPr lang="en-US" altLang="zh-CN" sz="2400" dirty="0"/>
              <a:t>– too hard to query</a:t>
            </a:r>
          </a:p>
          <a:p>
            <a:pPr marL="365760" lvl="1" indent="0">
              <a:buNone/>
            </a:pPr>
            <a:r>
              <a:rPr lang="en-US" altLang="zh-CN" sz="2400" dirty="0"/>
              <a:t>– simple queries = too many matches</a:t>
            </a:r>
          </a:p>
          <a:p>
            <a:pPr marL="365760" lvl="1" indent="0">
              <a:buNone/>
            </a:pPr>
            <a:r>
              <a:rPr lang="en-US" altLang="zh-CN" sz="2400" dirty="0"/>
              <a:t>– complex queries were too difficult</a:t>
            </a:r>
          </a:p>
          <a:p>
            <a:pPr marL="365760" lvl="1" indent="0">
              <a:buNone/>
            </a:pPr>
            <a:r>
              <a:rPr lang="en-US" altLang="zh-CN" sz="2400" dirty="0"/>
              <a:t>– they browsed the database</a:t>
            </a:r>
          </a:p>
          <a:p>
            <a:pPr marL="365760" lvl="1" indent="0">
              <a:buNone/>
            </a:pPr>
            <a:r>
              <a:rPr lang="en-US" altLang="zh-CN" sz="2400" dirty="0"/>
              <a:t>– relied on a </a:t>
            </a:r>
            <a:r>
              <a:rPr lang="en-US" altLang="zh-CN" sz="2400" dirty="0" smtClean="0"/>
              <a:t>favorite </a:t>
            </a:r>
            <a:r>
              <a:rPr lang="en-US" altLang="zh-CN" sz="2400" dirty="0"/>
              <a:t>few dozen projects</a:t>
            </a:r>
            <a:endParaRPr lang="zh-CN" altLang="en-US" sz="2400" dirty="0"/>
          </a:p>
        </p:txBody>
      </p:sp>
    </p:spTree>
    <p:extLst>
      <p:ext uri="{BB962C8B-B14F-4D97-AF65-F5344CB8AC3E}">
        <p14:creationId xmlns:p14="http://schemas.microsoft.com/office/powerpoint/2010/main" val="4113481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solution #2 - a CBR system</a:t>
            </a:r>
            <a:endParaRPr lang="zh-CN" altLang="en-US" dirty="0"/>
          </a:p>
        </p:txBody>
      </p:sp>
      <p:sp>
        <p:nvSpPr>
          <p:cNvPr id="3" name="内容占位符 2"/>
          <p:cNvSpPr>
            <a:spLocks noGrp="1"/>
          </p:cNvSpPr>
          <p:nvPr>
            <p:ph idx="1"/>
          </p:nvPr>
        </p:nvSpPr>
        <p:spPr/>
        <p:txBody>
          <a:bodyPr/>
          <a:lstStyle/>
          <a:p>
            <a:r>
              <a:rPr lang="en-US" altLang="zh-CN" dirty="0" smtClean="0"/>
              <a:t>A carefully controlled and monitored trial in need:</a:t>
            </a:r>
          </a:p>
          <a:p>
            <a:pPr lvl="1"/>
            <a:r>
              <a:rPr lang="en-US" altLang="zh-CN" sz="2400" dirty="0" smtClean="0"/>
              <a:t>Avoid losing firm money</a:t>
            </a:r>
          </a:p>
          <a:p>
            <a:pPr lvl="1"/>
            <a:r>
              <a:rPr lang="en-US" altLang="zh-CN" sz="2400" dirty="0" smtClean="0"/>
              <a:t>Test hardware limitation</a:t>
            </a:r>
          </a:p>
          <a:p>
            <a:pPr lvl="1"/>
            <a:r>
              <a:rPr lang="en-US" altLang="zh-CN" sz="2400" dirty="0" smtClean="0"/>
              <a:t>Test on moderately complex residential compared to high value commercial contracts</a:t>
            </a:r>
          </a:p>
          <a:p>
            <a:pPr lvl="1"/>
            <a:endParaRPr lang="en-US" altLang="zh-CN" sz="2400" dirty="0" smtClean="0"/>
          </a:p>
          <a:p>
            <a:r>
              <a:rPr lang="en-US" altLang="zh-CN" sz="2800" dirty="0" smtClean="0"/>
              <a:t>Goal for CBR system</a:t>
            </a:r>
          </a:p>
          <a:p>
            <a:pPr lvl="1" algn="just"/>
            <a:r>
              <a:rPr lang="en-US" altLang="zh-CN" sz="2400" dirty="0" smtClean="0"/>
              <a:t>A system that could find similar installations without making the query too complex for the engineer(engineer should expect to involve as less as possible)</a:t>
            </a:r>
          </a:p>
          <a:p>
            <a:pPr marL="274320" lvl="1" indent="0">
              <a:buNone/>
            </a:pPr>
            <a:endParaRPr lang="en-US" altLang="zh-CN" sz="2400" dirty="0" smtClean="0"/>
          </a:p>
        </p:txBody>
      </p:sp>
    </p:spTree>
    <p:extLst>
      <p:ext uri="{BB962C8B-B14F-4D97-AF65-F5344CB8AC3E}">
        <p14:creationId xmlns:p14="http://schemas.microsoft.com/office/powerpoint/2010/main" val="3127318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solution #2 - a CBR system</a:t>
            </a:r>
            <a:endParaRPr lang="zh-CN" altLang="en-US" dirty="0"/>
          </a:p>
        </p:txBody>
      </p:sp>
      <p:sp>
        <p:nvSpPr>
          <p:cNvPr id="3" name="内容占位符 2"/>
          <p:cNvSpPr>
            <a:spLocks noGrp="1"/>
          </p:cNvSpPr>
          <p:nvPr>
            <p:ph idx="1"/>
          </p:nvPr>
        </p:nvSpPr>
        <p:spPr/>
        <p:txBody>
          <a:bodyPr>
            <a:normAutofit fontScale="92500"/>
          </a:bodyPr>
          <a:lstStyle/>
          <a:p>
            <a:r>
              <a:rPr lang="en-US" altLang="zh-CN" dirty="0"/>
              <a:t>A</a:t>
            </a:r>
            <a:r>
              <a:rPr lang="en-US" altLang="zh-CN" dirty="0" smtClean="0"/>
              <a:t> </a:t>
            </a:r>
            <a:r>
              <a:rPr lang="en-US" altLang="zh-CN" dirty="0"/>
              <a:t>case-based </a:t>
            </a:r>
            <a:r>
              <a:rPr lang="en-US" altLang="zh-CN" dirty="0" smtClean="0"/>
              <a:t>reasoning system solves new problems </a:t>
            </a:r>
            <a:r>
              <a:rPr lang="en-US" altLang="zh-CN" dirty="0"/>
              <a:t>by using or adapting </a:t>
            </a:r>
            <a:r>
              <a:rPr lang="en-US" altLang="zh-CN" dirty="0" smtClean="0"/>
              <a:t>solutions that </a:t>
            </a:r>
            <a:r>
              <a:rPr lang="en-US" altLang="zh-CN" dirty="0"/>
              <a:t>were used to solve old </a:t>
            </a:r>
            <a:r>
              <a:rPr lang="en-US" altLang="zh-CN" dirty="0" smtClean="0"/>
              <a:t>problems</a:t>
            </a:r>
          </a:p>
          <a:p>
            <a:endParaRPr lang="en-US" altLang="zh-CN" dirty="0"/>
          </a:p>
          <a:p>
            <a:r>
              <a:rPr lang="en-US" altLang="zh-CN" dirty="0"/>
              <a:t>U</a:t>
            </a:r>
            <a:r>
              <a:rPr lang="en-US" altLang="zh-CN" dirty="0" smtClean="0"/>
              <a:t>se </a:t>
            </a:r>
            <a:r>
              <a:rPr lang="en-US" altLang="zh-CN" dirty="0"/>
              <a:t>and adapt old HVAC installations </a:t>
            </a:r>
            <a:r>
              <a:rPr lang="en-US" altLang="zh-CN" dirty="0" smtClean="0"/>
              <a:t>to create </a:t>
            </a:r>
            <a:r>
              <a:rPr lang="en-US" altLang="zh-CN" dirty="0"/>
              <a:t>new </a:t>
            </a:r>
            <a:r>
              <a:rPr lang="en-US" altLang="zh-CN" dirty="0" smtClean="0"/>
              <a:t>ones</a:t>
            </a:r>
          </a:p>
          <a:p>
            <a:endParaRPr lang="en-US" altLang="zh-CN" dirty="0"/>
          </a:p>
          <a:p>
            <a:r>
              <a:rPr lang="en-US" altLang="zh-CN" dirty="0"/>
              <a:t>B</a:t>
            </a:r>
            <a:r>
              <a:rPr lang="en-US" altLang="zh-CN" dirty="0" smtClean="0"/>
              <a:t>ase </a:t>
            </a:r>
            <a:r>
              <a:rPr lang="en-US" altLang="zh-CN" dirty="0"/>
              <a:t>cost estimates on price of </a:t>
            </a:r>
            <a:r>
              <a:rPr lang="en-US" altLang="zh-CN" dirty="0" smtClean="0"/>
              <a:t>similar projects</a:t>
            </a:r>
          </a:p>
          <a:p>
            <a:endParaRPr lang="en-US" altLang="zh-CN" dirty="0" smtClean="0"/>
          </a:p>
          <a:p>
            <a:r>
              <a:rPr lang="en-US" altLang="zh-CN" dirty="0"/>
              <a:t>P</a:t>
            </a:r>
            <a:r>
              <a:rPr lang="en-US" altLang="zh-CN" dirty="0" smtClean="0"/>
              <a:t>ut </a:t>
            </a:r>
            <a:r>
              <a:rPr lang="en-US" altLang="zh-CN" dirty="0"/>
              <a:t>the system on the web for </a:t>
            </a:r>
            <a:r>
              <a:rPr lang="en-US" altLang="zh-CN" dirty="0" smtClean="0"/>
              <a:t>sales engineers </a:t>
            </a:r>
            <a:r>
              <a:rPr lang="en-US" altLang="zh-CN" dirty="0"/>
              <a:t>to </a:t>
            </a:r>
            <a:r>
              <a:rPr lang="en-US" altLang="zh-CN" dirty="0" smtClean="0"/>
              <a:t>use</a:t>
            </a:r>
          </a:p>
          <a:p>
            <a:endParaRPr lang="en-US" altLang="zh-CN" dirty="0" smtClean="0"/>
          </a:p>
          <a:p>
            <a:r>
              <a:rPr lang="en-US" altLang="zh-CN" dirty="0" smtClean="0"/>
              <a:t>Increase </a:t>
            </a:r>
            <a:r>
              <a:rPr lang="en-US" altLang="zh-CN" dirty="0"/>
              <a:t>profit </a:t>
            </a:r>
            <a:r>
              <a:rPr lang="en-US" altLang="zh-CN" dirty="0" smtClean="0"/>
              <a:t>margin</a:t>
            </a:r>
          </a:p>
          <a:p>
            <a:endParaRPr lang="en-US" altLang="zh-CN" dirty="0"/>
          </a:p>
          <a:p>
            <a:r>
              <a:rPr lang="en-US" altLang="zh-CN" dirty="0"/>
              <a:t>I</a:t>
            </a:r>
            <a:r>
              <a:rPr lang="en-US" altLang="zh-CN" dirty="0" smtClean="0"/>
              <a:t>ncrease </a:t>
            </a:r>
            <a:r>
              <a:rPr lang="en-US" altLang="zh-CN" dirty="0"/>
              <a:t>efficiency</a:t>
            </a:r>
            <a:endParaRPr lang="zh-CN" altLang="en-US" dirty="0"/>
          </a:p>
        </p:txBody>
      </p:sp>
    </p:spTree>
    <p:extLst>
      <p:ext uri="{BB962C8B-B14F-4D97-AF65-F5344CB8AC3E}">
        <p14:creationId xmlns:p14="http://schemas.microsoft.com/office/powerpoint/2010/main" val="1046534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Web-based CBR system</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smtClean="0"/>
              <a:t>A web site that sales staff could access anywhere</a:t>
            </a:r>
          </a:p>
          <a:p>
            <a:endParaRPr lang="en-US" altLang="zh-CN" dirty="0" smtClean="0"/>
          </a:p>
          <a:p>
            <a:r>
              <a:rPr lang="en-US" altLang="zh-CN" dirty="0" smtClean="0"/>
              <a:t>Input: Prospect’s requirement</a:t>
            </a:r>
          </a:p>
          <a:p>
            <a:endParaRPr lang="en-US" altLang="zh-CN" dirty="0" smtClean="0"/>
          </a:p>
          <a:p>
            <a:r>
              <a:rPr lang="en-US" altLang="zh-CN" dirty="0" smtClean="0"/>
              <a:t>Output: Similar installation along with FTP address for initial quote</a:t>
            </a:r>
          </a:p>
          <a:p>
            <a:endParaRPr lang="en-US" altLang="zh-CN" dirty="0" smtClean="0"/>
          </a:p>
          <a:p>
            <a:r>
              <a:rPr lang="en-US" altLang="zh-CN" dirty="0" smtClean="0"/>
              <a:t>Automatically passed back to head office for engineers to double check the process</a:t>
            </a:r>
          </a:p>
          <a:p>
            <a:endParaRPr lang="en-US" altLang="zh-CN" dirty="0" smtClean="0"/>
          </a:p>
          <a:p>
            <a:r>
              <a:rPr lang="en-US" altLang="zh-CN" dirty="0" smtClean="0"/>
              <a:t>Java: implementation language on server and client side</a:t>
            </a:r>
          </a:p>
          <a:p>
            <a:endParaRPr lang="en-US" altLang="zh-CN" dirty="0" smtClean="0"/>
          </a:p>
          <a:p>
            <a:pPr algn="just"/>
            <a:r>
              <a:rPr lang="en-US" altLang="zh-CN" dirty="0" smtClean="0"/>
              <a:t>XML: communication language for client/server applets.</a:t>
            </a:r>
          </a:p>
          <a:p>
            <a:endParaRPr lang="zh-CN" altLang="en-US" dirty="0"/>
          </a:p>
        </p:txBody>
      </p:sp>
    </p:spTree>
    <p:extLst>
      <p:ext uri="{BB962C8B-B14F-4D97-AF65-F5344CB8AC3E}">
        <p14:creationId xmlns:p14="http://schemas.microsoft.com/office/powerpoint/2010/main" val="3882220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pt-BR" altLang="zh-CN" dirty="0"/>
              <a:t>System  </a:t>
            </a:r>
            <a:r>
              <a:rPr lang="pt-BR" altLang="zh-CN" dirty="0" smtClean="0"/>
              <a:t>Architecture Overview</a:t>
            </a:r>
            <a:endParaRPr lang="zh-CN" altLang="en-US" dirty="0"/>
          </a:p>
        </p:txBody>
      </p:sp>
      <p:sp>
        <p:nvSpPr>
          <p:cNvPr id="3" name="内容占位符 2"/>
          <p:cNvSpPr>
            <a:spLocks noGrp="1"/>
          </p:cNvSpPr>
          <p:nvPr>
            <p:ph idx="1"/>
          </p:nvPr>
        </p:nvSpPr>
        <p:spPr/>
        <p:txBody>
          <a:bodyPr>
            <a:normAutofit fontScale="92500" lnSpcReduction="10000"/>
          </a:bodyPr>
          <a:lstStyle/>
          <a:p>
            <a:pPr algn="just"/>
            <a:r>
              <a:rPr lang="en-US" altLang="zh-CN" dirty="0" smtClean="0"/>
              <a:t>Java applet: gather </a:t>
            </a:r>
            <a:r>
              <a:rPr lang="en-US" altLang="zh-CN" dirty="0"/>
              <a:t>the customer's requirements and send them as </a:t>
            </a:r>
            <a:r>
              <a:rPr lang="en-US" altLang="zh-CN" dirty="0" smtClean="0"/>
              <a:t>XML </a:t>
            </a:r>
            <a:r>
              <a:rPr lang="en-US" altLang="zh-CN" dirty="0"/>
              <a:t>to the server. </a:t>
            </a:r>
            <a:endParaRPr lang="en-US" altLang="zh-CN" dirty="0" smtClean="0"/>
          </a:p>
          <a:p>
            <a:pPr algn="just"/>
            <a:endParaRPr lang="en-US" altLang="zh-CN" dirty="0" smtClean="0"/>
          </a:p>
          <a:p>
            <a:pPr algn="just"/>
            <a:r>
              <a:rPr lang="en-US" altLang="zh-CN" dirty="0"/>
              <a:t>Java </a:t>
            </a:r>
            <a:r>
              <a:rPr lang="en-US" altLang="zh-CN" dirty="0" smtClean="0"/>
              <a:t>servlet: On </a:t>
            </a:r>
            <a:r>
              <a:rPr lang="en-US" altLang="zh-CN" dirty="0"/>
              <a:t>the server side </a:t>
            </a:r>
            <a:r>
              <a:rPr lang="en-US" altLang="zh-CN" dirty="0" smtClean="0"/>
              <a:t>uses input </a:t>
            </a:r>
            <a:r>
              <a:rPr lang="en-US" altLang="zh-CN" dirty="0"/>
              <a:t>information to query the database to retrieve a set of relevant </a:t>
            </a:r>
            <a:r>
              <a:rPr lang="en-US" altLang="zh-CN" dirty="0" smtClean="0"/>
              <a:t>records</a:t>
            </a:r>
          </a:p>
          <a:p>
            <a:pPr algn="just"/>
            <a:endParaRPr lang="en-US" altLang="zh-CN" dirty="0"/>
          </a:p>
          <a:p>
            <a:r>
              <a:rPr lang="en-US" altLang="zh-CN" dirty="0" smtClean="0"/>
              <a:t>The </a:t>
            </a:r>
            <a:r>
              <a:rPr lang="en-US" altLang="zh-CN" dirty="0"/>
              <a:t>Java servlet then </a:t>
            </a:r>
            <a:r>
              <a:rPr lang="en-US" altLang="zh-CN" dirty="0" smtClean="0"/>
              <a:t>converts the records </a:t>
            </a:r>
            <a:r>
              <a:rPr lang="en-US" altLang="zh-CN" dirty="0"/>
              <a:t>into </a:t>
            </a:r>
            <a:r>
              <a:rPr lang="en-US" altLang="zh-CN" dirty="0" smtClean="0"/>
              <a:t>XML </a:t>
            </a:r>
            <a:r>
              <a:rPr lang="en-US" altLang="zh-CN" dirty="0"/>
              <a:t>and sends them to the client </a:t>
            </a:r>
            <a:endParaRPr lang="en-US" altLang="zh-CN" dirty="0" smtClean="0"/>
          </a:p>
          <a:p>
            <a:endParaRPr lang="en-US" altLang="zh-CN" dirty="0"/>
          </a:p>
          <a:p>
            <a:r>
              <a:rPr lang="en-US" altLang="zh-CN" dirty="0"/>
              <a:t>U</a:t>
            </a:r>
            <a:r>
              <a:rPr lang="en-US" altLang="zh-CN" dirty="0" smtClean="0"/>
              <a:t>se </a:t>
            </a:r>
            <a:r>
              <a:rPr lang="en-US" altLang="zh-CN" dirty="0"/>
              <a:t>a nearest </a:t>
            </a:r>
            <a:r>
              <a:rPr lang="en-US" altLang="zh-CN" dirty="0" smtClean="0"/>
              <a:t>neighbor </a:t>
            </a:r>
            <a:r>
              <a:rPr lang="en-US" altLang="zh-CN" dirty="0"/>
              <a:t>algorithm to </a:t>
            </a:r>
            <a:r>
              <a:rPr lang="en-US" altLang="zh-CN" dirty="0" smtClean="0"/>
              <a:t>rank </a:t>
            </a:r>
            <a:r>
              <a:rPr lang="en-US" altLang="zh-CN" dirty="0"/>
              <a:t>the set of </a:t>
            </a:r>
            <a:r>
              <a:rPr lang="en-US" altLang="zh-CN" dirty="0" smtClean="0"/>
              <a:t>cases according to some metric such as similarity </a:t>
            </a:r>
          </a:p>
          <a:p>
            <a:endParaRPr lang="en-US" altLang="zh-CN" dirty="0" smtClean="0"/>
          </a:p>
          <a:p>
            <a:r>
              <a:rPr lang="en-US" altLang="zh-CN" dirty="0" smtClean="0"/>
              <a:t>See system architecture graph in the next slide</a:t>
            </a:r>
            <a:endParaRPr lang="zh-CN" altLang="en-US" dirty="0"/>
          </a:p>
        </p:txBody>
      </p:sp>
    </p:spTree>
    <p:extLst>
      <p:ext uri="{BB962C8B-B14F-4D97-AF65-F5344CB8AC3E}">
        <p14:creationId xmlns:p14="http://schemas.microsoft.com/office/powerpoint/2010/main" val="4177110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039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System Architecture-Case </a:t>
            </a:r>
            <a:r>
              <a:rPr lang="en-US" altLang="zh-CN" dirty="0"/>
              <a:t>R</a:t>
            </a:r>
            <a:r>
              <a:rPr lang="en-US" altLang="zh-CN" dirty="0" smtClean="0"/>
              <a:t>etrieval</a:t>
            </a:r>
            <a:endParaRPr lang="zh-CN" altLang="en-US" dirty="0"/>
          </a:p>
        </p:txBody>
      </p:sp>
      <p:sp>
        <p:nvSpPr>
          <p:cNvPr id="3" name="内容占位符 2"/>
          <p:cNvSpPr>
            <a:spLocks noGrp="1"/>
          </p:cNvSpPr>
          <p:nvPr>
            <p:ph idx="1"/>
          </p:nvPr>
        </p:nvSpPr>
        <p:spPr>
          <a:xfrm>
            <a:off x="457200" y="1600200"/>
            <a:ext cx="8579296" cy="4876800"/>
          </a:xfrm>
        </p:spPr>
        <p:txBody>
          <a:bodyPr>
            <a:normAutofit fontScale="92500" lnSpcReduction="10000"/>
          </a:bodyPr>
          <a:lstStyle/>
          <a:p>
            <a:r>
              <a:rPr lang="en-US" altLang="zh-CN" sz="2800" dirty="0"/>
              <a:t>T</a:t>
            </a:r>
            <a:r>
              <a:rPr lang="en-US" altLang="zh-CN" sz="2800" dirty="0" smtClean="0"/>
              <a:t>wo </a:t>
            </a:r>
            <a:r>
              <a:rPr lang="en-US" altLang="zh-CN" sz="2800" dirty="0"/>
              <a:t>stage case retrieval</a:t>
            </a:r>
          </a:p>
          <a:p>
            <a:r>
              <a:rPr lang="en-US" altLang="zh-CN" sz="2800" dirty="0"/>
              <a:t>S</a:t>
            </a:r>
            <a:r>
              <a:rPr lang="en-US" altLang="zh-CN" sz="2800" dirty="0" smtClean="0"/>
              <a:t>tage </a:t>
            </a:r>
            <a:r>
              <a:rPr lang="en-US" altLang="zh-CN" sz="2800" dirty="0"/>
              <a:t>1</a:t>
            </a:r>
          </a:p>
          <a:p>
            <a:pPr marL="617220" lvl="2" indent="-342900" algn="just">
              <a:spcBef>
                <a:spcPts val="600"/>
              </a:spcBef>
              <a:buSzPct val="70000"/>
            </a:pPr>
            <a:r>
              <a:rPr lang="en-US" altLang="zh-CN" sz="2400" dirty="0"/>
              <a:t>retrieve small set (&lt;20) of similar records from </a:t>
            </a:r>
            <a:r>
              <a:rPr lang="en-US" altLang="zh-CN" sz="2400" dirty="0" smtClean="0"/>
              <a:t>database</a:t>
            </a:r>
            <a:r>
              <a:rPr lang="en-US" altLang="zh-CN" sz="2400" dirty="0"/>
              <a:t> </a:t>
            </a:r>
            <a:r>
              <a:rPr lang="en-US" altLang="zh-CN" sz="2400" dirty="0" smtClean="0"/>
              <a:t>uses </a:t>
            </a:r>
            <a:r>
              <a:rPr lang="en-US" altLang="zh-CN" sz="2400" dirty="0"/>
              <a:t>query </a:t>
            </a:r>
            <a:r>
              <a:rPr lang="en-US" altLang="zh-CN" sz="2400" dirty="0" smtClean="0"/>
              <a:t>relaxation</a:t>
            </a:r>
          </a:p>
          <a:p>
            <a:pPr marL="708660" lvl="1" indent="-342900"/>
            <a:r>
              <a:rPr lang="en-US" altLang="zh-CN" sz="2400" dirty="0"/>
              <a:t>retrieval is an iterative process</a:t>
            </a:r>
          </a:p>
          <a:p>
            <a:pPr marL="708660" lvl="1" indent="-342900"/>
            <a:r>
              <a:rPr lang="en-US" altLang="zh-CN" sz="2400" dirty="0"/>
              <a:t>increases the relaxation with each iteration</a:t>
            </a:r>
            <a:endParaRPr lang="zh-CN" altLang="en-US" sz="2400" dirty="0"/>
          </a:p>
          <a:p>
            <a:pPr marL="274320" lvl="1" indent="0">
              <a:buNone/>
            </a:pPr>
            <a:endParaRPr lang="en-US" altLang="zh-CN" sz="2400" dirty="0"/>
          </a:p>
          <a:p>
            <a:r>
              <a:rPr lang="en-US" altLang="zh-CN" sz="2800" dirty="0" smtClean="0"/>
              <a:t>Query relaxation: relax user’s input to ensure a certain number of useful cases can be retrieved</a:t>
            </a:r>
          </a:p>
          <a:p>
            <a:pPr lvl="1"/>
            <a:r>
              <a:rPr lang="en-US" altLang="zh-CN" sz="2400" dirty="0"/>
              <a:t>Symbolic </a:t>
            </a:r>
            <a:r>
              <a:rPr lang="en-US" altLang="zh-CN" sz="2400" dirty="0" smtClean="0"/>
              <a:t>attribute: relax based on symbol hierarchy.</a:t>
            </a:r>
            <a:endParaRPr lang="en-US" altLang="zh-CN" sz="2400" dirty="0"/>
          </a:p>
          <a:p>
            <a:pPr lvl="1"/>
            <a:r>
              <a:rPr lang="en-US" altLang="zh-CN" sz="2400" dirty="0"/>
              <a:t>Numeric </a:t>
            </a:r>
            <a:r>
              <a:rPr lang="en-US" altLang="zh-CN" sz="2400" dirty="0" smtClean="0"/>
              <a:t>attribute: relaxation is expressed as a term     a percentage (e.g., “</a:t>
            </a:r>
            <a:r>
              <a:rPr lang="en-US" altLang="zh-CN" sz="2400" dirty="0" err="1" smtClean="0"/>
              <a:t>Relax_Temp</a:t>
            </a:r>
            <a:r>
              <a:rPr lang="en-US" altLang="zh-CN" sz="2400" dirty="0" smtClean="0"/>
              <a:t> =   10% ”)  </a:t>
            </a:r>
            <a:endParaRPr lang="en-US" altLang="zh-CN" sz="2400" dirty="0"/>
          </a:p>
          <a:p>
            <a:endParaRPr lang="en-US" altLang="zh-CN" sz="2800" dirty="0"/>
          </a:p>
          <a:p>
            <a:pPr lvl="1"/>
            <a:endParaRPr lang="en-US" altLang="zh-CN" dirty="0" smtClean="0"/>
          </a:p>
        </p:txBody>
      </p:sp>
      <p:graphicFrame>
        <p:nvGraphicFramePr>
          <p:cNvPr id="4" name="对象 3"/>
          <p:cNvGraphicFramePr>
            <a:graphicFrameLocks noChangeAspect="1"/>
          </p:cNvGraphicFramePr>
          <p:nvPr>
            <p:extLst>
              <p:ext uri="{D42A27DB-BD31-4B8C-83A1-F6EECF244321}">
                <p14:modId xmlns:p14="http://schemas.microsoft.com/office/powerpoint/2010/main" val="2725279771"/>
              </p:ext>
            </p:extLst>
          </p:nvPr>
        </p:nvGraphicFramePr>
        <p:xfrm>
          <a:off x="7452320" y="5373216"/>
          <a:ext cx="288032" cy="360040"/>
        </p:xfrm>
        <a:graphic>
          <a:graphicData uri="http://schemas.openxmlformats.org/presentationml/2006/ole">
            <mc:AlternateContent xmlns:mc="http://schemas.openxmlformats.org/markup-compatibility/2006">
              <mc:Choice xmlns:v="urn:schemas-microsoft-com:vml" Requires="v">
                <p:oleObj spid="_x0000_s3316" name="Equation" r:id="rId3" imgW="139680" imgH="152280" progId="Equation.DSMT4">
                  <p:embed/>
                </p:oleObj>
              </mc:Choice>
              <mc:Fallback>
                <p:oleObj name="Equation" r:id="rId3" imgW="139680" imgH="152280" progId="Equation.DSMT4">
                  <p:embed/>
                  <p:pic>
                    <p:nvPicPr>
                      <p:cNvPr id="0" name=""/>
                      <p:cNvPicPr/>
                      <p:nvPr/>
                    </p:nvPicPr>
                    <p:blipFill>
                      <a:blip r:embed="rId4"/>
                      <a:stretch>
                        <a:fillRect/>
                      </a:stretch>
                    </p:blipFill>
                    <p:spPr>
                      <a:xfrm>
                        <a:off x="7452320" y="5373216"/>
                        <a:ext cx="288032" cy="36004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705940323"/>
              </p:ext>
            </p:extLst>
          </p:nvPr>
        </p:nvGraphicFramePr>
        <p:xfrm>
          <a:off x="5076056" y="5733256"/>
          <a:ext cx="288925" cy="358775"/>
        </p:xfrm>
        <a:graphic>
          <a:graphicData uri="http://schemas.openxmlformats.org/presentationml/2006/ole">
            <mc:AlternateContent xmlns:mc="http://schemas.openxmlformats.org/markup-compatibility/2006">
              <mc:Choice xmlns:v="urn:schemas-microsoft-com:vml" Requires="v">
                <p:oleObj spid="_x0000_s3317" name="Equation" r:id="rId5" imgW="139680" imgH="152280" progId="Equation.DSMT4">
                  <p:embed/>
                </p:oleObj>
              </mc:Choice>
              <mc:Fallback>
                <p:oleObj name="Equation" r:id="rId5" imgW="139680" imgH="152280" progId="Equation.DSMT4">
                  <p:embed/>
                  <p:pic>
                    <p:nvPicPr>
                      <p:cNvPr id="0" name="对象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733256"/>
                        <a:ext cx="2889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25426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Architecture-Case Retrieval</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35292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490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System Architecture-Case Retrieval</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S</a:t>
            </a:r>
            <a:r>
              <a:rPr lang="en-US" altLang="zh-CN" dirty="0" smtClean="0"/>
              <a:t>tage </a:t>
            </a:r>
            <a:r>
              <a:rPr lang="en-US" altLang="zh-CN" dirty="0"/>
              <a:t>2 retrieval</a:t>
            </a:r>
          </a:p>
          <a:p>
            <a:pPr marL="365760" lvl="1" indent="0">
              <a:buNone/>
            </a:pPr>
            <a:r>
              <a:rPr lang="en-US" altLang="zh-CN" dirty="0"/>
              <a:t>– </a:t>
            </a:r>
            <a:r>
              <a:rPr lang="en-US" altLang="zh-CN" dirty="0" smtClean="0"/>
              <a:t>use nearest neighbor algorithm (formula below) to calculate the similarity between the original query and the retrieved records</a:t>
            </a:r>
            <a:endParaRPr lang="en-US" altLang="zh-CN" dirty="0"/>
          </a:p>
          <a:p>
            <a:pPr marL="365760" lvl="1" indent="0">
              <a:buNone/>
            </a:pPr>
            <a:r>
              <a:rPr lang="en-US" altLang="zh-CN" dirty="0" smtClean="0"/>
              <a:t>– </a:t>
            </a:r>
            <a:r>
              <a:rPr lang="en-US" altLang="zh-CN" dirty="0"/>
              <a:t>allows user to express preferences </a:t>
            </a:r>
            <a:r>
              <a:rPr lang="en-US" altLang="zh-CN" dirty="0" smtClean="0"/>
              <a:t>through feature weights W</a:t>
            </a:r>
            <a:r>
              <a:rPr lang="en-US" altLang="zh-CN" baseline="-25000" dirty="0" smtClean="0"/>
              <a:t>i</a:t>
            </a:r>
          </a:p>
          <a:p>
            <a:pPr marL="365760" lvl="1" indent="0">
              <a:buNone/>
            </a:pPr>
            <a:endParaRPr lang="en-US" altLang="zh-CN" dirty="0" smtClean="0"/>
          </a:p>
          <a:p>
            <a:pPr marL="365760" lvl="1" indent="0">
              <a:buNone/>
            </a:pPr>
            <a:endParaRPr lang="en-US" altLang="zh-CN" dirty="0"/>
          </a:p>
          <a:p>
            <a:pPr marL="365760" lvl="1" indent="0">
              <a:buNone/>
            </a:pPr>
            <a:endParaRPr lang="en-US" altLang="zh-CN" dirty="0" smtClean="0"/>
          </a:p>
          <a:p>
            <a:pPr marL="365760" lvl="1" indent="0">
              <a:buNone/>
            </a:pPr>
            <a:r>
              <a:rPr lang="en-US" altLang="zh-CN" dirty="0" smtClean="0"/>
              <a:t>Where:</a:t>
            </a:r>
          </a:p>
          <a:p>
            <a:pPr marL="365760" lvl="1" indent="0">
              <a:buNone/>
            </a:pPr>
            <a:r>
              <a:rPr lang="en-US" altLang="zh-CN" dirty="0"/>
              <a:t>T is the target </a:t>
            </a:r>
            <a:r>
              <a:rPr lang="en-US" altLang="zh-CN" dirty="0" smtClean="0"/>
              <a:t>case(retrieved case)</a:t>
            </a:r>
            <a:endParaRPr lang="en-US" altLang="zh-CN" dirty="0"/>
          </a:p>
          <a:p>
            <a:pPr marL="365760" lvl="1" indent="0">
              <a:buNone/>
            </a:pPr>
            <a:r>
              <a:rPr lang="en-US" altLang="zh-CN" dirty="0"/>
              <a:t>S is the source </a:t>
            </a:r>
            <a:r>
              <a:rPr lang="en-US" altLang="zh-CN" dirty="0" smtClean="0"/>
              <a:t>case(original query)</a:t>
            </a:r>
          </a:p>
          <a:p>
            <a:pPr marL="365760" lvl="1" indent="0">
              <a:buNone/>
            </a:pPr>
            <a:r>
              <a:rPr lang="en-US" altLang="zh-CN" dirty="0"/>
              <a:t>n is the number of features in each case</a:t>
            </a:r>
          </a:p>
          <a:p>
            <a:pPr marL="365760" lvl="1" indent="0">
              <a:buNone/>
            </a:pPr>
            <a:r>
              <a:rPr lang="en-US" altLang="zh-CN" dirty="0"/>
              <a:t>i is an individual feature from 1 to </a:t>
            </a:r>
            <a:r>
              <a:rPr lang="en-US" altLang="zh-CN" dirty="0" smtClean="0"/>
              <a:t>n</a:t>
            </a:r>
          </a:p>
          <a:p>
            <a:pPr marL="365760" lvl="1" indent="0">
              <a:buNone/>
            </a:pPr>
            <a:r>
              <a:rPr lang="en-US" altLang="zh-CN" dirty="0"/>
              <a:t>f is a similarity function for feature i in cases T and </a:t>
            </a:r>
            <a:r>
              <a:rPr lang="en-US" altLang="zh-CN" dirty="0" smtClean="0"/>
              <a:t>S</a:t>
            </a:r>
          </a:p>
          <a:p>
            <a:pPr marL="365760" lvl="1" indent="0">
              <a:buNone/>
            </a:pPr>
            <a:r>
              <a:rPr lang="en-US" altLang="zh-CN" dirty="0"/>
              <a:t>w is the importance weighting of feature</a:t>
            </a:r>
          </a:p>
          <a:p>
            <a:pPr marL="365760" lvl="1" indent="0">
              <a:buNone/>
            </a:pP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322349758"/>
              </p:ext>
            </p:extLst>
          </p:nvPr>
        </p:nvGraphicFramePr>
        <p:xfrm>
          <a:off x="1475656" y="2924944"/>
          <a:ext cx="6264696" cy="1151880"/>
        </p:xfrm>
        <a:graphic>
          <a:graphicData uri="http://schemas.openxmlformats.org/presentationml/2006/ole">
            <mc:AlternateContent xmlns:mc="http://schemas.openxmlformats.org/markup-compatibility/2006">
              <mc:Choice xmlns:v="urn:schemas-microsoft-com:vml" Requires="v">
                <p:oleObj spid="_x0000_s5240" name="Equation" r:id="rId3" imgW="2095200" imgH="431640" progId="Equation.DSMT4">
                  <p:embed/>
                </p:oleObj>
              </mc:Choice>
              <mc:Fallback>
                <p:oleObj name="Equation" r:id="rId3" imgW="2095200" imgH="431640" progId="Equation.DSMT4">
                  <p:embed/>
                  <p:pic>
                    <p:nvPicPr>
                      <p:cNvPr id="0" name=""/>
                      <p:cNvPicPr/>
                      <p:nvPr/>
                    </p:nvPicPr>
                    <p:blipFill>
                      <a:blip r:embed="rId4"/>
                      <a:stretch>
                        <a:fillRect/>
                      </a:stretch>
                    </p:blipFill>
                    <p:spPr>
                      <a:xfrm>
                        <a:off x="1475656" y="2924944"/>
                        <a:ext cx="6264696" cy="1151880"/>
                      </a:xfrm>
                      <a:prstGeom prst="rect">
                        <a:avLst/>
                      </a:prstGeom>
                    </p:spPr>
                  </p:pic>
                </p:oleObj>
              </mc:Fallback>
            </mc:AlternateContent>
          </a:graphicData>
        </a:graphic>
      </p:graphicFrame>
    </p:spTree>
    <p:extLst>
      <p:ext uri="{BB962C8B-B14F-4D97-AF65-F5344CB8AC3E}">
        <p14:creationId xmlns:p14="http://schemas.microsoft.com/office/powerpoint/2010/main" val="445257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Two </a:t>
            </a:r>
            <a:r>
              <a:rPr lang="en-US" altLang="zh-CN" dirty="0"/>
              <a:t>new communication channels</a:t>
            </a:r>
            <a:endParaRPr lang="zh-CN" altLang="en-US" dirty="0"/>
          </a:p>
        </p:txBody>
      </p:sp>
      <p:sp>
        <p:nvSpPr>
          <p:cNvPr id="3" name="内容占位符 2"/>
          <p:cNvSpPr>
            <a:spLocks noGrp="1"/>
          </p:cNvSpPr>
          <p:nvPr>
            <p:ph idx="1"/>
          </p:nvPr>
        </p:nvSpPr>
        <p:spPr/>
        <p:txBody>
          <a:bodyPr>
            <a:normAutofit/>
          </a:bodyPr>
          <a:lstStyle/>
          <a:p>
            <a:r>
              <a:rPr lang="en-US" altLang="zh-CN" dirty="0"/>
              <a:t>This communication is of bidirectional nature: </a:t>
            </a:r>
            <a:endParaRPr lang="en-US" altLang="zh-CN" dirty="0" smtClean="0"/>
          </a:p>
          <a:p>
            <a:pPr lvl="1" algn="just"/>
            <a:r>
              <a:rPr lang="en-US" altLang="zh-CN" sz="2400" dirty="0" smtClean="0"/>
              <a:t>The </a:t>
            </a:r>
            <a:r>
              <a:rPr lang="en-US" altLang="zh-CN" sz="2400" dirty="0"/>
              <a:t>user must </a:t>
            </a:r>
            <a:r>
              <a:rPr lang="en-US" altLang="zh-CN" sz="2400" dirty="0" smtClean="0"/>
              <a:t>be able </a:t>
            </a:r>
            <a:r>
              <a:rPr lang="en-US" altLang="zh-CN" sz="2400" dirty="0"/>
              <a:t>to tell the experience management system about his </a:t>
            </a:r>
            <a:r>
              <a:rPr lang="en-US" altLang="zh-CN" sz="2400" dirty="0" smtClean="0"/>
              <a:t>problem.</a:t>
            </a:r>
          </a:p>
          <a:p>
            <a:pPr lvl="1" algn="just"/>
            <a:r>
              <a:rPr lang="en-US" altLang="zh-CN" sz="2400" dirty="0" smtClean="0"/>
              <a:t>The experience </a:t>
            </a:r>
            <a:r>
              <a:rPr lang="en-US" altLang="zh-CN" sz="2400" dirty="0"/>
              <a:t>management system must be able to communicate appropriate experience </a:t>
            </a:r>
            <a:r>
              <a:rPr lang="en-US" altLang="zh-CN" sz="2400" dirty="0" smtClean="0"/>
              <a:t>to the experience </a:t>
            </a:r>
            <a:r>
              <a:rPr lang="en-US" altLang="zh-CN" sz="2400" dirty="0"/>
              <a:t>user. </a:t>
            </a:r>
            <a:endParaRPr lang="en-US" altLang="zh-CN" dirty="0" smtClean="0"/>
          </a:p>
          <a:p>
            <a:pPr algn="just"/>
            <a:r>
              <a:rPr lang="en-US" altLang="zh-CN" dirty="0" smtClean="0"/>
              <a:t>The </a:t>
            </a:r>
            <a:r>
              <a:rPr lang="en-US" altLang="zh-CN" dirty="0"/>
              <a:t>diﬃculties </a:t>
            </a:r>
            <a:r>
              <a:rPr lang="en-US" altLang="zh-CN" dirty="0" smtClean="0"/>
              <a:t>involved here are </a:t>
            </a:r>
            <a:r>
              <a:rPr lang="en-US" altLang="zh-CN" dirty="0"/>
              <a:t>to </a:t>
            </a:r>
            <a:r>
              <a:rPr lang="en-US" altLang="zh-CN" dirty="0" smtClean="0"/>
              <a:t>organize this </a:t>
            </a:r>
            <a:r>
              <a:rPr lang="en-US" altLang="zh-CN" dirty="0"/>
              <a:t>communication eﬃciently and to enable access from several </a:t>
            </a:r>
            <a:r>
              <a:rPr lang="en-US" altLang="zh-CN" dirty="0" smtClean="0"/>
              <a:t>experience users </a:t>
            </a:r>
            <a:r>
              <a:rPr lang="en-US" altLang="zh-CN" dirty="0"/>
              <a:t>at a time.</a:t>
            </a:r>
            <a:endParaRPr lang="zh-CN" altLang="en-US" dirty="0"/>
          </a:p>
        </p:txBody>
      </p:sp>
    </p:spTree>
    <p:extLst>
      <p:ext uri="{BB962C8B-B14F-4D97-AF65-F5344CB8AC3E}">
        <p14:creationId xmlns:p14="http://schemas.microsoft.com/office/powerpoint/2010/main" val="33699178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Lessons learned</a:t>
            </a:r>
            <a:endParaRPr lang="zh-CN" altLang="en-US" dirty="0"/>
          </a:p>
        </p:txBody>
      </p:sp>
      <p:sp>
        <p:nvSpPr>
          <p:cNvPr id="3" name="内容占位符 2"/>
          <p:cNvSpPr>
            <a:spLocks noGrp="1"/>
          </p:cNvSpPr>
          <p:nvPr>
            <p:ph idx="1"/>
          </p:nvPr>
        </p:nvSpPr>
        <p:spPr/>
        <p:txBody>
          <a:bodyPr/>
          <a:lstStyle/>
          <a:p>
            <a:pPr algn="just"/>
            <a:r>
              <a:rPr lang="en-US" altLang="zh-CN" dirty="0" smtClean="0"/>
              <a:t>The initial query relaxation method (performing a restrictive query and then relaxing the query through successive iterations until a sufficiently large set of cases was retrieved ) can cause       error.</a:t>
            </a:r>
          </a:p>
          <a:p>
            <a:pPr algn="just"/>
            <a:endParaRPr lang="en-US" altLang="zh-CN" dirty="0" smtClean="0"/>
          </a:p>
          <a:p>
            <a:pPr algn="just"/>
            <a:r>
              <a:rPr lang="en-US" altLang="zh-CN" dirty="0" smtClean="0"/>
              <a:t>An improved method is to relax the initial query far enough to ensure that a large set of cases would be retrieved (e.g., several hundred cases) and then refine the query to reduce the sub-set to around twenty cases.</a:t>
            </a:r>
          </a:p>
          <a:p>
            <a:pPr algn="just"/>
            <a:endParaRPr lang="en-US" altLang="zh-CN" dirty="0" smtClean="0"/>
          </a:p>
          <a:p>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468578155"/>
              </p:ext>
            </p:extLst>
          </p:nvPr>
        </p:nvGraphicFramePr>
        <p:xfrm>
          <a:off x="4211960" y="2708920"/>
          <a:ext cx="652264" cy="452611"/>
        </p:xfrm>
        <a:graphic>
          <a:graphicData uri="http://schemas.openxmlformats.org/presentationml/2006/ole">
            <mc:AlternateContent xmlns:mc="http://schemas.openxmlformats.org/markup-compatibility/2006">
              <mc:Choice xmlns:v="urn:schemas-microsoft-com:vml" Requires="v">
                <p:oleObj spid="_x0000_s6261" name="Equation" r:id="rId3" imgW="152280" imgH="139680" progId="Equation.DSMT4">
                  <p:embed/>
                </p:oleObj>
              </mc:Choice>
              <mc:Fallback>
                <p:oleObj name="Equation" r:id="rId3" imgW="152280" imgH="139680" progId="Equation.DSMT4">
                  <p:embed/>
                  <p:pic>
                    <p:nvPicPr>
                      <p:cNvPr id="0" name=""/>
                      <p:cNvPicPr/>
                      <p:nvPr/>
                    </p:nvPicPr>
                    <p:blipFill>
                      <a:blip r:embed="rId4"/>
                      <a:stretch>
                        <a:fillRect/>
                      </a:stretch>
                    </p:blipFill>
                    <p:spPr>
                      <a:xfrm>
                        <a:off x="4211960" y="2708920"/>
                        <a:ext cx="652264" cy="452611"/>
                      </a:xfrm>
                      <a:prstGeom prst="rect">
                        <a:avLst/>
                      </a:prstGeom>
                    </p:spPr>
                  </p:pic>
                </p:oleObj>
              </mc:Fallback>
            </mc:AlternateContent>
          </a:graphicData>
        </a:graphic>
      </p:graphicFrame>
    </p:spTree>
    <p:extLst>
      <p:ext uri="{BB962C8B-B14F-4D97-AF65-F5344CB8AC3E}">
        <p14:creationId xmlns:p14="http://schemas.microsoft.com/office/powerpoint/2010/main" val="36471258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normAutofit fontScale="85000" lnSpcReduction="10000"/>
          </a:bodyPr>
          <a:lstStyle/>
          <a:p>
            <a:pPr algn="just"/>
            <a:r>
              <a:rPr lang="en-US" altLang="zh-CN" dirty="0" smtClean="0"/>
              <a:t>A distributed CBR system can be created in a short amount of time (6 months in this case)</a:t>
            </a:r>
          </a:p>
          <a:p>
            <a:pPr algn="just"/>
            <a:endParaRPr lang="en-US" altLang="zh-CN" dirty="0" smtClean="0"/>
          </a:p>
          <a:p>
            <a:pPr algn="just"/>
            <a:r>
              <a:rPr lang="en-US" altLang="zh-CN" dirty="0" smtClean="0"/>
              <a:t>The system has a ready made case library. Ways to relaxation and similarity measure have to be configured</a:t>
            </a:r>
          </a:p>
          <a:p>
            <a:pPr algn="just"/>
            <a:endParaRPr lang="en-US" altLang="zh-CN" dirty="0" smtClean="0"/>
          </a:p>
          <a:p>
            <a:pPr algn="just"/>
            <a:r>
              <a:rPr lang="en-US" altLang="zh-CN" dirty="0" smtClean="0"/>
              <a:t>XML is a useful communications protocol enabling large packets of formatted information to be exchanged thereby reducing network traffic. </a:t>
            </a:r>
          </a:p>
          <a:p>
            <a:pPr algn="just"/>
            <a:endParaRPr lang="en-US" altLang="zh-CN" dirty="0" smtClean="0"/>
          </a:p>
          <a:p>
            <a:pPr algn="just"/>
            <a:r>
              <a:rPr lang="en-US" altLang="zh-CN" dirty="0" smtClean="0"/>
              <a:t>Further work is planned to investigate the possibility of providing support or possibly automating some aspects of case adaptation.</a:t>
            </a:r>
          </a:p>
          <a:p>
            <a:pPr algn="just"/>
            <a:endParaRPr lang="en-US" altLang="zh-CN" dirty="0"/>
          </a:p>
          <a:p>
            <a:pPr algn="just"/>
            <a:r>
              <a:rPr lang="en-US" altLang="zh-CN" dirty="0" smtClean="0"/>
              <a:t>Next we will see how CBR helps General Electric to improve customer support quality.</a:t>
            </a:r>
          </a:p>
          <a:p>
            <a:pPr algn="just"/>
            <a:endParaRPr lang="en-US" altLang="zh-CN" dirty="0"/>
          </a:p>
          <a:p>
            <a:pPr algn="just"/>
            <a:endParaRPr lang="zh-CN" altLang="en-US" dirty="0"/>
          </a:p>
        </p:txBody>
      </p:sp>
    </p:spTree>
    <p:extLst>
      <p:ext uri="{BB962C8B-B14F-4D97-AF65-F5344CB8AC3E}">
        <p14:creationId xmlns:p14="http://schemas.microsoft.com/office/powerpoint/2010/main" val="8839938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Case-based reasoning for General </a:t>
            </a:r>
            <a:r>
              <a:rPr lang="en-US" altLang="zh-CN" dirty="0"/>
              <a:t>E</a:t>
            </a:r>
            <a:r>
              <a:rPr lang="en-US" altLang="zh-CN" dirty="0" smtClean="0"/>
              <a:t>lectric appliance customer support</a:t>
            </a:r>
            <a:endParaRPr lang="zh-CN" altLang="en-US" dirty="0"/>
          </a:p>
        </p:txBody>
      </p:sp>
      <p:sp>
        <p:nvSpPr>
          <p:cNvPr id="3" name="内容占位符 2"/>
          <p:cNvSpPr>
            <a:spLocks noGrp="1"/>
          </p:cNvSpPr>
          <p:nvPr>
            <p:ph idx="1"/>
          </p:nvPr>
        </p:nvSpPr>
        <p:spPr>
          <a:xfrm>
            <a:off x="457200" y="1916832"/>
            <a:ext cx="8229600" cy="4032448"/>
          </a:xfrm>
        </p:spPr>
        <p:txBody>
          <a:bodyPr/>
          <a:lstStyle/>
          <a:p>
            <a:pPr algn="just"/>
            <a:r>
              <a:rPr lang="en-US" altLang="zh-CN" dirty="0" smtClean="0"/>
              <a:t>When </a:t>
            </a:r>
            <a:r>
              <a:rPr lang="en-US" altLang="zh-CN" dirty="0"/>
              <a:t>a customer calls General Electric for help, a call-taker </a:t>
            </a:r>
            <a:r>
              <a:rPr lang="en-US" altLang="zh-CN" dirty="0" smtClean="0"/>
              <a:t>uses </a:t>
            </a:r>
            <a:r>
              <a:rPr lang="en-US" altLang="zh-CN" dirty="0"/>
              <a:t>the </a:t>
            </a:r>
            <a:r>
              <a:rPr lang="en-US" altLang="zh-CN" dirty="0" smtClean="0"/>
              <a:t>CBR system </a:t>
            </a:r>
            <a:r>
              <a:rPr lang="en-US" altLang="zh-CN" dirty="0"/>
              <a:t>to diagnose the problem and step the </a:t>
            </a:r>
            <a:r>
              <a:rPr lang="en-US" altLang="zh-CN" dirty="0" smtClean="0"/>
              <a:t>customer </a:t>
            </a:r>
            <a:r>
              <a:rPr lang="en-US" altLang="zh-CN" dirty="0"/>
              <a:t>through its </a:t>
            </a:r>
            <a:r>
              <a:rPr lang="en-US" altLang="zh-CN" dirty="0" smtClean="0"/>
              <a:t>solution</a:t>
            </a:r>
          </a:p>
          <a:p>
            <a:pPr algn="just"/>
            <a:endParaRPr lang="en-US" altLang="zh-CN" dirty="0" smtClean="0"/>
          </a:p>
          <a:p>
            <a:pPr algn="just"/>
            <a:r>
              <a:rPr lang="en-US" altLang="zh-CN" dirty="0" smtClean="0"/>
              <a:t>CBR resulted in an increase in the probability the customer’s problem can be solved over the phone from </a:t>
            </a:r>
            <a:r>
              <a:rPr lang="en-US" altLang="zh-CN" sz="3200" b="1" dirty="0" smtClean="0"/>
              <a:t>3.9% to 20%</a:t>
            </a:r>
          </a:p>
          <a:p>
            <a:pPr algn="just"/>
            <a:endParaRPr lang="zh-CN" altLang="en-US" dirty="0"/>
          </a:p>
        </p:txBody>
      </p:sp>
    </p:spTree>
    <p:extLst>
      <p:ext uri="{BB962C8B-B14F-4D97-AF65-F5344CB8AC3E}">
        <p14:creationId xmlns:p14="http://schemas.microsoft.com/office/powerpoint/2010/main" val="423926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Call center problem</a:t>
            </a:r>
            <a:endParaRPr lang="zh-CN" altLang="en-US" dirty="0"/>
          </a:p>
        </p:txBody>
      </p:sp>
      <p:sp>
        <p:nvSpPr>
          <p:cNvPr id="3" name="内容占位符 2"/>
          <p:cNvSpPr>
            <a:spLocks noGrp="1"/>
          </p:cNvSpPr>
          <p:nvPr>
            <p:ph idx="1"/>
          </p:nvPr>
        </p:nvSpPr>
        <p:spPr/>
        <p:txBody>
          <a:bodyPr>
            <a:normAutofit/>
          </a:bodyPr>
          <a:lstStyle/>
          <a:p>
            <a:r>
              <a:rPr lang="en-US" altLang="zh-CN" dirty="0"/>
              <a:t>Call centers provide help to customers who have questions, </a:t>
            </a:r>
            <a:r>
              <a:rPr lang="en-US" altLang="zh-CN" dirty="0" smtClean="0"/>
              <a:t>problems</a:t>
            </a:r>
            <a:r>
              <a:rPr lang="en-US" altLang="zh-CN" dirty="0"/>
              <a:t>, complaints, or need assistance</a:t>
            </a:r>
            <a:r>
              <a:rPr lang="en-US" altLang="zh-CN" dirty="0" smtClean="0"/>
              <a:t>.</a:t>
            </a:r>
          </a:p>
          <a:p>
            <a:r>
              <a:rPr lang="en-US" altLang="zh-CN" dirty="0"/>
              <a:t>However, correctly diagnosing all </a:t>
            </a:r>
            <a:r>
              <a:rPr lang="en-US" altLang="zh-CN" dirty="0" smtClean="0"/>
              <a:t>problems </a:t>
            </a:r>
            <a:r>
              <a:rPr lang="en-US" altLang="zh-CN" dirty="0"/>
              <a:t>was </a:t>
            </a:r>
            <a:r>
              <a:rPr lang="en-US" altLang="zh-CN" dirty="0" smtClean="0"/>
              <a:t>difficult </a:t>
            </a:r>
            <a:r>
              <a:rPr lang="en-US" altLang="zh-CN" dirty="0"/>
              <a:t>because of the following issues: </a:t>
            </a:r>
            <a:endParaRPr lang="en-US" altLang="zh-CN" dirty="0" smtClean="0"/>
          </a:p>
          <a:p>
            <a:pPr lvl="1"/>
            <a:r>
              <a:rPr lang="en-US" altLang="zh-CN" dirty="0"/>
              <a:t>The growing complexity of </a:t>
            </a:r>
            <a:r>
              <a:rPr lang="en-US" altLang="zh-CN" dirty="0" smtClean="0"/>
              <a:t>products</a:t>
            </a:r>
          </a:p>
          <a:p>
            <a:pPr lvl="1"/>
            <a:r>
              <a:rPr lang="en-US" altLang="zh-CN" dirty="0"/>
              <a:t>The diagnosis can be confusing </a:t>
            </a:r>
          </a:p>
          <a:p>
            <a:pPr lvl="1"/>
            <a:r>
              <a:rPr lang="en-US" altLang="zh-CN" dirty="0" smtClean="0"/>
              <a:t>There </a:t>
            </a:r>
            <a:r>
              <a:rPr lang="en-US" altLang="zh-CN" dirty="0"/>
              <a:t>is a limited supply of qualified people </a:t>
            </a:r>
          </a:p>
          <a:p>
            <a:pPr lvl="1"/>
            <a:r>
              <a:rPr lang="en-US" altLang="zh-CN" dirty="0" smtClean="0"/>
              <a:t>Off-line </a:t>
            </a:r>
            <a:r>
              <a:rPr lang="en-US" altLang="zh-CN" dirty="0"/>
              <a:t>training is expensive </a:t>
            </a:r>
          </a:p>
          <a:p>
            <a:pPr lvl="1"/>
            <a:r>
              <a:rPr lang="en-US" altLang="zh-CN" dirty="0" smtClean="0"/>
              <a:t>Low </a:t>
            </a:r>
            <a:r>
              <a:rPr lang="en-US" altLang="zh-CN" dirty="0"/>
              <a:t>pay / high turnover (60% per year) </a:t>
            </a:r>
          </a:p>
          <a:p>
            <a:pPr lvl="1"/>
            <a:r>
              <a:rPr lang="en-US" altLang="zh-CN" dirty="0" smtClean="0"/>
              <a:t>There </a:t>
            </a:r>
            <a:r>
              <a:rPr lang="en-US" altLang="zh-CN" dirty="0"/>
              <a:t>needs to be consistency among call takers </a:t>
            </a:r>
          </a:p>
          <a:p>
            <a:pPr lvl="1"/>
            <a:r>
              <a:rPr lang="en-US" altLang="zh-CN" dirty="0" smtClean="0"/>
              <a:t>Little </a:t>
            </a:r>
            <a:r>
              <a:rPr lang="en-US" altLang="zh-CN" dirty="0"/>
              <a:t>or no feedback on failures</a:t>
            </a:r>
            <a:endParaRPr lang="zh-CN" altLang="en-US" dirty="0"/>
          </a:p>
        </p:txBody>
      </p:sp>
    </p:spTree>
    <p:extLst>
      <p:ext uri="{BB962C8B-B14F-4D97-AF65-F5344CB8AC3E}">
        <p14:creationId xmlns:p14="http://schemas.microsoft.com/office/powerpoint/2010/main" val="3939280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 “Support The Customer” (STC) project</a:t>
            </a:r>
            <a:endParaRPr lang="zh-CN"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20888"/>
            <a:ext cx="6029325" cy="267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844824"/>
            <a:ext cx="7848872" cy="369332"/>
          </a:xfrm>
          <a:prstGeom prst="rect">
            <a:avLst/>
          </a:prstGeom>
          <a:noFill/>
        </p:spPr>
        <p:txBody>
          <a:bodyPr wrap="square" rtlCol="0">
            <a:spAutoFit/>
          </a:bodyPr>
          <a:lstStyle/>
          <a:p>
            <a:endParaRPr lang="zh-CN" altLang="en-US" dirty="0"/>
          </a:p>
        </p:txBody>
      </p:sp>
      <p:sp>
        <p:nvSpPr>
          <p:cNvPr id="5" name="TextBox 4"/>
          <p:cNvSpPr txBox="1"/>
          <p:nvPr/>
        </p:nvSpPr>
        <p:spPr>
          <a:xfrm>
            <a:off x="467544" y="1589891"/>
            <a:ext cx="8208912" cy="830997"/>
          </a:xfrm>
          <a:prstGeom prst="rect">
            <a:avLst/>
          </a:prstGeom>
          <a:noFill/>
        </p:spPr>
        <p:txBody>
          <a:bodyPr wrap="square" rtlCol="0">
            <a:spAutoFit/>
          </a:bodyPr>
          <a:lstStyle/>
          <a:p>
            <a:pPr algn="just"/>
            <a:r>
              <a:rPr lang="en-US" altLang="zh-CN" sz="2400" dirty="0"/>
              <a:t>The STC system is just one part of the call-taking process.</a:t>
            </a:r>
          </a:p>
          <a:p>
            <a:pPr algn="just"/>
            <a:r>
              <a:rPr lang="en-US" altLang="zh-CN" sz="2400" dirty="0"/>
              <a:t>The full process is shown in </a:t>
            </a:r>
            <a:r>
              <a:rPr lang="en-US" altLang="zh-CN" sz="2400" dirty="0" smtClean="0"/>
              <a:t>the figure</a:t>
            </a:r>
            <a:r>
              <a:rPr lang="en-US" altLang="zh-CN" dirty="0"/>
              <a:t> </a:t>
            </a:r>
            <a:r>
              <a:rPr lang="en-US" altLang="zh-CN" sz="2400" dirty="0"/>
              <a:t>below.</a:t>
            </a:r>
            <a:endParaRPr lang="zh-CN" altLang="en-US" sz="2400" dirty="0"/>
          </a:p>
        </p:txBody>
      </p:sp>
      <p:sp>
        <p:nvSpPr>
          <p:cNvPr id="6" name="TextBox 5"/>
          <p:cNvSpPr txBox="1"/>
          <p:nvPr/>
        </p:nvSpPr>
        <p:spPr>
          <a:xfrm>
            <a:off x="251520" y="5200466"/>
            <a:ext cx="9001000" cy="1631216"/>
          </a:xfrm>
          <a:prstGeom prst="rect">
            <a:avLst/>
          </a:prstGeom>
          <a:noFill/>
        </p:spPr>
        <p:txBody>
          <a:bodyPr wrap="square" rtlCol="0">
            <a:spAutoFit/>
          </a:bodyPr>
          <a:lstStyle/>
          <a:p>
            <a:pPr marL="285750" indent="-285750">
              <a:buFont typeface="Arial" pitchFamily="34" charset="0"/>
              <a:buChar char="•"/>
            </a:pPr>
            <a:r>
              <a:rPr lang="en-US" altLang="zh-CN" sz="2000" dirty="0" smtClean="0"/>
              <a:t>STC uses a case base to assist the call-taker in helping the customer.</a:t>
            </a:r>
          </a:p>
          <a:p>
            <a:pPr marL="285750" indent="-285750">
              <a:buFont typeface="Arial" pitchFamily="34" charset="0"/>
              <a:buChar char="•"/>
            </a:pPr>
            <a:r>
              <a:rPr lang="en-US" altLang="zh-CN" sz="2000" dirty="0" smtClean="0"/>
              <a:t>STC writes information about the diagnostic process to the call record database. </a:t>
            </a:r>
          </a:p>
          <a:p>
            <a:pPr marL="285750" indent="-285750">
              <a:buFont typeface="Arial" pitchFamily="34" charset="0"/>
              <a:buChar char="•"/>
            </a:pPr>
            <a:r>
              <a:rPr lang="en-US" altLang="zh-CN" sz="2000" dirty="0" smtClean="0"/>
              <a:t>Each case includes a description of a problem, solution and a series of questions to diagnose the problem.</a:t>
            </a:r>
            <a:endParaRPr lang="zh-CN" altLang="en-US" sz="2000" dirty="0"/>
          </a:p>
        </p:txBody>
      </p:sp>
    </p:spTree>
    <p:extLst>
      <p:ext uri="{BB962C8B-B14F-4D97-AF65-F5344CB8AC3E}">
        <p14:creationId xmlns:p14="http://schemas.microsoft.com/office/powerpoint/2010/main" val="3562458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does “STC” work</a:t>
            </a:r>
            <a:endParaRPr lang="zh-CN" altLang="en-US" dirty="0"/>
          </a:p>
        </p:txBody>
      </p:sp>
      <p:sp>
        <p:nvSpPr>
          <p:cNvPr id="3" name="内容占位符 2"/>
          <p:cNvSpPr>
            <a:spLocks noGrp="1"/>
          </p:cNvSpPr>
          <p:nvPr>
            <p:ph idx="1"/>
          </p:nvPr>
        </p:nvSpPr>
        <p:spPr/>
        <p:txBody>
          <a:bodyPr>
            <a:normAutofit lnSpcReduction="10000"/>
          </a:bodyPr>
          <a:lstStyle/>
          <a:p>
            <a:pPr marL="457200" indent="-457200">
              <a:buFont typeface="+mj-lt"/>
              <a:buAutoNum type="arabicPeriod"/>
            </a:pPr>
            <a:r>
              <a:rPr lang="en-US" altLang="zh-CN" dirty="0" smtClean="0"/>
              <a:t>STC answers as many of the questions as possible based on the information passed in from the call-taking system.</a:t>
            </a:r>
          </a:p>
          <a:p>
            <a:pPr marL="457200" indent="-457200">
              <a:buFont typeface="+mj-lt"/>
              <a:buAutoNum type="arabicPeriod"/>
            </a:pPr>
            <a:r>
              <a:rPr lang="en-US" altLang="zh-CN" dirty="0" smtClean="0"/>
              <a:t>According to the STC user interface, the call taker would provide answers to the questions by the conversation with the customer.</a:t>
            </a:r>
          </a:p>
          <a:p>
            <a:pPr marL="457200" indent="-457200" algn="just">
              <a:buFont typeface="+mj-lt"/>
              <a:buAutoNum type="arabicPeriod"/>
            </a:pPr>
            <a:r>
              <a:rPr lang="en-US" altLang="zh-CN" dirty="0" smtClean="0"/>
              <a:t>After each answer is given, the list of potential questions and results are updated. (results are a list of possible solutions for the customers problem.)</a:t>
            </a:r>
          </a:p>
          <a:p>
            <a:pPr marL="457200" indent="-457200" algn="just">
              <a:buFont typeface="+mj-lt"/>
              <a:buAutoNum type="arabicPeriod"/>
            </a:pPr>
            <a:r>
              <a:rPr lang="en-US" altLang="zh-CN" dirty="0"/>
              <a:t>S</a:t>
            </a:r>
            <a:r>
              <a:rPr lang="en-US" altLang="zh-CN" dirty="0" smtClean="0"/>
              <a:t>tep 3 will be recursive until only one result is left in the list of results.</a:t>
            </a:r>
          </a:p>
          <a:p>
            <a:pPr marL="457200" indent="-457200" algn="just">
              <a:buFont typeface="+mj-lt"/>
              <a:buAutoNum type="arabicPeriod"/>
            </a:pPr>
            <a:r>
              <a:rPr lang="en-US" altLang="zh-CN" dirty="0" smtClean="0"/>
              <a:t>The solution suggested would be automated sent to user by email or fax.</a:t>
            </a:r>
          </a:p>
          <a:p>
            <a:endParaRPr lang="zh-CN" altLang="en-US" dirty="0"/>
          </a:p>
        </p:txBody>
      </p:sp>
    </p:spTree>
    <p:extLst>
      <p:ext uri="{BB962C8B-B14F-4D97-AF65-F5344CB8AC3E}">
        <p14:creationId xmlns:p14="http://schemas.microsoft.com/office/powerpoint/2010/main" val="148741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 of CBR</a:t>
            </a:r>
            <a:endParaRPr lang="zh-CN" altLang="en-US" dirty="0"/>
          </a:p>
        </p:txBody>
      </p:sp>
      <p:sp>
        <p:nvSpPr>
          <p:cNvPr id="3" name="内容占位符 2"/>
          <p:cNvSpPr>
            <a:spLocks noGrp="1"/>
          </p:cNvSpPr>
          <p:nvPr>
            <p:ph idx="1"/>
          </p:nvPr>
        </p:nvSpPr>
        <p:spPr/>
        <p:txBody>
          <a:bodyPr>
            <a:normAutofit/>
          </a:bodyPr>
          <a:lstStyle/>
          <a:p>
            <a:r>
              <a:rPr lang="en-US" altLang="zh-CN" dirty="0"/>
              <a:t>STC was created using a CBR tool from </a:t>
            </a:r>
            <a:r>
              <a:rPr lang="en-US" altLang="zh-CN" dirty="0" smtClean="0"/>
              <a:t>Inference Corporation </a:t>
            </a:r>
            <a:r>
              <a:rPr lang="en-US" altLang="zh-CN" dirty="0"/>
              <a:t>called </a:t>
            </a:r>
            <a:r>
              <a:rPr lang="en-US" altLang="zh-CN" dirty="0" err="1" smtClean="0"/>
              <a:t>KnowledgeAgent</a:t>
            </a:r>
            <a:r>
              <a:rPr lang="en-US" altLang="zh-CN" dirty="0" smtClean="0"/>
              <a:t>.</a:t>
            </a:r>
          </a:p>
          <a:p>
            <a:endParaRPr lang="en-US" altLang="zh-CN" dirty="0" smtClean="0"/>
          </a:p>
          <a:p>
            <a:r>
              <a:rPr lang="en-US" altLang="zh-CN" dirty="0" err="1" smtClean="0"/>
              <a:t>KnowledgeAgent</a:t>
            </a:r>
            <a:r>
              <a:rPr lang="en-US" altLang="zh-CN" dirty="0" smtClean="0"/>
              <a:t> now is a single search box. It offers guided help(CBR), user profiles search, keyword and intent-based search, natural language processing.</a:t>
            </a:r>
          </a:p>
          <a:p>
            <a:endParaRPr lang="en-US" altLang="zh-CN" dirty="0" smtClean="0"/>
          </a:p>
          <a:p>
            <a:r>
              <a:rPr lang="en-US" altLang="zh-CN" dirty="0" smtClean="0"/>
              <a:t>STC </a:t>
            </a:r>
            <a:r>
              <a:rPr lang="en-US" altLang="zh-CN" dirty="0"/>
              <a:t>is a </a:t>
            </a:r>
            <a:r>
              <a:rPr lang="en-US" altLang="zh-CN" dirty="0" smtClean="0"/>
              <a:t>mixed initiative conversational </a:t>
            </a:r>
            <a:r>
              <a:rPr lang="en-US" altLang="zh-CN" dirty="0"/>
              <a:t>CBR system </a:t>
            </a:r>
            <a:r>
              <a:rPr lang="en-US" altLang="zh-CN" dirty="0" smtClean="0"/>
              <a:t>that acts </a:t>
            </a:r>
            <a:r>
              <a:rPr lang="en-US" altLang="zh-CN" dirty="0"/>
              <a:t>as an intelligent assistant for the </a:t>
            </a:r>
            <a:r>
              <a:rPr lang="en-US" altLang="zh-CN" dirty="0" smtClean="0"/>
              <a:t>call taker. But the natural language processing still relies on the call taker.</a:t>
            </a:r>
          </a:p>
        </p:txBody>
      </p:sp>
    </p:spTree>
    <p:extLst>
      <p:ext uri="{BB962C8B-B14F-4D97-AF65-F5344CB8AC3E}">
        <p14:creationId xmlns:p14="http://schemas.microsoft.com/office/powerpoint/2010/main" val="636947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Mixed initiative system</a:t>
            </a:r>
            <a:endParaRPr lang="zh-CN" altLang="en-US" dirty="0"/>
          </a:p>
        </p:txBody>
      </p:sp>
      <p:sp>
        <p:nvSpPr>
          <p:cNvPr id="3" name="内容占位符 2"/>
          <p:cNvSpPr>
            <a:spLocks noGrp="1"/>
          </p:cNvSpPr>
          <p:nvPr>
            <p:ph idx="1"/>
          </p:nvPr>
        </p:nvSpPr>
        <p:spPr/>
        <p:txBody>
          <a:bodyPr/>
          <a:lstStyle/>
          <a:p>
            <a:r>
              <a:rPr lang="en-US" altLang="zh-CN" dirty="0" smtClean="0"/>
              <a:t>STC represented by the Agent and the user in the figure below, will take the initiative alternatively. This scheme greatly release the burden of the call taker and accelerate the process speed.</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6912768" cy="367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1277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Conversational CBR(CCBR)</a:t>
            </a:r>
            <a:endParaRPr lang="zh-CN" altLang="en-US" dirty="0"/>
          </a:p>
        </p:txBody>
      </p:sp>
      <p:sp>
        <p:nvSpPr>
          <p:cNvPr id="3" name="内容占位符 2"/>
          <p:cNvSpPr>
            <a:spLocks noGrp="1"/>
          </p:cNvSpPr>
          <p:nvPr>
            <p:ph idx="1"/>
          </p:nvPr>
        </p:nvSpPr>
        <p:spPr/>
        <p:txBody>
          <a:bodyPr>
            <a:normAutofit/>
          </a:bodyPr>
          <a:lstStyle/>
          <a:p>
            <a:pPr algn="just"/>
            <a:r>
              <a:rPr lang="en-US" altLang="zh-CN" dirty="0"/>
              <a:t>A</a:t>
            </a:r>
            <a:r>
              <a:rPr lang="en-US" altLang="zh-CN" dirty="0" smtClean="0"/>
              <a:t> </a:t>
            </a:r>
            <a:r>
              <a:rPr lang="en-US" altLang="zh-CN" dirty="0"/>
              <a:t>problem solving technique that is used when all </a:t>
            </a:r>
            <a:r>
              <a:rPr lang="en-US" altLang="zh-CN" dirty="0" smtClean="0"/>
              <a:t>the information </a:t>
            </a:r>
            <a:r>
              <a:rPr lang="en-US" altLang="zh-CN" dirty="0"/>
              <a:t>needed to solve a problem may not </a:t>
            </a:r>
            <a:r>
              <a:rPr lang="en-US" altLang="zh-CN" dirty="0" smtClean="0"/>
              <a:t>be available </a:t>
            </a:r>
            <a:r>
              <a:rPr lang="en-US" altLang="zh-CN" dirty="0"/>
              <a:t>at the beginning of the problem solving process</a:t>
            </a:r>
            <a:r>
              <a:rPr lang="en-US" altLang="zh-CN" dirty="0" smtClean="0"/>
              <a:t>. For example, users can not provide a complete description of the problem at the very beginning.</a:t>
            </a:r>
          </a:p>
          <a:p>
            <a:pPr algn="just"/>
            <a:endParaRPr lang="en-US" altLang="zh-CN" dirty="0" smtClean="0"/>
          </a:p>
          <a:p>
            <a:pPr algn="just"/>
            <a:r>
              <a:rPr lang="en-US" altLang="zh-CN" dirty="0" smtClean="0"/>
              <a:t>In CCBR, a query describing a target problem is incrementally elicited in an interactive dialog with the user, often with the aim of minimizing the number of questions the user is asked before a solution is reached.</a:t>
            </a:r>
          </a:p>
          <a:p>
            <a:pPr algn="just"/>
            <a:endParaRPr lang="zh-CN" altLang="en-US" dirty="0"/>
          </a:p>
        </p:txBody>
      </p:sp>
    </p:spTree>
    <p:extLst>
      <p:ext uri="{BB962C8B-B14F-4D97-AF65-F5344CB8AC3E}">
        <p14:creationId xmlns:p14="http://schemas.microsoft.com/office/powerpoint/2010/main" val="474959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Conversational CBR(CCBR)</a:t>
            </a:r>
            <a:endParaRPr lang="zh-CN" altLang="en-US" dirty="0"/>
          </a:p>
        </p:txBody>
      </p:sp>
      <p:sp>
        <p:nvSpPr>
          <p:cNvPr id="3" name="内容占位符 2"/>
          <p:cNvSpPr>
            <a:spLocks noGrp="1"/>
          </p:cNvSpPr>
          <p:nvPr>
            <p:ph idx="1"/>
          </p:nvPr>
        </p:nvSpPr>
        <p:spPr/>
        <p:txBody>
          <a:bodyPr/>
          <a:lstStyle/>
          <a:p>
            <a:pPr algn="just"/>
            <a:r>
              <a:rPr lang="en-US" altLang="zh-CN" dirty="0"/>
              <a:t>The initial query is based on user’s brief description in free text</a:t>
            </a:r>
            <a:r>
              <a:rPr lang="en-US" altLang="zh-CN" dirty="0" smtClean="0"/>
              <a:t>.</a:t>
            </a:r>
          </a:p>
          <a:p>
            <a:pPr algn="just"/>
            <a:endParaRPr lang="en-US" altLang="zh-CN" dirty="0"/>
          </a:p>
          <a:p>
            <a:pPr algn="just"/>
            <a:r>
              <a:rPr lang="en-US" altLang="zh-CN" dirty="0"/>
              <a:t>In each dialog cycle, the user is shown any cases with an above-threshold similarity to the current query</a:t>
            </a:r>
            <a:r>
              <a:rPr lang="en-US" altLang="zh-CN" dirty="0" smtClean="0"/>
              <a:t>.</a:t>
            </a:r>
          </a:p>
          <a:p>
            <a:pPr algn="just"/>
            <a:endParaRPr lang="en-US" altLang="zh-CN" dirty="0" smtClean="0"/>
          </a:p>
          <a:p>
            <a:pPr algn="just"/>
            <a:r>
              <a:rPr lang="en-US" altLang="zh-CN" dirty="0"/>
              <a:t>Dialog is terminated when the user find the case that can solve his problem, or some predefined termination criteria is satisfied, such as the max dialog cycle is reached.</a:t>
            </a:r>
            <a:endParaRPr lang="zh-CN" altLang="en-US" dirty="0"/>
          </a:p>
          <a:p>
            <a:pPr algn="just"/>
            <a:endParaRPr lang="zh-CN" altLang="en-US" dirty="0"/>
          </a:p>
        </p:txBody>
      </p:sp>
    </p:spTree>
    <p:extLst>
      <p:ext uri="{BB962C8B-B14F-4D97-AF65-F5344CB8AC3E}">
        <p14:creationId xmlns:p14="http://schemas.microsoft.com/office/powerpoint/2010/main" val="236866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A basic communication architecture</a:t>
            </a:r>
            <a:endParaRPr lang="zh-CN" altLang="en-US" dirty="0"/>
          </a:p>
        </p:txBody>
      </p:sp>
      <p:sp>
        <p:nvSpPr>
          <p:cNvPr id="3" name="内容占位符 2"/>
          <p:cNvSpPr>
            <a:spLocks noGrp="1"/>
          </p:cNvSpPr>
          <p:nvPr>
            <p:ph idx="1"/>
          </p:nvPr>
        </p:nvSpPr>
        <p:spPr/>
        <p:txBody>
          <a:bodyPr>
            <a:normAutofit/>
          </a:bodyPr>
          <a:lstStyle/>
          <a:p>
            <a:r>
              <a:rPr lang="en-US" altLang="zh-CN" dirty="0"/>
              <a:t>The communication between the experience user and the experience management system involves two directions</a:t>
            </a:r>
            <a:r>
              <a:rPr lang="en-US" altLang="zh-CN" dirty="0" smtClean="0"/>
              <a:t>:</a:t>
            </a:r>
          </a:p>
          <a:p>
            <a:endParaRPr lang="en-US" altLang="zh-CN" dirty="0"/>
          </a:p>
          <a:p>
            <a:pPr lvl="1" algn="just"/>
            <a:r>
              <a:rPr lang="en-US" altLang="zh-CN" sz="2400" dirty="0" smtClean="0"/>
              <a:t>From experience </a:t>
            </a:r>
            <a:r>
              <a:rPr lang="en-US" altLang="zh-CN" sz="2400" dirty="0"/>
              <a:t>user to the experience management </a:t>
            </a:r>
            <a:r>
              <a:rPr lang="en-US" altLang="zh-CN" sz="2400" dirty="0" smtClean="0"/>
              <a:t>system during </a:t>
            </a:r>
            <a:r>
              <a:rPr lang="en-US" altLang="zh-CN" sz="2400" dirty="0"/>
              <a:t>the problem acquisition </a:t>
            </a:r>
            <a:r>
              <a:rPr lang="en-US" altLang="zh-CN" sz="2400" dirty="0" smtClean="0"/>
              <a:t>phase.</a:t>
            </a:r>
          </a:p>
          <a:p>
            <a:pPr lvl="1" algn="just"/>
            <a:endParaRPr lang="en-US" altLang="zh-CN" sz="2400" dirty="0"/>
          </a:p>
          <a:p>
            <a:pPr lvl="1" algn="just"/>
            <a:r>
              <a:rPr lang="en-US" altLang="zh-CN" sz="2400" dirty="0"/>
              <a:t>From </a:t>
            </a:r>
            <a:r>
              <a:rPr lang="en-US" altLang="zh-CN" sz="2400" dirty="0" smtClean="0"/>
              <a:t>experience </a:t>
            </a:r>
            <a:r>
              <a:rPr lang="en-US" altLang="zh-CN" sz="2400" dirty="0"/>
              <a:t>management system to </a:t>
            </a:r>
            <a:r>
              <a:rPr lang="en-US" altLang="zh-CN" sz="2400" dirty="0" smtClean="0"/>
              <a:t>experience user during </a:t>
            </a:r>
            <a:r>
              <a:rPr lang="en-US" altLang="zh-CN" sz="2400" dirty="0"/>
              <a:t>the experience presentation </a:t>
            </a:r>
            <a:r>
              <a:rPr lang="en-US" altLang="zh-CN" sz="2400" dirty="0" smtClean="0"/>
              <a:t>phase</a:t>
            </a:r>
            <a:r>
              <a:rPr lang="en-US" altLang="zh-CN" sz="2400" dirty="0"/>
              <a:t>.</a:t>
            </a:r>
            <a:r>
              <a:rPr lang="en-US" altLang="zh-CN" sz="2400" dirty="0" smtClean="0"/>
              <a:t> </a:t>
            </a:r>
            <a:endParaRPr lang="zh-CN" altLang="en-US" sz="2400" dirty="0"/>
          </a:p>
        </p:txBody>
      </p:sp>
    </p:spTree>
    <p:extLst>
      <p:ext uri="{BB962C8B-B14F-4D97-AF65-F5344CB8AC3E}">
        <p14:creationId xmlns:p14="http://schemas.microsoft.com/office/powerpoint/2010/main" val="776741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Use of CBR in STC</a:t>
            </a:r>
            <a:endParaRPr lang="zh-CN" altLang="en-US" dirty="0"/>
          </a:p>
        </p:txBody>
      </p:sp>
      <p:sp>
        <p:nvSpPr>
          <p:cNvPr id="3" name="内容占位符 2"/>
          <p:cNvSpPr>
            <a:spLocks noGrp="1"/>
          </p:cNvSpPr>
          <p:nvPr>
            <p:ph idx="1"/>
          </p:nvPr>
        </p:nvSpPr>
        <p:spPr/>
        <p:txBody>
          <a:bodyPr/>
          <a:lstStyle/>
          <a:p>
            <a:pPr algn="just"/>
            <a:r>
              <a:rPr lang="en-US" altLang="zh-CN" dirty="0" smtClean="0"/>
              <a:t>Two kinds of cases:</a:t>
            </a:r>
          </a:p>
          <a:p>
            <a:pPr lvl="1" algn="just"/>
            <a:r>
              <a:rPr lang="en-US" altLang="zh-CN" sz="2400" dirty="0" smtClean="0"/>
              <a:t>abstractions </a:t>
            </a:r>
            <a:r>
              <a:rPr lang="en-US" altLang="zh-CN" sz="2400" dirty="0"/>
              <a:t>of a class of problem that may have taken place many times in the past and </a:t>
            </a:r>
            <a:endParaRPr lang="en-US" altLang="zh-CN" sz="2400" dirty="0" smtClean="0"/>
          </a:p>
          <a:p>
            <a:pPr lvl="1" algn="just"/>
            <a:r>
              <a:rPr lang="en-US" altLang="zh-CN" sz="2400" dirty="0" smtClean="0"/>
              <a:t>hypothetical </a:t>
            </a:r>
            <a:r>
              <a:rPr lang="en-US" altLang="zh-CN" sz="2400" dirty="0"/>
              <a:t>cases of problems that may take place in the future. </a:t>
            </a:r>
          </a:p>
          <a:p>
            <a:pPr algn="just"/>
            <a:r>
              <a:rPr lang="en-US" altLang="zh-CN" dirty="0" smtClean="0"/>
              <a:t>Each </a:t>
            </a:r>
            <a:r>
              <a:rPr lang="en-US" altLang="zh-CN" dirty="0"/>
              <a:t>case has </a:t>
            </a:r>
            <a:r>
              <a:rPr lang="en-US" altLang="zh-CN" dirty="0" smtClean="0"/>
              <a:t>title</a:t>
            </a:r>
            <a:r>
              <a:rPr lang="en-US" altLang="zh-CN" dirty="0"/>
              <a:t>, description, set of questions, </a:t>
            </a:r>
            <a:r>
              <a:rPr lang="en-US" altLang="zh-CN" dirty="0" smtClean="0"/>
              <a:t>solution and attachment.</a:t>
            </a:r>
            <a:endParaRPr lang="en-US" altLang="zh-CN" dirty="0"/>
          </a:p>
          <a:p>
            <a:pPr algn="just"/>
            <a:r>
              <a:rPr lang="en-US" altLang="zh-CN" dirty="0" smtClean="0"/>
              <a:t>In order to ease the effort of case collection and maintenance, use decision </a:t>
            </a:r>
            <a:r>
              <a:rPr lang="en-US" altLang="zh-CN" dirty="0"/>
              <a:t>tree in </a:t>
            </a:r>
            <a:r>
              <a:rPr lang="en-US" altLang="zh-CN" dirty="0" smtClean="0"/>
              <a:t>organizing and classification </a:t>
            </a:r>
            <a:r>
              <a:rPr lang="en-US" altLang="zh-CN" dirty="0"/>
              <a:t>of </a:t>
            </a:r>
            <a:r>
              <a:rPr lang="en-US" altLang="zh-CN" dirty="0" smtClean="0"/>
              <a:t>cases.</a:t>
            </a:r>
          </a:p>
          <a:p>
            <a:pPr algn="just"/>
            <a:r>
              <a:rPr lang="en-US" altLang="zh-CN" dirty="0" smtClean="0"/>
              <a:t>Next slide shows a decision tree that was created for organizing the refrigerator case base.(using Visio)</a:t>
            </a:r>
            <a:endParaRPr lang="zh-CN" altLang="en-US" dirty="0"/>
          </a:p>
          <a:p>
            <a:endParaRPr lang="zh-CN" altLang="en-US" dirty="0"/>
          </a:p>
        </p:txBody>
      </p:sp>
    </p:spTree>
    <p:extLst>
      <p:ext uri="{BB962C8B-B14F-4D97-AF65-F5344CB8AC3E}">
        <p14:creationId xmlns:p14="http://schemas.microsoft.com/office/powerpoint/2010/main" val="1143978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Use of decision tree in classification of cases</a:t>
            </a:r>
            <a:endParaRPr lang="zh-CN" altLang="en-US" dirty="0"/>
          </a:p>
        </p:txBody>
      </p:sp>
      <p:sp>
        <p:nvSpPr>
          <p:cNvPr id="3" name="内容占位符 2"/>
          <p:cNvSpPr>
            <a:spLocks noGrp="1"/>
          </p:cNvSpPr>
          <p:nvPr>
            <p:ph idx="1"/>
          </p:nvPr>
        </p:nvSpPr>
        <p:spPr/>
        <p:txBody>
          <a:bodyPr/>
          <a:lstStyle/>
          <a:p>
            <a:endParaRPr lang="zh-CN" alt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0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828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Application Development and Deployment</a:t>
            </a:r>
            <a:endParaRPr lang="zh-CN" altLang="en-US" dirty="0"/>
          </a:p>
        </p:txBody>
      </p:sp>
      <p:sp>
        <p:nvSpPr>
          <p:cNvPr id="3" name="内容占位符 2"/>
          <p:cNvSpPr>
            <a:spLocks noGrp="1"/>
          </p:cNvSpPr>
          <p:nvPr>
            <p:ph idx="1"/>
          </p:nvPr>
        </p:nvSpPr>
        <p:spPr>
          <a:xfrm>
            <a:off x="457200" y="1600200"/>
            <a:ext cx="8229600" cy="5141168"/>
          </a:xfrm>
        </p:spPr>
        <p:txBody>
          <a:bodyPr>
            <a:normAutofit fontScale="92500"/>
          </a:bodyPr>
          <a:lstStyle/>
          <a:p>
            <a:r>
              <a:rPr lang="en-US" altLang="zh-CN" sz="2800" dirty="0"/>
              <a:t>The development of the STC system was a </a:t>
            </a:r>
            <a:r>
              <a:rPr lang="en-US" altLang="zh-CN" sz="2800" dirty="0" smtClean="0"/>
              <a:t>five-step process.</a:t>
            </a:r>
          </a:p>
          <a:p>
            <a:pPr marL="731520" lvl="1" indent="-457200" algn="just">
              <a:buFont typeface="+mj-lt"/>
              <a:buAutoNum type="arabicPeriod"/>
            </a:pPr>
            <a:r>
              <a:rPr lang="en-US" altLang="zh-CN" sz="2400" dirty="0"/>
              <a:t>Standardize the process and </a:t>
            </a:r>
            <a:r>
              <a:rPr lang="en-US" altLang="zh-CN" sz="2400" dirty="0" smtClean="0"/>
              <a:t>knowledge: determine the correct questions to ask and the correct order to ask (last slide). </a:t>
            </a:r>
            <a:endParaRPr lang="en-US" altLang="zh-CN" sz="2400" dirty="0"/>
          </a:p>
          <a:p>
            <a:pPr marL="731520" lvl="1" indent="-457200">
              <a:buFont typeface="+mj-lt"/>
              <a:buAutoNum type="arabicPeriod"/>
            </a:pPr>
            <a:r>
              <a:rPr lang="en-US" altLang="zh-CN" sz="2400" dirty="0"/>
              <a:t>Digitize the inputs and </a:t>
            </a:r>
            <a:r>
              <a:rPr lang="en-US" altLang="zh-CN" sz="2400" dirty="0" smtClean="0"/>
              <a:t>outputs so that we can process a large mount of data quickly.</a:t>
            </a:r>
            <a:endParaRPr lang="en-US" altLang="zh-CN" sz="2400" dirty="0"/>
          </a:p>
          <a:p>
            <a:pPr marL="731520" lvl="1" indent="-457200">
              <a:buFont typeface="+mj-lt"/>
              <a:buAutoNum type="arabicPeriod"/>
            </a:pPr>
            <a:r>
              <a:rPr lang="en-US" altLang="zh-CN" sz="2400" dirty="0"/>
              <a:t>Automate the process as much as </a:t>
            </a:r>
            <a:r>
              <a:rPr lang="en-US" altLang="zh-CN" sz="2400" dirty="0" smtClean="0"/>
              <a:t>possible: call taker or agent should involve as less as possible.</a:t>
            </a:r>
            <a:endParaRPr lang="en-US" altLang="zh-CN" sz="2400" dirty="0"/>
          </a:p>
          <a:p>
            <a:pPr marL="731520" lvl="1" indent="-457200">
              <a:buFont typeface="+mj-lt"/>
              <a:buAutoNum type="arabicPeriod"/>
            </a:pPr>
            <a:r>
              <a:rPr lang="en-US" altLang="zh-CN" sz="2400" dirty="0"/>
              <a:t>Control the quality of the system</a:t>
            </a:r>
          </a:p>
          <a:p>
            <a:pPr marL="731520" lvl="1" indent="-457200" algn="just">
              <a:buFont typeface="+mj-lt"/>
              <a:buAutoNum type="arabicPeriod"/>
            </a:pPr>
            <a:r>
              <a:rPr lang="en-US" altLang="zh-CN" sz="2400" dirty="0"/>
              <a:t>Leverage the system and knowledge for </a:t>
            </a:r>
            <a:r>
              <a:rPr lang="en-US" altLang="zh-CN" sz="2400" dirty="0" smtClean="0"/>
              <a:t>improved impact: the system is not only benefited by call takers. Users schedule their own field service through GE’s web site</a:t>
            </a:r>
            <a:endParaRPr lang="zh-CN" altLang="en-US" sz="2400" dirty="0"/>
          </a:p>
        </p:txBody>
      </p:sp>
    </p:spTree>
    <p:extLst>
      <p:ext uri="{BB962C8B-B14F-4D97-AF65-F5344CB8AC3E}">
        <p14:creationId xmlns:p14="http://schemas.microsoft.com/office/powerpoint/2010/main" val="31974554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Maintenance</a:t>
            </a:r>
            <a:endParaRPr lang="zh-CN" altLang="en-US" dirty="0"/>
          </a:p>
        </p:txBody>
      </p:sp>
      <p:sp>
        <p:nvSpPr>
          <p:cNvPr id="3" name="内容占位符 2"/>
          <p:cNvSpPr>
            <a:spLocks noGrp="1"/>
          </p:cNvSpPr>
          <p:nvPr>
            <p:ph idx="1"/>
          </p:nvPr>
        </p:nvSpPr>
        <p:spPr/>
        <p:txBody>
          <a:bodyPr/>
          <a:lstStyle/>
          <a:p>
            <a:r>
              <a:rPr lang="en-US" altLang="zh-CN" dirty="0" smtClean="0"/>
              <a:t>One full time case author and forty part-time technician.</a:t>
            </a:r>
          </a:p>
          <a:p>
            <a:pPr marL="0" indent="0">
              <a:buNone/>
            </a:pPr>
            <a:endParaRPr lang="en-US" altLang="zh-CN" dirty="0" smtClean="0"/>
          </a:p>
          <a:p>
            <a:r>
              <a:rPr lang="en-US" altLang="zh-CN" dirty="0" smtClean="0"/>
              <a:t>Regular updates </a:t>
            </a:r>
            <a:r>
              <a:rPr lang="en-US" altLang="zh-CN" dirty="0"/>
              <a:t>are now released monthly. </a:t>
            </a:r>
            <a:endParaRPr lang="en-US" altLang="zh-CN" dirty="0" smtClean="0"/>
          </a:p>
          <a:p>
            <a:endParaRPr lang="en-US" altLang="zh-CN" dirty="0" smtClean="0"/>
          </a:p>
          <a:p>
            <a:r>
              <a:rPr lang="en-US" altLang="zh-CN" dirty="0" smtClean="0"/>
              <a:t>Special </a:t>
            </a:r>
            <a:r>
              <a:rPr lang="en-US" altLang="zh-CN" dirty="0"/>
              <a:t>updates </a:t>
            </a:r>
            <a:r>
              <a:rPr lang="en-US" altLang="zh-CN" dirty="0" smtClean="0"/>
              <a:t>from new </a:t>
            </a:r>
            <a:r>
              <a:rPr lang="en-US" altLang="zh-CN" dirty="0"/>
              <a:t>products or important updates to existing products </a:t>
            </a:r>
            <a:r>
              <a:rPr lang="en-US" altLang="zh-CN" dirty="0" smtClean="0"/>
              <a:t>take place </a:t>
            </a:r>
            <a:r>
              <a:rPr lang="en-US" altLang="zh-CN" dirty="0"/>
              <a:t>at needed intervals, but these are less frequent </a:t>
            </a:r>
            <a:r>
              <a:rPr lang="en-US" altLang="zh-CN" dirty="0" smtClean="0"/>
              <a:t>than the </a:t>
            </a:r>
            <a:r>
              <a:rPr lang="en-US" altLang="zh-CN" dirty="0"/>
              <a:t>regular updates.</a:t>
            </a:r>
            <a:endParaRPr lang="zh-CN" altLang="en-US" dirty="0"/>
          </a:p>
        </p:txBody>
      </p:sp>
    </p:spTree>
    <p:extLst>
      <p:ext uri="{BB962C8B-B14F-4D97-AF65-F5344CB8AC3E}">
        <p14:creationId xmlns:p14="http://schemas.microsoft.com/office/powerpoint/2010/main" val="4179285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a:t>
            </a:r>
            <a:r>
              <a:rPr lang="en-US" altLang="zh-CN" dirty="0" smtClean="0"/>
              <a:t>onclusion</a:t>
            </a:r>
            <a:endParaRPr lang="zh-CN" altLang="en-US" dirty="0"/>
          </a:p>
        </p:txBody>
      </p:sp>
      <p:sp>
        <p:nvSpPr>
          <p:cNvPr id="3" name="内容占位符 2"/>
          <p:cNvSpPr>
            <a:spLocks noGrp="1"/>
          </p:cNvSpPr>
          <p:nvPr>
            <p:ph idx="1"/>
          </p:nvPr>
        </p:nvSpPr>
        <p:spPr>
          <a:xfrm>
            <a:off x="457200" y="2032248"/>
            <a:ext cx="8229600" cy="3556992"/>
          </a:xfrm>
        </p:spPr>
        <p:txBody>
          <a:bodyPr/>
          <a:lstStyle/>
          <a:p>
            <a:pPr algn="just"/>
            <a:r>
              <a:rPr lang="en-US" altLang="zh-CN" dirty="0" smtClean="0"/>
              <a:t>GE’s “Support The Customer” project utilizes CBR to help call takers to query the customer and acquire information to make a better and quicker diagnosis of the possible results.</a:t>
            </a:r>
          </a:p>
          <a:p>
            <a:endParaRPr lang="en-US" altLang="zh-CN" dirty="0" smtClean="0"/>
          </a:p>
          <a:p>
            <a:pPr algn="just"/>
            <a:r>
              <a:rPr lang="en-US" altLang="zh-CN" dirty="0" smtClean="0"/>
              <a:t>STC is a mixed-initiative conversational CBR system. CBR  and user together elicit the possible solution for the proposed problem.</a:t>
            </a:r>
          </a:p>
          <a:p>
            <a:endParaRPr lang="zh-CN" altLang="en-US" dirty="0"/>
          </a:p>
        </p:txBody>
      </p:sp>
    </p:spTree>
    <p:extLst>
      <p:ext uri="{BB962C8B-B14F-4D97-AF65-F5344CB8AC3E}">
        <p14:creationId xmlns:p14="http://schemas.microsoft.com/office/powerpoint/2010/main" val="2703749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lstStyle/>
          <a:p>
            <a:r>
              <a:rPr lang="en-US" altLang="zh-CN" dirty="0" smtClean="0"/>
              <a:t>We discuss the two tasks in user-system interactions in case based reasoning. </a:t>
            </a:r>
          </a:p>
          <a:p>
            <a:endParaRPr lang="en-US" altLang="zh-CN" dirty="0" smtClean="0"/>
          </a:p>
          <a:p>
            <a:pPr algn="just"/>
            <a:r>
              <a:rPr lang="en-US" altLang="zh-CN" dirty="0" smtClean="0"/>
              <a:t>To complete the two tasks, we introduce a formal dialog model. We conclude that the process of case based reasoning is a series of recursive dialog cycles until a termination criteria is satisfied.</a:t>
            </a:r>
          </a:p>
          <a:p>
            <a:endParaRPr lang="en-US" altLang="zh-CN" dirty="0" smtClean="0"/>
          </a:p>
          <a:p>
            <a:r>
              <a:rPr lang="en-US" altLang="zh-CN" dirty="0" smtClean="0"/>
              <a:t>We analysis two CBR applications. How GE use CBR to help their call takers to support the customers. And how a distributed case based reasoning system is implemented by Western Air Ltd.</a:t>
            </a:r>
            <a:endParaRPr lang="zh-CN" altLang="en-US" dirty="0"/>
          </a:p>
        </p:txBody>
      </p:sp>
    </p:spTree>
    <p:extLst>
      <p:ext uri="{BB962C8B-B14F-4D97-AF65-F5344CB8AC3E}">
        <p14:creationId xmlns:p14="http://schemas.microsoft.com/office/powerpoint/2010/main" val="2811288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t>
            </a:r>
            <a:r>
              <a:rPr lang="en-US" altLang="zh-CN" dirty="0" smtClean="0"/>
              <a:t>eference</a:t>
            </a:r>
            <a:endParaRPr lang="zh-CN" altLang="en-US" dirty="0"/>
          </a:p>
        </p:txBody>
      </p:sp>
      <p:sp>
        <p:nvSpPr>
          <p:cNvPr id="3" name="内容占位符 2"/>
          <p:cNvSpPr>
            <a:spLocks noGrp="1"/>
          </p:cNvSpPr>
          <p:nvPr>
            <p:ph idx="1"/>
          </p:nvPr>
        </p:nvSpPr>
        <p:spPr/>
        <p:txBody>
          <a:bodyPr/>
          <a:lstStyle/>
          <a:p>
            <a:pPr algn="just"/>
            <a:r>
              <a:rPr lang="en-US" altLang="zh-CN" dirty="0">
                <a:ea typeface="宋体" charset="-122"/>
              </a:rPr>
              <a:t>Conversational Case-Based Reasoning – David Aha, Leonard </a:t>
            </a:r>
            <a:r>
              <a:rPr lang="en-US" altLang="zh-CN" dirty="0" err="1">
                <a:ea typeface="宋体" charset="-122"/>
              </a:rPr>
              <a:t>Breslow</a:t>
            </a:r>
            <a:r>
              <a:rPr lang="en-US" altLang="zh-CN" dirty="0">
                <a:ea typeface="宋体" charset="-122"/>
              </a:rPr>
              <a:t>, Hector Munoz-Avila, Sept 1999</a:t>
            </a:r>
          </a:p>
          <a:p>
            <a:pPr algn="just"/>
            <a:r>
              <a:rPr lang="en-US" altLang="zh-CN" dirty="0">
                <a:ea typeface="宋体" charset="-122"/>
              </a:rPr>
              <a:t>Experience Management – Ralph </a:t>
            </a:r>
            <a:r>
              <a:rPr lang="en-US" altLang="zh-CN" dirty="0" smtClean="0">
                <a:ea typeface="宋体" charset="-122"/>
              </a:rPr>
              <a:t>Bergmann</a:t>
            </a:r>
          </a:p>
          <a:p>
            <a:pPr algn="just"/>
            <a:r>
              <a:rPr lang="en-US" altLang="zh-CN" dirty="0" smtClean="0">
                <a:ea typeface="宋体" charset="-122"/>
              </a:rPr>
              <a:t>Case-Based Reasoning for General Electric Appliance Customer Support </a:t>
            </a:r>
            <a:r>
              <a:rPr lang="en-US" altLang="zh-CN" dirty="0">
                <a:ea typeface="宋体" charset="-122"/>
              </a:rPr>
              <a:t>– </a:t>
            </a:r>
            <a:r>
              <a:rPr lang="en-US" altLang="zh-CN" dirty="0" smtClean="0">
                <a:ea typeface="宋体" charset="-122"/>
              </a:rPr>
              <a:t>William </a:t>
            </a:r>
            <a:r>
              <a:rPr lang="en-US" altLang="zh-CN" dirty="0" err="1" smtClean="0">
                <a:ea typeface="宋体" charset="-122"/>
              </a:rPr>
              <a:t>Cheeetham</a:t>
            </a:r>
            <a:endParaRPr lang="en-US" altLang="zh-CN" dirty="0" smtClean="0">
              <a:ea typeface="宋体" charset="-122"/>
            </a:endParaRPr>
          </a:p>
          <a:p>
            <a:pPr algn="just"/>
            <a:r>
              <a:rPr lang="en-US" altLang="zh-CN" dirty="0" smtClean="0">
                <a:ea typeface="宋体" charset="-122"/>
              </a:rPr>
              <a:t>A Distributed Case-Based Reasoning Application for Engineering Sales support – Ian Watson, Dan </a:t>
            </a:r>
            <a:r>
              <a:rPr lang="en-US" altLang="zh-CN" dirty="0" err="1" smtClean="0">
                <a:ea typeface="宋体" charset="-122"/>
              </a:rPr>
              <a:t>Gardingen</a:t>
            </a:r>
            <a:endParaRPr lang="en-US" altLang="zh-CN" dirty="0">
              <a:ea typeface="宋体" charset="-122"/>
            </a:endParaRPr>
          </a:p>
          <a:p>
            <a:pPr algn="just"/>
            <a:endParaRPr lang="zh-CN" altLang="en-US" dirty="0"/>
          </a:p>
        </p:txBody>
      </p:sp>
    </p:spTree>
    <p:extLst>
      <p:ext uri="{BB962C8B-B14F-4D97-AF65-F5344CB8AC3E}">
        <p14:creationId xmlns:p14="http://schemas.microsoft.com/office/powerpoint/2010/main" val="142776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4400" dirty="0" smtClean="0"/>
              <a:t>Any questions?</a:t>
            </a:r>
            <a:endParaRPr lang="zh-CN" altLang="en-US" sz="4400" dirty="0"/>
          </a:p>
        </p:txBody>
      </p:sp>
    </p:spTree>
    <p:extLst>
      <p:ext uri="{BB962C8B-B14F-4D97-AF65-F5344CB8AC3E}">
        <p14:creationId xmlns:p14="http://schemas.microsoft.com/office/powerpoint/2010/main" val="1945871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2204864"/>
            <a:ext cx="5904656" cy="990600"/>
          </a:xfrm>
        </p:spPr>
        <p:txBody>
          <a:bodyPr/>
          <a:lstStyle/>
          <a:p>
            <a:r>
              <a:rPr lang="en-US" altLang="zh-CN" dirty="0" smtClean="0"/>
              <a:t>Backup slides</a:t>
            </a:r>
            <a:endParaRPr lang="zh-CN" altLang="en-US" dirty="0"/>
          </a:p>
        </p:txBody>
      </p:sp>
    </p:spTree>
    <p:extLst>
      <p:ext uri="{BB962C8B-B14F-4D97-AF65-F5344CB8AC3E}">
        <p14:creationId xmlns:p14="http://schemas.microsoft.com/office/powerpoint/2010/main" val="2741085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Recall: information gain</a:t>
            </a:r>
          </a:p>
        </p:txBody>
      </p:sp>
      <p:sp>
        <p:nvSpPr>
          <p:cNvPr id="3" name="内容占位符 2"/>
          <p:cNvSpPr>
            <a:spLocks noGrp="1"/>
          </p:cNvSpPr>
          <p:nvPr>
            <p:ph idx="1"/>
          </p:nvPr>
        </p:nvSpPr>
        <p:spPr/>
        <p:txBody>
          <a:bodyPr/>
          <a:lstStyle/>
          <a:p>
            <a:r>
              <a:rPr lang="en-US" altLang="zh-CN" dirty="0" smtClean="0"/>
              <a:t>Criteria for attribute selection</a:t>
            </a:r>
          </a:p>
          <a:p>
            <a:pPr lvl="1"/>
            <a:r>
              <a:rPr lang="en-US" altLang="zh-CN" dirty="0" smtClean="0"/>
              <a:t>Recall: information gain</a:t>
            </a:r>
          </a:p>
          <a:p>
            <a:r>
              <a:rPr lang="en-US" altLang="zh-CN" dirty="0"/>
              <a:t>The information content expected in a correct answer:</a:t>
            </a:r>
            <a:endParaRPr lang="en-US" altLang="zh-CN" dirty="0" smtClean="0"/>
          </a:p>
        </p:txBody>
      </p:sp>
      <p:sp>
        <p:nvSpPr>
          <p:cNvPr id="4" name="Text Box 5"/>
          <p:cNvSpPr txBox="1">
            <a:spLocks noChangeArrowheads="1"/>
          </p:cNvSpPr>
          <p:nvPr/>
        </p:nvSpPr>
        <p:spPr bwMode="auto">
          <a:xfrm>
            <a:off x="3373437" y="2996952"/>
            <a:ext cx="239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I(p/(</a:t>
            </a:r>
            <a:r>
              <a:rPr lang="en-US" dirty="0" err="1"/>
              <a:t>p+n</a:t>
            </a:r>
            <a:r>
              <a:rPr lang="en-US" dirty="0"/>
              <a:t>),n/(</a:t>
            </a:r>
            <a:r>
              <a:rPr lang="en-US" dirty="0" err="1"/>
              <a:t>p+n</a:t>
            </a:r>
            <a:r>
              <a:rPr lang="en-US" dirty="0"/>
              <a:t>))</a:t>
            </a:r>
          </a:p>
        </p:txBody>
      </p:sp>
      <p:grpSp>
        <p:nvGrpSpPr>
          <p:cNvPr id="5" name="Group 13"/>
          <p:cNvGrpSpPr>
            <a:grpSpLocks/>
          </p:cNvGrpSpPr>
          <p:nvPr/>
        </p:nvGrpSpPr>
        <p:grpSpPr bwMode="auto">
          <a:xfrm>
            <a:off x="584200" y="3518128"/>
            <a:ext cx="8308280" cy="1711327"/>
            <a:chOff x="288" y="2806"/>
            <a:chExt cx="5024" cy="1078"/>
          </a:xfrm>
        </p:grpSpPr>
        <p:sp>
          <p:nvSpPr>
            <p:cNvPr id="6" name="Text Box 11"/>
            <p:cNvSpPr txBox="1">
              <a:spLocks noChangeArrowheads="1"/>
            </p:cNvSpPr>
            <p:nvPr/>
          </p:nvSpPr>
          <p:spPr bwMode="auto">
            <a:xfrm>
              <a:off x="288" y="2806"/>
              <a:ext cx="502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Bits of information to classify an example after testing attribute A:</a:t>
              </a:r>
            </a:p>
          </p:txBody>
        </p:sp>
        <p:sp>
          <p:nvSpPr>
            <p:cNvPr id="7" name="Text Box 12"/>
            <p:cNvSpPr txBox="1">
              <a:spLocks noChangeArrowheads="1"/>
            </p:cNvSpPr>
            <p:nvPr/>
          </p:nvSpPr>
          <p:spPr bwMode="auto">
            <a:xfrm>
              <a:off x="624" y="3136"/>
              <a:ext cx="4321"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Reminder(A) = p(A,1) I(p</a:t>
              </a:r>
              <a:r>
                <a:rPr lang="en-US" sz="2800" baseline="-25000" dirty="0"/>
                <a:t>1</a:t>
              </a:r>
              <a:r>
                <a:rPr lang="en-US" dirty="0"/>
                <a:t>/(p</a:t>
              </a:r>
              <a:r>
                <a:rPr lang="en-US" sz="2800" baseline="-25000" dirty="0"/>
                <a:t>1</a:t>
              </a:r>
              <a:r>
                <a:rPr lang="en-US" dirty="0"/>
                <a:t>+ n</a:t>
              </a:r>
              <a:r>
                <a:rPr lang="en-US" sz="2800" baseline="-25000" dirty="0"/>
                <a:t>1</a:t>
              </a:r>
              <a:r>
                <a:rPr lang="en-US" dirty="0"/>
                <a:t>), n</a:t>
              </a:r>
              <a:r>
                <a:rPr lang="en-US" sz="2800" baseline="-25000" dirty="0"/>
                <a:t>1</a:t>
              </a:r>
              <a:r>
                <a:rPr lang="en-US" dirty="0"/>
                <a:t>/(p</a:t>
              </a:r>
              <a:r>
                <a:rPr lang="en-US" sz="2800" baseline="-25000" dirty="0"/>
                <a:t>1</a:t>
              </a:r>
              <a:r>
                <a:rPr lang="en-US" dirty="0"/>
                <a:t>+ n</a:t>
              </a:r>
              <a:r>
                <a:rPr lang="en-US" sz="2800" baseline="-25000" dirty="0"/>
                <a:t>1</a:t>
              </a:r>
              <a:r>
                <a:rPr lang="en-US" dirty="0"/>
                <a:t>)) +</a:t>
              </a:r>
            </a:p>
            <a:p>
              <a:r>
                <a:rPr lang="en-US" dirty="0"/>
                <a:t>                         p(A,2) I(p</a:t>
              </a:r>
              <a:r>
                <a:rPr lang="en-US" sz="2800" baseline="-25000" dirty="0"/>
                <a:t>2</a:t>
              </a:r>
              <a:r>
                <a:rPr lang="en-US" dirty="0"/>
                <a:t>/(p</a:t>
              </a:r>
              <a:r>
                <a:rPr lang="en-US" sz="2800" baseline="-25000" dirty="0"/>
                <a:t>2</a:t>
              </a:r>
              <a:r>
                <a:rPr lang="en-US" dirty="0"/>
                <a:t>+ n</a:t>
              </a:r>
              <a:r>
                <a:rPr lang="en-US" sz="2800" baseline="-25000" dirty="0"/>
                <a:t>2</a:t>
              </a:r>
              <a:r>
                <a:rPr lang="en-US" dirty="0"/>
                <a:t>), n</a:t>
              </a:r>
              <a:r>
                <a:rPr lang="en-US" sz="2800" baseline="-25000" dirty="0"/>
                <a:t>2</a:t>
              </a:r>
              <a:r>
                <a:rPr lang="en-US" dirty="0"/>
                <a:t>/(p</a:t>
              </a:r>
              <a:r>
                <a:rPr lang="en-US" sz="2800" baseline="-25000" dirty="0"/>
                <a:t>2</a:t>
              </a:r>
              <a:r>
                <a:rPr lang="en-US" dirty="0"/>
                <a:t>+ n</a:t>
              </a:r>
              <a:r>
                <a:rPr lang="en-US" sz="2800" baseline="-25000" dirty="0"/>
                <a:t>2</a:t>
              </a:r>
              <a:r>
                <a:rPr lang="en-US" dirty="0"/>
                <a:t>)) +…+</a:t>
              </a:r>
            </a:p>
            <a:p>
              <a:r>
                <a:rPr lang="en-US" dirty="0"/>
                <a:t>                         p(</a:t>
              </a:r>
              <a:r>
                <a:rPr lang="en-US" dirty="0" err="1"/>
                <a:t>A,v</a:t>
              </a:r>
              <a:r>
                <a:rPr lang="en-US" dirty="0"/>
                <a:t>) I(</a:t>
              </a:r>
              <a:r>
                <a:rPr lang="en-US" dirty="0" err="1"/>
                <a:t>p</a:t>
              </a:r>
              <a:r>
                <a:rPr lang="en-US" sz="2800" baseline="-25000" dirty="0" err="1"/>
                <a:t>v</a:t>
              </a:r>
              <a:r>
                <a:rPr lang="en-US" dirty="0"/>
                <a:t>/(</a:t>
              </a:r>
              <a:r>
                <a:rPr lang="en-US" dirty="0" err="1"/>
                <a:t>p</a:t>
              </a:r>
              <a:r>
                <a:rPr lang="en-US" sz="2800" baseline="-25000" dirty="0" err="1"/>
                <a:t>v</a:t>
              </a:r>
              <a:r>
                <a:rPr lang="en-US" dirty="0"/>
                <a:t>+ </a:t>
              </a:r>
              <a:r>
                <a:rPr lang="en-US" dirty="0" err="1"/>
                <a:t>n</a:t>
              </a:r>
              <a:r>
                <a:rPr lang="en-US" sz="2800" baseline="-25000" dirty="0" err="1"/>
                <a:t>v</a:t>
              </a:r>
              <a:r>
                <a:rPr lang="en-US" dirty="0"/>
                <a:t>), </a:t>
              </a:r>
              <a:r>
                <a:rPr lang="en-US" dirty="0" err="1"/>
                <a:t>n</a:t>
              </a:r>
              <a:r>
                <a:rPr lang="en-US" sz="2800" baseline="-25000" dirty="0" err="1"/>
                <a:t>v</a:t>
              </a:r>
              <a:r>
                <a:rPr lang="en-US" dirty="0"/>
                <a:t>/(</a:t>
              </a:r>
              <a:r>
                <a:rPr lang="en-US" dirty="0" err="1"/>
                <a:t>p</a:t>
              </a:r>
              <a:r>
                <a:rPr lang="en-US" sz="2800" baseline="-25000" dirty="0" err="1"/>
                <a:t>v</a:t>
              </a:r>
              <a:r>
                <a:rPr lang="en-US" dirty="0"/>
                <a:t>+ </a:t>
              </a:r>
              <a:r>
                <a:rPr lang="en-US" dirty="0" err="1"/>
                <a:t>n</a:t>
              </a:r>
              <a:r>
                <a:rPr lang="en-US" sz="2800" baseline="-25000" dirty="0" err="1"/>
                <a:t>v</a:t>
              </a:r>
              <a:r>
                <a:rPr lang="en-US" dirty="0"/>
                <a:t>))</a:t>
              </a:r>
            </a:p>
          </p:txBody>
        </p:sp>
      </p:grpSp>
      <p:grpSp>
        <p:nvGrpSpPr>
          <p:cNvPr id="8" name="Group 7"/>
          <p:cNvGrpSpPr>
            <a:grpSpLocks/>
          </p:cNvGrpSpPr>
          <p:nvPr/>
        </p:nvGrpSpPr>
        <p:grpSpPr bwMode="auto">
          <a:xfrm>
            <a:off x="584200" y="5229200"/>
            <a:ext cx="7975600" cy="1412875"/>
            <a:chOff x="288" y="2806"/>
            <a:chExt cx="5024" cy="890"/>
          </a:xfrm>
        </p:grpSpPr>
        <p:sp>
          <p:nvSpPr>
            <p:cNvPr id="9" name="Text Box 8"/>
            <p:cNvSpPr txBox="1">
              <a:spLocks noChangeArrowheads="1"/>
            </p:cNvSpPr>
            <p:nvPr/>
          </p:nvSpPr>
          <p:spPr bwMode="auto">
            <a:xfrm>
              <a:off x="288" y="2806"/>
              <a:ext cx="50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The </a:t>
              </a:r>
              <a:r>
                <a:rPr lang="en-US" b="1" dirty="0"/>
                <a:t>information gain</a:t>
              </a:r>
              <a:r>
                <a:rPr lang="en-US" dirty="0"/>
                <a:t> of testing an attribute A:</a:t>
              </a:r>
            </a:p>
          </p:txBody>
        </p:sp>
        <p:sp>
          <p:nvSpPr>
            <p:cNvPr id="10" name="Text Box 9"/>
            <p:cNvSpPr txBox="1">
              <a:spLocks noChangeArrowheads="1"/>
            </p:cNvSpPr>
            <p:nvPr/>
          </p:nvSpPr>
          <p:spPr bwMode="auto">
            <a:xfrm>
              <a:off x="624" y="3408"/>
              <a:ext cx="36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t>Gain(A) = I(p/(p+n),n/(p+n)) – Remainder(A)</a:t>
              </a:r>
            </a:p>
          </p:txBody>
        </p:sp>
      </p:grpSp>
    </p:spTree>
    <p:extLst>
      <p:ext uri="{BB962C8B-B14F-4D97-AF65-F5344CB8AC3E}">
        <p14:creationId xmlns:p14="http://schemas.microsoft.com/office/powerpoint/2010/main" val="1173950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9144000" cy="645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266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Problem Acquisition Task</a:t>
            </a:r>
            <a:endParaRPr lang="zh-CN" altLang="en-US" dirty="0"/>
          </a:p>
        </p:txBody>
      </p:sp>
      <p:sp>
        <p:nvSpPr>
          <p:cNvPr id="3" name="内容占位符 2"/>
          <p:cNvSpPr>
            <a:spLocks noGrp="1"/>
          </p:cNvSpPr>
          <p:nvPr>
            <p:ph idx="1"/>
          </p:nvPr>
        </p:nvSpPr>
        <p:spPr/>
        <p:txBody>
          <a:bodyPr/>
          <a:lstStyle/>
          <a:p>
            <a:pPr algn="just"/>
            <a:r>
              <a:rPr lang="en-US" altLang="zh-CN" dirty="0"/>
              <a:t>A</a:t>
            </a:r>
            <a:r>
              <a:rPr lang="en-US" altLang="zh-CN" dirty="0" smtClean="0"/>
              <a:t>cquire </a:t>
            </a:r>
            <a:r>
              <a:rPr lang="en-US" altLang="zh-CN" dirty="0"/>
              <a:t>sufficient </a:t>
            </a:r>
            <a:r>
              <a:rPr lang="en-US" altLang="zh-CN" dirty="0" smtClean="0"/>
              <a:t>information from </a:t>
            </a:r>
            <a:r>
              <a:rPr lang="en-US" altLang="zh-CN" dirty="0"/>
              <a:t>the user in order to present to her/him one or </a:t>
            </a:r>
            <a:r>
              <a:rPr lang="en-US" altLang="zh-CN" dirty="0" smtClean="0"/>
              <a:t>several experience </a:t>
            </a:r>
            <a:r>
              <a:rPr lang="en-US" altLang="zh-CN" dirty="0"/>
              <a:t>items that are useful to the user for solving the </a:t>
            </a:r>
            <a:r>
              <a:rPr lang="en-US" altLang="zh-CN" dirty="0" smtClean="0"/>
              <a:t>problem</a:t>
            </a:r>
          </a:p>
          <a:p>
            <a:pPr algn="just"/>
            <a:endParaRPr lang="en-US" altLang="zh-CN" dirty="0" smtClean="0"/>
          </a:p>
          <a:p>
            <a:pPr algn="just"/>
            <a:r>
              <a:rPr lang="en-US" altLang="zh-CN" dirty="0" smtClean="0"/>
              <a:t>The difficulties are when (the order) and what should ask, what should not ask.</a:t>
            </a:r>
          </a:p>
          <a:p>
            <a:pPr algn="just"/>
            <a:endParaRPr lang="en-US" altLang="zh-CN" dirty="0" smtClean="0"/>
          </a:p>
          <a:p>
            <a:pPr algn="just"/>
            <a:r>
              <a:rPr lang="en-US" altLang="zh-CN" dirty="0" smtClean="0"/>
              <a:t>The output of this task should be problems in a known problem space. We could use input mask</a:t>
            </a:r>
          </a:p>
          <a:p>
            <a:pPr algn="just"/>
            <a:endParaRPr lang="en-US" altLang="zh-CN" dirty="0" smtClean="0"/>
          </a:p>
          <a:p>
            <a:pPr algn="just"/>
            <a:endParaRPr lang="en-US" altLang="zh-CN" dirty="0" smtClean="0"/>
          </a:p>
          <a:p>
            <a:pPr algn="just"/>
            <a:endParaRPr lang="en-US" altLang="zh-CN" dirty="0" smtClean="0"/>
          </a:p>
          <a:p>
            <a:pPr algn="just"/>
            <a:endParaRPr lang="zh-CN" altLang="en-US" dirty="0"/>
          </a:p>
        </p:txBody>
      </p:sp>
    </p:spTree>
    <p:extLst>
      <p:ext uri="{BB962C8B-B14F-4D97-AF65-F5344CB8AC3E}">
        <p14:creationId xmlns:p14="http://schemas.microsoft.com/office/powerpoint/2010/main" val="3553615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Experience Presentation Task</a:t>
            </a:r>
            <a:endParaRPr lang="zh-CN" altLang="en-US" dirty="0"/>
          </a:p>
        </p:txBody>
      </p:sp>
      <p:sp>
        <p:nvSpPr>
          <p:cNvPr id="3" name="内容占位符 2"/>
          <p:cNvSpPr>
            <a:spLocks noGrp="1"/>
          </p:cNvSpPr>
          <p:nvPr>
            <p:ph idx="1"/>
          </p:nvPr>
        </p:nvSpPr>
        <p:spPr/>
        <p:txBody>
          <a:bodyPr/>
          <a:lstStyle/>
          <a:p>
            <a:pPr algn="just"/>
            <a:r>
              <a:rPr lang="en-US" altLang="zh-CN" dirty="0"/>
              <a:t>S</a:t>
            </a:r>
            <a:r>
              <a:rPr lang="en-US" altLang="zh-CN" dirty="0" smtClean="0"/>
              <a:t>how </a:t>
            </a:r>
            <a:r>
              <a:rPr lang="en-US" altLang="zh-CN" dirty="0"/>
              <a:t>the retrieved (</a:t>
            </a:r>
            <a:r>
              <a:rPr lang="en-US" altLang="zh-CN" dirty="0" smtClean="0"/>
              <a:t>and possibly </a:t>
            </a:r>
            <a:r>
              <a:rPr lang="en-US" altLang="zh-CN" dirty="0"/>
              <a:t>adapted) experience to the user</a:t>
            </a:r>
            <a:r>
              <a:rPr lang="en-US" altLang="zh-CN" dirty="0" smtClean="0"/>
              <a:t>. Formally, this task displays lessons in a known lesson space in an appropriate way. </a:t>
            </a:r>
          </a:p>
          <a:p>
            <a:pPr algn="just"/>
            <a:endParaRPr lang="en-US" altLang="zh-CN" dirty="0" smtClean="0"/>
          </a:p>
          <a:p>
            <a:pPr algn="just"/>
            <a:r>
              <a:rPr lang="en-US" altLang="zh-CN" dirty="0" smtClean="0"/>
              <a:t>Interactions between problem acquisition task and experience presentation task:</a:t>
            </a:r>
          </a:p>
          <a:p>
            <a:pPr lvl="1" algn="just"/>
            <a:r>
              <a:rPr lang="en-US" altLang="zh-CN" dirty="0" smtClean="0"/>
              <a:t>The whole cycle from problem acquisition to experience presentation is usually executed several times until a satisfying lesson has been found</a:t>
            </a:r>
          </a:p>
          <a:p>
            <a:pPr lvl="1" algn="just"/>
            <a:endParaRPr lang="en-US" altLang="zh-CN" dirty="0" smtClean="0"/>
          </a:p>
          <a:p>
            <a:pPr lvl="1" algn="just"/>
            <a:r>
              <a:rPr lang="en-US" altLang="zh-CN" dirty="0" smtClean="0"/>
              <a:t>During the iterations, problem description is refined; feedback for the retrieved cases is obtained</a:t>
            </a:r>
          </a:p>
          <a:p>
            <a:pPr marL="274320" lvl="1" indent="0" algn="just">
              <a:buNone/>
            </a:pPr>
            <a:endParaRPr lang="en-US" altLang="zh-CN" dirty="0" smtClean="0"/>
          </a:p>
          <a:p>
            <a:pPr algn="just"/>
            <a:endParaRPr lang="en-US" altLang="zh-CN" dirty="0"/>
          </a:p>
          <a:p>
            <a:pPr algn="just"/>
            <a:endParaRPr lang="zh-CN" altLang="en-US" dirty="0"/>
          </a:p>
        </p:txBody>
      </p:sp>
    </p:spTree>
    <p:extLst>
      <p:ext uri="{BB962C8B-B14F-4D97-AF65-F5344CB8AC3E}">
        <p14:creationId xmlns:p14="http://schemas.microsoft.com/office/powerpoint/2010/main" val="93971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General requirements for user communication</a:t>
            </a:r>
            <a:endParaRPr lang="zh-CN" altLang="en-US" dirty="0"/>
          </a:p>
        </p:txBody>
      </p:sp>
      <p:sp>
        <p:nvSpPr>
          <p:cNvPr id="3" name="内容占位符 2"/>
          <p:cNvSpPr>
            <a:spLocks noGrp="1"/>
          </p:cNvSpPr>
          <p:nvPr>
            <p:ph idx="1"/>
          </p:nvPr>
        </p:nvSpPr>
        <p:spPr>
          <a:xfrm>
            <a:off x="457200" y="1888232"/>
            <a:ext cx="8229600" cy="4205064"/>
          </a:xfrm>
        </p:spPr>
        <p:txBody>
          <a:bodyPr/>
          <a:lstStyle/>
          <a:p>
            <a:r>
              <a:rPr lang="en-US" altLang="zh-CN" dirty="0" smtClean="0"/>
              <a:t>The requirements are for both problem acquisition and experience presentation:</a:t>
            </a:r>
          </a:p>
          <a:p>
            <a:pPr lvl="1"/>
            <a:r>
              <a:rPr lang="en-US" altLang="zh-CN" sz="2400" dirty="0" smtClean="0"/>
              <a:t>Small </a:t>
            </a:r>
            <a:r>
              <a:rPr lang="en-US" altLang="zh-CN" sz="2400" dirty="0"/>
              <a:t>Number of </a:t>
            </a:r>
            <a:r>
              <a:rPr lang="en-US" altLang="zh-CN" sz="2400" dirty="0" smtClean="0"/>
              <a:t>Questions</a:t>
            </a:r>
          </a:p>
          <a:p>
            <a:pPr lvl="1"/>
            <a:r>
              <a:rPr lang="en-US" altLang="zh-CN" sz="2400" dirty="0"/>
              <a:t>Comprehensible </a:t>
            </a:r>
            <a:r>
              <a:rPr lang="en-US" altLang="zh-CN" sz="2400" dirty="0" smtClean="0"/>
              <a:t>Questions</a:t>
            </a:r>
          </a:p>
          <a:p>
            <a:pPr lvl="1"/>
            <a:r>
              <a:rPr lang="en-US" altLang="zh-CN" sz="2400" dirty="0"/>
              <a:t>Low Answering Cost of </a:t>
            </a:r>
            <a:r>
              <a:rPr lang="en-US" altLang="zh-CN" sz="2400" dirty="0" smtClean="0"/>
              <a:t>Questions</a:t>
            </a:r>
          </a:p>
          <a:p>
            <a:pPr lvl="1"/>
            <a:r>
              <a:rPr lang="en-US" altLang="zh-CN" sz="2400" dirty="0"/>
              <a:t>Comprehensible Question </a:t>
            </a:r>
            <a:r>
              <a:rPr lang="en-US" altLang="zh-CN" sz="2400" dirty="0" smtClean="0"/>
              <a:t>Clustering</a:t>
            </a:r>
          </a:p>
          <a:p>
            <a:pPr lvl="1"/>
            <a:r>
              <a:rPr lang="en-US" altLang="zh-CN" sz="2400" dirty="0"/>
              <a:t>Present Appropriate Amount of </a:t>
            </a:r>
            <a:r>
              <a:rPr lang="en-US" altLang="zh-CN" sz="2400" dirty="0" smtClean="0"/>
              <a:t>Information</a:t>
            </a:r>
          </a:p>
          <a:p>
            <a:pPr lvl="1"/>
            <a:r>
              <a:rPr lang="en-US" altLang="zh-CN" sz="2400" dirty="0"/>
              <a:t>Choose Appropriate Presentation </a:t>
            </a:r>
            <a:r>
              <a:rPr lang="en-US" altLang="zh-CN" sz="2400" dirty="0" smtClean="0"/>
              <a:t>Form</a:t>
            </a:r>
          </a:p>
          <a:p>
            <a:pPr lvl="1"/>
            <a:r>
              <a:rPr lang="en-US" altLang="zh-CN" sz="2400" dirty="0"/>
              <a:t>High Interaction </a:t>
            </a:r>
            <a:r>
              <a:rPr lang="en-US" altLang="zh-CN" sz="2400" dirty="0" smtClean="0"/>
              <a:t>Speed </a:t>
            </a:r>
          </a:p>
          <a:p>
            <a:endParaRPr lang="zh-CN" altLang="en-US" dirty="0"/>
          </a:p>
        </p:txBody>
      </p:sp>
    </p:spTree>
    <p:extLst>
      <p:ext uri="{BB962C8B-B14F-4D97-AF65-F5344CB8AC3E}">
        <p14:creationId xmlns:p14="http://schemas.microsoft.com/office/powerpoint/2010/main" val="2073100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Distribution between Client and Server side</a:t>
            </a:r>
            <a:endParaRPr lang="zh-CN" altLang="en-US" dirty="0"/>
          </a:p>
        </p:txBody>
      </p:sp>
      <p:sp>
        <p:nvSpPr>
          <p:cNvPr id="3" name="内容占位符 2"/>
          <p:cNvSpPr>
            <a:spLocks noGrp="1"/>
          </p:cNvSpPr>
          <p:nvPr>
            <p:ph idx="1"/>
          </p:nvPr>
        </p:nvSpPr>
        <p:spPr/>
        <p:txBody>
          <a:bodyPr/>
          <a:lstStyle/>
          <a:p>
            <a:r>
              <a:rPr lang="en-US" altLang="zh-CN" dirty="0" smtClean="0"/>
              <a:t>Thin client approach</a:t>
            </a:r>
          </a:p>
          <a:p>
            <a:pPr marL="274320" lvl="1" indent="0" algn="just">
              <a:buNone/>
            </a:pPr>
            <a:r>
              <a:rPr lang="en-US" altLang="zh-CN" sz="2400" dirty="0" smtClean="0"/>
              <a:t>Leave most of the computation on the server side; client software work load is reduced to minimum. No installation, no download, but low interaction speed.</a:t>
            </a:r>
          </a:p>
          <a:p>
            <a:r>
              <a:rPr lang="en-US" altLang="zh-CN" dirty="0" smtClean="0"/>
              <a:t>Fat client approach</a:t>
            </a:r>
          </a:p>
          <a:p>
            <a:pPr marL="274320" lvl="1" indent="0">
              <a:buNone/>
            </a:pPr>
            <a:r>
              <a:rPr lang="en-US" altLang="zh-CN" sz="2400" dirty="0"/>
              <a:t>M</a:t>
            </a:r>
            <a:r>
              <a:rPr lang="en-US" altLang="zh-CN" sz="2400" dirty="0" smtClean="0"/>
              <a:t>ove </a:t>
            </a:r>
            <a:r>
              <a:rPr lang="en-US" altLang="zh-CN" sz="2400" dirty="0"/>
              <a:t>most of the computation on the </a:t>
            </a:r>
            <a:r>
              <a:rPr lang="en-US" altLang="zh-CN" sz="2400" dirty="0" smtClean="0"/>
              <a:t>client side. Good for experienced user; high interaction speed</a:t>
            </a:r>
          </a:p>
          <a:p>
            <a:r>
              <a:rPr lang="en-US" altLang="zh-CN" dirty="0" smtClean="0"/>
              <a:t>Medium-sized client</a:t>
            </a:r>
          </a:p>
          <a:p>
            <a:pPr marL="274320" lvl="1" indent="0">
              <a:buNone/>
            </a:pPr>
            <a:r>
              <a:rPr lang="en-US" altLang="zh-CN" sz="2400" dirty="0" smtClean="0"/>
              <a:t>Workload distributes evenly. But case data and similarity measures is left on server side.</a:t>
            </a:r>
            <a:endParaRPr lang="zh-CN" altLang="en-US" sz="2400" dirty="0"/>
          </a:p>
        </p:txBody>
      </p:sp>
    </p:spTree>
    <p:extLst>
      <p:ext uri="{BB962C8B-B14F-4D97-AF65-F5344CB8AC3E}">
        <p14:creationId xmlns:p14="http://schemas.microsoft.com/office/powerpoint/2010/main" val="34696493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5280</TotalTime>
  <Words>3523</Words>
  <Application>Microsoft Office PowerPoint</Application>
  <PresentationFormat>On-screen Show (4:3)</PresentationFormat>
  <Paragraphs>370</Paragraphs>
  <Slides>49</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透明</vt:lpstr>
      <vt:lpstr>Equation</vt:lpstr>
      <vt:lpstr>User-System Interactions in Case Base Reasoning</vt:lpstr>
      <vt:lpstr>Two new communication channels</vt:lpstr>
      <vt:lpstr>Two new communication channels</vt:lpstr>
      <vt:lpstr>A basic communication architecture</vt:lpstr>
      <vt:lpstr>PowerPoint Presentation</vt:lpstr>
      <vt:lpstr>Problem Acquisition Task</vt:lpstr>
      <vt:lpstr>Experience Presentation Task</vt:lpstr>
      <vt:lpstr>General requirements for user communication</vt:lpstr>
      <vt:lpstr>Distribution between Client and Server side</vt:lpstr>
      <vt:lpstr>A formal dialog model overview</vt:lpstr>
      <vt:lpstr>Dialog Situation</vt:lpstr>
      <vt:lpstr>Dialog Interactions</vt:lpstr>
      <vt:lpstr>Dialog Strategy</vt:lpstr>
      <vt:lpstr>User-system communication approach based on the formal dialog model</vt:lpstr>
      <vt:lpstr>Modeling dialog strategy in specific domain based on the formal dialog model</vt:lpstr>
      <vt:lpstr>Dynamic and Adaptable Strategies(1)</vt:lpstr>
      <vt:lpstr>Dynamic and Adaptable Strategies(2)</vt:lpstr>
      <vt:lpstr>Using decision tree to implement dialog strategy(example)</vt:lpstr>
      <vt:lpstr>Conclusion</vt:lpstr>
      <vt:lpstr>A distributed CBR Application for engineering sales support</vt:lpstr>
      <vt:lpstr>Problem with the database solution</vt:lpstr>
      <vt:lpstr>solution #2 - a CBR system</vt:lpstr>
      <vt:lpstr>solution #2 - a CBR system</vt:lpstr>
      <vt:lpstr>Web-based CBR system</vt:lpstr>
      <vt:lpstr>System  Architecture Overview</vt:lpstr>
      <vt:lpstr>PowerPoint Presentation</vt:lpstr>
      <vt:lpstr>System Architecture-Case Retrieval</vt:lpstr>
      <vt:lpstr>System Architecture-Case Retrieval</vt:lpstr>
      <vt:lpstr>System Architecture-Case Retrieval</vt:lpstr>
      <vt:lpstr>Lessons learned</vt:lpstr>
      <vt:lpstr>Conclusion</vt:lpstr>
      <vt:lpstr>Case-based reasoning for General Electric appliance customer support</vt:lpstr>
      <vt:lpstr>Call center problem</vt:lpstr>
      <vt:lpstr>The “Support The Customer” (STC) project</vt:lpstr>
      <vt:lpstr>How does “STC” work</vt:lpstr>
      <vt:lpstr>Use of CBR</vt:lpstr>
      <vt:lpstr>Mixed initiative system</vt:lpstr>
      <vt:lpstr>Conversational CBR(CCBR)</vt:lpstr>
      <vt:lpstr>Conversational CBR(CCBR)</vt:lpstr>
      <vt:lpstr>Use of CBR in STC</vt:lpstr>
      <vt:lpstr>Use of decision tree in classification of cases</vt:lpstr>
      <vt:lpstr>Application Development and Deployment</vt:lpstr>
      <vt:lpstr>Maintenance</vt:lpstr>
      <vt:lpstr>Conclusion</vt:lpstr>
      <vt:lpstr>Summary</vt:lpstr>
      <vt:lpstr>Reference</vt:lpstr>
      <vt:lpstr>PowerPoint Presentation</vt:lpstr>
      <vt:lpstr>Backup slides</vt:lpstr>
      <vt:lpstr>Recall: information 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wangxiaobo</dc:creator>
  <cp:lastModifiedBy>hector</cp:lastModifiedBy>
  <cp:revision>254</cp:revision>
  <dcterms:created xsi:type="dcterms:W3CDTF">2012-10-19T16:56:40Z</dcterms:created>
  <dcterms:modified xsi:type="dcterms:W3CDTF">2012-10-25T04:02:18Z</dcterms:modified>
</cp:coreProperties>
</file>