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0" r:id="rId2"/>
    <p:sldId id="256" r:id="rId3"/>
    <p:sldId id="257" r:id="rId4"/>
    <p:sldId id="258" r:id="rId5"/>
    <p:sldId id="25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62" r:id="rId25"/>
    <p:sldId id="263" r:id="rId26"/>
    <p:sldId id="261" r:id="rId27"/>
    <p:sldId id="264" r:id="rId28"/>
    <p:sldId id="265" r:id="rId29"/>
    <p:sldId id="266" r:id="rId30"/>
    <p:sldId id="267" r:id="rId31"/>
    <p:sldId id="268" r:id="rId32"/>
    <p:sldId id="26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12" autoAdjust="0"/>
    <p:restoredTop sz="90929"/>
  </p:normalViewPr>
  <p:slideViewPr>
    <p:cSldViewPr>
      <p:cViewPr>
        <p:scale>
          <a:sx n="85" d="100"/>
          <a:sy n="85" d="100"/>
        </p:scale>
        <p:origin x="-14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41873FB-0428-48D1-AC6A-D903952120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8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65D29-81BE-436D-BC91-F50A5D39399D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C48EC-7529-472F-ABD9-149C60E2AF6A}" type="slidenum">
              <a:rPr lang="en-US"/>
              <a:pPr/>
              <a:t>28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9DFA3-D4B0-47A8-ACEA-E2CB9349810C}" type="slidenum">
              <a:rPr lang="en-US"/>
              <a:pPr/>
              <a:t>29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5F52A-BA85-4BFD-B00E-A9A3AFF61608}" type="slidenum">
              <a:rPr lang="en-US"/>
              <a:pPr/>
              <a:t>30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5E9586-3A1A-4941-B183-92A29B371774}" type="slidenum">
              <a:rPr lang="en-US"/>
              <a:pPr/>
              <a:t>31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DCD449-A74C-4F84-87F4-006C57113D4B}" type="slidenum">
              <a:rPr lang="en-US"/>
              <a:pPr/>
              <a:t>32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C3748-D78B-4AC0-832F-708AB10D8240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3BE6F-FF3A-46B4-85FA-5D7902F8D4B7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07155-C1F7-4243-B919-8079ECEF94B3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87D2B-8123-4502-9EC3-E8D770B1419D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92B3B-86B5-41A5-9EDA-E031002AB149}" type="slidenum">
              <a:rPr lang="en-US"/>
              <a:pPr/>
              <a:t>24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1D6567-1CF3-43ED-B7A8-B95690B9E2F9}" type="slidenum">
              <a:rPr lang="en-US"/>
              <a:pPr/>
              <a:t>25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078FF-E8C6-4C89-B552-38575B063E35}" type="slidenum">
              <a:rPr lang="en-US"/>
              <a:pPr/>
              <a:t>26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7914F-8291-483B-9806-4964729D5C9C}" type="slidenum">
              <a:rPr lang="en-US"/>
              <a:pPr/>
              <a:t>27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E73E1-C3AB-4EC3-96DE-284B36302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4C566-FDDD-4082-B4F1-5B26A8156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1C389-5B48-4D65-92FE-17D2ED9893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6E483-025A-40C2-88E3-5413E2FB6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6EA28-8333-4E0D-88B7-523339C97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96B3B-FA66-4F65-9553-FEDFE7F0E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60717-60E8-4B4C-BC2C-1FDA9DDE65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E0B92-087C-4E5C-A1B6-E5F848CE1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DC646-EDDD-4C1C-9B4B-9B07E6E707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A1AD2-B624-484F-A698-B2636EFC0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8DAC1-9925-4D8C-85E7-5624AB101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F951BB-8CC7-4FA2-987F-A90E11800E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kedec.wav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Intelligent Decision Support Systems (IDSS)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CSE 335/435</a:t>
            </a:r>
          </a:p>
          <a:p>
            <a:endParaRPr lang="en-US"/>
          </a:p>
          <a:p>
            <a:r>
              <a:rPr lang="en-US" sz="2800"/>
              <a:t>H</a:t>
            </a:r>
            <a:r>
              <a:rPr lang="en-US" sz="2800">
                <a:cs typeface="Times New Roman" pitchFamily="18" charset="0"/>
              </a:rPr>
              <a:t>é</a:t>
            </a:r>
            <a:r>
              <a:rPr lang="en-US" sz="2800"/>
              <a:t>ctor Mu</a:t>
            </a:r>
            <a:r>
              <a:rPr lang="en-US" sz="2800">
                <a:cs typeface="Times New Roman" pitchFamily="18" charset="0"/>
              </a:rPr>
              <a:t>ñ</a:t>
            </a:r>
            <a:r>
              <a:rPr lang="en-US" sz="2800"/>
              <a:t>oz-Avila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Loebner Prize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74725" y="1828800"/>
            <a:ext cx="78644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Each year (since 1994) a competition is made to see if a computer passes the Turing Test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The first program to pass it will receive 100k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Controversial: Minsky offer 100 if anyone finish it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Still, it is interesting to observe capabilities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Machines seems to have come close to fulfill Turing’s prediction (5 minutes)</a:t>
            </a:r>
          </a:p>
        </p:txBody>
      </p:sp>
    </p:spTree>
    <p:extLst>
      <p:ext uri="{BB962C8B-B14F-4D97-AF65-F5344CB8AC3E}">
        <p14:creationId xmlns:p14="http://schemas.microsoft.com/office/powerpoint/2010/main" val="4102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Other Predictions from Turing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17525" y="2479675"/>
            <a:ext cx="77882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Predicted that by the year 2000 a computer will have 30% chances to fool a person for 5 minutes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Anticipated the major arguments against AI: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The mathematical objection to AI</a:t>
            </a:r>
          </a:p>
          <a:p>
            <a:pPr lvl="1"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Argument from Informality</a:t>
            </a:r>
          </a:p>
        </p:txBody>
      </p:sp>
    </p:spTree>
    <p:extLst>
      <p:ext uri="{BB962C8B-B14F-4D97-AF65-F5344CB8AC3E}">
        <p14:creationId xmlns:p14="http://schemas.microsoft.com/office/powerpoint/2010/main" val="28432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The Mathematical Objection to AI</a:t>
            </a:r>
            <a:br>
              <a:rPr lang="en-US" sz="3600" b="1"/>
            </a:br>
            <a:r>
              <a:rPr lang="en-US" sz="3600" b="1"/>
              <a:t/>
            </a:r>
            <a:br>
              <a:rPr lang="en-US" sz="3600" b="1"/>
            </a:br>
            <a:r>
              <a:rPr lang="en-US" sz="3200" b="1"/>
              <a:t>The Halting Problem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74725" y="2632075"/>
            <a:ext cx="7864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Can we write a program in a language L (i.e., java), that recognizes if any program written in that language ends with a given input?</a:t>
            </a: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974725" y="4156076"/>
            <a:ext cx="7859713" cy="1744663"/>
            <a:chOff x="614" y="2618"/>
            <a:chExt cx="4954" cy="1099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614" y="2618"/>
              <a:ext cx="426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/>
                <a:t>Answer: No  (Turing, 1940’s: the set </a:t>
              </a:r>
            </a:p>
            <a:p>
              <a:r>
                <a:rPr lang="en-US"/>
                <a:t>{(P,I) : P will stop with an input I} is not computable)</a:t>
              </a: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662" y="3194"/>
              <a:ext cx="490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dirty="0"/>
                <a:t>Proof by contradiction (using a Universal Turing Machine    -</a:t>
              </a:r>
              <a:r>
                <a:rPr lang="en-US" dirty="0" smtClean="0"/>
                <a:t>CSE 318</a:t>
              </a:r>
              <a:r>
                <a:rPr lang="en-US" dirty="0"/>
                <a:t>: Automata Theory-)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934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The Mathematical Objection to AI</a:t>
            </a:r>
            <a:endParaRPr lang="en-US" sz="3200" b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8644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Argument against AI: a human can determine if a program ends or not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Thus, computers machines are inferior as humans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62000" y="3698875"/>
            <a:ext cx="7924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Argument against this argument: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If the brain is a deterministic device then it is a formal system like a computer is (though more complicated)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If the brain has some non deterministic aspects, then we can incorporate devices that has non deterministic behavior</a:t>
            </a:r>
          </a:p>
        </p:txBody>
      </p:sp>
    </p:spTree>
    <p:extLst>
      <p:ext uri="{BB962C8B-B14F-4D97-AF65-F5344CB8AC3E}">
        <p14:creationId xmlns:p14="http://schemas.microsoft.com/office/powerpoint/2010/main" val="59610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/>
          <a:lstStyle/>
          <a:p>
            <a:r>
              <a:rPr lang="en-US" sz="3600" b="1">
                <a:solidFill>
                  <a:schemeClr val="tx1"/>
                </a:solidFill>
              </a:rPr>
              <a:t>Informality Argument Against AI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03325" y="2057400"/>
            <a:ext cx="75596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Human behavior is too complex to be captured by a simple set of rules (Dreyfus, 1972) 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Dreyfus refer to logical operations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19200" y="4283075"/>
            <a:ext cx="7559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Argument against this argument: several representations go beyond first-order logic (fuzzy logic, probabilistic reasoning, </a:t>
            </a:r>
            <a:r>
              <a:rPr lang="en-US" i="1"/>
              <a:t>case-based reasoning</a:t>
            </a:r>
            <a:r>
              <a:rPr lang="en-US"/>
              <a:t>, etc)</a:t>
            </a:r>
          </a:p>
        </p:txBody>
      </p:sp>
    </p:spTree>
    <p:extLst>
      <p:ext uri="{BB962C8B-B14F-4D97-AF65-F5344CB8AC3E}">
        <p14:creationId xmlns:p14="http://schemas.microsoft.com/office/powerpoint/2010/main" val="298173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Point of View in Our Course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7712075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These discussions refer to pros and cons of constructing a machine that </a:t>
            </a:r>
            <a:r>
              <a:rPr lang="en-US" i="1"/>
              <a:t>behaves</a:t>
            </a:r>
            <a:r>
              <a:rPr lang="en-US"/>
              <a:t> like a human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A wide range of techniques have been developed as a result of the interest in AI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In  practice, some of these techniques have been effectively used to build fielded IDSSs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 b="1"/>
              <a:t>Studying these successfully applied techniques and their applications is the focus of our course</a:t>
            </a:r>
          </a:p>
          <a:p>
            <a:pPr>
              <a:buFontTx/>
              <a:buChar char="•"/>
            </a:pPr>
            <a:endParaRPr lang="en-US" b="1"/>
          </a:p>
          <a:p>
            <a:pPr>
              <a:buFontTx/>
              <a:buChar char="•"/>
            </a:pPr>
            <a:r>
              <a:rPr lang="en-US"/>
              <a:t>We left the discussion of whether the IDSSs exhibit a human-like behavior or not to cognitive scientist or philosophers</a:t>
            </a:r>
          </a:p>
        </p:txBody>
      </p:sp>
    </p:spTree>
    <p:extLst>
      <p:ext uri="{BB962C8B-B14F-4D97-AF65-F5344CB8AC3E}">
        <p14:creationId xmlns:p14="http://schemas.microsoft.com/office/powerpoint/2010/main" val="737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Rules of Thought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50925" y="2022475"/>
            <a:ext cx="7559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Aristotle developed the first formal approach to reasoning (Syllogism):</a:t>
            </a: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2514600" y="3470275"/>
            <a:ext cx="3352800" cy="1600200"/>
            <a:chOff x="1584" y="2186"/>
            <a:chExt cx="2112" cy="1008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1814" y="2186"/>
              <a:ext cx="178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All Greeks are mortal</a:t>
              </a:r>
            </a:p>
            <a:p>
              <a:r>
                <a:rPr lang="en-US"/>
                <a:t>Socrates is a Greek</a:t>
              </a:r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1584" y="2784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966" y="2906"/>
              <a:ext cx="14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Socrates is mortal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32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Other Inference Rules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50925" y="2022475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Modus ponens:                                      Modus Tollens: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1981200" y="2971800"/>
            <a:ext cx="1082675" cy="1600200"/>
            <a:chOff x="1584" y="2186"/>
            <a:chExt cx="2501" cy="1008"/>
          </a:xfrm>
        </p:grpSpPr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1815" y="2186"/>
              <a:ext cx="227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 </a:t>
              </a:r>
              <a:r>
                <a:rPr lang="en-US">
                  <a:sym typeface="Wingdings" pitchFamily="2" charset="2"/>
                </a:rPr>
                <a:t>B</a:t>
              </a:r>
              <a:endParaRPr lang="en-US"/>
            </a:p>
            <a:p>
              <a:r>
                <a:rPr lang="en-US"/>
                <a:t>A</a:t>
              </a:r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1584" y="2784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1965" y="2906"/>
              <a:ext cx="8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6248400" y="2895600"/>
            <a:ext cx="1082675" cy="1593850"/>
            <a:chOff x="1584" y="2186"/>
            <a:chExt cx="2501" cy="1004"/>
          </a:xfrm>
        </p:grpSpPr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1815" y="2186"/>
              <a:ext cx="227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 </a:t>
              </a:r>
              <a:r>
                <a:rPr lang="en-US">
                  <a:sym typeface="Wingdings" pitchFamily="2" charset="2"/>
                </a:rPr>
                <a:t>B</a:t>
              </a:r>
              <a:endParaRPr lang="en-US"/>
            </a:p>
            <a:p>
              <a:r>
                <a:rPr lang="en-US">
                  <a:sym typeface="Symbol" pitchFamily="18" charset="2"/>
                </a:rPr>
                <a:t></a:t>
              </a:r>
              <a:r>
                <a:rPr lang="en-US"/>
                <a:t>B</a:t>
              </a:r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1584" y="2784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1965" y="2902"/>
              <a:ext cx="16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</a:t>
              </a:r>
              <a:r>
                <a:rPr lang="en-US"/>
                <a:t>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468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AI: Genesis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69925" y="2174875"/>
            <a:ext cx="814517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Logical reasoning calculus was conceived (Leibniz, 17 century)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 smtClean="0"/>
              <a:t>Leibniz</a:t>
            </a:r>
            <a:r>
              <a:rPr lang="en-US" dirty="0"/>
              <a:t>’ motivation: solve intellectual arguments by calculation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Boolean logic (Boole, 1847)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Predicate Logic (</a:t>
            </a:r>
            <a:r>
              <a:rPr lang="en-US" dirty="0" err="1"/>
              <a:t>Frege</a:t>
            </a:r>
            <a:r>
              <a:rPr lang="en-US" dirty="0"/>
              <a:t>, 1879): </a:t>
            </a:r>
            <a:r>
              <a:rPr lang="en-US" dirty="0" err="1"/>
              <a:t>Begriffsschrift</a:t>
            </a:r>
            <a:endParaRPr lang="en-US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Incompleteness Theorem (</a:t>
            </a:r>
            <a:r>
              <a:rPr lang="en-US" dirty="0" err="1"/>
              <a:t>Goedel</a:t>
            </a:r>
            <a:r>
              <a:rPr lang="en-US" dirty="0"/>
              <a:t>, 1940’s) </a:t>
            </a:r>
          </a:p>
        </p:txBody>
      </p:sp>
    </p:spTree>
    <p:extLst>
      <p:ext uri="{BB962C8B-B14F-4D97-AF65-F5344CB8AC3E}">
        <p14:creationId xmlns:p14="http://schemas.microsoft.com/office/powerpoint/2010/main" val="21968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3600" b="1"/>
              <a:t>AI: Some Historical Highlights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93725" y="2762250"/>
            <a:ext cx="82454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Turing’s article about what machines can do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Term AI is coined at the Dartmouth conference (1956)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General Problem Solver (Newell &amp; Simon; 1958)</a:t>
            </a:r>
          </a:p>
          <a:p>
            <a:pPr>
              <a:buFontTx/>
              <a:buChar char="•"/>
            </a:pPr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Period of great expectations</a:t>
            </a:r>
          </a:p>
        </p:txBody>
      </p:sp>
    </p:spTree>
    <p:extLst>
      <p:ext uri="{BB962C8B-B14F-4D97-AF65-F5344CB8AC3E}">
        <p14:creationId xmlns:p14="http://schemas.microsoft.com/office/powerpoint/2010/main" val="254945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You Have Seen this Before!</a:t>
            </a:r>
            <a:br>
              <a:rPr lang="en-US" sz="3600" b="1"/>
            </a:br>
            <a:r>
              <a:rPr lang="en-US" sz="2400" b="1"/>
              <a:t>(A consumer’s Customer Service Experience)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98525" y="2174875"/>
            <a:ext cx="691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Have you called a customer service support line lately?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46125" y="3241675"/>
            <a:ext cx="76358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dirty="0"/>
              <a:t>It goes something like this (automatic machine):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If you want to speak to a sales representative, please press one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….</a:t>
            </a:r>
          </a:p>
          <a:p>
            <a:pPr marL="914400" lvl="1" indent="-457200"/>
            <a:r>
              <a:rPr lang="en-US" dirty="0"/>
              <a:t>…</a:t>
            </a:r>
          </a:p>
          <a:p>
            <a:pPr marL="914400" lvl="1" indent="-457200"/>
            <a:r>
              <a:rPr lang="en-US" dirty="0"/>
              <a:t>9. If you are experiencing technical difficulties with our wonderful product </a:t>
            </a:r>
            <a:r>
              <a:rPr lang="en-US" b="1" dirty="0" err="1" smtClean="0"/>
              <a:t>Neutronious</a:t>
            </a:r>
            <a:r>
              <a:rPr lang="en-US" b="1" dirty="0" smtClean="0"/>
              <a:t>-L</a:t>
            </a:r>
            <a:r>
              <a:rPr lang="en-US" dirty="0" smtClean="0"/>
              <a:t> please </a:t>
            </a:r>
            <a:r>
              <a:rPr lang="en-US" dirty="0"/>
              <a:t>press nine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/>
              <a:t>Early Stages, Great Expectations</a:t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 sz="2800" b="1"/>
              <a:t>(what they thought they could achieve)</a:t>
            </a:r>
          </a:p>
        </p:txBody>
      </p:sp>
      <p:pic>
        <p:nvPicPr>
          <p:cNvPr id="17411" name="Picture 3" descr="C:\My Documents\My Pictures\Data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18288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19400" y="2133600"/>
            <a:ext cx="580707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Jenna</a:t>
            </a:r>
            <a:r>
              <a:rPr lang="en-US"/>
              <a:t>: What were you just thinking? </a:t>
            </a:r>
            <a:br>
              <a:rPr lang="en-US"/>
            </a:br>
            <a:endParaRPr lang="en-US"/>
          </a:p>
          <a:p>
            <a:r>
              <a:rPr lang="en-US" b="1"/>
              <a:t>Data</a:t>
            </a:r>
            <a:r>
              <a:rPr lang="en-US"/>
              <a:t>: In that particular moment, I was reconfiguring the warp field parameters, analyzing the collected works of Charles Dickens, calculating the maximum pressure I could safely apply to your lips, considering a new food supplement for Spot... </a:t>
            </a:r>
            <a:br>
              <a:rPr lang="en-US"/>
            </a:br>
            <a:endParaRPr lang="en-US"/>
          </a:p>
          <a:p>
            <a:r>
              <a:rPr lang="en-US" b="1"/>
              <a:t>Jenna</a:t>
            </a:r>
            <a:r>
              <a:rPr lang="en-US"/>
              <a:t>: I'm glad I was in there somewhere. </a:t>
            </a:r>
            <a:br>
              <a:rPr lang="en-US"/>
            </a:br>
            <a:endParaRPr lang="en-US"/>
          </a:p>
          <a:p>
            <a:r>
              <a:rPr lang="en-US" i="1"/>
              <a:t>(from In Theory episode)</a:t>
            </a:r>
          </a:p>
        </p:txBody>
      </p:sp>
    </p:spTree>
    <p:extLst>
      <p:ext uri="{BB962C8B-B14F-4D97-AF65-F5344CB8AC3E}">
        <p14:creationId xmlns:p14="http://schemas.microsoft.com/office/powerpoint/2010/main" val="91594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ke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r>
              <a:rPr lang="en-US" sz="3600" b="1"/>
              <a:t>AI: Some Historical Highlights (cont’d)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93725" y="2022475"/>
            <a:ext cx="82756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Perceptrons: limits to neural networks (Minksy and Papert; 1969)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Knowledge-based systems (1970’s)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AI becomes an industry. Early successes of Expert systems</a:t>
            </a: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5334000" y="2743200"/>
            <a:ext cx="1592263" cy="533400"/>
            <a:chOff x="3360" y="1728"/>
            <a:chExt cx="1003" cy="336"/>
          </a:xfrm>
        </p:grpSpPr>
        <p:sp>
          <p:nvSpPr>
            <p:cNvPr id="18436" name="AutoShape 4"/>
            <p:cNvSpPr>
              <a:spLocks noChangeArrowheads="1"/>
            </p:cNvSpPr>
            <p:nvPr/>
          </p:nvSpPr>
          <p:spPr bwMode="auto">
            <a:xfrm>
              <a:off x="3360" y="1728"/>
              <a:ext cx="288" cy="336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3744" y="1754"/>
              <a:ext cx="6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</a:rPr>
                <a:t>IDSSs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953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r>
              <a:rPr lang="en-US" sz="3600" b="1"/>
              <a:t>AI: Some Historical Highlights (cont’d)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93725" y="2022475"/>
            <a:ext cx="77882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It becomes clear that expert systems are hard to create (problem known as the Knowledge Acquisition bottle-neck)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Renaissance of neural networks as connectionism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1990’s: more consolidated approaches to AI, more realistic expectations, fielded applications: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Applications of machine learning to data-mining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Applications of Case-Based Reasoning to help-desk systems </a:t>
            </a:r>
          </a:p>
        </p:txBody>
      </p:sp>
    </p:spTree>
    <p:extLst>
      <p:ext uri="{BB962C8B-B14F-4D97-AF65-F5344CB8AC3E}">
        <p14:creationId xmlns:p14="http://schemas.microsoft.com/office/powerpoint/2010/main" val="2978728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Some Subareas of AI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74725" y="1874838"/>
            <a:ext cx="375761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dirty="0"/>
              <a:t>Search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/>
              <a:t>Planning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/>
              <a:t>Natural language processing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/>
              <a:t>Machine learning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/>
              <a:t>Case-based reasoning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 smtClean="0"/>
              <a:t>Data Mining</a:t>
            </a:r>
            <a:endParaRPr lang="en-US" dirty="0"/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/>
              <a:t>Computer vision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/>
              <a:t>Neural networks</a:t>
            </a:r>
          </a:p>
        </p:txBody>
      </p:sp>
      <p:grpSp>
        <p:nvGrpSpPr>
          <p:cNvPr id="20496" name="Group 16"/>
          <p:cNvGrpSpPr>
            <a:grpSpLocks/>
          </p:cNvGrpSpPr>
          <p:nvPr/>
        </p:nvGrpSpPr>
        <p:grpSpPr bwMode="auto">
          <a:xfrm>
            <a:off x="3429000" y="3657600"/>
            <a:ext cx="4645027" cy="2743200"/>
            <a:chOff x="2160" y="2304"/>
            <a:chExt cx="2926" cy="1728"/>
          </a:xfrm>
        </p:grpSpPr>
        <p:grpSp>
          <p:nvGrpSpPr>
            <p:cNvPr id="20484" name="Group 4"/>
            <p:cNvGrpSpPr>
              <a:grpSpLocks/>
            </p:cNvGrpSpPr>
            <p:nvPr/>
          </p:nvGrpSpPr>
          <p:grpSpPr bwMode="auto">
            <a:xfrm>
              <a:off x="2304" y="2304"/>
              <a:ext cx="1003" cy="336"/>
              <a:chOff x="3360" y="1728"/>
              <a:chExt cx="1003" cy="336"/>
            </a:xfrm>
          </p:grpSpPr>
          <p:sp>
            <p:nvSpPr>
              <p:cNvPr id="20485" name="AutoShape 5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288" cy="336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6" name="Text Box 6"/>
              <p:cNvSpPr txBox="1">
                <a:spLocks noChangeArrowheads="1"/>
              </p:cNvSpPr>
              <p:nvPr/>
            </p:nvSpPr>
            <p:spPr bwMode="auto">
              <a:xfrm>
                <a:off x="3744" y="1754"/>
                <a:ext cx="61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accent1"/>
                    </a:solidFill>
                  </a:rPr>
                  <a:t>IDSSs</a:t>
                </a:r>
              </a:p>
            </p:txBody>
          </p:sp>
        </p:grpSp>
        <p:grpSp>
          <p:nvGrpSpPr>
            <p:cNvPr id="20487" name="Group 7"/>
            <p:cNvGrpSpPr>
              <a:grpSpLocks/>
            </p:cNvGrpSpPr>
            <p:nvPr/>
          </p:nvGrpSpPr>
          <p:grpSpPr bwMode="auto">
            <a:xfrm>
              <a:off x="2496" y="2688"/>
              <a:ext cx="2590" cy="336"/>
              <a:chOff x="3360" y="1728"/>
              <a:chExt cx="2590" cy="336"/>
            </a:xfrm>
          </p:grpSpPr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288" cy="336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9" name="Text Box 9"/>
              <p:cNvSpPr txBox="1">
                <a:spLocks noChangeArrowheads="1"/>
              </p:cNvSpPr>
              <p:nvPr/>
            </p:nvSpPr>
            <p:spPr bwMode="auto">
              <a:xfrm>
                <a:off x="3744" y="1754"/>
                <a:ext cx="220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chemeClr val="accent1"/>
                    </a:solidFill>
                  </a:rPr>
                  <a:t>IDSSs (my own </a:t>
                </a:r>
                <a:r>
                  <a:rPr lang="en-US" b="1" dirty="0" smtClean="0">
                    <a:solidFill>
                      <a:schemeClr val="accent1"/>
                    </a:solidFill>
                  </a:rPr>
                  <a:t>research)</a:t>
                </a:r>
                <a:endParaRPr lang="en-US" b="1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0490" name="Group 10"/>
            <p:cNvGrpSpPr>
              <a:grpSpLocks/>
            </p:cNvGrpSpPr>
            <p:nvPr/>
          </p:nvGrpSpPr>
          <p:grpSpPr bwMode="auto">
            <a:xfrm>
              <a:off x="2160" y="3696"/>
              <a:ext cx="1003" cy="336"/>
              <a:chOff x="3360" y="1728"/>
              <a:chExt cx="1003" cy="336"/>
            </a:xfrm>
          </p:grpSpPr>
          <p:sp>
            <p:nvSpPr>
              <p:cNvPr id="20491" name="AutoShape 11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288" cy="336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3744" y="1754"/>
                <a:ext cx="61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accent1"/>
                    </a:solidFill>
                  </a:rPr>
                  <a:t>IDSSs</a:t>
                </a:r>
              </a:p>
            </p:txBody>
          </p:sp>
        </p:grpSp>
      </p:grpSp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2438400" y="2590800"/>
            <a:ext cx="4089400" cy="533400"/>
            <a:chOff x="3360" y="1728"/>
            <a:chExt cx="2576" cy="336"/>
          </a:xfrm>
        </p:grpSpPr>
        <p:sp>
          <p:nvSpPr>
            <p:cNvPr id="20494" name="AutoShape 14"/>
            <p:cNvSpPr>
              <a:spLocks noChangeArrowheads="1"/>
            </p:cNvSpPr>
            <p:nvPr/>
          </p:nvSpPr>
          <p:spPr bwMode="auto">
            <a:xfrm>
              <a:off x="3360" y="1728"/>
              <a:ext cx="288" cy="336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3744" y="1754"/>
              <a:ext cx="2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</a:rPr>
                <a:t>IDSSs (my own research)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969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87" name="Group 23"/>
          <p:cNvGrpSpPr>
            <a:grpSpLocks/>
          </p:cNvGrpSpPr>
          <p:nvPr/>
        </p:nvGrpSpPr>
        <p:grpSpPr bwMode="auto">
          <a:xfrm>
            <a:off x="5110163" y="3048000"/>
            <a:ext cx="1671637" cy="2438400"/>
            <a:chOff x="3219" y="1920"/>
            <a:chExt cx="1053" cy="1536"/>
          </a:xfrm>
        </p:grpSpPr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3264" y="2256"/>
              <a:ext cx="528" cy="12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3219" y="1920"/>
              <a:ext cx="10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Alternatives</a:t>
              </a:r>
            </a:p>
          </p:txBody>
        </p:sp>
      </p:grp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making vs Decision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7940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Decision making</a:t>
            </a:r>
            <a:r>
              <a:rPr lang="en-US"/>
              <a:t>: the process of choosing between alternatives</a:t>
            </a:r>
          </a:p>
          <a:p>
            <a:endParaRPr lang="en-US"/>
          </a:p>
          <a:p>
            <a:r>
              <a:rPr lang="en-US" b="1"/>
              <a:t>Decision</a:t>
            </a:r>
            <a:r>
              <a:rPr lang="en-US"/>
              <a:t>: the alternative chosen</a:t>
            </a:r>
          </a:p>
        </p:txBody>
      </p: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990600" y="4038600"/>
            <a:ext cx="3352800" cy="1050925"/>
            <a:chOff x="624" y="2544"/>
            <a:chExt cx="2112" cy="662"/>
          </a:xfrm>
        </p:grpSpPr>
        <p:cxnSp>
          <p:nvCxnSpPr>
            <p:cNvPr id="11268" name="AutoShape 4"/>
            <p:cNvCxnSpPr>
              <a:cxnSpLocks noChangeShapeType="1"/>
            </p:cNvCxnSpPr>
            <p:nvPr/>
          </p:nvCxnSpPr>
          <p:spPr bwMode="auto">
            <a:xfrm>
              <a:off x="768" y="2592"/>
              <a:ext cx="864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269" name="AutoShape 5"/>
            <p:cNvCxnSpPr>
              <a:cxnSpLocks noChangeShapeType="1"/>
            </p:cNvCxnSpPr>
            <p:nvPr/>
          </p:nvCxnSpPr>
          <p:spPr bwMode="auto">
            <a:xfrm>
              <a:off x="1776" y="2592"/>
              <a:ext cx="816" cy="2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70" name="Oval 6"/>
            <p:cNvSpPr>
              <a:spLocks noChangeArrowheads="1"/>
            </p:cNvSpPr>
            <p:nvPr/>
          </p:nvSpPr>
          <p:spPr bwMode="auto">
            <a:xfrm>
              <a:off x="624" y="254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Oval 7"/>
            <p:cNvSpPr>
              <a:spLocks noChangeArrowheads="1"/>
            </p:cNvSpPr>
            <p:nvPr/>
          </p:nvSpPr>
          <p:spPr bwMode="auto">
            <a:xfrm>
              <a:off x="1632" y="254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Oval 8"/>
            <p:cNvSpPr>
              <a:spLocks noChangeArrowheads="1"/>
            </p:cNvSpPr>
            <p:nvPr/>
          </p:nvSpPr>
          <p:spPr bwMode="auto">
            <a:xfrm>
              <a:off x="2592" y="283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662" y="2688"/>
              <a:ext cx="86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reasoning</a:t>
              </a:r>
            </a:p>
            <a:p>
              <a:r>
                <a:rPr lang="en-US"/>
                <a:t>path</a:t>
              </a:r>
            </a:p>
          </p:txBody>
        </p:sp>
      </p:grpSp>
      <p:grpSp>
        <p:nvGrpSpPr>
          <p:cNvPr id="11286" name="Group 22"/>
          <p:cNvGrpSpPr>
            <a:grpSpLocks/>
          </p:cNvGrpSpPr>
          <p:nvPr/>
        </p:nvGrpSpPr>
        <p:grpSpPr bwMode="auto">
          <a:xfrm>
            <a:off x="3886200" y="3597275"/>
            <a:ext cx="1752600" cy="1279525"/>
            <a:chOff x="2448" y="2266"/>
            <a:chExt cx="1104" cy="806"/>
          </a:xfrm>
        </p:grpSpPr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2448" y="2266"/>
              <a:ext cx="69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Critical</a:t>
              </a:r>
            </a:p>
            <a:p>
              <a:r>
                <a:rPr lang="en-US"/>
                <a:t>node</a:t>
              </a:r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 flipV="1">
              <a:off x="2736" y="2400"/>
              <a:ext cx="67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V="1">
              <a:off x="2736" y="2736"/>
              <a:ext cx="6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2736" y="2880"/>
              <a:ext cx="62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Oval 15"/>
            <p:cNvSpPr>
              <a:spLocks noChangeArrowheads="1"/>
            </p:cNvSpPr>
            <p:nvPr/>
          </p:nvSpPr>
          <p:spPr bwMode="auto">
            <a:xfrm>
              <a:off x="3408" y="23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Oval 16"/>
            <p:cNvSpPr>
              <a:spLocks noChangeArrowheads="1"/>
            </p:cNvSpPr>
            <p:nvPr/>
          </p:nvSpPr>
          <p:spPr bwMode="auto">
            <a:xfrm>
              <a:off x="3408" y="26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Oval 17"/>
            <p:cNvSpPr>
              <a:spLocks noChangeArrowheads="1"/>
            </p:cNvSpPr>
            <p:nvPr/>
          </p:nvSpPr>
          <p:spPr bwMode="auto">
            <a:xfrm>
              <a:off x="3360" y="297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94" name="Group 30"/>
          <p:cNvGrpSpPr>
            <a:grpSpLocks/>
          </p:cNvGrpSpPr>
          <p:nvPr/>
        </p:nvGrpSpPr>
        <p:grpSpPr bwMode="auto">
          <a:xfrm>
            <a:off x="1355725" y="5791200"/>
            <a:ext cx="3414713" cy="498475"/>
            <a:chOff x="854" y="3648"/>
            <a:chExt cx="2151" cy="314"/>
          </a:xfrm>
        </p:grpSpPr>
        <p:sp>
          <p:nvSpPr>
            <p:cNvPr id="11288" name="Text Box 24"/>
            <p:cNvSpPr txBox="1">
              <a:spLocks noChangeArrowheads="1"/>
            </p:cNvSpPr>
            <p:nvPr/>
          </p:nvSpPr>
          <p:spPr bwMode="auto">
            <a:xfrm>
              <a:off x="854" y="3674"/>
              <a:ext cx="4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data</a:t>
              </a:r>
            </a:p>
          </p:txBody>
        </p:sp>
        <p:sp>
          <p:nvSpPr>
            <p:cNvPr id="11289" name="AutoShape 25"/>
            <p:cNvSpPr>
              <a:spLocks noChangeArrowheads="1"/>
            </p:cNvSpPr>
            <p:nvPr/>
          </p:nvSpPr>
          <p:spPr bwMode="auto">
            <a:xfrm>
              <a:off x="1296" y="3696"/>
              <a:ext cx="288" cy="240"/>
            </a:xfrm>
            <a:prstGeom prst="rightArrow">
              <a:avLst>
                <a:gd name="adj1" fmla="val 50000"/>
                <a:gd name="adj2" fmla="val 3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1584" y="3648"/>
              <a:ext cx="14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Decision making</a:t>
              </a:r>
            </a:p>
          </p:txBody>
        </p:sp>
      </p:grpSp>
      <p:grpSp>
        <p:nvGrpSpPr>
          <p:cNvPr id="11296" name="Group 32"/>
          <p:cNvGrpSpPr>
            <a:grpSpLocks/>
          </p:cNvGrpSpPr>
          <p:nvPr/>
        </p:nvGrpSpPr>
        <p:grpSpPr bwMode="auto">
          <a:xfrm>
            <a:off x="4343400" y="4343400"/>
            <a:ext cx="2112963" cy="1946275"/>
            <a:chOff x="2736" y="2736"/>
            <a:chExt cx="1331" cy="1226"/>
          </a:xfrm>
        </p:grpSpPr>
        <p:sp>
          <p:nvSpPr>
            <p:cNvPr id="11291" name="AutoShape 27"/>
            <p:cNvSpPr>
              <a:spLocks noChangeArrowheads="1"/>
            </p:cNvSpPr>
            <p:nvPr/>
          </p:nvSpPr>
          <p:spPr bwMode="auto">
            <a:xfrm>
              <a:off x="3024" y="3696"/>
              <a:ext cx="288" cy="240"/>
            </a:xfrm>
            <a:prstGeom prst="rightArrow">
              <a:avLst>
                <a:gd name="adj1" fmla="val 50000"/>
                <a:gd name="adj2" fmla="val 3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3312" y="3674"/>
              <a:ext cx="7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decision</a:t>
              </a:r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 flipV="1">
              <a:off x="2736" y="2736"/>
              <a:ext cx="624" cy="14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Intelligent</a:t>
            </a:r>
            <a:r>
              <a:rPr lang="en-US"/>
              <a:t> Decision Support System</a:t>
            </a:r>
          </a:p>
        </p:txBody>
      </p: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1371600" y="1524000"/>
            <a:ext cx="5791200" cy="3241675"/>
            <a:chOff x="864" y="960"/>
            <a:chExt cx="3648" cy="2042"/>
          </a:xfrm>
        </p:grpSpPr>
        <p:grpSp>
          <p:nvGrpSpPr>
            <p:cNvPr id="12318" name="Group 30"/>
            <p:cNvGrpSpPr>
              <a:grpSpLocks/>
            </p:cNvGrpSpPr>
            <p:nvPr/>
          </p:nvGrpSpPr>
          <p:grpSpPr bwMode="auto">
            <a:xfrm>
              <a:off x="864" y="960"/>
              <a:ext cx="3648" cy="1536"/>
              <a:chOff x="864" y="960"/>
              <a:chExt cx="3648" cy="1536"/>
            </a:xfrm>
          </p:grpSpPr>
          <p:grpSp>
            <p:nvGrpSpPr>
              <p:cNvPr id="12290" name="Group 2"/>
              <p:cNvGrpSpPr>
                <a:grpSpLocks/>
              </p:cNvGrpSpPr>
              <p:nvPr/>
            </p:nvGrpSpPr>
            <p:grpSpPr bwMode="auto">
              <a:xfrm>
                <a:off x="3459" y="960"/>
                <a:ext cx="1053" cy="1536"/>
                <a:chOff x="3219" y="1920"/>
                <a:chExt cx="1053" cy="1536"/>
              </a:xfrm>
            </p:grpSpPr>
            <p:sp>
              <p:nvSpPr>
                <p:cNvPr id="12291" name="Rectangle 3"/>
                <p:cNvSpPr>
                  <a:spLocks noChangeArrowheads="1"/>
                </p:cNvSpPr>
                <p:nvPr/>
              </p:nvSpPr>
              <p:spPr bwMode="auto">
                <a:xfrm>
                  <a:off x="3264" y="2256"/>
                  <a:ext cx="528" cy="1200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2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219" y="1920"/>
                  <a:ext cx="10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Alternatives</a:t>
                  </a:r>
                </a:p>
              </p:txBody>
            </p:sp>
          </p:grpSp>
          <p:grpSp>
            <p:nvGrpSpPr>
              <p:cNvPr id="12295" name="Group 7"/>
              <p:cNvGrpSpPr>
                <a:grpSpLocks/>
              </p:cNvGrpSpPr>
              <p:nvPr/>
            </p:nvGrpSpPr>
            <p:grpSpPr bwMode="auto">
              <a:xfrm>
                <a:off x="864" y="1584"/>
                <a:ext cx="2112" cy="662"/>
                <a:chOff x="624" y="2544"/>
                <a:chExt cx="2112" cy="662"/>
              </a:xfrm>
            </p:grpSpPr>
            <p:cxnSp>
              <p:nvCxnSpPr>
                <p:cNvPr id="12296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768" y="2592"/>
                  <a:ext cx="864" cy="0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12297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1776" y="2592"/>
                  <a:ext cx="816" cy="288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12298" name="Oval 10"/>
                <p:cNvSpPr>
                  <a:spLocks noChangeArrowheads="1"/>
                </p:cNvSpPr>
                <p:nvPr/>
              </p:nvSpPr>
              <p:spPr bwMode="auto">
                <a:xfrm>
                  <a:off x="624" y="2544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9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2544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0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832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62" y="2688"/>
                  <a:ext cx="86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reasoning</a:t>
                  </a:r>
                </a:p>
                <a:p>
                  <a:r>
                    <a:rPr lang="en-US"/>
                    <a:t>path</a:t>
                  </a:r>
                </a:p>
              </p:txBody>
            </p:sp>
          </p:grpSp>
          <p:grpSp>
            <p:nvGrpSpPr>
              <p:cNvPr id="12302" name="Group 14"/>
              <p:cNvGrpSpPr>
                <a:grpSpLocks/>
              </p:cNvGrpSpPr>
              <p:nvPr/>
            </p:nvGrpSpPr>
            <p:grpSpPr bwMode="auto">
              <a:xfrm>
                <a:off x="2688" y="1306"/>
                <a:ext cx="1104" cy="806"/>
                <a:chOff x="2448" y="2266"/>
                <a:chExt cx="1104" cy="806"/>
              </a:xfrm>
            </p:grpSpPr>
            <p:sp>
              <p:nvSpPr>
                <p:cNvPr id="1230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48" y="2266"/>
                  <a:ext cx="69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Critical</a:t>
                  </a:r>
                </a:p>
                <a:p>
                  <a:r>
                    <a:rPr lang="en-US"/>
                    <a:t>node</a:t>
                  </a:r>
                </a:p>
              </p:txBody>
            </p:sp>
            <p:sp>
              <p:nvSpPr>
                <p:cNvPr id="1230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736" y="2400"/>
                  <a:ext cx="672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736" y="2736"/>
                  <a:ext cx="67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6" name="Line 18"/>
                <p:cNvSpPr>
                  <a:spLocks noChangeShapeType="1"/>
                </p:cNvSpPr>
                <p:nvPr/>
              </p:nvSpPr>
              <p:spPr bwMode="auto">
                <a:xfrm>
                  <a:off x="2736" y="2880"/>
                  <a:ext cx="62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7" name="Oval 19"/>
                <p:cNvSpPr>
                  <a:spLocks noChangeArrowheads="1"/>
                </p:cNvSpPr>
                <p:nvPr/>
              </p:nvSpPr>
              <p:spPr bwMode="auto">
                <a:xfrm>
                  <a:off x="3408" y="2352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8" name="Oval 20"/>
                <p:cNvSpPr>
                  <a:spLocks noChangeArrowheads="1"/>
                </p:cNvSpPr>
                <p:nvPr/>
              </p:nvSpPr>
              <p:spPr bwMode="auto">
                <a:xfrm>
                  <a:off x="3408" y="2688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9" name="Oval 21"/>
                <p:cNvSpPr>
                  <a:spLocks noChangeArrowheads="1"/>
                </p:cNvSpPr>
                <p:nvPr/>
              </p:nvSpPr>
              <p:spPr bwMode="auto">
                <a:xfrm>
                  <a:off x="3360" y="297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19" name="Group 31"/>
            <p:cNvGrpSpPr>
              <a:grpSpLocks/>
            </p:cNvGrpSpPr>
            <p:nvPr/>
          </p:nvGrpSpPr>
          <p:grpSpPr bwMode="auto">
            <a:xfrm>
              <a:off x="1094" y="1776"/>
              <a:ext cx="3213" cy="1226"/>
              <a:chOff x="1094" y="1776"/>
              <a:chExt cx="3213" cy="1226"/>
            </a:xfrm>
          </p:grpSpPr>
          <p:grpSp>
            <p:nvGrpSpPr>
              <p:cNvPr id="12310" name="Group 22"/>
              <p:cNvGrpSpPr>
                <a:grpSpLocks/>
              </p:cNvGrpSpPr>
              <p:nvPr/>
            </p:nvGrpSpPr>
            <p:grpSpPr bwMode="auto">
              <a:xfrm>
                <a:off x="1094" y="2688"/>
                <a:ext cx="2151" cy="314"/>
                <a:chOff x="854" y="3648"/>
                <a:chExt cx="2151" cy="314"/>
              </a:xfrm>
            </p:grpSpPr>
            <p:sp>
              <p:nvSpPr>
                <p:cNvPr id="123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54" y="3674"/>
                  <a:ext cx="43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data</a:t>
                  </a:r>
                </a:p>
              </p:txBody>
            </p:sp>
            <p:sp>
              <p:nvSpPr>
                <p:cNvPr id="12312" name="AutoShape 24"/>
                <p:cNvSpPr>
                  <a:spLocks noChangeArrowheads="1"/>
                </p:cNvSpPr>
                <p:nvPr/>
              </p:nvSpPr>
              <p:spPr bwMode="auto">
                <a:xfrm>
                  <a:off x="1296" y="3696"/>
                  <a:ext cx="288" cy="240"/>
                </a:xfrm>
                <a:prstGeom prst="rightArrow">
                  <a:avLst>
                    <a:gd name="adj1" fmla="val 50000"/>
                    <a:gd name="adj2" fmla="val 30000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584" y="3648"/>
                  <a:ext cx="14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Decision making</a:t>
                  </a:r>
                </a:p>
              </p:txBody>
            </p:sp>
          </p:grpSp>
          <p:grpSp>
            <p:nvGrpSpPr>
              <p:cNvPr id="12314" name="Group 26"/>
              <p:cNvGrpSpPr>
                <a:grpSpLocks/>
              </p:cNvGrpSpPr>
              <p:nvPr/>
            </p:nvGrpSpPr>
            <p:grpSpPr bwMode="auto">
              <a:xfrm>
                <a:off x="2976" y="1776"/>
                <a:ext cx="1331" cy="1226"/>
                <a:chOff x="2736" y="2736"/>
                <a:chExt cx="1331" cy="1226"/>
              </a:xfrm>
            </p:grpSpPr>
            <p:sp>
              <p:nvSpPr>
                <p:cNvPr id="12315" name="AutoShape 27"/>
                <p:cNvSpPr>
                  <a:spLocks noChangeArrowheads="1"/>
                </p:cNvSpPr>
                <p:nvPr/>
              </p:nvSpPr>
              <p:spPr bwMode="auto">
                <a:xfrm>
                  <a:off x="3024" y="3696"/>
                  <a:ext cx="288" cy="240"/>
                </a:xfrm>
                <a:prstGeom prst="rightArrow">
                  <a:avLst>
                    <a:gd name="adj1" fmla="val 50000"/>
                    <a:gd name="adj2" fmla="val 30000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312" y="3674"/>
                  <a:ext cx="75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FF3300"/>
                      </a:solidFill>
                    </a:rPr>
                    <a:t>decision</a:t>
                  </a:r>
                </a:p>
              </p:txBody>
            </p:sp>
            <p:sp>
              <p:nvSpPr>
                <p:cNvPr id="12317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736" y="2736"/>
                  <a:ext cx="624" cy="144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2323" name="Group 35"/>
          <p:cNvGrpSpPr>
            <a:grpSpLocks/>
          </p:cNvGrpSpPr>
          <p:nvPr/>
        </p:nvGrpSpPr>
        <p:grpSpPr bwMode="auto">
          <a:xfrm>
            <a:off x="3581400" y="4724400"/>
            <a:ext cx="1831975" cy="1214438"/>
            <a:chOff x="2256" y="2976"/>
            <a:chExt cx="1154" cy="765"/>
          </a:xfrm>
        </p:grpSpPr>
        <p:sp>
          <p:nvSpPr>
            <p:cNvPr id="12321" name="Text Box 33"/>
            <p:cNvSpPr txBox="1">
              <a:spLocks noChangeArrowheads="1"/>
            </p:cNvSpPr>
            <p:nvPr/>
          </p:nvSpPr>
          <p:spPr bwMode="auto">
            <a:xfrm>
              <a:off x="2256" y="3408"/>
              <a:ext cx="1154" cy="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accent2"/>
                  </a:solidFill>
                </a:rPr>
                <a:t>Knowledge</a:t>
              </a:r>
              <a:endParaRPr lang="en-US" sz="2800"/>
            </a:p>
          </p:txBody>
        </p:sp>
        <p:sp>
          <p:nvSpPr>
            <p:cNvPr id="12322" name="AutoShape 34"/>
            <p:cNvSpPr>
              <a:spLocks noChangeArrowheads="1"/>
            </p:cNvSpPr>
            <p:nvPr/>
          </p:nvSpPr>
          <p:spPr bwMode="auto">
            <a:xfrm>
              <a:off x="2352" y="2976"/>
              <a:ext cx="336" cy="336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Overview of DSS/IDSS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352800" y="2743200"/>
            <a:ext cx="966788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I</a:t>
            </a:r>
            <a:r>
              <a:rPr lang="en-US" sz="2800"/>
              <a:t>DSS</a:t>
            </a: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2743200" y="1524000"/>
            <a:ext cx="2406650" cy="1066800"/>
            <a:chOff x="1728" y="960"/>
            <a:chExt cx="1516" cy="672"/>
          </a:xfrm>
        </p:grpSpPr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1728" y="960"/>
              <a:ext cx="15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Cognitive Science</a:t>
              </a:r>
            </a:p>
          </p:txBody>
        </p:sp>
        <p:sp>
          <p:nvSpPr>
            <p:cNvPr id="10249" name="AutoShape 9"/>
            <p:cNvSpPr>
              <a:spLocks noChangeArrowheads="1"/>
            </p:cNvSpPr>
            <p:nvPr/>
          </p:nvSpPr>
          <p:spPr bwMode="auto">
            <a:xfrm>
              <a:off x="2304" y="1344"/>
              <a:ext cx="336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4648200" y="2895600"/>
            <a:ext cx="2400300" cy="609600"/>
            <a:chOff x="2928" y="1824"/>
            <a:chExt cx="1512" cy="384"/>
          </a:xfrm>
        </p:grpSpPr>
        <p:sp>
          <p:nvSpPr>
            <p:cNvPr id="10247" name="AutoShape 7"/>
            <p:cNvSpPr>
              <a:spLocks noChangeArrowheads="1"/>
            </p:cNvSpPr>
            <p:nvPr/>
          </p:nvSpPr>
          <p:spPr bwMode="auto">
            <a:xfrm>
              <a:off x="2928" y="1824"/>
              <a:ext cx="288" cy="384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3264" y="1872"/>
              <a:ext cx="11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Game Theory</a:t>
              </a:r>
            </a:p>
          </p:txBody>
        </p:sp>
      </p:grp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2362200" y="3581400"/>
            <a:ext cx="1620838" cy="1279525"/>
            <a:chOff x="1488" y="2256"/>
            <a:chExt cx="1021" cy="806"/>
          </a:xfrm>
        </p:grpSpPr>
        <p:sp>
          <p:nvSpPr>
            <p:cNvPr id="10248" name="AutoShape 8"/>
            <p:cNvSpPr>
              <a:spLocks noChangeArrowheads="1"/>
            </p:cNvSpPr>
            <p:nvPr/>
          </p:nvSpPr>
          <p:spPr bwMode="auto">
            <a:xfrm rot="1029880">
              <a:off x="2064" y="2256"/>
              <a:ext cx="336" cy="28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1488" y="2544"/>
              <a:ext cx="102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Multi-agent</a:t>
              </a:r>
            </a:p>
            <a:p>
              <a:r>
                <a:rPr lang="en-US"/>
                <a:t>technology</a:t>
              </a:r>
            </a:p>
          </p:txBody>
        </p:sp>
      </p:grpSp>
      <p:grpSp>
        <p:nvGrpSpPr>
          <p:cNvPr id="10264" name="Group 24"/>
          <p:cNvGrpSpPr>
            <a:grpSpLocks/>
          </p:cNvGrpSpPr>
          <p:nvPr/>
        </p:nvGrpSpPr>
        <p:grpSpPr bwMode="auto">
          <a:xfrm>
            <a:off x="1409700" y="1828800"/>
            <a:ext cx="1866900" cy="914400"/>
            <a:chOff x="888" y="1152"/>
            <a:chExt cx="1176" cy="576"/>
          </a:xfrm>
        </p:grpSpPr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 rot="1584784">
              <a:off x="1728" y="1392"/>
              <a:ext cx="336" cy="33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888" y="1152"/>
              <a:ext cx="103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Information</a:t>
              </a:r>
            </a:p>
            <a:p>
              <a:r>
                <a:rPr lang="en-US"/>
                <a:t>systems</a:t>
              </a:r>
            </a:p>
          </p:txBody>
        </p:sp>
      </p:grpSp>
      <p:grpSp>
        <p:nvGrpSpPr>
          <p:cNvPr id="10263" name="Group 23"/>
          <p:cNvGrpSpPr>
            <a:grpSpLocks/>
          </p:cNvGrpSpPr>
          <p:nvPr/>
        </p:nvGrpSpPr>
        <p:grpSpPr bwMode="auto">
          <a:xfrm>
            <a:off x="381000" y="3124200"/>
            <a:ext cx="2895600" cy="914400"/>
            <a:chOff x="240" y="1968"/>
            <a:chExt cx="1824" cy="576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240" y="2026"/>
              <a:ext cx="150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Knowledge-based</a:t>
              </a:r>
            </a:p>
            <a:p>
              <a:r>
                <a:rPr lang="en-US"/>
                <a:t>systems</a:t>
              </a:r>
            </a:p>
          </p:txBody>
        </p:sp>
        <p:sp>
          <p:nvSpPr>
            <p:cNvPr id="10255" name="AutoShape 15"/>
            <p:cNvSpPr>
              <a:spLocks noChangeArrowheads="1"/>
            </p:cNvSpPr>
            <p:nvPr/>
          </p:nvSpPr>
          <p:spPr bwMode="auto">
            <a:xfrm rot="-1548069">
              <a:off x="1728" y="1968"/>
              <a:ext cx="336" cy="33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4648200" y="1981200"/>
            <a:ext cx="3538538" cy="762000"/>
            <a:chOff x="2928" y="1248"/>
            <a:chExt cx="2229" cy="480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3216" y="1248"/>
              <a:ext cx="19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Numerical optimization</a:t>
              </a:r>
            </a:p>
          </p:txBody>
        </p:sp>
        <p:sp>
          <p:nvSpPr>
            <p:cNvPr id="10256" name="AutoShape 16"/>
            <p:cNvSpPr>
              <a:spLocks noChangeArrowheads="1"/>
            </p:cNvSpPr>
            <p:nvPr/>
          </p:nvSpPr>
          <p:spPr bwMode="auto">
            <a:xfrm rot="-2097645">
              <a:off x="2928" y="1344"/>
              <a:ext cx="288" cy="384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4114807" y="3505202"/>
            <a:ext cx="2157416" cy="1071563"/>
            <a:chOff x="2592" y="2208"/>
            <a:chExt cx="1359" cy="675"/>
          </a:xfrm>
        </p:grpSpPr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2872" y="2592"/>
              <a:ext cx="10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Data mining</a:t>
              </a:r>
              <a:endParaRPr lang="en-US" dirty="0"/>
            </a:p>
          </p:txBody>
        </p:sp>
        <p:sp>
          <p:nvSpPr>
            <p:cNvPr id="10257" name="AutoShape 17"/>
            <p:cNvSpPr>
              <a:spLocks noChangeArrowheads="1"/>
            </p:cNvSpPr>
            <p:nvPr/>
          </p:nvSpPr>
          <p:spPr bwMode="auto">
            <a:xfrm rot="-1460466">
              <a:off x="2592" y="2208"/>
              <a:ext cx="384" cy="28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70" name="Group 30"/>
          <p:cNvGrpSpPr>
            <a:grpSpLocks/>
          </p:cNvGrpSpPr>
          <p:nvPr/>
        </p:nvGrpSpPr>
        <p:grpSpPr bwMode="auto">
          <a:xfrm>
            <a:off x="1524000" y="3657600"/>
            <a:ext cx="3657600" cy="2819400"/>
            <a:chOff x="960" y="2304"/>
            <a:chExt cx="2304" cy="1776"/>
          </a:xfrm>
        </p:grpSpPr>
        <p:sp>
          <p:nvSpPr>
            <p:cNvPr id="10266" name="AutoShape 26"/>
            <p:cNvSpPr>
              <a:spLocks noChangeArrowheads="1"/>
            </p:cNvSpPr>
            <p:nvPr/>
          </p:nvSpPr>
          <p:spPr bwMode="auto">
            <a:xfrm>
              <a:off x="960" y="2304"/>
              <a:ext cx="288" cy="384"/>
            </a:xfrm>
            <a:prstGeom prst="irregularSeal1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8" name="AutoShape 28"/>
            <p:cNvSpPr>
              <a:spLocks noChangeArrowheads="1"/>
            </p:cNvSpPr>
            <p:nvPr/>
          </p:nvSpPr>
          <p:spPr bwMode="auto">
            <a:xfrm>
              <a:off x="1248" y="3696"/>
              <a:ext cx="288" cy="384"/>
            </a:xfrm>
            <a:prstGeom prst="irregularSeal1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Text Box 29"/>
            <p:cNvSpPr txBox="1">
              <a:spLocks noChangeArrowheads="1"/>
            </p:cNvSpPr>
            <p:nvPr/>
          </p:nvSpPr>
          <p:spPr bwMode="auto">
            <a:xfrm>
              <a:off x="1628" y="3722"/>
              <a:ext cx="16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Focus of our course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/>
              <a:t>Applications of IDSS Knowledge-based Systems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8600" y="1406525"/>
            <a:ext cx="8763000" cy="441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28600" y="1482725"/>
            <a:ext cx="2209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IBM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NCR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Gateway</a:t>
            </a:r>
            <a:r>
              <a:rPr lang="en-US" sz="2000" b="1" i="1" u="sng">
                <a:solidFill>
                  <a:schemeClr val="hlink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Daimler-Benz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Intel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3Com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LucasArts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Broderbund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Hewlett Packard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PeopleSoft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American Airlines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286000" y="1482725"/>
            <a:ext cx="3733800" cy="426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Chrysler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AT&amp;T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BT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Freightliner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Groupe Bull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MCI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Microsoft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Los Angeles Times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National Westminster Bank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Ordnance Survey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Orange Personal Communications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019800" y="1482725"/>
            <a:ext cx="3124200" cy="426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Scottish Hydro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Siemens AG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South Western Electricity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Southern Electric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Compaq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VISA International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Xerox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Yorkshire Water Services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Nokia Telecommunications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United Utilities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Halifax Building Society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69925" y="6096000"/>
            <a:ext cx="7840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List of some of Inference/eGain’s costumers using a IDSS tool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Themes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800600" y="2743200"/>
            <a:ext cx="395446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Applications to IDSS: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Analysis Tasks</a:t>
            </a:r>
          </a:p>
          <a:p>
            <a:pPr lvl="2">
              <a:buFont typeface="Wingdings" pitchFamily="2" charset="2"/>
              <a:buChar char="q"/>
            </a:pPr>
            <a:r>
              <a:rPr lang="en-US"/>
              <a:t>Help-desk systems</a:t>
            </a:r>
          </a:p>
          <a:p>
            <a:pPr lvl="2">
              <a:buFont typeface="Wingdings" pitchFamily="2" charset="2"/>
              <a:buChar char="q"/>
            </a:pPr>
            <a:r>
              <a:rPr lang="en-US"/>
              <a:t>Classification</a:t>
            </a:r>
          </a:p>
          <a:p>
            <a:pPr lvl="2">
              <a:buFont typeface="Wingdings" pitchFamily="2" charset="2"/>
              <a:buChar char="q"/>
            </a:pPr>
            <a:r>
              <a:rPr lang="en-US"/>
              <a:t>Diagnosis</a:t>
            </a:r>
          </a:p>
          <a:p>
            <a:pPr lvl="2">
              <a:buFont typeface="Wingdings" pitchFamily="2" charset="2"/>
              <a:buChar char="q"/>
            </a:pPr>
            <a:r>
              <a:rPr lang="en-US"/>
              <a:t>Tutoring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Synthesis Tasks</a:t>
            </a:r>
          </a:p>
          <a:p>
            <a:pPr lvl="2">
              <a:buFont typeface="Wingdings" pitchFamily="2" charset="2"/>
              <a:buChar char="q"/>
            </a:pPr>
            <a:r>
              <a:rPr lang="en-US"/>
              <a:t>KBPP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E-commerce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Knowledge Management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3400" y="762000"/>
            <a:ext cx="35052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AI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 Introduction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 Overview</a:t>
            </a:r>
          </a:p>
          <a:p>
            <a:pPr>
              <a:buFontTx/>
              <a:buChar char="•"/>
            </a:pPr>
            <a:r>
              <a:rPr lang="en-US"/>
              <a:t>IDT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Attribute-Value Rep.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Decision Trees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Induction</a:t>
            </a:r>
          </a:p>
          <a:p>
            <a:pPr>
              <a:buFontTx/>
              <a:buChar char="•"/>
            </a:pPr>
            <a:r>
              <a:rPr lang="en-US"/>
              <a:t>CBR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Introduction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Representation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Similarity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Retrieval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Adaptation</a:t>
            </a:r>
          </a:p>
          <a:p>
            <a:pPr>
              <a:buFontTx/>
              <a:buChar char="•"/>
            </a:pPr>
            <a:r>
              <a:rPr lang="en-US"/>
              <a:t>Rule-based Inference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Rule-based Systems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Expert Systems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4419600" y="9906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724400" y="812800"/>
            <a:ext cx="3886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Synthesis Tasks </a:t>
            </a:r>
          </a:p>
          <a:p>
            <a:pPr marL="681038" lvl="1" indent="-223838">
              <a:buFont typeface="Wingdings" pitchFamily="2" charset="2"/>
              <a:buChar char="Ø"/>
            </a:pPr>
            <a:r>
              <a:rPr lang="en-US"/>
              <a:t>Planning </a:t>
            </a:r>
          </a:p>
          <a:p>
            <a:pPr marL="681038" lvl="1" indent="-223838">
              <a:buFont typeface="Wingdings" pitchFamily="2" charset="2"/>
              <a:buChar char="Ø"/>
            </a:pPr>
            <a:r>
              <a:rPr lang="en-US"/>
              <a:t>Configuration</a:t>
            </a:r>
          </a:p>
          <a:p>
            <a:pPr>
              <a:buFontTx/>
              <a:buChar char="•"/>
            </a:pPr>
            <a:r>
              <a:rPr lang="en-US"/>
              <a:t>Uncertainty (MDP, Utility,</a:t>
            </a:r>
          </a:p>
          <a:p>
            <a:r>
              <a:rPr lang="en-US"/>
              <a:t>    Fuzzy logic)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Course Mechanics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50925" y="1371600"/>
            <a:ext cx="78644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Two parts:</a:t>
            </a:r>
            <a:endParaRPr lang="en-US" b="1" dirty="0"/>
          </a:p>
          <a:p>
            <a:pPr lvl="1">
              <a:buFontTx/>
              <a:buChar char="•"/>
            </a:pPr>
            <a:r>
              <a:rPr lang="en-US" b="1" dirty="0" smtClean="0"/>
              <a:t>First-half of semester</a:t>
            </a:r>
            <a:r>
              <a:rPr lang="en-US" dirty="0" smtClean="0"/>
              <a:t>: lectures, homework assignments, midterm exam</a:t>
            </a:r>
            <a:endParaRPr lang="en-US" dirty="0"/>
          </a:p>
          <a:p>
            <a:pPr lvl="1">
              <a:buFontTx/>
              <a:buChar char="•"/>
            </a:pPr>
            <a:r>
              <a:rPr lang="en-US" b="1" dirty="0" smtClean="0"/>
              <a:t>Second </a:t>
            </a:r>
            <a:r>
              <a:rPr lang="en-US" b="1" dirty="0" smtClean="0"/>
              <a:t>half of semester</a:t>
            </a:r>
            <a:r>
              <a:rPr lang="en-US" dirty="0" smtClean="0"/>
              <a:t>: </a:t>
            </a:r>
            <a:r>
              <a:rPr lang="en-US" dirty="0" smtClean="0"/>
              <a:t>design project, programming project, class presentations</a:t>
            </a:r>
            <a:endParaRPr lang="en-US" dirty="0"/>
          </a:p>
          <a:p>
            <a:pPr>
              <a:buFontTx/>
              <a:buChar char="•"/>
            </a:pPr>
            <a:endParaRPr 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90613" y="3327400"/>
            <a:ext cx="759618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Programming project</a:t>
            </a:r>
            <a:r>
              <a:rPr lang="en-US" dirty="0"/>
              <a:t>:</a:t>
            </a:r>
          </a:p>
          <a:p>
            <a:pPr lvl="1">
              <a:buFontTx/>
              <a:buChar char="•"/>
            </a:pPr>
            <a:r>
              <a:rPr lang="en-US" dirty="0"/>
              <a:t>Implement an IDSS using case-based reasoning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You can choose your favorite programming language as long as you can show me the system working in a computer on the Packard Building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If you do it in Java </a:t>
            </a:r>
            <a:r>
              <a:rPr lang="en-US" dirty="0" smtClean="0"/>
              <a:t>there </a:t>
            </a:r>
            <a:r>
              <a:rPr lang="en-US" dirty="0"/>
              <a:t>is a big chance that I will end up using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You Have Seen this Before!</a:t>
            </a:r>
            <a:br>
              <a:rPr lang="en-US" sz="3600" b="1"/>
            </a:br>
            <a:r>
              <a:rPr lang="en-US" sz="2400" b="1"/>
              <a:t>(A consumer’s Customer Service Experience- part 2)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2286000"/>
            <a:ext cx="8077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Welcome to our costumer support menu (automatic machine):</a:t>
            </a:r>
          </a:p>
          <a:p>
            <a:pPr marL="457200" indent="-457200"/>
            <a:endParaRPr lang="en-US"/>
          </a:p>
          <a:p>
            <a:pPr marL="914400" lvl="1" indent="-457200">
              <a:buFontTx/>
              <a:buAutoNum type="arabicPeriod"/>
            </a:pPr>
            <a:r>
              <a:rPr lang="en-US"/>
              <a:t>If you want to listen to the FAQ please press one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….</a:t>
            </a:r>
          </a:p>
          <a:p>
            <a:pPr marL="914400" lvl="1" indent="-457200"/>
            <a:r>
              <a:rPr lang="en-US"/>
              <a:t>…</a:t>
            </a:r>
          </a:p>
          <a:p>
            <a:pPr marL="914400" lvl="1" indent="-457200"/>
            <a:r>
              <a:rPr lang="en-US"/>
              <a:t>9. If none of the above help you please press nine.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69925" y="4765675"/>
            <a:ext cx="789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After 40 minutes of hearing music meant to drive you insane…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Course Mechanics (II)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090613" y="1371600"/>
            <a:ext cx="7596187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Design project</a:t>
            </a:r>
            <a:r>
              <a:rPr lang="en-US"/>
              <a:t>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Select a software tool</a:t>
            </a:r>
          </a:p>
          <a:p>
            <a:pPr lvl="1"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Write a document indicating how IDSS capabilities can be added (we will see an example in this course)</a:t>
            </a:r>
          </a:p>
          <a:p>
            <a:pPr lvl="1"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Present in class your project</a:t>
            </a:r>
          </a:p>
          <a:p>
            <a:pPr lvl="1"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If the design is promising we can build a prototype, make some experiments and write a paper for an international conference (not part of this course but an independent study next semester)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</p:spPr>
        <p:txBody>
          <a:bodyPr/>
          <a:lstStyle/>
          <a:p>
            <a:r>
              <a:rPr lang="en-US"/>
              <a:t>Course Mechanics</a:t>
            </a:r>
            <a:endParaRPr lang="en-US" sz="4000" b="1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90613" y="1219200"/>
            <a:ext cx="759618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Oral </a:t>
            </a:r>
            <a:r>
              <a:rPr lang="en-US" b="1" dirty="0" smtClean="0"/>
              <a:t>presentation (400-level)</a:t>
            </a: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I will give you a theme (see next slide)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You will meet with me 1 week before your presentation. At this time the presentation should be complete in Power Point.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You will make a presentation in class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19200" y="4191000"/>
            <a:ext cx="7596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Special </a:t>
            </a:r>
            <a:r>
              <a:rPr lang="en-US" b="1" dirty="0" smtClean="0"/>
              <a:t>Assignments (400-level)</a:t>
            </a:r>
            <a:endParaRPr lang="en-US" b="1" dirty="0"/>
          </a:p>
          <a:p>
            <a:pPr lvl="1">
              <a:buFontTx/>
              <a:buChar char="•"/>
            </a:pPr>
            <a:r>
              <a:rPr lang="en-US" dirty="0"/>
              <a:t>Computational complexity of solving </a:t>
            </a:r>
            <a:r>
              <a:rPr lang="en-US" b="1" dirty="0"/>
              <a:t>ideal</a:t>
            </a:r>
            <a:r>
              <a:rPr lang="en-US" dirty="0"/>
              <a:t> problems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43000" y="5410200"/>
            <a:ext cx="759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Midterm Exam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  <p:bldP spid="18437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Course Mechanics (IV)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9600" y="1876425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All presentations, announcements, </a:t>
            </a:r>
            <a:r>
              <a:rPr lang="en-US" dirty="0" err="1"/>
              <a:t>etc</a:t>
            </a:r>
            <a:r>
              <a:rPr lang="en-US" dirty="0"/>
              <a:t> will be available at the course’s web page:</a:t>
            </a:r>
          </a:p>
          <a:p>
            <a:r>
              <a:rPr lang="en-US" dirty="0"/>
              <a:t>	                                   		http://www.cse.lehigh.edu/~</a:t>
            </a:r>
            <a:r>
              <a:rPr lang="en-US" dirty="0" smtClean="0"/>
              <a:t>munoz/CSE335</a:t>
            </a:r>
            <a:r>
              <a:rPr lang="en-US" dirty="0"/>
              <a:t>/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39624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You Have Seen this Before!</a:t>
            </a:r>
            <a:br>
              <a:rPr lang="en-US" sz="3600" b="1"/>
            </a:br>
            <a:r>
              <a:rPr lang="en-US" sz="2400" b="1"/>
              <a:t>(A consumer’s Customer Service Experience- part 3)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8077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dirty="0"/>
              <a:t>Yes this is Felix may I have the serial number of </a:t>
            </a:r>
            <a:r>
              <a:rPr lang="en-US" dirty="0" err="1"/>
              <a:t>Neutronious</a:t>
            </a:r>
            <a:r>
              <a:rPr lang="en-US" dirty="0"/>
              <a:t>-L, </a:t>
            </a:r>
            <a:r>
              <a:rPr lang="en-US" dirty="0"/>
              <a:t>please? (a person reading from an automatic machine):</a:t>
            </a:r>
          </a:p>
          <a:p>
            <a:pPr marL="457200" indent="-457200"/>
            <a:endParaRPr lang="en-US" dirty="0"/>
          </a:p>
          <a:p>
            <a:pPr marL="914400" lvl="1" indent="-457200">
              <a:buFontTx/>
              <a:buAutoNum type="arabicPeriod"/>
            </a:pPr>
            <a:r>
              <a:rPr lang="en-US" dirty="0"/>
              <a:t>Is </a:t>
            </a:r>
            <a:r>
              <a:rPr lang="en-US" dirty="0" err="1" smtClean="0"/>
              <a:t>Neutronious</a:t>
            </a:r>
            <a:r>
              <a:rPr lang="en-US" dirty="0" smtClean="0"/>
              <a:t>-L ringing</a:t>
            </a:r>
            <a:r>
              <a:rPr lang="en-US" dirty="0"/>
              <a:t>?     </a:t>
            </a:r>
            <a:r>
              <a:rPr lang="en-US" i="1" dirty="0"/>
              <a:t>You:</a:t>
            </a:r>
            <a:r>
              <a:rPr lang="en-US" dirty="0"/>
              <a:t> no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Is a red light </a:t>
            </a:r>
            <a:r>
              <a:rPr lang="en-US" dirty="0" err="1" smtClean="0"/>
              <a:t>Neutronious</a:t>
            </a:r>
            <a:r>
              <a:rPr lang="en-US" dirty="0" smtClean="0"/>
              <a:t>-L blinking</a:t>
            </a:r>
            <a:r>
              <a:rPr lang="en-US" dirty="0"/>
              <a:t>? </a:t>
            </a:r>
            <a:r>
              <a:rPr lang="en-US" i="1" dirty="0"/>
              <a:t>You</a:t>
            </a:r>
            <a:r>
              <a:rPr lang="en-US" dirty="0"/>
              <a:t>: no</a:t>
            </a:r>
          </a:p>
          <a:p>
            <a:pPr marL="914400" lvl="1" indent="-457200"/>
            <a:r>
              <a:rPr lang="en-US" dirty="0"/>
              <a:t>…</a:t>
            </a:r>
          </a:p>
          <a:p>
            <a:pPr marL="914400" lvl="1" indent="-457200"/>
            <a:r>
              <a:rPr lang="en-US" dirty="0"/>
              <a:t>9. How many green lights are on </a:t>
            </a:r>
            <a:r>
              <a:rPr lang="en-US" dirty="0" err="1"/>
              <a:t>on</a:t>
            </a:r>
            <a:r>
              <a:rPr lang="en-US" dirty="0"/>
              <a:t> </a:t>
            </a:r>
            <a:r>
              <a:rPr lang="en-US" dirty="0" err="1"/>
              <a:t>Neutronious</a:t>
            </a:r>
            <a:r>
              <a:rPr lang="en-US" dirty="0"/>
              <a:t>-L? </a:t>
            </a:r>
            <a:r>
              <a:rPr lang="en-US" i="1" dirty="0"/>
              <a:t>You</a:t>
            </a:r>
            <a:r>
              <a:rPr lang="en-US" dirty="0"/>
              <a:t>: 3</a:t>
            </a:r>
          </a:p>
          <a:p>
            <a:pPr marL="914400" lvl="1" indent="-457200">
              <a:buFontTx/>
              <a:buAutoNum type="arabicPeriod" startAt="10"/>
            </a:pPr>
            <a:r>
              <a:rPr lang="en-US" dirty="0"/>
              <a:t>Are you sure?    </a:t>
            </a:r>
            <a:r>
              <a:rPr lang="en-US" i="1" dirty="0"/>
              <a:t>You</a:t>
            </a:r>
            <a:r>
              <a:rPr lang="en-US" dirty="0"/>
              <a:t>: yes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4953000"/>
            <a:ext cx="8077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Well, in that case you should call the company that constructed your building. If you ask me that must be excessive moisture… Now let me ask you a few questions about our service… </a:t>
            </a:r>
          </a:p>
          <a:p>
            <a:r>
              <a:rPr lang="en-US"/>
              <a:t>sir? Hello? Are you still there?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What is Going on the Other Side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066800" y="2209800"/>
            <a:ext cx="51054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981200" y="2819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52600" y="3581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438400" y="4114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638800" y="4114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429000" y="4038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114800" y="4495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800600" y="5029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4038600" y="3429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819400" y="2971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1600200" y="4572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276600" y="4876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267200" y="2971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286000" y="4800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4953000" y="3581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5486400" y="4953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5105400" y="3429000"/>
            <a:ext cx="3748088" cy="1927225"/>
            <a:chOff x="3216" y="2160"/>
            <a:chExt cx="2361" cy="1214"/>
          </a:xfrm>
        </p:grpSpPr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4032" y="2160"/>
              <a:ext cx="1545" cy="12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Red light on? </a:t>
              </a:r>
              <a:r>
                <a:rPr lang="en-US" i="1"/>
                <a:t>Yes</a:t>
              </a:r>
            </a:p>
            <a:p>
              <a:r>
                <a:rPr lang="en-US"/>
                <a:t>Beeping?  </a:t>
              </a:r>
              <a:r>
                <a:rPr lang="en-US" i="1"/>
                <a:t>Yes</a:t>
              </a:r>
            </a:p>
            <a:p>
              <a:r>
                <a:rPr lang="en-US"/>
                <a:t>…</a:t>
              </a:r>
            </a:p>
            <a:p>
              <a:endParaRPr lang="en-US"/>
            </a:p>
            <a:p>
              <a:r>
                <a:rPr lang="en-US"/>
                <a:t>Transistor burned!</a:t>
              </a:r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4032" y="3024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3216" y="2256"/>
              <a:ext cx="81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1066800" y="2209800"/>
            <a:ext cx="2819400" cy="3733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886200" y="4114800"/>
            <a:ext cx="2286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auto">
          <a:xfrm>
            <a:off x="4724400" y="32004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898525" y="1565275"/>
            <a:ext cx="5713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Space of known problems for </a:t>
            </a:r>
            <a:r>
              <a:rPr lang="en-US" dirty="0" err="1"/>
              <a:t>Neutronious</a:t>
            </a:r>
            <a:r>
              <a:rPr lang="en-US" dirty="0"/>
              <a:t>-L</a:t>
            </a:r>
            <a:endParaRPr lang="en-US" dirty="0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0" y="5984875"/>
            <a:ext cx="916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This is an example of </a:t>
            </a:r>
            <a:r>
              <a:rPr lang="en-US" b="1"/>
              <a:t>a Conversational Case-Based Reasoning Process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308725" y="2936875"/>
            <a:ext cx="91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Case: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3" grpId="0" animBg="1"/>
      <p:bldP spid="7194" grpId="0" animBg="1"/>
      <p:bldP spid="7195" grpId="0" animBg="1"/>
      <p:bldP spid="7197" grpId="0" autoUpdateAnimBg="0"/>
      <p:bldP spid="71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What is AI?</a:t>
            </a:r>
          </a:p>
        </p:txBody>
      </p:sp>
      <p:graphicFrame>
        <p:nvGraphicFramePr>
          <p:cNvPr id="3089" name="Group 17"/>
          <p:cNvGraphicFramePr>
            <a:graphicFrameLocks noGrp="1"/>
          </p:cNvGraphicFramePr>
          <p:nvPr/>
        </p:nvGraphicFramePr>
        <p:xfrm>
          <a:off x="609600" y="3271838"/>
          <a:ext cx="7924800" cy="1986280"/>
        </p:xfrm>
        <a:graphic>
          <a:graphicData uri="http://schemas.openxmlformats.org/drawingml/2006/table">
            <a:tbl>
              <a:tblPr/>
              <a:tblGrid>
                <a:gridCol w="3657600"/>
                <a:gridCol w="4267200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think like humans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think rationally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act like humans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act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981200" y="1981200"/>
            <a:ext cx="558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/>
              <a:t>Categories for definitions of AI</a:t>
            </a:r>
          </a:p>
        </p:txBody>
      </p:sp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5410200" y="4953000"/>
            <a:ext cx="1295400" cy="1412875"/>
            <a:chOff x="3216" y="3120"/>
            <a:chExt cx="816" cy="890"/>
          </a:xfrm>
        </p:grpSpPr>
        <p:sp>
          <p:nvSpPr>
            <p:cNvPr id="3091" name="AutoShape 19"/>
            <p:cNvSpPr>
              <a:spLocks noChangeArrowheads="1"/>
            </p:cNvSpPr>
            <p:nvPr/>
          </p:nvSpPr>
          <p:spPr bwMode="auto">
            <a:xfrm>
              <a:off x="3216" y="3120"/>
              <a:ext cx="816" cy="48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3403" y="3722"/>
              <a:ext cx="5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</a:rPr>
                <a:t>IDSS</a:t>
              </a:r>
            </a:p>
          </p:txBody>
        </p:sp>
      </p:grp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892300" y="4953000"/>
            <a:ext cx="1612900" cy="1260475"/>
            <a:chOff x="1192" y="3120"/>
            <a:chExt cx="1016" cy="794"/>
          </a:xfrm>
        </p:grpSpPr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>
              <a:off x="1344" y="3120"/>
              <a:ext cx="816" cy="48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1192" y="3626"/>
              <a:ext cx="10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Turing Test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082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The Turing Test: Preliminaries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1793875"/>
            <a:ext cx="79248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Designed by Alan Turing (1950)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The Turing test provides a satisfactory </a:t>
            </a:r>
            <a:r>
              <a:rPr lang="en-US" b="1"/>
              <a:t>operational</a:t>
            </a:r>
            <a:r>
              <a:rPr lang="en-US"/>
              <a:t> definition of AI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It’s a behavioral test (i.e., test if a system acts like a human)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Problem: it is difficult to make a mathematical analysis of it</a:t>
            </a:r>
          </a:p>
        </p:txBody>
      </p:sp>
    </p:spTree>
    <p:extLst>
      <p:ext uri="{BB962C8B-B14F-4D97-AF65-F5344CB8AC3E}">
        <p14:creationId xmlns:p14="http://schemas.microsoft.com/office/powerpoint/2010/main" val="13243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The Turing Test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093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The Turing Test</a:t>
            </a:r>
            <a:r>
              <a:rPr lang="en-US"/>
              <a:t>: a computer is programmed well enough to have a conversation with an interrogator (for example through a computer terminal) and passes the test if the interrogator cannot discern if there is a computer or a human at the other end</a:t>
            </a:r>
          </a:p>
        </p:txBody>
      </p:sp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762000" y="3810000"/>
            <a:ext cx="3733800" cy="1828800"/>
            <a:chOff x="480" y="2400"/>
            <a:chExt cx="2352" cy="1152"/>
          </a:xfrm>
        </p:grpSpPr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480" y="3216"/>
              <a:ext cx="528" cy="336"/>
            </a:xfrm>
            <a:prstGeom prst="smileyFace">
              <a:avLst>
                <a:gd name="adj" fmla="val 465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1056" y="2400"/>
              <a:ext cx="1776" cy="768"/>
            </a:xfrm>
            <a:prstGeom prst="cloudCallout">
              <a:avLst>
                <a:gd name="adj1" fmla="val -45440"/>
                <a:gd name="adj2" fmla="val 7005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1766" y="2618"/>
              <a:ext cx="7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machine</a:t>
              </a: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1526" y="261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?</a:t>
              </a: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2534" y="261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?</a:t>
              </a:r>
            </a:p>
          </p:txBody>
        </p:sp>
      </p:grp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724400" y="3505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5405438" y="3505200"/>
            <a:ext cx="2214562" cy="2667000"/>
            <a:chOff x="3405" y="2208"/>
            <a:chExt cx="1395" cy="1680"/>
          </a:xfrm>
        </p:grpSpPr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3405" y="2714"/>
              <a:ext cx="7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machine</a:t>
              </a:r>
            </a:p>
          </p:txBody>
        </p:sp>
        <p:sp>
          <p:nvSpPr>
            <p:cNvPr id="6157" name="AutoShape 13"/>
            <p:cNvSpPr>
              <a:spLocks noChangeArrowheads="1"/>
            </p:cNvSpPr>
            <p:nvPr/>
          </p:nvSpPr>
          <p:spPr bwMode="auto">
            <a:xfrm>
              <a:off x="4176" y="2208"/>
              <a:ext cx="624" cy="432"/>
            </a:xfrm>
            <a:prstGeom prst="wedgeRectCallout">
              <a:avLst>
                <a:gd name="adj1" fmla="val -43750"/>
                <a:gd name="adj2" fmla="val 7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58" name="AutoShape 14"/>
            <p:cNvSpPr>
              <a:spLocks noChangeArrowheads="1"/>
            </p:cNvSpPr>
            <p:nvPr/>
          </p:nvSpPr>
          <p:spPr bwMode="auto">
            <a:xfrm>
              <a:off x="4368" y="2304"/>
              <a:ext cx="192" cy="192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AutoShape 15"/>
            <p:cNvSpPr>
              <a:spLocks noChangeArrowheads="1"/>
            </p:cNvSpPr>
            <p:nvPr/>
          </p:nvSpPr>
          <p:spPr bwMode="auto">
            <a:xfrm>
              <a:off x="3600" y="3552"/>
              <a:ext cx="528" cy="336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AutoShape 16"/>
            <p:cNvSpPr>
              <a:spLocks noChangeArrowheads="1"/>
            </p:cNvSpPr>
            <p:nvPr/>
          </p:nvSpPr>
          <p:spPr bwMode="auto">
            <a:xfrm>
              <a:off x="4128" y="3120"/>
              <a:ext cx="624" cy="432"/>
            </a:xfrm>
            <a:prstGeom prst="wedgeRectCallout">
              <a:avLst>
                <a:gd name="adj1" fmla="val -43750"/>
                <a:gd name="adj2" fmla="val 7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61" name="AutoShape 17"/>
            <p:cNvSpPr>
              <a:spLocks noChangeArrowheads="1"/>
            </p:cNvSpPr>
            <p:nvPr/>
          </p:nvSpPr>
          <p:spPr bwMode="auto">
            <a:xfrm>
              <a:off x="4320" y="3216"/>
              <a:ext cx="192" cy="192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794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The Turing Test vs. AI Fields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22325" y="1793875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For a program to pass the Turing Test, it needs to pass the exhibit the following capabilities: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03325" y="3165475"/>
            <a:ext cx="375761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Natural language processing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Knowledge representation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Automated reasoning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Machine learning</a:t>
            </a:r>
          </a:p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1538</Words>
  <Application>Microsoft Office PowerPoint</Application>
  <PresentationFormat>On-screen Show (4:3)</PresentationFormat>
  <Paragraphs>330</Paragraphs>
  <Slides>32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Intelligent Decision Support Systems (IDSS)</vt:lpstr>
      <vt:lpstr>You Have Seen this Before! (A consumer’s Customer Service Experience)</vt:lpstr>
      <vt:lpstr>You Have Seen this Before! (A consumer’s Customer Service Experience- part 2)</vt:lpstr>
      <vt:lpstr>You Have Seen this Before! (A consumer’s Customer Service Experience- part 3)</vt:lpstr>
      <vt:lpstr>What is Going on the Other Side</vt:lpstr>
      <vt:lpstr>What is AI?</vt:lpstr>
      <vt:lpstr>The Turing Test: Preliminaries</vt:lpstr>
      <vt:lpstr>The Turing Test</vt:lpstr>
      <vt:lpstr>The Turing Test vs. AI Fields</vt:lpstr>
      <vt:lpstr>Loebner Prize</vt:lpstr>
      <vt:lpstr>Other Predictions from Turing</vt:lpstr>
      <vt:lpstr>The Mathematical Objection to AI  The Halting Problem</vt:lpstr>
      <vt:lpstr>The Mathematical Objection to AI</vt:lpstr>
      <vt:lpstr>Informality Argument Against AI</vt:lpstr>
      <vt:lpstr>Point of View in Our Course</vt:lpstr>
      <vt:lpstr>Rules of Thought</vt:lpstr>
      <vt:lpstr>Other Inference Rules</vt:lpstr>
      <vt:lpstr>AI: Genesis</vt:lpstr>
      <vt:lpstr>AI: Some Historical Highlights</vt:lpstr>
      <vt:lpstr>Early Stages, Great Expectations  (what they thought they could achieve)</vt:lpstr>
      <vt:lpstr>AI: Some Historical Highlights (cont’d)</vt:lpstr>
      <vt:lpstr>AI: Some Historical Highlights (cont’d)</vt:lpstr>
      <vt:lpstr>Some Subareas of AI</vt:lpstr>
      <vt:lpstr>Decision making vs Decision</vt:lpstr>
      <vt:lpstr>Intelligent Decision Support System</vt:lpstr>
      <vt:lpstr>Overview of DSS/IDSS</vt:lpstr>
      <vt:lpstr>Applications of IDSS Knowledge-based Systems</vt:lpstr>
      <vt:lpstr>Themes</vt:lpstr>
      <vt:lpstr>Course Mechanics</vt:lpstr>
      <vt:lpstr>Course Mechanics (II)</vt:lpstr>
      <vt:lpstr>Course Mechanics</vt:lpstr>
      <vt:lpstr>Course Mechanics (IV)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zzzzzz</dc:creator>
  <cp:lastModifiedBy>hector</cp:lastModifiedBy>
  <cp:revision>128</cp:revision>
  <dcterms:created xsi:type="dcterms:W3CDTF">1601-01-01T00:00:00Z</dcterms:created>
  <dcterms:modified xsi:type="dcterms:W3CDTF">2012-08-26T22:55:16Z</dcterms:modified>
</cp:coreProperties>
</file>