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89" r:id="rId5"/>
    <p:sldId id="290" r:id="rId6"/>
    <p:sldId id="261" r:id="rId7"/>
    <p:sldId id="258" r:id="rId8"/>
    <p:sldId id="263" r:id="rId9"/>
    <p:sldId id="273" r:id="rId10"/>
    <p:sldId id="276" r:id="rId11"/>
    <p:sldId id="285" r:id="rId12"/>
    <p:sldId id="286" r:id="rId13"/>
    <p:sldId id="287" r:id="rId14"/>
    <p:sldId id="288" r:id="rId15"/>
    <p:sldId id="278" r:id="rId16"/>
    <p:sldId id="279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78" autoAdjust="0"/>
  </p:normalViewPr>
  <p:slideViewPr>
    <p:cSldViewPr>
      <p:cViewPr>
        <p:scale>
          <a:sx n="60" d="100"/>
          <a:sy n="60" d="100"/>
        </p:scale>
        <p:origin x="-113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E7BABCA-EF8A-4AE4-9E44-7E3F8433E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5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1F729-08B6-4164-8615-4783D961B718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54877-87F9-4DEC-B6E8-9842D9277B07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D57F8-B978-44EF-B5DD-3A88AF6ADA70}" type="slidenum">
              <a:rPr lang="en-US"/>
              <a:pPr/>
              <a:t>13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14530-BB46-4E7B-B556-985DF1629534}" type="slidenum">
              <a:rPr lang="en-US"/>
              <a:pPr/>
              <a:t>14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0C594-C741-43BD-8D96-71407BBB73F0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08877-3C0B-45F3-835F-1E77F9B8E084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1757F-7E6B-46D1-A3AA-79B33A8E7220}" type="slidenum">
              <a:rPr lang="en-US"/>
              <a:pPr/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F33BD-0335-4FEB-8CAB-AE490779E21B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C76AF-FAE4-49B1-96A2-274773B4351C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0226B-F98A-41B6-93BF-6E1C76D74CE5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A3A4F-F656-445B-8215-993BE5BAE372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406C-ED11-4282-B258-AC41D9A5BB12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66D3A-739D-41C6-B1D2-413940FFCD55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D7B3A-D557-4534-AF4C-D9B8EBF3AC8D}" type="slidenum">
              <a:rPr lang="en-US"/>
              <a:pPr/>
              <a:t>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96FAC-D1A3-4BF1-B3DE-B8967D455E61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664D1-21B8-4F40-9886-DCA10F8A368F}" type="slidenum">
              <a:rPr lang="en-US"/>
              <a:pPr/>
              <a:t>11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05585-29E8-4988-A382-CBB4FCDDA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092D-648E-4C30-AEE3-2E916C9D4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942D-0728-4369-9F4A-478C224D9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F0322D-FDA8-4688-B098-0587A1166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13250-DE2A-47CB-830D-3BBF3BF8F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5882-08CD-47AD-8CC9-123F336B2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D7EC-A9F1-4B9B-A7C5-B2E5C7379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5A52-B1C6-4946-BC25-F5EA8341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12255-D80D-4C24-9FCB-EF4D179E7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4A6D7-57B0-4E04-AB50-890A9F6FE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F05C1-FBFA-4A41-9A56-A73745F81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4DB53-1992-46F4-91C3-B6F149332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933985-99AF-4687-B41A-18C384A4A8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5-IyYGSGekk" TargetMode="External"/><Relationship Id="rId4" Type="http://schemas.openxmlformats.org/officeDocument/2006/relationships/hyperlink" Target="http://www.youtube.com/watch?v=iNiss2ccD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Automated Planning &amp; Computer Games: Perspectives and Applications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56325" y="6061075"/>
            <a:ext cx="273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Hector Munoz-Avila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Points in FEAR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76313"/>
          </a:xfrm>
        </p:spPr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45060" name="Rectangle 4"/>
          <p:cNvSpPr>
            <a:spLocks noRot="1" noChangeArrowheads="1"/>
          </p:cNvSpPr>
          <p:nvPr/>
        </p:nvSpPr>
        <p:spPr bwMode="auto">
          <a:xfrm>
            <a:off x="1524000" y="20574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Three categories of </a:t>
            </a:r>
            <a:r>
              <a:rPr lang="en-US" b="1"/>
              <a:t>gaming</a:t>
            </a:r>
            <a:r>
              <a:rPr lang="en-US"/>
              <a:t> goals</a:t>
            </a:r>
          </a:p>
        </p:txBody>
      </p:sp>
      <p:sp>
        <p:nvSpPr>
          <p:cNvPr id="45061" name="Rectangle 5"/>
          <p:cNvSpPr>
            <a:spLocks noRot="1" noChangeArrowheads="1"/>
          </p:cNvSpPr>
          <p:nvPr/>
        </p:nvSpPr>
        <p:spPr bwMode="auto">
          <a:xfrm>
            <a:off x="2133600" y="26670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Relaxed</a:t>
            </a:r>
          </a:p>
        </p:txBody>
      </p:sp>
      <p:sp>
        <p:nvSpPr>
          <p:cNvPr id="45062" name="Rectangle 6"/>
          <p:cNvSpPr>
            <a:spLocks noRot="1" noChangeArrowheads="1"/>
          </p:cNvSpPr>
          <p:nvPr/>
        </p:nvSpPr>
        <p:spPr bwMode="auto">
          <a:xfrm>
            <a:off x="2133600" y="32004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Investigative</a:t>
            </a:r>
          </a:p>
        </p:txBody>
      </p:sp>
      <p:sp>
        <p:nvSpPr>
          <p:cNvPr id="45063" name="Rectangle 7"/>
          <p:cNvSpPr>
            <a:spLocks noRot="1" noChangeArrowheads="1"/>
          </p:cNvSpPr>
          <p:nvPr/>
        </p:nvSpPr>
        <p:spPr bwMode="auto">
          <a:xfrm>
            <a:off x="2133600" y="37338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Aggressive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09600" y="4419600"/>
            <a:ext cx="7772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Planner Search: state-space planning</a:t>
            </a:r>
          </a:p>
        </p:txBody>
      </p:sp>
      <p:sp>
        <p:nvSpPr>
          <p:cNvPr id="45065" name="Rectangle 9"/>
          <p:cNvSpPr>
            <a:spLocks noRot="1" noChangeArrowheads="1"/>
          </p:cNvSpPr>
          <p:nvPr/>
        </p:nvSpPr>
        <p:spPr bwMode="auto">
          <a:xfrm>
            <a:off x="609600" y="5029200"/>
            <a:ext cx="854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World Representation: compiled in a data structure</a:t>
            </a:r>
          </a:p>
        </p:txBody>
      </p:sp>
      <p:sp>
        <p:nvSpPr>
          <p:cNvPr id="45066" name="Rectangle 10"/>
          <p:cNvSpPr>
            <a:spLocks noRot="1" noChangeArrowheads="1"/>
          </p:cNvSpPr>
          <p:nvPr/>
        </p:nvSpPr>
        <p:spPr bwMode="auto">
          <a:xfrm>
            <a:off x="609600" y="5638800"/>
            <a:ext cx="854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Planner Optimization: compiled operators, heuristics (factoring the gaming goals)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1139825"/>
          </a:xfrm>
        </p:spPr>
        <p:txBody>
          <a:bodyPr/>
          <a:lstStyle/>
          <a:p>
            <a:r>
              <a:rPr lang="en-US" sz="3200"/>
              <a:t>Automated Planning: Uses in Games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 paradigm used to implement opponent’s behavior in FEAR (see previous class)</a:t>
            </a:r>
          </a:p>
          <a:p>
            <a:r>
              <a:rPr lang="en-US"/>
              <a:t>Automated Planning is used to gain flexibility in designing Game AI behavior</a:t>
            </a:r>
          </a:p>
          <a:p>
            <a:pPr lvl="1"/>
            <a:r>
              <a:rPr lang="en-US"/>
              <a:t>An action: </a:t>
            </a:r>
          </a:p>
          <a:p>
            <a:pPr lvl="1"/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3581400"/>
            <a:ext cx="18113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1143000" y="3765550"/>
            <a:ext cx="4114800" cy="1295400"/>
            <a:chOff x="720" y="2372"/>
            <a:chExt cx="2592" cy="816"/>
          </a:xfrm>
        </p:grpSpPr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1718" y="2612"/>
              <a:ext cx="5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Attack</a:t>
              </a:r>
            </a:p>
          </p:txBody>
        </p:sp>
        <p:sp>
          <p:nvSpPr>
            <p:cNvPr id="63495" name="Line 7"/>
            <p:cNvSpPr>
              <a:spLocks noChangeShapeType="1"/>
            </p:cNvSpPr>
            <p:nvPr/>
          </p:nvSpPr>
          <p:spPr bwMode="auto">
            <a:xfrm>
              <a:off x="1584" y="25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V="1">
              <a:off x="1536" y="27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725" y="2372"/>
              <a:ext cx="8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720" y="278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Weapon ready</a:t>
              </a:r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230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2486" y="2564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Enemy attacked</a:t>
              </a:r>
            </a:p>
          </p:txBody>
        </p:sp>
      </p:grpSp>
      <p:grpSp>
        <p:nvGrpSpPr>
          <p:cNvPr id="63501" name="Group 13"/>
          <p:cNvGrpSpPr>
            <a:grpSpLocks/>
          </p:cNvGrpSpPr>
          <p:nvPr/>
        </p:nvGrpSpPr>
        <p:grpSpPr bwMode="auto">
          <a:xfrm>
            <a:off x="914400" y="5181600"/>
            <a:ext cx="1724025" cy="519113"/>
            <a:chOff x="576" y="3264"/>
            <a:chExt cx="1086" cy="327"/>
          </a:xfrm>
        </p:grpSpPr>
        <p:sp>
          <p:nvSpPr>
            <p:cNvPr id="63502" name="AutoShape 14"/>
            <p:cNvSpPr>
              <a:spLocks/>
            </p:cNvSpPr>
            <p:nvPr/>
          </p:nvSpPr>
          <p:spPr bwMode="auto">
            <a:xfrm rot="5400000">
              <a:off x="1080" y="2856"/>
              <a:ext cx="48" cy="864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>
              <a:off x="576" y="3360"/>
              <a:ext cx="10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preconditions</a:t>
              </a:r>
            </a:p>
          </p:txBody>
        </p:sp>
      </p:grpSp>
      <p:grpSp>
        <p:nvGrpSpPr>
          <p:cNvPr id="63504" name="Group 16"/>
          <p:cNvGrpSpPr>
            <a:grpSpLocks/>
          </p:cNvGrpSpPr>
          <p:nvPr/>
        </p:nvGrpSpPr>
        <p:grpSpPr bwMode="auto">
          <a:xfrm>
            <a:off x="3581400" y="4953000"/>
            <a:ext cx="1524000" cy="519113"/>
            <a:chOff x="576" y="3264"/>
            <a:chExt cx="960" cy="327"/>
          </a:xfrm>
        </p:grpSpPr>
        <p:sp>
          <p:nvSpPr>
            <p:cNvPr id="63505" name="AutoShape 17"/>
            <p:cNvSpPr>
              <a:spLocks/>
            </p:cNvSpPr>
            <p:nvPr/>
          </p:nvSpPr>
          <p:spPr bwMode="auto">
            <a:xfrm rot="5400000">
              <a:off x="1080" y="2856"/>
              <a:ext cx="48" cy="864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>
              <a:off x="576" y="3360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     effects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10400" cy="1139825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838200" y="1219200"/>
            <a:ext cx="4114800" cy="1295400"/>
            <a:chOff x="720" y="2372"/>
            <a:chExt cx="2592" cy="816"/>
          </a:xfrm>
        </p:grpSpPr>
        <p:sp>
          <p:nvSpPr>
            <p:cNvPr id="65540" name="Text Box 4"/>
            <p:cNvSpPr txBox="1">
              <a:spLocks noChangeArrowheads="1"/>
            </p:cNvSpPr>
            <p:nvPr/>
          </p:nvSpPr>
          <p:spPr bwMode="auto">
            <a:xfrm>
              <a:off x="1718" y="2612"/>
              <a:ext cx="5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Attack</a:t>
              </a:r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1584" y="25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 flipV="1">
              <a:off x="1536" y="27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725" y="2372"/>
              <a:ext cx="8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720" y="278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Weapon is ready</a:t>
              </a: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230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2486" y="2564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Enemy attacked</a:t>
              </a:r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1295400" y="2667000"/>
            <a:ext cx="4343400" cy="2743200"/>
            <a:chOff x="816" y="1680"/>
            <a:chExt cx="2736" cy="1728"/>
          </a:xfrm>
        </p:grpSpPr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430" y="1728"/>
              <a:ext cx="75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Stay-put</a:t>
              </a:r>
            </a:p>
          </p:txBody>
        </p:sp>
        <p:sp>
          <p:nvSpPr>
            <p:cNvPr id="65549" name="Line 13"/>
            <p:cNvSpPr>
              <a:spLocks noChangeShapeType="1"/>
            </p:cNvSpPr>
            <p:nvPr/>
          </p:nvSpPr>
          <p:spPr bwMode="auto">
            <a:xfrm>
              <a:off x="2208" y="182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2390" y="1680"/>
              <a:ext cx="9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473" y="2188"/>
              <a:ext cx="91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Take cover</a:t>
              </a:r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2400" y="228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3" name="Text Box 17"/>
            <p:cNvSpPr txBox="1">
              <a:spLocks noChangeArrowheads="1"/>
            </p:cNvSpPr>
            <p:nvPr/>
          </p:nvSpPr>
          <p:spPr bwMode="auto">
            <a:xfrm>
              <a:off x="2582" y="2137"/>
              <a:ext cx="9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1718" y="2781"/>
              <a:ext cx="826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Prepare Weapon </a:t>
              </a:r>
            </a:p>
          </p:txBody>
        </p:sp>
        <p:sp>
          <p:nvSpPr>
            <p:cNvPr id="65555" name="Line 19"/>
            <p:cNvSpPr>
              <a:spLocks noChangeShapeType="1"/>
            </p:cNvSpPr>
            <p:nvPr/>
          </p:nvSpPr>
          <p:spPr bwMode="auto">
            <a:xfrm>
              <a:off x="1584" y="278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 flipV="1">
              <a:off x="1536" y="302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7" name="Text Box 21"/>
            <p:cNvSpPr txBox="1">
              <a:spLocks noChangeArrowheads="1"/>
            </p:cNvSpPr>
            <p:nvPr/>
          </p:nvSpPr>
          <p:spPr bwMode="auto">
            <a:xfrm>
              <a:off x="960" y="2552"/>
              <a:ext cx="8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Ammo loaded</a:t>
              </a:r>
            </a:p>
          </p:txBody>
        </p:sp>
        <p:sp>
          <p:nvSpPr>
            <p:cNvPr id="65558" name="Text Box 22"/>
            <p:cNvSpPr txBox="1">
              <a:spLocks noChangeArrowheads="1"/>
            </p:cNvSpPr>
            <p:nvPr/>
          </p:nvSpPr>
          <p:spPr bwMode="auto">
            <a:xfrm>
              <a:off x="816" y="300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Holding weapon</a:t>
              </a:r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2544" y="29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2726" y="2812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Weapon is ready</a:t>
              </a:r>
            </a:p>
          </p:txBody>
        </p:sp>
      </p:grp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152400" y="559435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Verdana" pitchFamily="34" charset="0"/>
              </a:rPr>
              <a:t>How many plans can we generate to achieve </a:t>
            </a:r>
            <a:r>
              <a:rPr lang="en-US" sz="1800" i="1">
                <a:latin typeface="Verdana" pitchFamily="34" charset="0"/>
              </a:rPr>
              <a:t>Enemy attacked</a:t>
            </a:r>
            <a:r>
              <a:rPr lang="en-US" sz="1800">
                <a:latin typeface="Verdana" pitchFamily="34" charset="0"/>
              </a:rPr>
              <a:t>?</a:t>
            </a:r>
          </a:p>
        </p:txBody>
      </p: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6858000" y="1066800"/>
            <a:ext cx="2286000" cy="4498975"/>
            <a:chOff x="4320" y="672"/>
            <a:chExt cx="1440" cy="2834"/>
          </a:xfrm>
        </p:grpSpPr>
        <p:pic>
          <p:nvPicPr>
            <p:cNvPr id="65563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672"/>
              <a:ext cx="1141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4320" y="2064"/>
              <a:ext cx="144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FEAR defines 30+ such actions. So could generate many plans.</a:t>
              </a:r>
            </a:p>
            <a:p>
              <a:endParaRPr lang="en-US" sz="1800">
                <a:latin typeface="Verdana" pitchFamily="34" charset="0"/>
              </a:endParaRPr>
            </a:p>
            <a:p>
              <a:r>
                <a:rPr lang="en-US" sz="1800">
                  <a:latin typeface="Verdana" pitchFamily="34" charset="0"/>
                </a:rPr>
                <a:t>How else could we use to create an opponent AI? </a:t>
              </a:r>
            </a:p>
          </p:txBody>
        </p:sp>
      </p:grp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527925" y="5530850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FSMs</a:t>
            </a:r>
          </a:p>
          <a:p>
            <a:r>
              <a:rPr lang="en-US" sz="1800">
                <a:latin typeface="Verdana" pitchFamily="34" charset="0"/>
              </a:rPr>
              <a:t>(Project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1" grpId="0"/>
      <p:bldP spid="655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10400" cy="1139825"/>
          </a:xfrm>
        </p:spPr>
        <p:txBody>
          <a:bodyPr/>
          <a:lstStyle/>
          <a:p>
            <a:r>
              <a:rPr lang="en-US"/>
              <a:t>Optimization: Representation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381000" y="2743200"/>
            <a:ext cx="4114800" cy="1295400"/>
            <a:chOff x="720" y="2372"/>
            <a:chExt cx="2592" cy="816"/>
          </a:xfrm>
        </p:grpSpPr>
        <p:sp>
          <p:nvSpPr>
            <p:cNvPr id="67588" name="Text Box 4"/>
            <p:cNvSpPr txBox="1">
              <a:spLocks noChangeArrowheads="1"/>
            </p:cNvSpPr>
            <p:nvPr/>
          </p:nvSpPr>
          <p:spPr bwMode="auto">
            <a:xfrm>
              <a:off x="1718" y="2612"/>
              <a:ext cx="5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Attack</a:t>
              </a: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>
              <a:off x="1584" y="25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 flipV="1">
              <a:off x="1536" y="27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725" y="2372"/>
              <a:ext cx="8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720" y="278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Weapon is ready</a:t>
              </a:r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230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2486" y="2564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Enemy attacked</a:t>
              </a:r>
            </a:p>
          </p:txBody>
        </p:sp>
      </p:grp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663" y="2362200"/>
            <a:ext cx="18113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914400" y="3810000"/>
            <a:ext cx="3749675" cy="2105025"/>
            <a:chOff x="576" y="2400"/>
            <a:chExt cx="2362" cy="1326"/>
          </a:xfrm>
        </p:grpSpPr>
        <p:sp>
          <p:nvSpPr>
            <p:cNvPr id="67597" name="AutoShape 13"/>
            <p:cNvSpPr>
              <a:spLocks noChangeArrowheads="1"/>
            </p:cNvSpPr>
            <p:nvPr/>
          </p:nvSpPr>
          <p:spPr bwMode="auto">
            <a:xfrm>
              <a:off x="1344" y="2400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576" y="2976"/>
              <a:ext cx="236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Declared as a variable in standard C++: </a:t>
              </a:r>
            </a:p>
            <a:p>
              <a:endParaRPr lang="en-US" sz="1800">
                <a:latin typeface="Verdana" pitchFamily="34" charset="0"/>
              </a:endParaRPr>
            </a:p>
            <a:p>
              <a:r>
                <a:rPr lang="en-US" sz="1800" i="1">
                  <a:latin typeface="Verdana" pitchFamily="34" charset="0"/>
                </a:rPr>
                <a:t>Boolean EnemyAttacked;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2286000" y="1143000"/>
            <a:ext cx="5105400" cy="1828800"/>
            <a:chOff x="1440" y="720"/>
            <a:chExt cx="3216" cy="1152"/>
          </a:xfrm>
        </p:grpSpPr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 rot="2890087" flipV="1">
              <a:off x="1440" y="1488"/>
              <a:ext cx="384" cy="38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1872" y="720"/>
              <a:ext cx="278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Declared as a C++ procedure: </a:t>
              </a:r>
            </a:p>
            <a:p>
              <a:endParaRPr lang="en-US" sz="1800">
                <a:latin typeface="Verdana" pitchFamily="34" charset="0"/>
              </a:endParaRPr>
            </a:p>
            <a:p>
              <a:r>
                <a:rPr lang="en-US" sz="1800" i="1">
                  <a:latin typeface="Verdana" pitchFamily="34" charset="0"/>
                </a:rPr>
                <a:t>Action Attack()</a:t>
              </a:r>
            </a:p>
            <a:p>
              <a:r>
                <a:rPr lang="en-US" sz="1800" i="1">
                  <a:latin typeface="Verdana" pitchFamily="34" charset="0"/>
                </a:rPr>
                <a:t>{ if (positioned &amp;&amp; WeaponISReady)</a:t>
              </a:r>
            </a:p>
            <a:p>
              <a:r>
                <a:rPr lang="en-US" sz="1800" i="1">
                  <a:latin typeface="Verdana" pitchFamily="34" charset="0"/>
                </a:rPr>
                <a:t>            EnemyAttacked = true;</a:t>
              </a:r>
            </a:p>
            <a:p>
              <a:r>
                <a:rPr lang="en-US" sz="1800" i="1">
                  <a:latin typeface="Verdana" pitchFamily="34" charset="0"/>
                </a:rPr>
                <a:t>}</a:t>
              </a:r>
            </a:p>
          </p:txBody>
        </p:sp>
      </p:grp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6232525" y="4375150"/>
            <a:ext cx="3216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latin typeface="Verdana" pitchFamily="34" charset="0"/>
              </a:rPr>
              <a:t>Discussion points</a:t>
            </a:r>
            <a:r>
              <a:rPr lang="en-US" sz="1800">
                <a:latin typeface="Verdana" pitchFamily="34" charset="0"/>
              </a:rPr>
              <a:t>:</a:t>
            </a:r>
          </a:p>
          <a:p>
            <a:endParaRPr lang="en-US" sz="180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Verdana" pitchFamily="34" charset="0"/>
              </a:rPr>
              <a:t>Complexity versus an standard AI planner</a:t>
            </a:r>
          </a:p>
          <a:p>
            <a:pPr>
              <a:buFontTx/>
              <a:buChar char="•"/>
            </a:pPr>
            <a:r>
              <a:rPr lang="en-US" sz="1800">
                <a:latin typeface="Verdana" pitchFamily="34" charset="0"/>
              </a:rPr>
              <a:t>So why AI planners do not adopt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Optimization: Search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38100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1816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38400" y="3124200"/>
            <a:ext cx="1143000" cy="1066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553200" y="3124200"/>
            <a:ext cx="1143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10668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048000" y="4343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572000" y="4343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3124200" y="19050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572000" y="19050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1600200" y="5105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6019800" y="51816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1524000" y="1295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6019800" y="1219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22098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35814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>
            <a:off x="49530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>
            <a:off x="63246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V="1">
            <a:off x="2667000" y="5105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V="1">
            <a:off x="5638800" y="1981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2590800" y="2057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5562600" y="5257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41910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flipV="1">
            <a:off x="38862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46482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V="1">
            <a:off x="32004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3962400" y="2895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V="1">
            <a:off x="4572000" y="2819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>
            <a:off x="54102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30480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3886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4267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4648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5257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57912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6934200" y="3505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32004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>
            <a:off x="3200400" y="4572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36576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1981200" y="5791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1981200" y="548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1981200" y="518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82" name="Rectangle 50"/>
          <p:cNvSpPr>
            <a:spLocks noChangeArrowheads="1"/>
          </p:cNvSpPr>
          <p:nvPr/>
        </p:nvSpPr>
        <p:spPr bwMode="auto">
          <a:xfrm>
            <a:off x="51816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83" name="Rectangle 51"/>
          <p:cNvSpPr>
            <a:spLocks noChangeArrowheads="1"/>
          </p:cNvSpPr>
          <p:nvPr/>
        </p:nvSpPr>
        <p:spPr bwMode="auto">
          <a:xfrm>
            <a:off x="5181600" y="4572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6477000" y="586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85" name="Rectangle 53"/>
          <p:cNvSpPr>
            <a:spLocks noChangeArrowheads="1"/>
          </p:cNvSpPr>
          <p:nvPr/>
        </p:nvSpPr>
        <p:spPr bwMode="auto">
          <a:xfrm>
            <a:off x="6477000" y="556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6477000" y="5257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1524000" y="3810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88" name="Rectangle 56"/>
          <p:cNvSpPr>
            <a:spLocks noChangeArrowheads="1"/>
          </p:cNvSpPr>
          <p:nvPr/>
        </p:nvSpPr>
        <p:spPr bwMode="auto">
          <a:xfrm>
            <a:off x="1524000" y="3505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89" name="Rectangle 57"/>
          <p:cNvSpPr>
            <a:spLocks noChangeArrowheads="1"/>
          </p:cNvSpPr>
          <p:nvPr/>
        </p:nvSpPr>
        <p:spPr bwMode="auto">
          <a:xfrm>
            <a:off x="15240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90" name="Rectangle 58"/>
          <p:cNvSpPr>
            <a:spLocks noChangeArrowheads="1"/>
          </p:cNvSpPr>
          <p:nvPr/>
        </p:nvSpPr>
        <p:spPr bwMode="auto">
          <a:xfrm>
            <a:off x="1905000" y="1981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91" name="Rectangle 59"/>
          <p:cNvSpPr>
            <a:spLocks noChangeArrowheads="1"/>
          </p:cNvSpPr>
          <p:nvPr/>
        </p:nvSpPr>
        <p:spPr bwMode="auto">
          <a:xfrm>
            <a:off x="1905000" y="167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92" name="Rectangle 60"/>
          <p:cNvSpPr>
            <a:spLocks noChangeArrowheads="1"/>
          </p:cNvSpPr>
          <p:nvPr/>
        </p:nvSpPr>
        <p:spPr bwMode="auto">
          <a:xfrm>
            <a:off x="1905000" y="137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93" name="Rectangle 61"/>
          <p:cNvSpPr>
            <a:spLocks noChangeArrowheads="1"/>
          </p:cNvSpPr>
          <p:nvPr/>
        </p:nvSpPr>
        <p:spPr bwMode="auto">
          <a:xfrm>
            <a:off x="32766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94" name="Rectangle 62"/>
          <p:cNvSpPr>
            <a:spLocks noChangeArrowheads="1"/>
          </p:cNvSpPr>
          <p:nvPr/>
        </p:nvSpPr>
        <p:spPr bwMode="auto">
          <a:xfrm>
            <a:off x="37338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3733800" y="2133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96" name="Rectangle 64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697" name="Rectangle 65"/>
          <p:cNvSpPr>
            <a:spLocks noChangeArrowheads="1"/>
          </p:cNvSpPr>
          <p:nvPr/>
        </p:nvSpPr>
        <p:spPr bwMode="auto">
          <a:xfrm>
            <a:off x="4800600" y="2133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698" name="Rectangle 66"/>
          <p:cNvSpPr>
            <a:spLocks noChangeArrowheads="1"/>
          </p:cNvSpPr>
          <p:nvPr/>
        </p:nvSpPr>
        <p:spPr bwMode="auto">
          <a:xfrm>
            <a:off x="52578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699" name="Rectangle 67"/>
          <p:cNvSpPr>
            <a:spLocks noChangeArrowheads="1"/>
          </p:cNvSpPr>
          <p:nvPr/>
        </p:nvSpPr>
        <p:spPr bwMode="auto">
          <a:xfrm>
            <a:off x="6400800" y="1905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69700" name="Rectangle 68"/>
          <p:cNvSpPr>
            <a:spLocks noChangeArrowheads="1"/>
          </p:cNvSpPr>
          <p:nvPr/>
        </p:nvSpPr>
        <p:spPr bwMode="auto">
          <a:xfrm>
            <a:off x="6400800" y="1600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69701" name="Rectangle 69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69702" name="Text Box 70"/>
          <p:cNvSpPr txBox="1">
            <a:spLocks noChangeArrowheads="1"/>
          </p:cNvSpPr>
          <p:nvPr/>
        </p:nvSpPr>
        <p:spPr bwMode="auto">
          <a:xfrm>
            <a:off x="7313612" y="5943600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sz="2000" b="1" dirty="0"/>
              <a:t>Michael Moll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9327" y="6320135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think of a good heuristic to choose next state?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Continued</a:t>
            </a:r>
          </a:p>
        </p:txBody>
      </p:sp>
      <p:pic>
        <p:nvPicPr>
          <p:cNvPr id="49155" name="Picture 3" descr="preconditions and effec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76200"/>
            <a:ext cx="59436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Continued</a:t>
            </a:r>
          </a:p>
        </p:txBody>
      </p:sp>
      <p:pic>
        <p:nvPicPr>
          <p:cNvPr id="51203" name="Picture 3" descr="attac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4750" y="1600200"/>
            <a:ext cx="6794500" cy="3141663"/>
          </a:xfrm>
          <a:noFill/>
          <a:ln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74725" y="5070475"/>
            <a:ext cx="467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Operators are represented as code</a:t>
            </a:r>
          </a:p>
          <a:p>
            <a:pPr>
              <a:buFontTx/>
              <a:buChar char="•"/>
            </a:pPr>
            <a:r>
              <a:rPr lang="en-US"/>
              <a:t>Allows fast running time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z="3200"/>
              <a:t>FSM vs AI Planning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5715000" y="1143000"/>
            <a:ext cx="3073400" cy="3140075"/>
            <a:chOff x="3600" y="720"/>
            <a:chExt cx="1936" cy="1978"/>
          </a:xfrm>
        </p:grpSpPr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 rot="-5400000">
              <a:off x="2873" y="1673"/>
              <a:ext cx="17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Planning Operators</a:t>
              </a:r>
            </a:p>
          </p:txBody>
        </p:sp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3926" y="720"/>
              <a:ext cx="1610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b="1"/>
                <a:t>Patrol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Preconditions: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 No Monster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Effects: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 patrolled</a:t>
              </a:r>
            </a:p>
            <a:p>
              <a:pPr>
                <a:buFontTx/>
                <a:buChar char="•"/>
              </a:pPr>
              <a:r>
                <a:rPr lang="en-US" sz="2000" b="1"/>
                <a:t>Fight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Preconditions: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Monster in sight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Effects: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No Monster</a:t>
              </a:r>
            </a:p>
          </p:txBody>
        </p:sp>
      </p:grp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288925" y="1733550"/>
            <a:ext cx="3903663" cy="2092325"/>
            <a:chOff x="182" y="1092"/>
            <a:chExt cx="2459" cy="1318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auto">
            <a:xfrm>
              <a:off x="337" y="1690"/>
              <a:ext cx="960" cy="384"/>
            </a:xfrm>
            <a:prstGeom prst="flowChartTermina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Patrol</a:t>
              </a:r>
            </a:p>
          </p:txBody>
        </p:sp>
        <p:sp>
          <p:nvSpPr>
            <p:cNvPr id="59400" name="AutoShape 8"/>
            <p:cNvSpPr>
              <a:spLocks noChangeArrowheads="1"/>
            </p:cNvSpPr>
            <p:nvPr/>
          </p:nvSpPr>
          <p:spPr bwMode="auto">
            <a:xfrm>
              <a:off x="1681" y="1690"/>
              <a:ext cx="960" cy="384"/>
            </a:xfrm>
            <a:prstGeom prst="flowChartTermina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Fight</a:t>
              </a:r>
            </a:p>
          </p:txBody>
        </p:sp>
        <p:cxnSp>
          <p:nvCxnSpPr>
            <p:cNvPr id="59401" name="AutoShape 9"/>
            <p:cNvCxnSpPr>
              <a:cxnSpLocks noChangeShapeType="1"/>
              <a:stCxn id="59399" idx="0"/>
              <a:endCxn id="59400" idx="0"/>
            </p:cNvCxnSpPr>
            <p:nvPr/>
          </p:nvCxnSpPr>
          <p:spPr bwMode="auto">
            <a:xfrm rot="5400000" flipV="1">
              <a:off x="1488" y="1007"/>
              <a:ext cx="1" cy="1344"/>
            </a:xfrm>
            <a:prstGeom prst="curvedConnector3">
              <a:avLst>
                <a:gd name="adj1" fmla="val -13200000"/>
              </a:avLst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402" name="AutoShape 10"/>
            <p:cNvCxnSpPr>
              <a:cxnSpLocks noChangeShapeType="1"/>
              <a:stCxn id="59400" idx="2"/>
              <a:endCxn id="59399" idx="2"/>
            </p:cNvCxnSpPr>
            <p:nvPr/>
          </p:nvCxnSpPr>
          <p:spPr bwMode="auto">
            <a:xfrm rot="5400000">
              <a:off x="1488" y="1415"/>
              <a:ext cx="1" cy="1344"/>
            </a:xfrm>
            <a:prstGeom prst="curvedConnector3">
              <a:avLst>
                <a:gd name="adj1" fmla="val 13200000"/>
              </a:avLst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403" name="Text Box 11"/>
            <p:cNvSpPr txBox="1">
              <a:spLocks noChangeArrowheads="1"/>
            </p:cNvSpPr>
            <p:nvPr/>
          </p:nvSpPr>
          <p:spPr bwMode="auto">
            <a:xfrm>
              <a:off x="1009" y="1354"/>
              <a:ext cx="9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Monster In Sight</a:t>
              </a:r>
            </a:p>
          </p:txBody>
        </p:sp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1180" y="2218"/>
              <a:ext cx="6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No Monster</a:t>
              </a:r>
            </a:p>
          </p:txBody>
        </p:sp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182" y="1092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FSM:</a:t>
              </a:r>
            </a:p>
          </p:txBody>
        </p:sp>
      </p:grp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457200" y="4054475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410200" y="4054475"/>
            <a:ext cx="14478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H="1" flipV="1">
            <a:off x="5410200" y="1539875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304800" y="4267200"/>
            <a:ext cx="6211888" cy="1752600"/>
            <a:chOff x="192" y="2794"/>
            <a:chExt cx="3913" cy="1104"/>
          </a:xfrm>
        </p:grpSpPr>
        <p:sp>
          <p:nvSpPr>
            <p:cNvPr id="59410" name="Text Box 18"/>
            <p:cNvSpPr txBox="1">
              <a:spLocks noChangeArrowheads="1"/>
            </p:cNvSpPr>
            <p:nvPr/>
          </p:nvSpPr>
          <p:spPr bwMode="auto">
            <a:xfrm>
              <a:off x="240" y="2794"/>
              <a:ext cx="15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A resulting plan:</a:t>
              </a:r>
            </a:p>
          </p:txBody>
        </p:sp>
        <p:sp>
          <p:nvSpPr>
            <p:cNvPr id="59411" name="AutoShape 19"/>
            <p:cNvSpPr>
              <a:spLocks noChangeArrowheads="1"/>
            </p:cNvSpPr>
            <p:nvPr/>
          </p:nvSpPr>
          <p:spPr bwMode="auto">
            <a:xfrm>
              <a:off x="2453" y="3514"/>
              <a:ext cx="960" cy="384"/>
            </a:xfrm>
            <a:prstGeom prst="flowChartTermina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Patrol</a:t>
              </a:r>
            </a:p>
          </p:txBody>
        </p:sp>
        <p:cxnSp>
          <p:nvCxnSpPr>
            <p:cNvPr id="59412" name="AutoShape 20"/>
            <p:cNvCxnSpPr>
              <a:cxnSpLocks noChangeShapeType="1"/>
              <a:stCxn id="59411" idx="3"/>
            </p:cNvCxnSpPr>
            <p:nvPr/>
          </p:nvCxnSpPr>
          <p:spPr bwMode="auto">
            <a:xfrm>
              <a:off x="3425" y="3706"/>
              <a:ext cx="564" cy="0"/>
            </a:xfrm>
            <a:prstGeom prst="straightConnector1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3422" y="3418"/>
              <a:ext cx="6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patrolled</a:t>
              </a:r>
            </a:p>
          </p:txBody>
        </p:sp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917" y="3514"/>
              <a:ext cx="960" cy="384"/>
            </a:xfrm>
            <a:prstGeom prst="flowChartTermina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Fight</a:t>
              </a:r>
            </a:p>
          </p:txBody>
        </p:sp>
        <p:cxnSp>
          <p:nvCxnSpPr>
            <p:cNvPr id="59415" name="AutoShape 23"/>
            <p:cNvCxnSpPr>
              <a:cxnSpLocks noChangeShapeType="1"/>
            </p:cNvCxnSpPr>
            <p:nvPr/>
          </p:nvCxnSpPr>
          <p:spPr bwMode="auto">
            <a:xfrm>
              <a:off x="1889" y="3706"/>
              <a:ext cx="564" cy="0"/>
            </a:xfrm>
            <a:prstGeom prst="straightConnector1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>
              <a:off x="1809" y="3274"/>
              <a:ext cx="8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No Monster</a:t>
              </a:r>
            </a:p>
          </p:txBody>
        </p:sp>
        <p:cxnSp>
          <p:nvCxnSpPr>
            <p:cNvPr id="59417" name="AutoShape 25"/>
            <p:cNvCxnSpPr>
              <a:cxnSpLocks noChangeShapeType="1"/>
            </p:cNvCxnSpPr>
            <p:nvPr/>
          </p:nvCxnSpPr>
          <p:spPr bwMode="auto">
            <a:xfrm>
              <a:off x="336" y="3706"/>
              <a:ext cx="564" cy="0"/>
            </a:xfrm>
            <a:prstGeom prst="straightConnector1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418" name="Text Box 26"/>
            <p:cNvSpPr txBox="1">
              <a:spLocks noChangeArrowheads="1"/>
            </p:cNvSpPr>
            <p:nvPr/>
          </p:nvSpPr>
          <p:spPr bwMode="auto">
            <a:xfrm>
              <a:off x="192" y="3226"/>
              <a:ext cx="1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Monster in sight</a:t>
              </a:r>
            </a:p>
          </p:txBody>
        </p:sp>
      </p:grp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7162800" y="4648200"/>
            <a:ext cx="1539875" cy="19177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Neither is more powerful than the other one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-25400" y="1219200"/>
            <a:ext cx="3823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(for details see </a:t>
            </a:r>
            <a:r>
              <a:rPr lang="en-US" dirty="0" smtClean="0"/>
              <a:t>FSM lectures)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9" grpId="0" animBg="1"/>
      <p:bldP spid="594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/>
              <a:t>Planning Gives More Flexibility But Developer May Loose Control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114800"/>
          </a:xfrm>
        </p:spPr>
        <p:txBody>
          <a:bodyPr/>
          <a:lstStyle/>
          <a:p>
            <a:r>
              <a:rPr lang="en-US" sz="1800"/>
              <a:t>“Separates implementation from data” --- Orkin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2738438" y="1447800"/>
            <a:ext cx="3205162" cy="838200"/>
            <a:chOff x="1725" y="912"/>
            <a:chExt cx="2019" cy="528"/>
          </a:xfrm>
        </p:grpSpPr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1725" y="91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1763" y="1130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reasoning</a:t>
              </a:r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2799" y="96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2786" y="1152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knowledge</a:t>
              </a:r>
            </a:p>
          </p:txBody>
        </p:sp>
      </p:grp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0" y="2590800"/>
            <a:ext cx="3073400" cy="3444875"/>
            <a:chOff x="3600" y="720"/>
            <a:chExt cx="1936" cy="2170"/>
          </a:xfrm>
        </p:grpSpPr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 rot="-5400000">
              <a:off x="2873" y="1673"/>
              <a:ext cx="17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Planning Operators</a:t>
              </a: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926" y="720"/>
              <a:ext cx="1610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b="1"/>
                <a:t>Patrol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Preconditions: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 No Monster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Effects: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 patrolled</a:t>
              </a:r>
            </a:p>
            <a:p>
              <a:pPr>
                <a:buFontTx/>
                <a:buChar char="•"/>
              </a:pPr>
              <a:r>
                <a:rPr lang="en-US" sz="2000" b="1"/>
                <a:t>Fight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Preconditions: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Monster in sight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2000"/>
                <a:t>Effects: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/>
                <a:t>    No Monster</a:t>
              </a:r>
            </a:p>
            <a:p>
              <a:pPr lvl="1">
                <a:buFont typeface="Wingdings" pitchFamily="2" charset="2"/>
                <a:buNone/>
              </a:pPr>
              <a:r>
                <a:rPr lang="en-US" sz="2000" b="1"/>
                <a:t>…</a:t>
              </a:r>
            </a:p>
          </p:txBody>
        </p:sp>
      </p:grp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200400" y="2438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609600" y="2438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1454" name="Group 14"/>
          <p:cNvGrpSpPr>
            <a:grpSpLocks/>
          </p:cNvGrpSpPr>
          <p:nvPr/>
        </p:nvGrpSpPr>
        <p:grpSpPr bwMode="auto">
          <a:xfrm>
            <a:off x="3505200" y="2514600"/>
            <a:ext cx="5715000" cy="2708275"/>
            <a:chOff x="2208" y="1584"/>
            <a:chExt cx="3600" cy="1706"/>
          </a:xfrm>
        </p:grpSpPr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3062" y="1584"/>
              <a:ext cx="19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Many potential plans:</a:t>
              </a:r>
            </a:p>
          </p:txBody>
        </p:sp>
        <p:grpSp>
          <p:nvGrpSpPr>
            <p:cNvPr id="61456" name="Group 16"/>
            <p:cNvGrpSpPr>
              <a:grpSpLocks/>
            </p:cNvGrpSpPr>
            <p:nvPr/>
          </p:nvGrpSpPr>
          <p:grpSpPr bwMode="auto">
            <a:xfrm>
              <a:off x="2208" y="2016"/>
              <a:ext cx="3552" cy="528"/>
              <a:chOff x="2208" y="2016"/>
              <a:chExt cx="3552" cy="528"/>
            </a:xfrm>
          </p:grpSpPr>
          <p:sp>
            <p:nvSpPr>
              <p:cNvPr id="61457" name="AutoShape 17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3552" cy="528"/>
              </a:xfrm>
              <a:prstGeom prst="parallelogram">
                <a:avLst>
                  <a:gd name="adj" fmla="val 16818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58" name="Group 18"/>
              <p:cNvGrpSpPr>
                <a:grpSpLocks/>
              </p:cNvGrpSpPr>
              <p:nvPr/>
            </p:nvGrpSpPr>
            <p:grpSpPr bwMode="auto">
              <a:xfrm>
                <a:off x="2736" y="2160"/>
                <a:ext cx="2400" cy="288"/>
                <a:chOff x="2028" y="2784"/>
                <a:chExt cx="3664" cy="384"/>
              </a:xfrm>
            </p:grpSpPr>
            <p:sp>
              <p:nvSpPr>
                <p:cNvPr id="61459" name="AutoShape 19"/>
                <p:cNvSpPr>
                  <a:spLocks noChangeArrowheads="1"/>
                </p:cNvSpPr>
                <p:nvPr/>
              </p:nvSpPr>
              <p:spPr bwMode="auto">
                <a:xfrm>
                  <a:off x="4156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Patrol</a:t>
                  </a:r>
                </a:p>
              </p:txBody>
            </p:sp>
            <p:cxnSp>
              <p:nvCxnSpPr>
                <p:cNvPr id="61460" name="AutoShape 20"/>
                <p:cNvCxnSpPr>
                  <a:cxnSpLocks noChangeShapeType="1"/>
                  <a:stCxn id="61459" idx="3"/>
                </p:cNvCxnSpPr>
                <p:nvPr/>
              </p:nvCxnSpPr>
              <p:spPr bwMode="auto">
                <a:xfrm>
                  <a:off x="51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61461" name="AutoShape 21"/>
                <p:cNvSpPr>
                  <a:spLocks noChangeArrowheads="1"/>
                </p:cNvSpPr>
                <p:nvPr/>
              </p:nvSpPr>
              <p:spPr bwMode="auto">
                <a:xfrm>
                  <a:off x="2620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Fight</a:t>
                  </a:r>
                </a:p>
              </p:txBody>
            </p:sp>
            <p:cxnSp>
              <p:nvCxnSpPr>
                <p:cNvPr id="61462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3592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1463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20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grpSp>
          <p:nvGrpSpPr>
            <p:cNvPr id="61464" name="Group 24"/>
            <p:cNvGrpSpPr>
              <a:grpSpLocks/>
            </p:cNvGrpSpPr>
            <p:nvPr/>
          </p:nvGrpSpPr>
          <p:grpSpPr bwMode="auto">
            <a:xfrm>
              <a:off x="2208" y="2112"/>
              <a:ext cx="3552" cy="528"/>
              <a:chOff x="2208" y="2016"/>
              <a:chExt cx="3552" cy="528"/>
            </a:xfrm>
          </p:grpSpPr>
          <p:sp>
            <p:nvSpPr>
              <p:cNvPr id="61465" name="AutoShape 25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3552" cy="528"/>
              </a:xfrm>
              <a:prstGeom prst="parallelogram">
                <a:avLst>
                  <a:gd name="adj" fmla="val 16818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66" name="Group 26"/>
              <p:cNvGrpSpPr>
                <a:grpSpLocks/>
              </p:cNvGrpSpPr>
              <p:nvPr/>
            </p:nvGrpSpPr>
            <p:grpSpPr bwMode="auto">
              <a:xfrm>
                <a:off x="2736" y="2160"/>
                <a:ext cx="2400" cy="288"/>
                <a:chOff x="2028" y="2784"/>
                <a:chExt cx="3664" cy="384"/>
              </a:xfrm>
            </p:grpSpPr>
            <p:sp>
              <p:nvSpPr>
                <p:cNvPr id="61467" name="AutoShape 27"/>
                <p:cNvSpPr>
                  <a:spLocks noChangeArrowheads="1"/>
                </p:cNvSpPr>
                <p:nvPr/>
              </p:nvSpPr>
              <p:spPr bwMode="auto">
                <a:xfrm>
                  <a:off x="4156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Patrol</a:t>
                  </a:r>
                </a:p>
              </p:txBody>
            </p:sp>
            <p:cxnSp>
              <p:nvCxnSpPr>
                <p:cNvPr id="61468" name="AutoShape 28"/>
                <p:cNvCxnSpPr>
                  <a:cxnSpLocks noChangeShapeType="1"/>
                  <a:stCxn id="61467" idx="3"/>
                </p:cNvCxnSpPr>
                <p:nvPr/>
              </p:nvCxnSpPr>
              <p:spPr bwMode="auto">
                <a:xfrm>
                  <a:off x="51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61469" name="AutoShape 29"/>
                <p:cNvSpPr>
                  <a:spLocks noChangeArrowheads="1"/>
                </p:cNvSpPr>
                <p:nvPr/>
              </p:nvSpPr>
              <p:spPr bwMode="auto">
                <a:xfrm>
                  <a:off x="2620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Fight</a:t>
                  </a:r>
                </a:p>
              </p:txBody>
            </p:sp>
            <p:cxnSp>
              <p:nvCxnSpPr>
                <p:cNvPr id="61470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3592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1471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20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grpSp>
          <p:nvGrpSpPr>
            <p:cNvPr id="61472" name="Group 32"/>
            <p:cNvGrpSpPr>
              <a:grpSpLocks/>
            </p:cNvGrpSpPr>
            <p:nvPr/>
          </p:nvGrpSpPr>
          <p:grpSpPr bwMode="auto">
            <a:xfrm>
              <a:off x="2208" y="2208"/>
              <a:ext cx="3552" cy="528"/>
              <a:chOff x="2208" y="2016"/>
              <a:chExt cx="3552" cy="528"/>
            </a:xfrm>
          </p:grpSpPr>
          <p:sp>
            <p:nvSpPr>
              <p:cNvPr id="61473" name="AutoShape 33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3552" cy="528"/>
              </a:xfrm>
              <a:prstGeom prst="parallelogram">
                <a:avLst>
                  <a:gd name="adj" fmla="val 16818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74" name="Group 34"/>
              <p:cNvGrpSpPr>
                <a:grpSpLocks/>
              </p:cNvGrpSpPr>
              <p:nvPr/>
            </p:nvGrpSpPr>
            <p:grpSpPr bwMode="auto">
              <a:xfrm>
                <a:off x="2736" y="2160"/>
                <a:ext cx="2400" cy="288"/>
                <a:chOff x="2028" y="2784"/>
                <a:chExt cx="3664" cy="384"/>
              </a:xfrm>
            </p:grpSpPr>
            <p:sp>
              <p:nvSpPr>
                <p:cNvPr id="61475" name="AutoShape 35"/>
                <p:cNvSpPr>
                  <a:spLocks noChangeArrowheads="1"/>
                </p:cNvSpPr>
                <p:nvPr/>
              </p:nvSpPr>
              <p:spPr bwMode="auto">
                <a:xfrm>
                  <a:off x="4156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Patrol</a:t>
                  </a:r>
                </a:p>
              </p:txBody>
            </p:sp>
            <p:cxnSp>
              <p:nvCxnSpPr>
                <p:cNvPr id="61476" name="AutoShape 36"/>
                <p:cNvCxnSpPr>
                  <a:cxnSpLocks noChangeShapeType="1"/>
                  <a:stCxn id="61475" idx="3"/>
                </p:cNvCxnSpPr>
                <p:nvPr/>
              </p:nvCxnSpPr>
              <p:spPr bwMode="auto">
                <a:xfrm>
                  <a:off x="51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61477" name="AutoShape 37"/>
                <p:cNvSpPr>
                  <a:spLocks noChangeArrowheads="1"/>
                </p:cNvSpPr>
                <p:nvPr/>
              </p:nvSpPr>
              <p:spPr bwMode="auto">
                <a:xfrm>
                  <a:off x="2620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Fight</a:t>
                  </a:r>
                </a:p>
              </p:txBody>
            </p:sp>
            <p:cxnSp>
              <p:nvCxnSpPr>
                <p:cNvPr id="61478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3592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1479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20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>
              <a:off x="2256" y="2304"/>
              <a:ext cx="3552" cy="528"/>
              <a:chOff x="2208" y="2016"/>
              <a:chExt cx="3552" cy="528"/>
            </a:xfrm>
          </p:grpSpPr>
          <p:sp>
            <p:nvSpPr>
              <p:cNvPr id="61481" name="AutoShape 41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3552" cy="528"/>
              </a:xfrm>
              <a:prstGeom prst="parallelogram">
                <a:avLst>
                  <a:gd name="adj" fmla="val 16818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82" name="Group 42"/>
              <p:cNvGrpSpPr>
                <a:grpSpLocks/>
              </p:cNvGrpSpPr>
              <p:nvPr/>
            </p:nvGrpSpPr>
            <p:grpSpPr bwMode="auto">
              <a:xfrm>
                <a:off x="2736" y="2160"/>
                <a:ext cx="2400" cy="288"/>
                <a:chOff x="2028" y="2784"/>
                <a:chExt cx="3664" cy="384"/>
              </a:xfrm>
            </p:grpSpPr>
            <p:sp>
              <p:nvSpPr>
                <p:cNvPr id="61483" name="AutoShape 43"/>
                <p:cNvSpPr>
                  <a:spLocks noChangeArrowheads="1"/>
                </p:cNvSpPr>
                <p:nvPr/>
              </p:nvSpPr>
              <p:spPr bwMode="auto">
                <a:xfrm>
                  <a:off x="4156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Patrol</a:t>
                  </a:r>
                </a:p>
              </p:txBody>
            </p:sp>
            <p:cxnSp>
              <p:nvCxnSpPr>
                <p:cNvPr id="61484" name="AutoShape 44"/>
                <p:cNvCxnSpPr>
                  <a:cxnSpLocks noChangeShapeType="1"/>
                  <a:stCxn id="61483" idx="3"/>
                </p:cNvCxnSpPr>
                <p:nvPr/>
              </p:nvCxnSpPr>
              <p:spPr bwMode="auto">
                <a:xfrm>
                  <a:off x="51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61485" name="AutoShape 45"/>
                <p:cNvSpPr>
                  <a:spLocks noChangeArrowheads="1"/>
                </p:cNvSpPr>
                <p:nvPr/>
              </p:nvSpPr>
              <p:spPr bwMode="auto">
                <a:xfrm>
                  <a:off x="2620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Fight</a:t>
                  </a:r>
                </a:p>
              </p:txBody>
            </p:sp>
            <p:cxnSp>
              <p:nvCxnSpPr>
                <p:cNvPr id="61486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3592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1487" name="AutoShape 47"/>
                <p:cNvCxnSpPr>
                  <a:cxnSpLocks noChangeShapeType="1"/>
                </p:cNvCxnSpPr>
                <p:nvPr/>
              </p:nvCxnSpPr>
              <p:spPr bwMode="auto">
                <a:xfrm>
                  <a:off x="20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grpSp>
          <p:nvGrpSpPr>
            <p:cNvPr id="61488" name="Group 48"/>
            <p:cNvGrpSpPr>
              <a:grpSpLocks/>
            </p:cNvGrpSpPr>
            <p:nvPr/>
          </p:nvGrpSpPr>
          <p:grpSpPr bwMode="auto">
            <a:xfrm>
              <a:off x="2208" y="2448"/>
              <a:ext cx="3552" cy="528"/>
              <a:chOff x="2208" y="2016"/>
              <a:chExt cx="3552" cy="528"/>
            </a:xfrm>
          </p:grpSpPr>
          <p:sp>
            <p:nvSpPr>
              <p:cNvPr id="61489" name="AutoShape 4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3552" cy="528"/>
              </a:xfrm>
              <a:prstGeom prst="parallelogram">
                <a:avLst>
                  <a:gd name="adj" fmla="val 16818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90" name="Group 50"/>
              <p:cNvGrpSpPr>
                <a:grpSpLocks/>
              </p:cNvGrpSpPr>
              <p:nvPr/>
            </p:nvGrpSpPr>
            <p:grpSpPr bwMode="auto">
              <a:xfrm>
                <a:off x="2736" y="2160"/>
                <a:ext cx="2400" cy="288"/>
                <a:chOff x="2028" y="2784"/>
                <a:chExt cx="3664" cy="384"/>
              </a:xfrm>
            </p:grpSpPr>
            <p:sp>
              <p:nvSpPr>
                <p:cNvPr id="61491" name="AutoShape 51"/>
                <p:cNvSpPr>
                  <a:spLocks noChangeArrowheads="1"/>
                </p:cNvSpPr>
                <p:nvPr/>
              </p:nvSpPr>
              <p:spPr bwMode="auto">
                <a:xfrm>
                  <a:off x="4156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Patrol</a:t>
                  </a:r>
                </a:p>
              </p:txBody>
            </p:sp>
            <p:cxnSp>
              <p:nvCxnSpPr>
                <p:cNvPr id="61492" name="AutoShape 52"/>
                <p:cNvCxnSpPr>
                  <a:cxnSpLocks noChangeShapeType="1"/>
                  <a:stCxn id="61491" idx="3"/>
                </p:cNvCxnSpPr>
                <p:nvPr/>
              </p:nvCxnSpPr>
              <p:spPr bwMode="auto">
                <a:xfrm>
                  <a:off x="51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61493" name="AutoShape 53"/>
                <p:cNvSpPr>
                  <a:spLocks noChangeArrowheads="1"/>
                </p:cNvSpPr>
                <p:nvPr/>
              </p:nvSpPr>
              <p:spPr bwMode="auto">
                <a:xfrm>
                  <a:off x="2620" y="2784"/>
                  <a:ext cx="960" cy="384"/>
                </a:xfrm>
                <a:prstGeom prst="flowChartTerminator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Fight</a:t>
                  </a:r>
                </a:p>
              </p:txBody>
            </p:sp>
            <p:cxnSp>
              <p:nvCxnSpPr>
                <p:cNvPr id="61494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3592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1495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2028" y="2976"/>
                  <a:ext cx="564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sp>
          <p:nvSpPr>
            <p:cNvPr id="61496" name="Text Box 56"/>
            <p:cNvSpPr txBox="1">
              <a:spLocks noChangeArrowheads="1"/>
            </p:cNvSpPr>
            <p:nvPr/>
          </p:nvSpPr>
          <p:spPr bwMode="auto">
            <a:xfrm>
              <a:off x="3542" y="300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…</a:t>
              </a:r>
            </a:p>
          </p:txBody>
        </p:sp>
      </p:grp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3657600" y="5410200"/>
            <a:ext cx="5257800" cy="8223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If conditions in the state change making the current plan unfeasible: replan!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General-Purpose Planning: State &amp; Goals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r>
              <a:rPr lang="en-US" altLang="zh-CN" b="1">
                <a:ea typeface="SimSun" pitchFamily="2" charset="-122"/>
              </a:rPr>
              <a:t>Initial state</a:t>
            </a:r>
            <a:r>
              <a:rPr lang="en-US" altLang="zh-CN">
                <a:ea typeface="SimSun" pitchFamily="2" charset="-122"/>
                <a:sym typeface="Wingdings" pitchFamily="2" charset="2"/>
              </a:rPr>
              <a:t>: (on A Table) (on C A) (on B Table) (clear B) (clear C)</a:t>
            </a:r>
            <a:endParaRPr lang="en-US" altLang="zh-CN">
              <a:ea typeface="SimSun" pitchFamily="2" charset="-122"/>
            </a:endParaRPr>
          </a:p>
          <a:p>
            <a:r>
              <a:rPr lang="en-US" altLang="zh-CN" b="1">
                <a:ea typeface="SimSun" pitchFamily="2" charset="-122"/>
              </a:rPr>
              <a:t>Goals</a:t>
            </a:r>
            <a:r>
              <a:rPr lang="en-US" altLang="zh-CN">
                <a:ea typeface="SimSun" pitchFamily="2" charset="-122"/>
              </a:rPr>
              <a:t>: (on C Table) (on B C) (on A B) (clear A)</a:t>
            </a:r>
          </a:p>
          <a:p>
            <a:pPr lvl="1">
              <a:lnSpc>
                <a:spcPct val="90000"/>
              </a:lnSpc>
            </a:pPr>
            <a:endParaRPr lang="zh-CN" altLang="en-US" sz="2000">
              <a:ea typeface="SimSun" pitchFamily="2" charset="-122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906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A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990600" y="2514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C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2860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B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5626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C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562600" y="2514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B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562600" y="16002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A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28600" y="4800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038600" y="2819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9200" y="1981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Initial state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934200" y="1981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Goals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772400" y="62484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2000" b="1"/>
              <a:t>Ke Xu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General-Purpose Planning: Operators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990600" y="25908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?y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990600" y="16764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?x</a:t>
            </a: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2058988" y="1108075"/>
            <a:ext cx="2360612" cy="822325"/>
            <a:chOff x="1297" y="698"/>
            <a:chExt cx="1487" cy="518"/>
          </a:xfrm>
        </p:grpSpPr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671" y="698"/>
              <a:ext cx="111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No block on top of ?x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>
              <a:off x="1297" y="912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3124200" y="2286000"/>
            <a:ext cx="2165350" cy="1717675"/>
            <a:chOff x="1968" y="1440"/>
            <a:chExt cx="1364" cy="1082"/>
          </a:xfrm>
        </p:grpSpPr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2064" y="1440"/>
              <a:ext cx="864" cy="72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968" y="2234"/>
              <a:ext cx="1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transformation</a:t>
              </a:r>
            </a:p>
          </p:txBody>
        </p:sp>
      </p:grp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338763" y="2214563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?y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091363" y="2900363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?x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187450" y="37115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…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562600" y="33528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…</a:t>
            </a:r>
          </a:p>
        </p:txBody>
      </p:sp>
      <p:grpSp>
        <p:nvGrpSpPr>
          <p:cNvPr id="8217" name="Group 25"/>
          <p:cNvGrpSpPr>
            <a:grpSpLocks/>
          </p:cNvGrpSpPr>
          <p:nvPr/>
        </p:nvGrpSpPr>
        <p:grpSpPr bwMode="auto">
          <a:xfrm>
            <a:off x="6021388" y="1387475"/>
            <a:ext cx="2894012" cy="1431925"/>
            <a:chOff x="3793" y="874"/>
            <a:chExt cx="1823" cy="902"/>
          </a:xfrm>
        </p:grpSpPr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167" y="874"/>
              <a:ext cx="144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No block on top of ?y nor ?x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>
              <a:off x="3793" y="10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4944" y="1392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5638800" cy="1828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b="1">
                <a:ea typeface="SimSun" pitchFamily="2" charset="-122"/>
              </a:rPr>
              <a:t>Operator: (Unstack ?x)</a:t>
            </a:r>
          </a:p>
          <a:p>
            <a:pPr>
              <a:lnSpc>
                <a:spcPct val="80000"/>
              </a:lnSpc>
            </a:pPr>
            <a:r>
              <a:rPr lang="en-US" altLang="zh-CN" b="1">
                <a:ea typeface="SimSun" pitchFamily="2" charset="-122"/>
              </a:rPr>
              <a:t>Preconditions</a:t>
            </a:r>
            <a:r>
              <a:rPr lang="en-US" altLang="zh-CN">
                <a:ea typeface="SimSun" pitchFamily="2" charset="-122"/>
                <a:sym typeface="Wingdings" pitchFamily="2" charset="2"/>
              </a:rPr>
              <a:t>: (on ?x ?y) (clear ?x) </a:t>
            </a:r>
          </a:p>
          <a:p>
            <a:pPr>
              <a:lnSpc>
                <a:spcPct val="80000"/>
              </a:lnSpc>
            </a:pPr>
            <a:r>
              <a:rPr lang="en-US" altLang="zh-CN" b="1">
                <a:ea typeface="SimSun" pitchFamily="2" charset="-122"/>
              </a:rPr>
              <a:t>Effects</a:t>
            </a:r>
            <a:r>
              <a:rPr lang="en-US" altLang="zh-CN">
                <a:ea typeface="SimSun" pitchFamily="2" charset="-122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zh-CN" sz="2400" b="1">
                <a:ea typeface="SimSun" pitchFamily="2" charset="-122"/>
              </a:rPr>
              <a:t>Add</a:t>
            </a:r>
            <a:r>
              <a:rPr lang="en-US" altLang="zh-CN" sz="2400">
                <a:ea typeface="SimSun" pitchFamily="2" charset="-122"/>
              </a:rPr>
              <a:t>: </a:t>
            </a:r>
            <a:r>
              <a:rPr lang="en-US" altLang="zh-CN" sz="2400">
                <a:ea typeface="SimSun" pitchFamily="2" charset="-122"/>
                <a:sym typeface="Wingdings" pitchFamily="2" charset="2"/>
              </a:rPr>
              <a:t>(on ?x table) (clear ?y)</a:t>
            </a:r>
          </a:p>
          <a:p>
            <a:pPr lvl="1">
              <a:lnSpc>
                <a:spcPct val="80000"/>
              </a:lnSpc>
            </a:pPr>
            <a:r>
              <a:rPr lang="en-US" altLang="zh-CN" sz="2400" b="1">
                <a:ea typeface="SimSun" pitchFamily="2" charset="-122"/>
                <a:sym typeface="Wingdings" pitchFamily="2" charset="2"/>
              </a:rPr>
              <a:t>Delete</a:t>
            </a:r>
            <a:r>
              <a:rPr lang="en-US" altLang="zh-CN" sz="2400">
                <a:ea typeface="SimSun" pitchFamily="2" charset="-122"/>
                <a:sym typeface="Wingdings" pitchFamily="2" charset="2"/>
              </a:rPr>
              <a:t>: (on ?x ?y) 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28600" y="46482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5334000" y="4038600"/>
            <a:ext cx="1828800" cy="457200"/>
            <a:chOff x="3360" y="2544"/>
            <a:chExt cx="1152" cy="288"/>
          </a:xfrm>
        </p:grpSpPr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360" y="2544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On table</a:t>
              </a:r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4128" y="26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/>
          <a:lstStyle/>
          <a:p>
            <a:r>
              <a:rPr lang="en-US" dirty="0"/>
              <a:t>General-Purpose Planning: </a:t>
            </a:r>
            <a:r>
              <a:rPr lang="en-US" dirty="0" smtClean="0"/>
              <a:t>Operators (II)</a:t>
            </a:r>
            <a:endParaRPr lang="en-US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300162" y="25908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?y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300162" y="16764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?x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58988" y="1108075"/>
            <a:ext cx="2360612" cy="822325"/>
            <a:chOff x="1297" y="698"/>
            <a:chExt cx="1487" cy="518"/>
          </a:xfrm>
        </p:grpSpPr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671" y="698"/>
              <a:ext cx="111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No block on top of ?x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>
              <a:off x="1297" y="912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 flipH="1">
            <a:off x="2590800" y="2209800"/>
            <a:ext cx="2438400" cy="1717675"/>
            <a:chOff x="1968" y="1440"/>
            <a:chExt cx="1364" cy="1082"/>
          </a:xfrm>
        </p:grpSpPr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2064" y="1440"/>
              <a:ext cx="864" cy="72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968" y="2234"/>
              <a:ext cx="1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transformation</a:t>
              </a:r>
            </a:p>
          </p:txBody>
        </p:sp>
      </p:grp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338763" y="2214563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?y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97012" y="37115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…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562600" y="33528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…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21388" y="1387475"/>
            <a:ext cx="2894012" cy="1431925"/>
            <a:chOff x="3793" y="874"/>
            <a:chExt cx="1823" cy="902"/>
          </a:xfrm>
        </p:grpSpPr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167" y="874"/>
              <a:ext cx="144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No block on top of ?y nor ?x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>
              <a:off x="3793" y="10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4944" y="1392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7848600" cy="1828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b="1" dirty="0">
                <a:ea typeface="SimSun" pitchFamily="2" charset="-122"/>
              </a:rPr>
              <a:t>Operator: </a:t>
            </a:r>
            <a:r>
              <a:rPr lang="en-US" altLang="zh-CN" b="1" dirty="0" smtClean="0">
                <a:ea typeface="SimSun" pitchFamily="2" charset="-122"/>
              </a:rPr>
              <a:t>(Stack </a:t>
            </a:r>
            <a:r>
              <a:rPr lang="en-US" altLang="zh-CN" b="1" dirty="0">
                <a:ea typeface="SimSun" pitchFamily="2" charset="-122"/>
              </a:rPr>
              <a:t>?</a:t>
            </a:r>
            <a:r>
              <a:rPr lang="en-US" altLang="zh-CN" b="1" dirty="0" smtClean="0">
                <a:ea typeface="SimSun" pitchFamily="2" charset="-122"/>
              </a:rPr>
              <a:t>x ?y ?z)</a:t>
            </a:r>
            <a:endParaRPr lang="en-US" altLang="zh-CN" b="1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b="1" dirty="0">
                <a:ea typeface="SimSun" pitchFamily="2" charset="-122"/>
              </a:rPr>
              <a:t>Preconditions</a:t>
            </a:r>
            <a:r>
              <a:rPr lang="en-US" altLang="zh-CN" dirty="0">
                <a:ea typeface="SimSun" pitchFamily="2" charset="-122"/>
                <a:sym typeface="Wingdings" pitchFamily="2" charset="2"/>
              </a:rPr>
              <a:t>: (on ?x </a:t>
            </a:r>
            <a:r>
              <a:rPr lang="en-US" altLang="zh-CN" dirty="0" smtClean="0">
                <a:ea typeface="SimSun" pitchFamily="2" charset="-122"/>
                <a:sym typeface="Wingdings" pitchFamily="2" charset="2"/>
              </a:rPr>
              <a:t>?z) </a:t>
            </a:r>
            <a:r>
              <a:rPr lang="en-US" altLang="zh-CN" dirty="0">
                <a:ea typeface="SimSun" pitchFamily="2" charset="-122"/>
                <a:sym typeface="Wingdings" pitchFamily="2" charset="2"/>
              </a:rPr>
              <a:t>(clear </a:t>
            </a:r>
            <a:r>
              <a:rPr lang="en-US" altLang="zh-CN" dirty="0" smtClean="0">
                <a:ea typeface="SimSun" pitchFamily="2" charset="-122"/>
                <a:sym typeface="Wingdings" pitchFamily="2" charset="2"/>
              </a:rPr>
              <a:t>?y) (clear ?x)</a:t>
            </a:r>
            <a:endParaRPr lang="en-US" altLang="zh-CN" dirty="0">
              <a:ea typeface="SimSun" pitchFamily="2" charset="-122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altLang="zh-CN" b="1" dirty="0">
                <a:ea typeface="SimSun" pitchFamily="2" charset="-122"/>
              </a:rPr>
              <a:t>Effects</a:t>
            </a:r>
            <a:r>
              <a:rPr lang="en-US" altLang="zh-CN" dirty="0">
                <a:ea typeface="SimSun" pitchFamily="2" charset="-122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zh-CN" sz="2400" b="1" dirty="0">
                <a:ea typeface="SimSun" pitchFamily="2" charset="-122"/>
              </a:rPr>
              <a:t>Add</a:t>
            </a:r>
            <a:r>
              <a:rPr lang="en-US" altLang="zh-CN" sz="2400" dirty="0">
                <a:ea typeface="SimSun" pitchFamily="2" charset="-122"/>
              </a:rPr>
              <a:t>: </a:t>
            </a:r>
            <a:r>
              <a:rPr lang="en-US" altLang="zh-CN" sz="2400" dirty="0">
                <a:ea typeface="SimSun" pitchFamily="2" charset="-122"/>
                <a:sym typeface="Wingdings" pitchFamily="2" charset="2"/>
              </a:rPr>
              <a:t>(on ?x </a:t>
            </a:r>
            <a:r>
              <a:rPr lang="en-US" altLang="zh-CN" sz="2400" dirty="0" smtClean="0">
                <a:ea typeface="SimSun" pitchFamily="2" charset="-122"/>
                <a:sym typeface="Wingdings" pitchFamily="2" charset="2"/>
              </a:rPr>
              <a:t>?y) </a:t>
            </a:r>
            <a:r>
              <a:rPr lang="en-US" altLang="zh-CN" sz="2400" dirty="0">
                <a:ea typeface="SimSun" pitchFamily="2" charset="-122"/>
                <a:sym typeface="Wingdings" pitchFamily="2" charset="2"/>
              </a:rPr>
              <a:t>(clear </a:t>
            </a:r>
            <a:r>
              <a:rPr lang="en-US" altLang="zh-CN" sz="2400" dirty="0" smtClean="0">
                <a:ea typeface="SimSun" pitchFamily="2" charset="-122"/>
                <a:sym typeface="Wingdings" pitchFamily="2" charset="2"/>
              </a:rPr>
              <a:t>?z)</a:t>
            </a:r>
            <a:endParaRPr lang="en-US" altLang="zh-CN" sz="2400" dirty="0">
              <a:ea typeface="SimSun" pitchFamily="2" charset="-122"/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altLang="zh-CN" sz="2400" b="1" dirty="0">
                <a:ea typeface="SimSun" pitchFamily="2" charset="-122"/>
                <a:sym typeface="Wingdings" pitchFamily="2" charset="2"/>
              </a:rPr>
              <a:t>Delete</a:t>
            </a:r>
            <a:r>
              <a:rPr lang="en-US" altLang="zh-CN" sz="2400" dirty="0">
                <a:ea typeface="SimSun" pitchFamily="2" charset="-122"/>
                <a:sym typeface="Wingdings" pitchFamily="2" charset="2"/>
              </a:rPr>
              <a:t>: (on ?x </a:t>
            </a:r>
            <a:r>
              <a:rPr lang="en-US" altLang="zh-CN" sz="2400" dirty="0" smtClean="0">
                <a:ea typeface="SimSun" pitchFamily="2" charset="-122"/>
                <a:sym typeface="Wingdings" pitchFamily="2" charset="2"/>
              </a:rPr>
              <a:t>?z) (clear ?y) </a:t>
            </a:r>
            <a:endParaRPr lang="en-US" altLang="zh-CN" sz="2400" dirty="0">
              <a:ea typeface="SimSun" pitchFamily="2" charset="-122"/>
              <a:sym typeface="Wingdings" pitchFamily="2" charset="2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28600" y="46482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7086600" y="3810000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SimSun" pitchFamily="2" charset="-122"/>
              </a:rPr>
              <a:t>?z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091363" y="2900363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?x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0" y="2590800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dirty="0" smtClean="0">
                <a:ea typeface="SimSun" pitchFamily="2" charset="-122"/>
              </a:rPr>
              <a:t>?z</a:t>
            </a:r>
            <a:endParaRPr lang="en-US" altLang="zh-CN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 what is the solution plan for this problem?</a:t>
            </a:r>
            <a:endParaRPr lang="en-US" sz="32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  <a:p>
            <a:r>
              <a:rPr lang="en-US" altLang="zh-CN" b="1" dirty="0">
                <a:ea typeface="SimSun" pitchFamily="2" charset="-122"/>
              </a:rPr>
              <a:t>Initial state</a:t>
            </a:r>
            <a:r>
              <a:rPr lang="en-US" altLang="zh-CN" dirty="0">
                <a:ea typeface="SimSun" pitchFamily="2" charset="-122"/>
                <a:sym typeface="Wingdings" pitchFamily="2" charset="2"/>
              </a:rPr>
              <a:t>: (on A Table) (on C A) (on B Table) (clear B) (clear C)</a:t>
            </a:r>
            <a:endParaRPr lang="en-US" altLang="zh-CN" dirty="0">
              <a:ea typeface="SimSun" pitchFamily="2" charset="-122"/>
            </a:endParaRPr>
          </a:p>
          <a:p>
            <a:r>
              <a:rPr lang="en-US" altLang="zh-CN" b="1" dirty="0">
                <a:ea typeface="SimSun" pitchFamily="2" charset="-122"/>
              </a:rPr>
              <a:t>Goals</a:t>
            </a:r>
            <a:r>
              <a:rPr lang="en-US" altLang="zh-CN" dirty="0">
                <a:ea typeface="SimSun" pitchFamily="2" charset="-122"/>
              </a:rPr>
              <a:t>: (on C Table) (on B C) (on A B) (clear A</a:t>
            </a:r>
            <a:r>
              <a:rPr lang="en-US" altLang="zh-CN" dirty="0" smtClean="0">
                <a:ea typeface="SimSun" pitchFamily="2" charset="-122"/>
              </a:rPr>
              <a:t>)</a:t>
            </a:r>
          </a:p>
          <a:p>
            <a:r>
              <a:rPr lang="en-US" altLang="zh-CN" b="1" dirty="0" smtClean="0">
                <a:ea typeface="SimSun" pitchFamily="2" charset="-122"/>
              </a:rPr>
              <a:t>Operators</a:t>
            </a:r>
            <a:r>
              <a:rPr lang="en-US" altLang="zh-CN" dirty="0" smtClean="0">
                <a:ea typeface="SimSun" pitchFamily="2" charset="-122"/>
              </a:rPr>
              <a:t>: (Stack ?x ?y), (</a:t>
            </a:r>
            <a:r>
              <a:rPr lang="en-US" altLang="zh-CN" dirty="0" err="1" smtClean="0">
                <a:ea typeface="SimSun" pitchFamily="2" charset="-122"/>
              </a:rPr>
              <a:t>Unstack</a:t>
            </a:r>
            <a:r>
              <a:rPr lang="en-US" altLang="zh-CN" dirty="0" smtClean="0">
                <a:ea typeface="SimSun" pitchFamily="2" charset="-122"/>
              </a:rPr>
              <a:t> ?x ?y ?z)</a:t>
            </a:r>
            <a:endParaRPr lang="en-US" altLang="zh-CN" dirty="0">
              <a:ea typeface="SimSun" pitchFamily="2" charset="-122"/>
            </a:endParaRPr>
          </a:p>
          <a:p>
            <a:pPr lvl="1">
              <a:lnSpc>
                <a:spcPct val="90000"/>
              </a:lnSpc>
            </a:pPr>
            <a:endParaRPr lang="zh-CN" altLang="en-US" sz="2000" dirty="0">
              <a:ea typeface="SimSun" pitchFamily="2" charset="-122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906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A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990600" y="2514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C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2860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B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5626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C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562600" y="2514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B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562600" y="16002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A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28600" y="4800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038600" y="2819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9200" y="1981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Initial state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934200" y="1981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Goals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772400" y="62484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2000" b="1"/>
              <a:t>Ke Xu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Planning: Search Space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8100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1816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438400" y="3124200"/>
            <a:ext cx="1143000" cy="1066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553200" y="3124200"/>
            <a:ext cx="1143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0668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048000" y="4343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572000" y="4343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3124200" y="19050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572000" y="19050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1600200" y="5105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6019800" y="51816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1524000" y="1295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6019800" y="1219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2098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5814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9530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63246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2667000" y="5105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5638800" y="1981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2590800" y="2057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5562600" y="5257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41910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38862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46482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32004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3962400" y="2895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4572000" y="2819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54102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30480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886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4648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5257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57912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934200" y="3505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32004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3200400" y="4572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36576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1981200" y="5791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1981200" y="548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auto">
          <a:xfrm>
            <a:off x="1981200" y="518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51816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5181600" y="4572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6477000" y="586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6477000" y="556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6477000" y="5257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1524000" y="3810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1524000" y="3505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15240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1905000" y="1981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1905000" y="167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77" name="Rectangle 61"/>
          <p:cNvSpPr>
            <a:spLocks noChangeArrowheads="1"/>
          </p:cNvSpPr>
          <p:nvPr/>
        </p:nvSpPr>
        <p:spPr bwMode="auto">
          <a:xfrm>
            <a:off x="1905000" y="137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32766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37338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3733800" y="2133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81" name="Rectangle 65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82" name="Rectangle 66"/>
          <p:cNvSpPr>
            <a:spLocks noChangeArrowheads="1"/>
          </p:cNvSpPr>
          <p:nvPr/>
        </p:nvSpPr>
        <p:spPr bwMode="auto">
          <a:xfrm>
            <a:off x="4800600" y="2133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52578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6400800" y="1905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85" name="Rectangle 69"/>
          <p:cNvSpPr>
            <a:spLocks noChangeArrowheads="1"/>
          </p:cNvSpPr>
          <p:nvPr/>
        </p:nvSpPr>
        <p:spPr bwMode="auto">
          <a:xfrm>
            <a:off x="6400800" y="1600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86" name="Rectangle 70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6775450" y="6324600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2000" b="1"/>
              <a:t>Michael Moll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Some Examples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267200"/>
          </a:xfrm>
        </p:spPr>
        <p:txBody>
          <a:bodyPr/>
          <a:lstStyle/>
          <a:p>
            <a:r>
              <a:rPr lang="en-US" b="1"/>
              <a:t>Route search</a:t>
            </a:r>
            <a:r>
              <a:rPr lang="en-US"/>
              <a:t>: Find a route between Lehigh University and the Naval Research Laboratory</a:t>
            </a:r>
          </a:p>
          <a:p>
            <a:r>
              <a:rPr lang="en-US" b="1"/>
              <a:t>Project management</a:t>
            </a:r>
            <a:r>
              <a:rPr lang="en-US"/>
              <a:t>: Construct a project plan for organizing an event (e.g., the Musikfest)</a:t>
            </a:r>
          </a:p>
          <a:p>
            <a:r>
              <a:rPr lang="en-US" b="1"/>
              <a:t>Military operations</a:t>
            </a:r>
            <a:r>
              <a:rPr lang="en-US"/>
              <a:t>: Develop an air campaign</a:t>
            </a:r>
          </a:p>
          <a:p>
            <a:r>
              <a:rPr lang="en-US" b="1"/>
              <a:t>Information gathering</a:t>
            </a:r>
            <a:r>
              <a:rPr lang="en-US"/>
              <a:t>: Find and reserve an airline ticket to travel from Newark to Miami </a:t>
            </a:r>
          </a:p>
          <a:p>
            <a:r>
              <a:rPr lang="en-US" b="1"/>
              <a:t>Game playing</a:t>
            </a:r>
            <a:r>
              <a:rPr lang="en-US"/>
              <a:t>: plan the behavior of a computer controlled player</a:t>
            </a:r>
          </a:p>
          <a:p>
            <a:r>
              <a:rPr lang="en-US" b="1"/>
              <a:t>Resources control</a:t>
            </a:r>
            <a:r>
              <a:rPr lang="en-US"/>
              <a:t>: Plan the stops of several of elevators in a skyscraper building.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Which of the following problems can be modeled as AI planning problems?</a:t>
            </a:r>
            <a:r>
              <a:rPr lang="en-US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79525" y="6061075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Answer: ALL!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Classes of General-Purpose Planners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18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r>
              <a:rPr lang="en-US"/>
              <a:t>General purpose planners can be classified according to the space where the search is performed: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5257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SAT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90600" y="2879725"/>
            <a:ext cx="8305800" cy="2209800"/>
            <a:chOff x="624" y="1574"/>
            <a:chExt cx="5232" cy="1392"/>
          </a:xfrm>
        </p:grpSpPr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624" y="2294"/>
              <a:ext cx="5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Hierarchical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624" y="2678"/>
              <a:ext cx="5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Disjunctive plans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624" y="1574"/>
              <a:ext cx="5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state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624" y="1920"/>
              <a:ext cx="5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/>
              <a:t>But… Does Automated Planning has any use in Computer Games?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39576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7008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Intro: </a:t>
            </a:r>
            <a:r>
              <a:rPr lang="en-US">
                <a:hlinkClick r:id="rId4"/>
              </a:rPr>
              <a:t>http://www.youtube.com/watch?v=iNiss2ccDjA</a:t>
            </a:r>
            <a:endParaRPr lang="en-US"/>
          </a:p>
          <a:p>
            <a:pPr>
              <a:buFontTx/>
              <a:buChar char="•"/>
            </a:pPr>
            <a:r>
              <a:rPr lang="en-US"/>
              <a:t> Combat sequence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25411" y="6324600"/>
            <a:ext cx="6318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http://www.youtube.com/watch?v=5-IyYGSGekk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975</Words>
  <Application>Microsoft Office PowerPoint</Application>
  <PresentationFormat>On-screen Show (4:3)</PresentationFormat>
  <Paragraphs>308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Automated Planning &amp; Computer Games: Perspectives and Applications</vt:lpstr>
      <vt:lpstr>General-Purpose Planning: State &amp; Goals</vt:lpstr>
      <vt:lpstr>General-Purpose Planning: Operators</vt:lpstr>
      <vt:lpstr>General-Purpose Planning: Operators (II)</vt:lpstr>
      <vt:lpstr>So what is the solution plan for this problem?</vt:lpstr>
      <vt:lpstr>Planning: Search Space</vt:lpstr>
      <vt:lpstr>Some Examples</vt:lpstr>
      <vt:lpstr>Classes of General-Purpose Planners</vt:lpstr>
      <vt:lpstr>But… Does Automated Planning has any use in Computer Games?</vt:lpstr>
      <vt:lpstr>Implementation Points in FEAR</vt:lpstr>
      <vt:lpstr>Automated Planning: Uses in Games</vt:lpstr>
      <vt:lpstr>Example</vt:lpstr>
      <vt:lpstr>Optimization: Representation</vt:lpstr>
      <vt:lpstr>Optimization: Search</vt:lpstr>
      <vt:lpstr>Implementation Continued</vt:lpstr>
      <vt:lpstr>Implementation Continued</vt:lpstr>
      <vt:lpstr>FSM vs AI Planning</vt:lpstr>
      <vt:lpstr>Planning Gives More Flexibility But Developer May Loose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zzzzzz</dc:creator>
  <cp:lastModifiedBy>hector</cp:lastModifiedBy>
  <cp:revision>127</cp:revision>
  <dcterms:created xsi:type="dcterms:W3CDTF">1601-01-01T00:00:00Z</dcterms:created>
  <dcterms:modified xsi:type="dcterms:W3CDTF">2012-02-21T04:07:04Z</dcterms:modified>
</cp:coreProperties>
</file>